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49263" rtl="0" fontAlgn="base" hangingPunct="0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49263" rtl="0" fontAlgn="base" hangingPunct="0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49263" rtl="0" fontAlgn="base" hangingPunct="0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49263" rtl="0" fontAlgn="base" hangingPunct="0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B2F6B572-F551-47A8-BBEB-3CB00537E15B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8BCAF-CE42-455F-A839-4702B65324C1}" type="slidenum">
              <a:rPr lang="en-GB"/>
              <a:pPr/>
              <a:t>1</a:t>
            </a:fld>
            <a:endParaRPr lang="en-GB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47883F-FFF9-4045-A5C1-6CB15E1FB216}" type="slidenum">
              <a:rPr lang="en-GB"/>
              <a:pPr/>
              <a:t>10</a:t>
            </a:fld>
            <a:endParaRPr lang="en-GB"/>
          </a:p>
        </p:txBody>
      </p:sp>
      <p:sp>
        <p:nvSpPr>
          <p:cNvPr id="245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976697-41EC-4AC0-BD25-289584651F40}" type="slidenum">
              <a:rPr lang="en-GB"/>
              <a:pPr/>
              <a:t>12</a:t>
            </a:fld>
            <a:endParaRPr lang="en-GB"/>
          </a:p>
        </p:txBody>
      </p:sp>
      <p:sp>
        <p:nvSpPr>
          <p:cNvPr id="256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BAB757-8734-42FB-A515-C5B1F7BBA53F}" type="slidenum">
              <a:rPr lang="en-GB"/>
              <a:pPr/>
              <a:t>13</a:t>
            </a:fld>
            <a:endParaRPr lang="en-GB"/>
          </a:p>
        </p:txBody>
      </p:sp>
      <p:sp>
        <p:nvSpPr>
          <p:cNvPr id="266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067195-CD8F-4211-B081-012233C0695B}" type="slidenum">
              <a:rPr lang="en-GB"/>
              <a:pPr/>
              <a:t>2</a:t>
            </a:fld>
            <a:endParaRPr lang="en-GB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C44726-5A26-4866-9AAF-4ADA7FC60313}" type="slidenum">
              <a:rPr lang="en-GB"/>
              <a:pPr/>
              <a:t>3</a:t>
            </a:fld>
            <a:endParaRPr lang="en-GB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1E5678-3BB4-4E90-BDAF-223262CA296D}" type="slidenum">
              <a:rPr lang="en-GB"/>
              <a:pPr/>
              <a:t>4</a:t>
            </a:fld>
            <a:endParaRPr lang="en-GB"/>
          </a:p>
        </p:txBody>
      </p:sp>
      <p:sp>
        <p:nvSpPr>
          <p:cNvPr id="184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B97799-369B-4187-8AA4-B9E5DE9C8BA0}" type="slidenum">
              <a:rPr lang="en-GB"/>
              <a:pPr/>
              <a:t>5</a:t>
            </a:fld>
            <a:endParaRPr lang="en-GB"/>
          </a:p>
        </p:txBody>
      </p:sp>
      <p:sp>
        <p:nvSpPr>
          <p:cNvPr id="194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F11C82-0DCC-49E7-99C1-5DA03A513639}" type="slidenum">
              <a:rPr lang="en-GB"/>
              <a:pPr/>
              <a:t>6</a:t>
            </a:fld>
            <a:endParaRPr lang="en-GB"/>
          </a:p>
        </p:txBody>
      </p:sp>
      <p:sp>
        <p:nvSpPr>
          <p:cNvPr id="204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225AE6-254B-4C96-B6EB-BAD328779F95}" type="slidenum">
              <a:rPr lang="en-GB"/>
              <a:pPr/>
              <a:t>7</a:t>
            </a:fld>
            <a:endParaRPr lang="en-GB"/>
          </a:p>
        </p:txBody>
      </p:sp>
      <p:sp>
        <p:nvSpPr>
          <p:cNvPr id="215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F45078-9046-47FF-9CB4-0F7B1523249B}" type="slidenum">
              <a:rPr lang="en-GB"/>
              <a:pPr/>
              <a:t>8</a:t>
            </a:fld>
            <a:endParaRPr lang="en-GB"/>
          </a:p>
        </p:txBody>
      </p:sp>
      <p:sp>
        <p:nvSpPr>
          <p:cNvPr id="225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B399C8-91FB-4586-9D39-78805CF69D58}" type="slidenum">
              <a:rPr lang="en-GB"/>
              <a:pPr/>
              <a:t>9</a:t>
            </a:fld>
            <a:endParaRPr lang="en-GB"/>
          </a:p>
        </p:txBody>
      </p:sp>
      <p:sp>
        <p:nvSpPr>
          <p:cNvPr id="235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FE4B5C-0054-44BA-A775-4DD985A59344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1EA945-F798-48FD-BD09-4868CF29B3ED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37388" y="0"/>
            <a:ext cx="2195512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0850" y="0"/>
            <a:ext cx="6434138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AAB3C8-062B-4EC3-9217-0207FE957C12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0850" y="0"/>
            <a:ext cx="8747125" cy="10810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485775" y="5903913"/>
            <a:ext cx="2263775" cy="446087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324225" y="5903913"/>
            <a:ext cx="3079750" cy="446087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6969125" y="5903913"/>
            <a:ext cx="2263775" cy="446087"/>
          </a:xfrm>
        </p:spPr>
        <p:txBody>
          <a:bodyPr/>
          <a:lstStyle>
            <a:lvl1pPr>
              <a:defRPr/>
            </a:lvl1pPr>
          </a:lstStyle>
          <a:p>
            <a:fld id="{AC791BE0-1057-4460-8EF6-C1CF958703FD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597050-B527-4B95-B050-5711787F6A56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C78D8C-FFB1-4C04-8D8F-87BDC019D623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85775" y="1516063"/>
            <a:ext cx="4297363" cy="427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35538" y="1516063"/>
            <a:ext cx="4297362" cy="427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B4C768B-5680-47A3-88BD-8191467C0ECA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E41D96-C7C0-4D56-9C75-C9AF851651E9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170631D-3FEF-40EF-AD42-532C4BDD1869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349A881-0291-43EC-B914-D1E8A8E1F9CA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AE5272-EA09-47FF-9CFD-BBB26DE82C2F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69DCBEF-901D-48F7-BEED-1CDD17D1837D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0"/>
            <a:ext cx="8747125" cy="108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Muokkaa otsikon tekstimuotoa napsauttamalla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516063"/>
            <a:ext cx="8747125" cy="427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Muokkaa jäsennyksen tekstimuotoa napsauttamalla</a:t>
            </a:r>
          </a:p>
          <a:p>
            <a:pPr lvl="1"/>
            <a:r>
              <a:rPr lang="en-GB" smtClean="0"/>
              <a:t>Toinen jäsennystaso</a:t>
            </a:r>
          </a:p>
          <a:p>
            <a:pPr lvl="2"/>
            <a:r>
              <a:rPr lang="en-GB" smtClean="0"/>
              <a:t>Kolmas jäsennystaso</a:t>
            </a:r>
          </a:p>
          <a:p>
            <a:pPr lvl="3"/>
            <a:r>
              <a:rPr lang="en-GB" smtClean="0"/>
              <a:t>Neljäs jäsennystaso</a:t>
            </a:r>
          </a:p>
          <a:p>
            <a:pPr lvl="4"/>
            <a:r>
              <a:rPr lang="en-GB" smtClean="0"/>
              <a:t>Viides jäsennystaso</a:t>
            </a:r>
          </a:p>
          <a:p>
            <a:pPr lvl="4"/>
            <a:r>
              <a:rPr lang="en-GB" smtClean="0"/>
              <a:t>Kuudes jäsennystaso</a:t>
            </a:r>
          </a:p>
          <a:p>
            <a:pPr lvl="4"/>
            <a:r>
              <a:rPr lang="en-GB" smtClean="0"/>
              <a:t>Seitsemäs jäsennystaso</a:t>
            </a:r>
          </a:p>
          <a:p>
            <a:pPr lvl="4"/>
            <a:r>
              <a:rPr lang="en-GB" smtClean="0"/>
              <a:t>Kahdeksas jäsennystaso</a:t>
            </a:r>
          </a:p>
          <a:p>
            <a:pPr lvl="4"/>
            <a:r>
              <a:rPr lang="en-GB" smtClean="0"/>
              <a:t>Yhdeksäs jäsennystaso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85775" y="5903913"/>
            <a:ext cx="2263775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24225" y="5903913"/>
            <a:ext cx="3079750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3913"/>
            <a:ext cx="2263775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89A9A4DB-DD9D-4A3D-95DA-2D344D24231A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marL="431800" indent="-215900" algn="l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FFFFFF"/>
          </a:solidFill>
          <a:latin typeface="Arial" charset="0"/>
        </a:defRPr>
      </a:lvl2pPr>
      <a:lvl3pPr marL="647700" indent="-215900" algn="l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FFFFFF"/>
          </a:solidFill>
          <a:latin typeface="Arial" charset="0"/>
        </a:defRPr>
      </a:lvl3pPr>
      <a:lvl4pPr marL="863600" indent="-215900" algn="l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FFFFFF"/>
          </a:solidFill>
          <a:latin typeface="Arial" charset="0"/>
        </a:defRPr>
      </a:lvl4pPr>
      <a:lvl5pPr marL="1079500" indent="-215900" algn="l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FFFFFF"/>
          </a:solidFill>
          <a:latin typeface="Arial" charset="0"/>
        </a:defRPr>
      </a:lvl5pPr>
      <a:lvl6pPr marL="1536700" indent="-215900" algn="l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FFFFFF"/>
          </a:solidFill>
          <a:latin typeface="Arial" charset="0"/>
        </a:defRPr>
      </a:lvl6pPr>
      <a:lvl7pPr marL="1993900" indent="-215900" algn="l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FFFFFF"/>
          </a:solidFill>
          <a:latin typeface="Arial" charset="0"/>
        </a:defRPr>
      </a:lvl7pPr>
      <a:lvl8pPr marL="2451100" indent="-215900" algn="l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FFFFFF"/>
          </a:solidFill>
          <a:latin typeface="Arial" charset="0"/>
        </a:defRPr>
      </a:lvl8pPr>
      <a:lvl9pPr marL="2908300" indent="-215900" algn="l" defTabSz="449263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>
          <a:solidFill>
            <a:srgbClr val="FFFFFF"/>
          </a:solidFill>
          <a:latin typeface="Arial" charset="0"/>
        </a:defRPr>
      </a:lvl9pPr>
    </p:titleStyle>
    <p:bodyStyle>
      <a:lvl1pPr marL="431800" indent="-323850" algn="l" defTabSz="449263" rtl="0" fontAlgn="base" hangingPunct="0">
        <a:lnSpc>
          <a:spcPct val="97000"/>
        </a:lnSpc>
        <a:spcBef>
          <a:spcPct val="0"/>
        </a:spcBef>
        <a:spcAft>
          <a:spcPts val="1425"/>
        </a:spcAft>
        <a:buClr>
          <a:srgbClr val="FF6309"/>
        </a:buClr>
        <a:buSzPct val="45000"/>
        <a:buFont typeface="Wingdings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49263" rtl="0" fontAlgn="base" hangingPunct="0">
        <a:lnSpc>
          <a:spcPct val="97000"/>
        </a:lnSpc>
        <a:spcBef>
          <a:spcPct val="0"/>
        </a:spcBef>
        <a:spcAft>
          <a:spcPts val="1138"/>
        </a:spcAft>
        <a:buClr>
          <a:srgbClr val="FF6309"/>
        </a:buClr>
        <a:buSzPct val="45000"/>
        <a:buFont typeface="Wingdings" pitchFamily="2" charset="2"/>
        <a:buChar char=""/>
        <a:defRPr sz="2800">
          <a:solidFill>
            <a:srgbClr val="000000"/>
          </a:solidFill>
          <a:latin typeface="+mn-lt"/>
        </a:defRPr>
      </a:lvl2pPr>
      <a:lvl3pPr marL="1295400" indent="-215900" algn="l" defTabSz="449263" rtl="0" fontAlgn="base" hangingPunct="0">
        <a:lnSpc>
          <a:spcPct val="97000"/>
        </a:lnSpc>
        <a:spcBef>
          <a:spcPct val="0"/>
        </a:spcBef>
        <a:spcAft>
          <a:spcPts val="850"/>
        </a:spcAft>
        <a:buClr>
          <a:srgbClr val="FF6309"/>
        </a:buClr>
        <a:buSzPct val="45000"/>
        <a:buFont typeface="Wingdings" pitchFamily="2" charset="2"/>
        <a:buChar char=""/>
        <a:defRPr sz="2400">
          <a:solidFill>
            <a:srgbClr val="000000"/>
          </a:solidFill>
          <a:latin typeface="+mn-lt"/>
        </a:defRPr>
      </a:lvl3pPr>
      <a:lvl4pPr marL="1727200" indent="-215900" algn="l" defTabSz="449263" rtl="0" fontAlgn="base" hangingPunct="0">
        <a:lnSpc>
          <a:spcPct val="97000"/>
        </a:lnSpc>
        <a:spcBef>
          <a:spcPct val="0"/>
        </a:spcBef>
        <a:spcAft>
          <a:spcPts val="575"/>
        </a:spcAft>
        <a:buClr>
          <a:srgbClr val="FF6309"/>
        </a:buClr>
        <a:buSzPct val="45000"/>
        <a:buFont typeface="Wingdings" pitchFamily="2" charset="2"/>
        <a:buChar char=""/>
        <a:defRPr sz="2000">
          <a:solidFill>
            <a:srgbClr val="000000"/>
          </a:solidFill>
          <a:latin typeface="+mn-lt"/>
        </a:defRPr>
      </a:lvl4pPr>
      <a:lvl5pPr marL="21590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FF6309"/>
        </a:buClr>
        <a:buSzPct val="45000"/>
        <a:buFont typeface="Wingdings" pitchFamily="2" charset="2"/>
        <a:buChar char=""/>
        <a:defRPr sz="2000">
          <a:solidFill>
            <a:srgbClr val="000000"/>
          </a:solidFill>
          <a:latin typeface="+mn-lt"/>
        </a:defRPr>
      </a:lvl5pPr>
      <a:lvl6pPr marL="26162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FF6309"/>
        </a:buClr>
        <a:buSzPct val="45000"/>
        <a:buFont typeface="Wingdings" pitchFamily="2" charset="2"/>
        <a:buChar char=""/>
        <a:defRPr sz="2000">
          <a:solidFill>
            <a:srgbClr val="000000"/>
          </a:solidFill>
          <a:latin typeface="+mn-lt"/>
        </a:defRPr>
      </a:lvl6pPr>
      <a:lvl7pPr marL="30734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FF6309"/>
        </a:buClr>
        <a:buSzPct val="45000"/>
        <a:buFont typeface="Wingdings" pitchFamily="2" charset="2"/>
        <a:buChar char=""/>
        <a:defRPr sz="2000">
          <a:solidFill>
            <a:srgbClr val="000000"/>
          </a:solidFill>
          <a:latin typeface="+mn-lt"/>
        </a:defRPr>
      </a:lvl7pPr>
      <a:lvl8pPr marL="35306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FF6309"/>
        </a:buClr>
        <a:buSzPct val="45000"/>
        <a:buFont typeface="Wingdings" pitchFamily="2" charset="2"/>
        <a:buChar char=""/>
        <a:defRPr sz="2000">
          <a:solidFill>
            <a:srgbClr val="000000"/>
          </a:solidFill>
          <a:latin typeface="+mn-lt"/>
        </a:defRPr>
      </a:lvl8pPr>
      <a:lvl9pPr marL="3987800" indent="-215900" algn="l" defTabSz="449263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FF6309"/>
        </a:buClr>
        <a:buSzPct val="45000"/>
        <a:buFont typeface="Wingdings" pitchFamily="2" charset="2"/>
        <a:buChar char=""/>
        <a:defRPr sz="2000">
          <a:solidFill>
            <a:srgbClr val="000000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8748713" cy="1082675"/>
          </a:xfrm>
          <a:ln/>
        </p:spPr>
        <p:txBody>
          <a:bodyPr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200"/>
              <a:t>UBUNTU </a:t>
            </a:r>
            <a:br>
              <a:rPr lang="en-GB" sz="3200"/>
            </a:br>
            <a:r>
              <a:rPr lang="en-GB" sz="3200"/>
              <a:t>”Linux para Seres Humanos”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85775" y="1562100"/>
            <a:ext cx="8748713" cy="4186238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lnSpc>
                <a:spcPct val="98000"/>
              </a:lnSpc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 err="1">
                <a:latin typeface="DejaVu Sans" charset="0"/>
              </a:rPr>
              <a:t>Ubuntu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es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una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distribución</a:t>
            </a:r>
            <a:r>
              <a:rPr lang="en-GB" sz="2400" dirty="0">
                <a:latin typeface="DejaVu Sans" charset="0"/>
              </a:rPr>
              <a:t> Linux </a:t>
            </a:r>
            <a:r>
              <a:rPr lang="en-GB" sz="2400" dirty="0" err="1">
                <a:latin typeface="DejaVu Sans" charset="0"/>
              </a:rPr>
              <a:t>enfocado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 smtClean="0">
                <a:latin typeface="DejaVu Sans" charset="0"/>
              </a:rPr>
              <a:t>computadoras</a:t>
            </a:r>
            <a:r>
              <a:rPr lang="en-GB" sz="2400" dirty="0" smtClean="0">
                <a:latin typeface="DejaVu Sans" charset="0"/>
              </a:rPr>
              <a:t> </a:t>
            </a:r>
            <a:r>
              <a:rPr lang="en-GB" sz="2400" dirty="0">
                <a:latin typeface="DejaVu Sans" charset="0"/>
              </a:rPr>
              <a:t>de </a:t>
            </a:r>
            <a:r>
              <a:rPr lang="en-GB" sz="2400" dirty="0" err="1">
                <a:latin typeface="DejaVu Sans" charset="0"/>
              </a:rPr>
              <a:t>escritorio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aunque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también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proporciona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soporte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para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servidores</a:t>
            </a:r>
            <a:r>
              <a:rPr lang="en-GB" sz="2400" dirty="0">
                <a:latin typeface="DejaVu Sans" charset="0"/>
              </a:rPr>
              <a:t>. </a:t>
            </a:r>
            <a:r>
              <a:rPr lang="en-GB" sz="2400" dirty="0" err="1">
                <a:latin typeface="DejaVu Sans" charset="0"/>
              </a:rPr>
              <a:t>esta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Basada</a:t>
            </a:r>
            <a:r>
              <a:rPr lang="en-GB" sz="2400" dirty="0">
                <a:latin typeface="DejaVu Sans" charset="0"/>
              </a:rPr>
              <a:t> en </a:t>
            </a:r>
            <a:r>
              <a:rPr lang="en-GB" sz="2400" dirty="0" err="1">
                <a:latin typeface="DejaVu Sans" charset="0"/>
              </a:rPr>
              <a:t>Debian</a:t>
            </a:r>
            <a:r>
              <a:rPr lang="en-GB" sz="2400" dirty="0">
                <a:latin typeface="DejaVu Sans" charset="0"/>
              </a:rPr>
              <a:t> GNU/Linux, </a:t>
            </a:r>
            <a:r>
              <a:rPr lang="en-GB" sz="2400" dirty="0" err="1">
                <a:latin typeface="DejaVu Sans" charset="0"/>
              </a:rPr>
              <a:t>concentra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su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objetivo</a:t>
            </a:r>
            <a:r>
              <a:rPr lang="en-GB" sz="2400" dirty="0">
                <a:latin typeface="DejaVu Sans" charset="0"/>
              </a:rPr>
              <a:t> en la </a:t>
            </a:r>
            <a:r>
              <a:rPr lang="en-GB" sz="2400" dirty="0" err="1">
                <a:latin typeface="DejaVu Sans" charset="0"/>
              </a:rPr>
              <a:t>facilidad</a:t>
            </a:r>
            <a:r>
              <a:rPr lang="en-GB" sz="2400" dirty="0">
                <a:latin typeface="DejaVu Sans" charset="0"/>
              </a:rPr>
              <a:t> de </a:t>
            </a:r>
            <a:r>
              <a:rPr lang="en-GB" sz="2400" dirty="0" err="1">
                <a:latin typeface="DejaVu Sans" charset="0"/>
              </a:rPr>
              <a:t>uso</a:t>
            </a:r>
            <a:r>
              <a:rPr lang="en-GB" sz="2400" dirty="0">
                <a:latin typeface="DejaVu Sans" charset="0"/>
              </a:rPr>
              <a:t>, la </a:t>
            </a:r>
            <a:r>
              <a:rPr lang="en-GB" sz="2400" dirty="0" err="1">
                <a:latin typeface="DejaVu Sans" charset="0"/>
              </a:rPr>
              <a:t>libertad</a:t>
            </a:r>
            <a:r>
              <a:rPr lang="en-GB" sz="2400" dirty="0">
                <a:latin typeface="DejaVu Sans" charset="0"/>
              </a:rPr>
              <a:t> en la </a:t>
            </a:r>
            <a:r>
              <a:rPr lang="en-GB" sz="2400" dirty="0" err="1">
                <a:latin typeface="DejaVu Sans" charset="0"/>
              </a:rPr>
              <a:t>restricción</a:t>
            </a:r>
            <a:r>
              <a:rPr lang="en-GB" sz="2400" dirty="0">
                <a:latin typeface="DejaVu Sans" charset="0"/>
              </a:rPr>
              <a:t> de </a:t>
            </a:r>
            <a:r>
              <a:rPr lang="en-GB" sz="2400" dirty="0" err="1">
                <a:latin typeface="DejaVu Sans" charset="0"/>
              </a:rPr>
              <a:t>uso</a:t>
            </a:r>
            <a:r>
              <a:rPr lang="en-GB" sz="2400" dirty="0">
                <a:latin typeface="DejaVu Sans" charset="0"/>
              </a:rPr>
              <a:t> y la </a:t>
            </a:r>
            <a:r>
              <a:rPr lang="en-GB" sz="2400" dirty="0" err="1">
                <a:latin typeface="DejaVu Sans" charset="0"/>
              </a:rPr>
              <a:t>facilidad</a:t>
            </a:r>
            <a:r>
              <a:rPr lang="en-GB" sz="2400" dirty="0">
                <a:latin typeface="DejaVu Sans" charset="0"/>
              </a:rPr>
              <a:t> en la </a:t>
            </a:r>
            <a:r>
              <a:rPr lang="en-GB" sz="2400" dirty="0" err="1">
                <a:latin typeface="DejaVu Sans" charset="0"/>
              </a:rPr>
              <a:t>instalación</a:t>
            </a:r>
            <a:r>
              <a:rPr lang="en-GB" sz="2400" dirty="0">
                <a:latin typeface="DejaVu Sans" charset="0"/>
              </a:rPr>
              <a:t>.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DejaVu Sans" charset="0"/>
              </a:rPr>
              <a:t>El </a:t>
            </a:r>
            <a:r>
              <a:rPr lang="en-GB" sz="2400" dirty="0" err="1">
                <a:latin typeface="DejaVu Sans" charset="0"/>
              </a:rPr>
              <a:t>nombre</a:t>
            </a:r>
            <a:r>
              <a:rPr lang="en-GB" sz="2400" dirty="0">
                <a:latin typeface="DejaVu Sans" charset="0"/>
              </a:rPr>
              <a:t> de la </a:t>
            </a:r>
            <a:r>
              <a:rPr lang="en-GB" sz="2400" dirty="0" err="1">
                <a:latin typeface="DejaVu Sans" charset="0"/>
              </a:rPr>
              <a:t>distribución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proviene</a:t>
            </a:r>
            <a:r>
              <a:rPr lang="en-GB" sz="2400" dirty="0">
                <a:latin typeface="DejaVu Sans" charset="0"/>
              </a:rPr>
              <a:t> del </a:t>
            </a:r>
            <a:r>
              <a:rPr lang="en-GB" sz="2400" dirty="0" err="1">
                <a:latin typeface="DejaVu Sans" charset="0"/>
              </a:rPr>
              <a:t>concepto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b="1" dirty="0" err="1">
                <a:latin typeface="DejaVu Sans" charset="0"/>
              </a:rPr>
              <a:t>zulú</a:t>
            </a:r>
            <a:r>
              <a:rPr lang="en-GB" sz="2400" dirty="0">
                <a:latin typeface="DejaVu Sans" charset="0"/>
              </a:rPr>
              <a:t> y </a:t>
            </a:r>
            <a:r>
              <a:rPr lang="en-GB" sz="2400" b="1" dirty="0" err="1">
                <a:latin typeface="DejaVu Sans" charset="0"/>
              </a:rPr>
              <a:t>xhosa</a:t>
            </a:r>
            <a:r>
              <a:rPr lang="en-GB" sz="2400" dirty="0">
                <a:latin typeface="DejaVu Sans" charset="0"/>
              </a:rPr>
              <a:t> de </a:t>
            </a:r>
            <a:r>
              <a:rPr lang="en-GB" sz="2400" b="1" dirty="0" err="1">
                <a:latin typeface="DejaVu Sans" charset="0"/>
              </a:rPr>
              <a:t>ubuntu</a:t>
            </a:r>
            <a:r>
              <a:rPr lang="en-GB" sz="2400" dirty="0">
                <a:latin typeface="DejaVu Sans" charset="0"/>
              </a:rPr>
              <a:t>, </a:t>
            </a:r>
            <a:r>
              <a:rPr lang="en-GB" sz="2400" dirty="0" err="1">
                <a:latin typeface="DejaVu Sans" charset="0"/>
              </a:rPr>
              <a:t>que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significa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b="1" dirty="0">
                <a:latin typeface="DejaVu Sans" charset="0"/>
              </a:rPr>
              <a:t>"</a:t>
            </a:r>
            <a:r>
              <a:rPr lang="en-GB" sz="2400" b="1" dirty="0" err="1">
                <a:latin typeface="DejaVu Sans" charset="0"/>
              </a:rPr>
              <a:t>humanidad</a:t>
            </a:r>
            <a:r>
              <a:rPr lang="en-GB" sz="2400" b="1" dirty="0">
                <a:latin typeface="DejaVu Sans" charset="0"/>
              </a:rPr>
              <a:t> </a:t>
            </a:r>
            <a:r>
              <a:rPr lang="en-GB" sz="2400" b="1" dirty="0" err="1">
                <a:latin typeface="DejaVu Sans" charset="0"/>
              </a:rPr>
              <a:t>hacia</a:t>
            </a:r>
            <a:r>
              <a:rPr lang="en-GB" sz="2400" b="1" dirty="0">
                <a:latin typeface="DejaVu Sans" charset="0"/>
              </a:rPr>
              <a:t> </a:t>
            </a:r>
            <a:r>
              <a:rPr lang="en-GB" sz="2400" b="1" dirty="0" err="1">
                <a:latin typeface="DejaVu Sans" charset="0"/>
              </a:rPr>
              <a:t>otros</a:t>
            </a:r>
            <a:r>
              <a:rPr lang="en-GB" sz="2400" b="1" dirty="0">
                <a:latin typeface="DejaVu Sans" charset="0"/>
              </a:rPr>
              <a:t>"</a:t>
            </a:r>
            <a:r>
              <a:rPr lang="en-GB" sz="2400" dirty="0">
                <a:latin typeface="DejaVu Sans" charset="0"/>
              </a:rPr>
              <a:t>.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dirty="0">
                <a:latin typeface="DejaVu Sans" charset="0"/>
              </a:rPr>
              <a:t>Es </a:t>
            </a:r>
            <a:r>
              <a:rPr lang="en-GB" sz="2400" dirty="0" err="1">
                <a:latin typeface="DejaVu Sans" charset="0"/>
              </a:rPr>
              <a:t>patrocinado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por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b="1" dirty="0">
                <a:latin typeface="DejaVu Sans" charset="0"/>
              </a:rPr>
              <a:t>Canonical Ltd.</a:t>
            </a:r>
            <a:r>
              <a:rPr lang="en-GB" sz="2400" dirty="0">
                <a:latin typeface="DejaVu Sans" charset="0"/>
              </a:rPr>
              <a:t>, </a:t>
            </a:r>
            <a:r>
              <a:rPr lang="en-GB" sz="2400" dirty="0" err="1">
                <a:latin typeface="DejaVu Sans" charset="0"/>
              </a:rPr>
              <a:t>una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empresa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privada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fundada</a:t>
            </a:r>
            <a:r>
              <a:rPr lang="en-GB" sz="2400" dirty="0">
                <a:latin typeface="DejaVu Sans" charset="0"/>
              </a:rPr>
              <a:t> y </a:t>
            </a:r>
            <a:r>
              <a:rPr lang="en-GB" sz="2400" dirty="0" err="1">
                <a:latin typeface="DejaVu Sans" charset="0"/>
              </a:rPr>
              <a:t>financiada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por</a:t>
            </a:r>
            <a:r>
              <a:rPr lang="en-GB" sz="2400" dirty="0">
                <a:latin typeface="DejaVu Sans" charset="0"/>
              </a:rPr>
              <a:t> un </a:t>
            </a:r>
            <a:r>
              <a:rPr lang="en-GB" sz="2400" dirty="0" err="1">
                <a:latin typeface="DejaVu Sans" charset="0"/>
              </a:rPr>
              <a:t>empresario</a:t>
            </a:r>
            <a:r>
              <a:rPr lang="en-GB" sz="2400" dirty="0">
                <a:latin typeface="DejaVu Sans" charset="0"/>
              </a:rPr>
              <a:t> </a:t>
            </a:r>
            <a:r>
              <a:rPr lang="en-GB" sz="2400" dirty="0" err="1">
                <a:latin typeface="DejaVu Sans" charset="0"/>
              </a:rPr>
              <a:t>sudafricano</a:t>
            </a:r>
            <a:r>
              <a:rPr lang="en-GB" sz="2400" dirty="0">
                <a:latin typeface="DejaVu Sans" charset="0"/>
              </a:rPr>
              <a:t>.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400" dirty="0">
              <a:latin typeface="DejaVu Sans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44450"/>
            <a:ext cx="8748713" cy="992188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INSTALACION DE UBUNTU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38" y="1038225"/>
            <a:ext cx="7496175" cy="534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XUBUNTU</a:t>
            </a:r>
            <a:endParaRPr lang="es-ES"/>
          </a:p>
        </p:txBody>
      </p:sp>
      <p:pic>
        <p:nvPicPr>
          <p:cNvPr id="27651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1944688"/>
            <a:ext cx="8747125" cy="42751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576263"/>
            <a:ext cx="8153400" cy="674687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000"/>
              <a:t>La Promesa de Ubuntu</a:t>
            </a:r>
            <a:r>
              <a:rPr lang="en-GB" sz="4000" b="0"/>
              <a:t/>
            </a:r>
            <a:br>
              <a:rPr lang="en-GB" sz="4000" b="0"/>
            </a:br>
            <a:endParaRPr lang="en-GB" sz="4000" b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31800" y="1573213"/>
            <a:ext cx="8748713" cy="418623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Ubuntu siempre será gratuito, incluyendo versiones empresariales y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actualizaciones de seguridad.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Ubuntu viene con soporte comercial completo de Canonical y cientos de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compañías en todo el mundo.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Ubuntu incluye las mejores infraestructuras de traducción y accesibilidad que el software libre tiene para ofrecer.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Los CDs de Ubuntu contienen solo aplicaciones de software libre; te alentamos a que uses software libre y de código abierto, lo mejores y lo pases.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200"/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200"/>
          </a:p>
        </p:txBody>
      </p:sp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287338"/>
            <a:ext cx="8748712" cy="649287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4000"/>
              <a:t>Las versiones de Ubuntu</a:t>
            </a:r>
            <a:r>
              <a:rPr lang="en-GB" sz="4000" b="0"/>
              <a:t/>
            </a:r>
            <a:br>
              <a:rPr lang="en-GB" sz="4000" b="0"/>
            </a:br>
            <a:endParaRPr lang="en-GB" sz="4000" b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2016125"/>
            <a:ext cx="8748712" cy="4186238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En octubre de 2004, Ubuntu lanzo su primera versión, Una nueva versión de Ubuntu es lanzada cada 6 meses y las actualizaciones para nuevos lanzamientos son libres de cargos osea gratis.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Los usuarios son alentados a actualizarse con cada nueva versión para disfrutar de las ultimas características y aplicaciones, estas versiones son llamadas usando el esquema: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A.MM (nombre), donde A indica el año y MM se refiere el mes de lanzamiento, el nombre entre paréntesis es el nombre código que se le da a la versión de pre-lanzamiento.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/>
              <a:t>A cada lanzamiento se le da soporte por 18 meses, los lanzamientos de soporte extendido se les da soporte de 3 años en el escritorio y 5 años en servidores.</a:t>
            </a:r>
            <a:endParaRPr lang="en-GB" sz="2200"/>
          </a:p>
        </p:txBody>
      </p:sp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31800"/>
            <a:ext cx="9251950" cy="720725"/>
          </a:xfrm>
        </p:spPr>
        <p:txBody>
          <a:bodyPr/>
          <a:lstStyle/>
          <a:p>
            <a:r>
              <a:rPr lang="es-ES" sz="2800"/>
              <a:t>Ubuntu y Microsoft Windows : Diferencias</a:t>
            </a:r>
            <a:br>
              <a:rPr lang="es-ES" sz="2800"/>
            </a:br>
            <a:endParaRPr lang="es-ES" sz="2800" b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16125"/>
            <a:ext cx="8747125" cy="4275138"/>
          </a:xfrm>
        </p:spPr>
        <p:txBody>
          <a:bodyPr/>
          <a:lstStyle/>
          <a:p>
            <a:pPr>
              <a:lnSpc>
                <a:spcPct val="77000"/>
              </a:lnSpc>
            </a:pPr>
            <a:r>
              <a:rPr lang="es-ES" sz="2800"/>
              <a:t>El código abierto difiere del modelo de software propietario en:</a:t>
            </a:r>
          </a:p>
          <a:p>
            <a:pPr>
              <a:lnSpc>
                <a:spcPct val="77000"/>
              </a:lnSpc>
            </a:pPr>
            <a:r>
              <a:rPr lang="es-ES" sz="2800"/>
              <a:t>Alienta la personalización y modificación en oposición al modelo “una talla le queda a todos”.</a:t>
            </a:r>
          </a:p>
          <a:p>
            <a:pPr>
              <a:lnSpc>
                <a:spcPct val="77000"/>
              </a:lnSpc>
            </a:pPr>
            <a:r>
              <a:rPr lang="es-ES" sz="2800"/>
              <a:t>Se basa en un modelo de negocios de “servicios adjuntos” en lugar de las de base de licencias.</a:t>
            </a:r>
          </a:p>
          <a:p>
            <a:pPr>
              <a:lnSpc>
                <a:spcPct val="77000"/>
              </a:lnSpc>
            </a:pPr>
            <a:r>
              <a:rPr lang="es-ES" sz="2800"/>
              <a:t>Cree que los beneficios de la colaboración y colaboración de múltiples desarrolladores</a:t>
            </a:r>
          </a:p>
          <a:p>
            <a:pPr>
              <a:lnSpc>
                <a:spcPct val="77000"/>
              </a:lnSpc>
            </a:pPr>
            <a:r>
              <a:rPr lang="es-ES" sz="2800"/>
              <a:t>superan aquellos proyectos de trabajo controlados por pequeños equipos de desarrollo pagados.</a:t>
            </a:r>
          </a:p>
          <a:p>
            <a:pPr>
              <a:lnSpc>
                <a:spcPct val="77000"/>
              </a:lnSpc>
            </a:pPr>
            <a:endParaRPr lang="es-E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/>
              <a:t>Ubuntu y Microsoft Windows : Diferencias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800225"/>
            <a:ext cx="871378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7338"/>
            <a:ext cx="8747125" cy="863600"/>
          </a:xfrm>
        </p:spPr>
        <p:txBody>
          <a:bodyPr/>
          <a:lstStyle/>
          <a:p>
            <a:r>
              <a:rPr lang="es-ES"/>
              <a:t>Aplicaciones de Software</a:t>
            </a:r>
            <a:endParaRPr lang="es-ES" b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944688"/>
            <a:ext cx="9361487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8748713" cy="1082675"/>
          </a:xfrm>
          <a:ln/>
        </p:spPr>
        <p:txBody>
          <a:bodyPr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OBJETIVO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85775" y="1562100"/>
            <a:ext cx="8748713" cy="4186238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lnSpc>
                <a:spcPct val="98000"/>
              </a:lnSpc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/>
              <a:t>Hacer de Linux un sistema operativo más accesible y fácil de usar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44450"/>
            <a:ext cx="8748713" cy="992188"/>
          </a:xfrm>
          <a:ln/>
        </p:spPr>
        <p:txBody>
          <a:bodyPr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CARACTERISTICAS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85775" y="1560513"/>
            <a:ext cx="8748713" cy="4186237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lnSpc>
                <a:spcPct val="98000"/>
              </a:lnSpc>
              <a:spcAft>
                <a:spcPct val="0"/>
              </a:spcAft>
              <a:buClr>
                <a:srgbClr val="000000"/>
              </a:buClr>
              <a:buSzPct val="83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DejaVu Sans" charset="0"/>
              </a:rPr>
              <a:t>Basada en la distribución Debian. 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SzPct val="83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DejaVu Sans" charset="0"/>
              </a:rPr>
              <a:t>Disponible en 4 arquitecturas: Intel x86, AMD64, PowerPC, SPARC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SzPct val="83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DejaVu Sans" charset="0"/>
              </a:rPr>
              <a:t>Las versiones estables se liberan cada 6 meses. 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SzPct val="83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DejaVu Sans" charset="0"/>
              </a:rPr>
              <a:t>La nomenclatura de las versiones no obedece principalmente a un orden de desarrollo,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SzPct val="83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DejaVu Sans" charset="0"/>
              </a:rPr>
              <a:t>El entorno de escritorio oficial es Gnome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SzPct val="83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DejaVu Sans" charset="0"/>
              </a:rPr>
              <a:t>El navegador web oficial es Mozilla Firefox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SzPct val="83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DejaVu Sans" charset="0"/>
              </a:rPr>
              <a:t>Mejorar la accesibilidad y la internacionalización.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SzPct val="83000"/>
              <a:buFont typeface="Wingdings" pitchFamily="2" charset="2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DejaVu Sans" charset="0"/>
              </a:rPr>
              <a:t>Todos los lanzamientos de Ubuntu se proporcionan sin costo alguno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DejaVu Sans" charset="0"/>
              </a:rPr>
              <a:t>Sistema de gestión de paquetes Synaptic y apt.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44450"/>
            <a:ext cx="8748713" cy="992188"/>
          </a:xfrm>
          <a:ln/>
        </p:spPr>
        <p:txBody>
          <a:bodyPr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VARIANTES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85775" y="1562100"/>
            <a:ext cx="8748713" cy="4186238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lnSpc>
                <a:spcPct val="98000"/>
              </a:lnSpc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200">
                <a:latin typeface="DejaVu Sans" charset="0"/>
              </a:rPr>
              <a:t>Existen diversas variantes de Ubuntu disponibles, las cuales poseen lanzamientos simultáneos con Ubuntu. Las más significativas son: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200">
              <a:latin typeface="DejaVu Sans" charset="0"/>
            </a:endParaRP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200" b="1">
                <a:latin typeface="DejaVu Sans" charset="0"/>
              </a:rPr>
              <a:t>Kubuntu</a:t>
            </a:r>
            <a:r>
              <a:rPr lang="en-GB" sz="2200">
                <a:latin typeface="DejaVu Sans" charset="0"/>
              </a:rPr>
              <a:t>, el cual utiliza KDE en vez de GNOME. 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200" b="1">
                <a:latin typeface="DejaVu Sans" charset="0"/>
              </a:rPr>
              <a:t>Edubuntu</a:t>
            </a:r>
            <a:r>
              <a:rPr lang="en-GB" sz="2200">
                <a:latin typeface="DejaVu Sans" charset="0"/>
              </a:rPr>
              <a:t>, diseñado para entornos escolares. 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200" b="1">
                <a:latin typeface="DejaVu Sans" charset="0"/>
              </a:rPr>
              <a:t>Xubuntu</a:t>
            </a:r>
            <a:r>
              <a:rPr lang="en-GB" sz="2200">
                <a:latin typeface="DejaVu Sans" charset="0"/>
              </a:rPr>
              <a:t>, el cual utiliza el entorno de escritorio Xfce. 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200">
              <a:latin typeface="DejaVu Sans" charset="0"/>
            </a:endParaRP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200">
              <a:latin typeface="DejaVu Sans" charset="0"/>
            </a:endParaRP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200">
              <a:latin typeface="DejaVu Sans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44450"/>
            <a:ext cx="8748713" cy="992188"/>
          </a:xfrm>
          <a:ln/>
        </p:spPr>
        <p:txBody>
          <a:bodyPr/>
          <a:lstStyle/>
          <a:p>
            <a:pPr algn="ctr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COMPIZ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85775" y="1562100"/>
            <a:ext cx="8748713" cy="4186238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lnSpc>
                <a:spcPct val="98000"/>
              </a:lnSpc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200" b="1">
                <a:latin typeface="DejaVu Sans" charset="0"/>
              </a:rPr>
              <a:t>Compiz </a:t>
            </a:r>
            <a:r>
              <a:rPr lang="en-GB" sz="2200">
                <a:latin typeface="DejaVu Sans" charset="0"/>
              </a:rPr>
              <a:t>es uno de los primeros </a:t>
            </a:r>
            <a:r>
              <a:rPr lang="en-GB" sz="2200" b="1">
                <a:latin typeface="DejaVu Sans" charset="0"/>
              </a:rPr>
              <a:t>Gestores de ventana </a:t>
            </a:r>
            <a:r>
              <a:rPr lang="en-GB" sz="2200">
                <a:latin typeface="DejaVu Sans" charset="0"/>
              </a:rPr>
              <a:t>de composición para el sistema de ventanas X Window que es capáz de</a:t>
            </a:r>
            <a:r>
              <a:rPr lang="en-GB" sz="2200" b="1">
                <a:latin typeface="DejaVu Sans" charset="0"/>
              </a:rPr>
              <a:t> aprovechar la aceleración OpenGL</a:t>
            </a:r>
            <a:r>
              <a:rPr lang="en-GB" sz="2200">
                <a:latin typeface="DejaVu Sans" charset="0"/>
              </a:rPr>
              <a:t>. Fue presentado por Novell en enero de 2006 junto con Xgl. La integración le permite realizar efectos de composición en el manejo de ventanas, como un</a:t>
            </a:r>
            <a:r>
              <a:rPr lang="en-GB" sz="2200" b="1">
                <a:latin typeface="DejaVu Sans" charset="0"/>
              </a:rPr>
              <a:t> efecto de minimización y una vista en forma de cubo</a:t>
            </a:r>
            <a:r>
              <a:rPr lang="en-GB" sz="2200">
                <a:latin typeface="DejaVu Sans" charset="0"/>
              </a:rPr>
              <a:t> del espacio de trabajo.</a:t>
            </a: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200">
              <a:latin typeface="DejaVu Sans" charset="0"/>
            </a:endParaRP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200">
              <a:latin typeface="DejaVu Sans" charset="0"/>
            </a:endParaRPr>
          </a:p>
          <a:p>
            <a:pPr marL="0" indent="0" algn="ctr">
              <a:spcAft>
                <a:spcPct val="0"/>
              </a:spcAft>
              <a:buClr>
                <a:srgbClr val="000000"/>
              </a:buClr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2200">
              <a:latin typeface="DejaVu Sans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44450"/>
            <a:ext cx="8748713" cy="992188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INSTALACION DE UBUNTU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081088"/>
            <a:ext cx="7740650" cy="5038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44450"/>
            <a:ext cx="8748713" cy="992188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INSTALACION DE UBUNTU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079500"/>
            <a:ext cx="7499350" cy="5165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44450"/>
            <a:ext cx="8748713" cy="992188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INSTALACION DE UBUNTU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079500"/>
            <a:ext cx="7559675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0850" y="44450"/>
            <a:ext cx="8748713" cy="992188"/>
          </a:xfrm>
          <a:ln/>
        </p:spPr>
        <p:txBody>
          <a:bodyPr/>
          <a:lstStyle/>
          <a:p>
            <a:pPr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INSTALACION DE UBUNTU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079500"/>
            <a:ext cx="7740650" cy="5165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blinds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631</Words>
  <PresentationFormat>Personalizado</PresentationFormat>
  <Paragraphs>64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Wingdings</vt:lpstr>
      <vt:lpstr>Times New Roman</vt:lpstr>
      <vt:lpstr>DejaVu Sans</vt:lpstr>
      <vt:lpstr>Diseño predeterminado</vt:lpstr>
      <vt:lpstr>UBUNTU  ”Linux para Seres Humanos”</vt:lpstr>
      <vt:lpstr>OBJETIVO</vt:lpstr>
      <vt:lpstr>CARACTERISTICAS</vt:lpstr>
      <vt:lpstr>VARIANTES</vt:lpstr>
      <vt:lpstr>COMPIZ</vt:lpstr>
      <vt:lpstr>INSTALACION DE UBUNTU</vt:lpstr>
      <vt:lpstr>INSTALACION DE UBUNTU</vt:lpstr>
      <vt:lpstr>INSTALACION DE UBUNTU</vt:lpstr>
      <vt:lpstr>INSTALACION DE UBUNTU</vt:lpstr>
      <vt:lpstr>INSTALACION DE UBUNTU</vt:lpstr>
      <vt:lpstr>XUBUNTU</vt:lpstr>
      <vt:lpstr>La Promesa de Ubuntu </vt:lpstr>
      <vt:lpstr>Las versiones de Ubuntu </vt:lpstr>
      <vt:lpstr>Ubuntu y Microsoft Windows : Diferencias </vt:lpstr>
      <vt:lpstr>Ubuntu y Microsoft Windows : Diferencias</vt:lpstr>
      <vt:lpstr>Aplicaciones de Software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 ”Linux para Seres Humanos”</dc:title>
  <dc:creator>carla</dc:creator>
  <cp:lastModifiedBy>lclap</cp:lastModifiedBy>
  <cp:revision>10</cp:revision>
  <dcterms:modified xsi:type="dcterms:W3CDTF">2014-12-09T07:43:27Z</dcterms:modified>
</cp:coreProperties>
</file>