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86" r:id="rId3"/>
    <p:sldId id="285" r:id="rId4"/>
    <p:sldId id="297" r:id="rId5"/>
    <p:sldId id="287" r:id="rId6"/>
    <p:sldId id="288" r:id="rId7"/>
    <p:sldId id="289" r:id="rId8"/>
    <p:sldId id="290" r:id="rId9"/>
    <p:sldId id="296" r:id="rId10"/>
    <p:sldId id="291" r:id="rId11"/>
    <p:sldId id="292" r:id="rId12"/>
    <p:sldId id="294" r:id="rId13"/>
    <p:sldId id="295" r:id="rId14"/>
    <p:sldId id="298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78C0-A3AE-4764-96AD-41A2C3FC8D04}" type="datetimeFigureOut">
              <a:rPr lang="es-MX" smtClean="0"/>
              <a:t>19/05/2014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7637-CE76-4174-873C-DDA45F5E0C6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DEC85-3406-49EF-99E5-151FC22BE854}" type="slidenum">
              <a:rPr lang="es-ES"/>
              <a:pPr/>
              <a:t>14</a:t>
            </a:fld>
            <a:endParaRPr lang="es-E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131715" y="684374"/>
            <a:ext cx="2596174" cy="3424796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17B73-1323-4101-9576-F5CAFE034C14}" type="slidenum">
              <a:rPr lang="es-ES"/>
              <a:pPr/>
              <a:t>15</a:t>
            </a:fld>
            <a:endParaRPr lang="es-ES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7763" y="684213"/>
            <a:ext cx="4564062" cy="3424237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90696-E2C3-4BA1-8EDC-B50912A80E49}" type="slidenum">
              <a:rPr lang="es-ES"/>
              <a:pPr/>
              <a:t>16</a:t>
            </a:fld>
            <a:endParaRPr lang="es-E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7763" y="684213"/>
            <a:ext cx="4564062" cy="3424237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1FC6D-9905-4DE1-9D8C-EFF857CEF35A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6A1CA-ECFC-4EA6-AA5A-25D8913D9634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47B67B-AA19-43F6-94E1-79973CC5C2E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C9350-4CF9-4FEB-9A61-86824CAB9C0A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8EF3-883C-4C17-8B24-6901BB5EFCC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E196-2804-4A72-92CD-96F67A410D2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1448-ECDF-4EDC-ACE6-4902B3BA1DD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41A-8A55-42A6-90B1-E762ADBF5DA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03A8C-2BAD-4395-B59F-ED64AE16E81A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A5C74-5CCE-4CD1-8DAB-9DAE12E1047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5582-FC2C-4182-A361-95E8DFFD66D3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D9ABF-0A11-4C6E-BCB3-D7CC80B45C4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07AB-C3A3-478C-9489-B89A889E94B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B941060-677B-4511-AD0C-FA1D325A683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Compiladores</a:t>
            </a:r>
            <a:endParaRPr lang="es-E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es-ES" dirty="0" smtClean="0"/>
              <a:t>Análisis Léxico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28662" y="1520832"/>
            <a:ext cx="7620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Cuando</a:t>
            </a:r>
            <a:r>
              <a:rPr lang="es-MX" sz="1800" smtClean="0"/>
              <a:t> se produzca una situación de error será el analizador léxico el que sitúe el error en el programa </a:t>
            </a:r>
            <a:r>
              <a:rPr lang="es-MX" sz="1800" smtClean="0"/>
              <a:t>fuente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Preproceso de </a:t>
            </a:r>
            <a:r>
              <a:rPr lang="es-MX" sz="1800" smtClean="0"/>
              <a:t>macros</a:t>
            </a:r>
            <a:r>
              <a:rPr lang="es-MX" sz="1800" smtClean="0"/>
              <a:t>, </a:t>
            </a:r>
            <a:r>
              <a:rPr lang="es-MX" sz="1800" smtClean="0"/>
              <a:t>definiciones</a:t>
            </a:r>
            <a:r>
              <a:rPr lang="es-MX" sz="1800" smtClean="0"/>
              <a:t>, constantes y órdenes de inclusión de otros </a:t>
            </a:r>
            <a:r>
              <a:rPr lang="es-MX" sz="1800" smtClean="0"/>
              <a:t>archivos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smtClean="0"/>
              <a:t>El analizador léxico debe intentar leer siempre el token más largo </a:t>
            </a:r>
            <a:r>
              <a:rPr lang="es-MX" sz="1800" smtClean="0"/>
              <a:t>posible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b="1" smtClean="0"/>
              <a:t>Especificación de un analizador </a:t>
            </a:r>
            <a:r>
              <a:rPr lang="es-MX" sz="1800" b="1" smtClean="0"/>
              <a:t>léxico</a:t>
            </a:r>
            <a:endParaRPr lang="es-MX" sz="1800" b="1" smtClean="0"/>
          </a:p>
          <a:p>
            <a:pPr>
              <a:spcBef>
                <a:spcPct val="50000"/>
              </a:spcBef>
            </a:pPr>
            <a:r>
              <a:rPr lang="es-MX" sz="1800" smtClean="0"/>
              <a:t>Términos comunes en esta </a:t>
            </a:r>
            <a:r>
              <a:rPr lang="es-MX" sz="1800" smtClean="0"/>
              <a:t>fase</a:t>
            </a:r>
            <a:r>
              <a:rPr lang="es-MX" sz="1800" smtClean="0"/>
              <a:t>: </a:t>
            </a:r>
            <a:r>
              <a:rPr lang="es-MX" sz="1800" smtClean="0"/>
              <a:t>token</a:t>
            </a:r>
            <a:r>
              <a:rPr lang="es-MX" sz="1800" smtClean="0"/>
              <a:t>, </a:t>
            </a:r>
            <a:r>
              <a:rPr lang="es-MX" sz="1800" smtClean="0"/>
              <a:t>patrón</a:t>
            </a:r>
            <a:r>
              <a:rPr lang="es-MX" sz="1800" smtClean="0"/>
              <a:t>, lexema y </a:t>
            </a:r>
            <a:r>
              <a:rPr lang="es-MX" sz="1800" smtClean="0"/>
              <a:t>atributo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smtClean="0"/>
              <a:t>Ejemplo:</a:t>
            </a:r>
            <a:endParaRPr lang="es-MX" sz="1800"/>
          </a:p>
        </p:txBody>
      </p:sp>
      <p:graphicFrame>
        <p:nvGraphicFramePr>
          <p:cNvPr id="52271" name="Group 47"/>
          <p:cNvGraphicFramePr>
            <a:graphicFrameLocks noGrp="1"/>
          </p:cNvGraphicFramePr>
          <p:nvPr/>
        </p:nvGraphicFramePr>
        <p:xfrm>
          <a:off x="2514600" y="4945400"/>
          <a:ext cx="3962400" cy="134112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447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Lexema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Patrón (ER)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Identificador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cont, i, aux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Let(let|dig)*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entero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178, -675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(+|-|e)digdig*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reservada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3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/>
              <a:t> </a:t>
            </a: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28662" y="857232"/>
            <a:ext cx="7772400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u="sng" dirty="0" smtClean="0"/>
              <a:t>Diagrama de Transiciones (DT)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Diferencias entre un DT y un Autómata (AFD)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Un AFD sólo dice si la cadena de caracteres pertenece al lenguaje o no; un DT debe funcionar como un analizador léxico, debe retornar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leído y debe dejar el buffer de entrada listo para el siguiente llamado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Un DT no puede tener estados de absorción ni de error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De los estados de aceptación de un DT no deben salir transiciones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dirty="0" smtClean="0"/>
              <a:t>En el caso de las tiras no específicas, necesitamos otro estado al que ir cuando se lea un </a:t>
            </a:r>
            <a:r>
              <a:rPr lang="es-MX" sz="1800" dirty="0" err="1" smtClean="0"/>
              <a:t>caracter</a:t>
            </a:r>
            <a:r>
              <a:rPr lang="es-MX" sz="1800" dirty="0" smtClean="0"/>
              <a:t> que no pueda formar parte del patrón (caracteres de retroceso, se indican con un * o más dependiendo el número de caracteres de retroceso)</a:t>
            </a:r>
          </a:p>
          <a:p>
            <a:pPr>
              <a:spcBef>
                <a:spcPct val="50000"/>
              </a:spcBef>
            </a:pPr>
            <a:r>
              <a:rPr lang="es-MX" sz="1600" dirty="0" smtClean="0"/>
              <a:t>Ejemplo: Reconocedor de enteros sin signo</a:t>
            </a:r>
            <a:endParaRPr lang="es-MX" sz="1600" dirty="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041525" y="563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048000" y="56276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41325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535940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394450" y="571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  <a:endParaRPr lang="es-MX" sz="1400"/>
          </a:p>
        </p:txBody>
      </p:sp>
      <p:sp>
        <p:nvSpPr>
          <p:cNvPr id="25609" name="Oval 12"/>
          <p:cNvSpPr>
            <a:spLocks noChangeArrowheads="1"/>
          </p:cNvSpPr>
          <p:nvPr/>
        </p:nvSpPr>
        <p:spPr bwMode="auto">
          <a:xfrm>
            <a:off x="2057400" y="56276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0" name="Oval 13"/>
          <p:cNvSpPr>
            <a:spLocks noChangeArrowheads="1"/>
          </p:cNvSpPr>
          <p:nvPr/>
        </p:nvSpPr>
        <p:spPr bwMode="auto">
          <a:xfrm>
            <a:off x="3048000" y="56276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1" name="Oval 14"/>
          <p:cNvSpPr>
            <a:spLocks noChangeArrowheads="1"/>
          </p:cNvSpPr>
          <p:nvPr/>
        </p:nvSpPr>
        <p:spPr bwMode="auto">
          <a:xfrm>
            <a:off x="441325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2" name="Oval 15"/>
          <p:cNvSpPr>
            <a:spLocks noChangeArrowheads="1"/>
          </p:cNvSpPr>
          <p:nvPr/>
        </p:nvSpPr>
        <p:spPr bwMode="auto">
          <a:xfrm>
            <a:off x="535940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3" name="Oval 16"/>
          <p:cNvSpPr>
            <a:spLocks noChangeArrowheads="1"/>
          </p:cNvSpPr>
          <p:nvPr/>
        </p:nvSpPr>
        <p:spPr bwMode="auto">
          <a:xfrm>
            <a:off x="639445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4" name="Oval 17"/>
          <p:cNvSpPr>
            <a:spLocks noChangeArrowheads="1"/>
          </p:cNvSpPr>
          <p:nvPr/>
        </p:nvSpPr>
        <p:spPr bwMode="auto">
          <a:xfrm>
            <a:off x="2971800" y="55514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5" name="Oval 18"/>
          <p:cNvSpPr>
            <a:spLocks noChangeArrowheads="1"/>
          </p:cNvSpPr>
          <p:nvPr/>
        </p:nvSpPr>
        <p:spPr bwMode="auto">
          <a:xfrm>
            <a:off x="631825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>
            <a:off x="2362200" y="5475288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>
            <a:off x="2286000" y="5780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18" name="Line 21"/>
          <p:cNvSpPr>
            <a:spLocks noChangeShapeType="1"/>
          </p:cNvSpPr>
          <p:nvPr/>
        </p:nvSpPr>
        <p:spPr bwMode="auto">
          <a:xfrm>
            <a:off x="464185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19" name="Line 23"/>
          <p:cNvSpPr>
            <a:spLocks noChangeShapeType="1"/>
          </p:cNvSpPr>
          <p:nvPr/>
        </p:nvSpPr>
        <p:spPr bwMode="auto">
          <a:xfrm>
            <a:off x="563245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3200400" y="5170488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4713288" y="5562600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5480050" y="5257800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[0-9]</a:t>
            </a:r>
            <a:endParaRPr lang="es-MX" sz="1400"/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5772150" y="55626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otro</a:t>
            </a:r>
            <a:endParaRPr lang="es-MX" sz="1400"/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6623050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cxnSp>
        <p:nvCxnSpPr>
          <p:cNvPr id="25625" name="AutoShape 30"/>
          <p:cNvCxnSpPr>
            <a:cxnSpLocks noChangeShapeType="1"/>
            <a:stCxn id="25614" idx="7"/>
            <a:endCxn id="25614" idx="1"/>
          </p:cNvCxnSpPr>
          <p:nvPr/>
        </p:nvCxnSpPr>
        <p:spPr bwMode="auto">
          <a:xfrm rot="-5400000" flipH="1" flipV="1">
            <a:off x="3161507" y="5472906"/>
            <a:ext cx="1588" cy="269875"/>
          </a:xfrm>
          <a:prstGeom prst="curvedConnector3">
            <a:avLst>
              <a:gd name="adj1" fmla="val -179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6" name="AutoShape 31"/>
          <p:cNvCxnSpPr>
            <a:cxnSpLocks noChangeShapeType="1"/>
            <a:endCxn id="25612" idx="2"/>
          </p:cNvCxnSpPr>
          <p:nvPr/>
        </p:nvCxnSpPr>
        <p:spPr bwMode="auto">
          <a:xfrm rot="10800000" flipV="1">
            <a:off x="5359400" y="5789613"/>
            <a:ext cx="238125" cy="39687"/>
          </a:xfrm>
          <a:prstGeom prst="curvedConnector5">
            <a:avLst>
              <a:gd name="adj1" fmla="val 2000"/>
              <a:gd name="adj2" fmla="val -860005"/>
              <a:gd name="adj3" fmla="val 132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7" name="Text Box 32"/>
          <p:cNvSpPr txBox="1">
            <a:spLocks noChangeArrowheads="1"/>
          </p:cNvSpPr>
          <p:nvPr/>
        </p:nvSpPr>
        <p:spPr bwMode="auto">
          <a:xfrm>
            <a:off x="6934200" y="5715000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/>
              <a:t>Num_entero</a:t>
            </a:r>
            <a:endParaRPr lang="es-MX" sz="1400" dirty="0"/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2438400" y="601980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AFD</a:t>
            </a:r>
            <a:endParaRPr lang="es-MX" sz="1400" b="1"/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5334000" y="6096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DT</a:t>
            </a:r>
            <a:endParaRPr lang="es-MX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066800" y="1179513"/>
            <a:ext cx="7924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dirty="0" smtClean="0"/>
              <a:t>Pasos a seguir en la primera solución: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Iniciar la tabla de símbolos con todas las palabras reservadas, PR, (por orden </a:t>
            </a:r>
            <a:r>
              <a:rPr lang="es-MX" sz="1800" dirty="0" err="1" smtClean="0"/>
              <a:t>alfabetico</a:t>
            </a:r>
            <a:r>
              <a:rPr lang="es-MX" sz="18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Cuando encuentra un </a:t>
            </a:r>
            <a:r>
              <a:rPr lang="es-MX" sz="1800" dirty="0" err="1" smtClean="0"/>
              <a:t>token</a:t>
            </a:r>
            <a:r>
              <a:rPr lang="es-MX" sz="1800" dirty="0" smtClean="0"/>
              <a:t> id, ir a la tabla donde se encuentran las PR y revisar si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una PR, si la encuentra entonces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una PR; sino la encuentra, entonces el </a:t>
            </a:r>
            <a:r>
              <a:rPr lang="es-MX" sz="1800" dirty="0" err="1" smtClean="0"/>
              <a:t>token</a:t>
            </a:r>
            <a:r>
              <a:rPr lang="es-MX" sz="1800" dirty="0" smtClean="0"/>
              <a:t> es un identificador el cual será añadido a la tabla de símbolos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Segunda solución: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Se utilizarán formalmente expresiones regulares y diagramas de transición.</a:t>
            </a:r>
          </a:p>
          <a:p>
            <a:pPr>
              <a:spcBef>
                <a:spcPct val="50000"/>
              </a:spcBef>
            </a:pPr>
            <a:r>
              <a:rPr lang="es-MX" sz="1800" dirty="0" smtClean="0"/>
              <a:t>Problema: una PR puede ser un prefijo de un ID</a:t>
            </a:r>
            <a:endParaRPr lang="es-MX" sz="1600" dirty="0" smtClean="0"/>
          </a:p>
          <a:p>
            <a:pPr>
              <a:spcBef>
                <a:spcPct val="50000"/>
              </a:spcBef>
            </a:pPr>
            <a:r>
              <a:rPr lang="es-MX" sz="1600" dirty="0" smtClean="0"/>
              <a:t>Ejemplo: </a:t>
            </a:r>
            <a:endParaRPr lang="es-MX" sz="1600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5814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  <a:endParaRPr lang="es-MX" sz="1400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4527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  <a:endParaRPr lang="es-MX" sz="1400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56260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  <a:endParaRPr lang="es-MX" sz="1400"/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358140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6" name="Oval 10"/>
          <p:cNvSpPr>
            <a:spLocks noChangeArrowheads="1"/>
          </p:cNvSpPr>
          <p:nvPr/>
        </p:nvSpPr>
        <p:spPr bwMode="auto">
          <a:xfrm>
            <a:off x="452755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7" name="Oval 11"/>
          <p:cNvSpPr>
            <a:spLocks noChangeArrowheads="1"/>
          </p:cNvSpPr>
          <p:nvPr/>
        </p:nvSpPr>
        <p:spPr bwMode="auto">
          <a:xfrm>
            <a:off x="5562600" y="502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8" name="Oval 12"/>
          <p:cNvSpPr>
            <a:spLocks noChangeArrowheads="1"/>
          </p:cNvSpPr>
          <p:nvPr/>
        </p:nvSpPr>
        <p:spPr bwMode="auto">
          <a:xfrm>
            <a:off x="54864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381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48006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3881438" y="4876800"/>
            <a:ext cx="517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L-’i’</a:t>
            </a:r>
            <a:endParaRPr lang="es-MX" sz="1400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4725988" y="4724400"/>
            <a:ext cx="455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L|D</a:t>
            </a:r>
            <a:endParaRPr lang="es-MX" sz="1400"/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5029200" y="4953000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otro</a:t>
            </a:r>
            <a:endParaRPr lang="es-MX" sz="1400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5791200" y="4876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cxnSp>
        <p:nvCxnSpPr>
          <p:cNvPr id="27665" name="AutoShape 19"/>
          <p:cNvCxnSpPr>
            <a:cxnSpLocks noChangeShapeType="1"/>
            <a:endCxn id="27656" idx="2"/>
          </p:cNvCxnSpPr>
          <p:nvPr/>
        </p:nvCxnSpPr>
        <p:spPr bwMode="auto">
          <a:xfrm rot="10800000" flipV="1">
            <a:off x="4527550" y="5103813"/>
            <a:ext cx="238125" cy="39687"/>
          </a:xfrm>
          <a:prstGeom prst="curvedConnector5">
            <a:avLst>
              <a:gd name="adj1" fmla="val 2000"/>
              <a:gd name="adj2" fmla="val -860005"/>
              <a:gd name="adj3" fmla="val 132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66" name="Text Box 21"/>
          <p:cNvSpPr txBox="1">
            <a:spLocks noChangeArrowheads="1"/>
          </p:cNvSpPr>
          <p:nvPr/>
        </p:nvSpPr>
        <p:spPr bwMode="auto">
          <a:xfrm>
            <a:off x="1142976" y="6072206"/>
            <a:ext cx="220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L=</a:t>
            </a:r>
            <a:r>
              <a:rPr lang="en-US" sz="1600" dirty="0" err="1"/>
              <a:t>letra</a:t>
            </a:r>
            <a:r>
              <a:rPr lang="en-US" sz="1600" dirty="0"/>
              <a:t> D=</a:t>
            </a:r>
            <a:r>
              <a:rPr lang="en-US" sz="1600" dirty="0" err="1"/>
              <a:t>digito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=</a:t>
            </a:r>
            <a:r>
              <a:rPr lang="en-US" sz="1600" dirty="0" err="1"/>
              <a:t>Caracteres</a:t>
            </a:r>
            <a:r>
              <a:rPr lang="en-US" sz="1600" dirty="0"/>
              <a:t>-{L,D}</a:t>
            </a:r>
            <a:endParaRPr lang="es-MX" sz="1600" dirty="0"/>
          </a:p>
        </p:txBody>
      </p:sp>
      <p:sp>
        <p:nvSpPr>
          <p:cNvPr id="27667" name="Text Box 23"/>
          <p:cNvSpPr txBox="1">
            <a:spLocks noChangeArrowheads="1"/>
          </p:cNvSpPr>
          <p:nvPr/>
        </p:nvSpPr>
        <p:spPr bwMode="auto">
          <a:xfrm>
            <a:off x="6096000" y="4876800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Id</a:t>
            </a:r>
            <a:endParaRPr lang="es-MX" sz="1400"/>
          </a:p>
        </p:txBody>
      </p:sp>
      <p:sp>
        <p:nvSpPr>
          <p:cNvPr id="27668" name="Text Box 24"/>
          <p:cNvSpPr txBox="1">
            <a:spLocks noChangeArrowheads="1"/>
          </p:cNvSpPr>
          <p:nvPr/>
        </p:nvSpPr>
        <p:spPr bwMode="auto">
          <a:xfrm>
            <a:off x="4495800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  <a:endParaRPr lang="es-MX" sz="1400"/>
          </a:p>
        </p:txBody>
      </p:sp>
      <p:sp>
        <p:nvSpPr>
          <p:cNvPr id="27669" name="Oval 25"/>
          <p:cNvSpPr>
            <a:spLocks noChangeArrowheads="1"/>
          </p:cNvSpPr>
          <p:nvPr/>
        </p:nvSpPr>
        <p:spPr bwMode="auto">
          <a:xfrm>
            <a:off x="44958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cxnSp>
        <p:nvCxnSpPr>
          <p:cNvPr id="27670" name="AutoShape 26"/>
          <p:cNvCxnSpPr>
            <a:cxnSpLocks noChangeShapeType="1"/>
            <a:stCxn id="27655" idx="4"/>
            <a:endCxn id="27669" idx="2"/>
          </p:cNvCxnSpPr>
          <p:nvPr/>
        </p:nvCxnSpPr>
        <p:spPr bwMode="auto">
          <a:xfrm rot="16200000" flipH="1">
            <a:off x="3886200" y="5067300"/>
            <a:ext cx="419100" cy="800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1" name="Text Box 27"/>
          <p:cNvSpPr txBox="1">
            <a:spLocks noChangeArrowheads="1"/>
          </p:cNvSpPr>
          <p:nvPr/>
        </p:nvSpPr>
        <p:spPr bwMode="auto">
          <a:xfrm>
            <a:off x="3962400" y="5302250"/>
            <a:ext cx="377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‘i’</a:t>
            </a:r>
            <a:endParaRPr lang="es-MX" sz="1600"/>
          </a:p>
        </p:txBody>
      </p:sp>
      <p:sp>
        <p:nvSpPr>
          <p:cNvPr id="27672" name="Text Box 28"/>
          <p:cNvSpPr txBox="1">
            <a:spLocks noChangeArrowheads="1"/>
          </p:cNvSpPr>
          <p:nvPr/>
        </p:nvSpPr>
        <p:spPr bwMode="auto">
          <a:xfrm>
            <a:off x="5954713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  <a:endParaRPr lang="es-MX" sz="1400"/>
          </a:p>
        </p:txBody>
      </p:sp>
      <p:sp>
        <p:nvSpPr>
          <p:cNvPr id="27673" name="Oval 29"/>
          <p:cNvSpPr>
            <a:spLocks noChangeArrowheads="1"/>
          </p:cNvSpPr>
          <p:nvPr/>
        </p:nvSpPr>
        <p:spPr bwMode="auto">
          <a:xfrm>
            <a:off x="5954713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4" name="Text Box 30"/>
          <p:cNvSpPr txBox="1">
            <a:spLocks noChangeArrowheads="1"/>
          </p:cNvSpPr>
          <p:nvPr/>
        </p:nvSpPr>
        <p:spPr bwMode="auto">
          <a:xfrm>
            <a:off x="6869113" y="556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  <a:endParaRPr lang="es-MX" sz="1400"/>
          </a:p>
        </p:txBody>
      </p:sp>
      <p:sp>
        <p:nvSpPr>
          <p:cNvPr id="27675" name="Oval 31"/>
          <p:cNvSpPr>
            <a:spLocks noChangeArrowheads="1"/>
          </p:cNvSpPr>
          <p:nvPr/>
        </p:nvSpPr>
        <p:spPr bwMode="auto">
          <a:xfrm>
            <a:off x="6869113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6" name="Oval 32"/>
          <p:cNvSpPr>
            <a:spLocks noChangeArrowheads="1"/>
          </p:cNvSpPr>
          <p:nvPr/>
        </p:nvSpPr>
        <p:spPr bwMode="auto">
          <a:xfrm>
            <a:off x="6792913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7677" name="Text Box 33"/>
          <p:cNvSpPr txBox="1">
            <a:spLocks noChangeArrowheads="1"/>
          </p:cNvSpPr>
          <p:nvPr/>
        </p:nvSpPr>
        <p:spPr bwMode="auto">
          <a:xfrm>
            <a:off x="7097713" y="5334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</a:t>
            </a:r>
            <a:endParaRPr lang="es-MX" sz="1400"/>
          </a:p>
        </p:txBody>
      </p:sp>
      <p:sp>
        <p:nvSpPr>
          <p:cNvPr id="27678" name="Line 34"/>
          <p:cNvSpPr>
            <a:spLocks noChangeShapeType="1"/>
          </p:cNvSpPr>
          <p:nvPr/>
        </p:nvSpPr>
        <p:spPr bwMode="auto">
          <a:xfrm>
            <a:off x="47244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79" name="Line 35"/>
          <p:cNvSpPr>
            <a:spLocks noChangeShapeType="1"/>
          </p:cNvSpPr>
          <p:nvPr/>
        </p:nvSpPr>
        <p:spPr bwMode="auto">
          <a:xfrm>
            <a:off x="6183313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0" name="Text Box 36"/>
          <p:cNvSpPr txBox="1">
            <a:spLocks noChangeArrowheads="1"/>
          </p:cNvSpPr>
          <p:nvPr/>
        </p:nvSpPr>
        <p:spPr bwMode="auto">
          <a:xfrm>
            <a:off x="5097463" y="5378450"/>
            <a:ext cx="38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‘f’</a:t>
            </a:r>
            <a:endParaRPr lang="es-MX" sz="1600"/>
          </a:p>
        </p:txBody>
      </p:sp>
      <p:sp>
        <p:nvSpPr>
          <p:cNvPr id="27681" name="Text Box 37"/>
          <p:cNvSpPr txBox="1">
            <a:spLocks noChangeArrowheads="1"/>
          </p:cNvSpPr>
          <p:nvPr/>
        </p:nvSpPr>
        <p:spPr bwMode="auto">
          <a:xfrm>
            <a:off x="6259513" y="5334000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otro</a:t>
            </a:r>
            <a:endParaRPr lang="es-MX" sz="1600"/>
          </a:p>
        </p:txBody>
      </p:sp>
      <p:sp>
        <p:nvSpPr>
          <p:cNvPr id="27682" name="Line 38"/>
          <p:cNvSpPr>
            <a:spLocks noChangeShapeType="1"/>
          </p:cNvSpPr>
          <p:nvPr/>
        </p:nvSpPr>
        <p:spPr bwMode="auto">
          <a:xfrm flipH="1">
            <a:off x="4267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3" name="Line 39"/>
          <p:cNvSpPr>
            <a:spLocks noChangeShapeType="1"/>
          </p:cNvSpPr>
          <p:nvPr/>
        </p:nvSpPr>
        <p:spPr bwMode="auto">
          <a:xfrm>
            <a:off x="4648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4" name="Line 40"/>
          <p:cNvSpPr>
            <a:spLocks noChangeShapeType="1"/>
          </p:cNvSpPr>
          <p:nvPr/>
        </p:nvSpPr>
        <p:spPr bwMode="auto">
          <a:xfrm>
            <a:off x="6030913" y="5791200"/>
            <a:ext cx="4460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7685" name="Text Box 42"/>
          <p:cNvSpPr txBox="1">
            <a:spLocks noChangeArrowheads="1"/>
          </p:cNvSpPr>
          <p:nvPr/>
        </p:nvSpPr>
        <p:spPr bwMode="auto">
          <a:xfrm>
            <a:off x="4114800" y="60198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 1</a:t>
            </a:r>
            <a:endParaRPr lang="es-MX" sz="1600"/>
          </a:p>
        </p:txBody>
      </p:sp>
      <p:sp>
        <p:nvSpPr>
          <p:cNvPr id="27686" name="Text Box 43"/>
          <p:cNvSpPr txBox="1">
            <a:spLocks noChangeArrowheads="1"/>
          </p:cNvSpPr>
          <p:nvPr/>
        </p:nvSpPr>
        <p:spPr bwMode="auto">
          <a:xfrm>
            <a:off x="3651250" y="5715000"/>
            <a:ext cx="768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L-‘f’|D</a:t>
            </a:r>
            <a:endParaRPr lang="es-MX" sz="1600"/>
          </a:p>
        </p:txBody>
      </p:sp>
      <p:sp>
        <p:nvSpPr>
          <p:cNvPr id="27687" name="Text Box 44"/>
          <p:cNvSpPr txBox="1">
            <a:spLocks noChangeArrowheads="1"/>
          </p:cNvSpPr>
          <p:nvPr/>
        </p:nvSpPr>
        <p:spPr bwMode="auto">
          <a:xfrm>
            <a:off x="4651375" y="5683250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otro</a:t>
            </a:r>
            <a:endParaRPr lang="es-MX" sz="1600"/>
          </a:p>
        </p:txBody>
      </p:sp>
      <p:sp>
        <p:nvSpPr>
          <p:cNvPr id="27688" name="Text Box 45"/>
          <p:cNvSpPr txBox="1">
            <a:spLocks noChangeArrowheads="1"/>
          </p:cNvSpPr>
          <p:nvPr/>
        </p:nvSpPr>
        <p:spPr bwMode="auto">
          <a:xfrm>
            <a:off x="4648200" y="598805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 2</a:t>
            </a:r>
            <a:endParaRPr lang="es-MX" sz="1600" dirty="0"/>
          </a:p>
        </p:txBody>
      </p:sp>
      <p:sp>
        <p:nvSpPr>
          <p:cNvPr id="27689" name="Text Box 46"/>
          <p:cNvSpPr txBox="1">
            <a:spLocks noChangeArrowheads="1"/>
          </p:cNvSpPr>
          <p:nvPr/>
        </p:nvSpPr>
        <p:spPr bwMode="auto">
          <a:xfrm>
            <a:off x="7402513" y="5410200"/>
            <a:ext cx="598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PR_if</a:t>
            </a:r>
            <a:endParaRPr lang="es-MX" sz="1400"/>
          </a:p>
        </p:txBody>
      </p:sp>
      <p:sp>
        <p:nvSpPr>
          <p:cNvPr id="27690" name="Text Box 47"/>
          <p:cNvSpPr txBox="1">
            <a:spLocks noChangeArrowheads="1"/>
          </p:cNvSpPr>
          <p:nvPr/>
        </p:nvSpPr>
        <p:spPr bwMode="auto">
          <a:xfrm>
            <a:off x="5791200" y="586740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L|D</a:t>
            </a:r>
            <a:endParaRPr lang="es-MX" sz="1600"/>
          </a:p>
        </p:txBody>
      </p:sp>
      <p:sp>
        <p:nvSpPr>
          <p:cNvPr id="27691" name="Text Box 48"/>
          <p:cNvSpPr txBox="1">
            <a:spLocks noChangeArrowheads="1"/>
          </p:cNvSpPr>
          <p:nvPr/>
        </p:nvSpPr>
        <p:spPr bwMode="auto">
          <a:xfrm>
            <a:off x="6553200" y="59436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 1</a:t>
            </a:r>
            <a:endParaRPr lang="es-MX" sz="1600"/>
          </a:p>
        </p:txBody>
      </p:sp>
      <p:sp>
        <p:nvSpPr>
          <p:cNvPr id="27692" name="Text Box 49"/>
          <p:cNvSpPr txBox="1">
            <a:spLocks noChangeArrowheads="1"/>
          </p:cNvSpPr>
          <p:nvPr/>
        </p:nvSpPr>
        <p:spPr bwMode="auto">
          <a:xfrm>
            <a:off x="1071538" y="5429264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DT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revisa</a:t>
            </a:r>
            <a:r>
              <a:rPr lang="en-US" sz="1600" dirty="0"/>
              <a:t> la PR ‘if’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7848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Tabla de transición</a:t>
            </a:r>
          </a:p>
          <a:p>
            <a:pPr>
              <a:spcBef>
                <a:spcPct val="50000"/>
              </a:spcBef>
            </a:pPr>
            <a:r>
              <a:rPr lang="en-US" sz="1800"/>
              <a:t>Forma general</a:t>
            </a:r>
            <a:endParaRPr lang="es-MX" sz="1800"/>
          </a:p>
        </p:txBody>
      </p:sp>
      <p:graphicFrame>
        <p:nvGraphicFramePr>
          <p:cNvPr id="60485" name="Group 69"/>
          <p:cNvGraphicFramePr>
            <a:graphicFrameLocks noGrp="1"/>
          </p:cNvGraphicFramePr>
          <p:nvPr/>
        </p:nvGraphicFramePr>
        <p:xfrm>
          <a:off x="3124200" y="1752600"/>
          <a:ext cx="3352800" cy="914718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657225"/>
                <a:gridCol w="942975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Estado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retroceso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99" name="Group 83"/>
          <p:cNvGraphicFramePr>
            <a:graphicFrameLocks noGrp="1"/>
          </p:cNvGraphicFramePr>
          <p:nvPr/>
        </p:nvGraphicFramePr>
        <p:xfrm>
          <a:off x="3886200" y="1371600"/>
          <a:ext cx="990600" cy="381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Entradas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9" name="Text Box 84"/>
          <p:cNvSpPr txBox="1">
            <a:spLocks noChangeArrowheads="1"/>
          </p:cNvSpPr>
          <p:nvPr/>
        </p:nvSpPr>
        <p:spPr bwMode="auto">
          <a:xfrm>
            <a:off x="1219200" y="281940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Ejemplo: Obtener la tabla de transicion para el DT anterior</a:t>
            </a:r>
            <a:endParaRPr lang="es-MX" sz="1600"/>
          </a:p>
        </p:txBody>
      </p:sp>
      <p:graphicFrame>
        <p:nvGraphicFramePr>
          <p:cNvPr id="60674" name="Group 258"/>
          <p:cNvGraphicFramePr>
            <a:graphicFrameLocks noGrp="1"/>
          </p:cNvGraphicFramePr>
          <p:nvPr/>
        </p:nvGraphicFramePr>
        <p:xfrm>
          <a:off x="2286000" y="3276600"/>
          <a:ext cx="4876800" cy="2682240"/>
        </p:xfrm>
        <a:graphic>
          <a:graphicData uri="http://schemas.openxmlformats.org/drawingml/2006/table">
            <a:tbl>
              <a:tblPr/>
              <a:tblGrid>
                <a:gridCol w="884238"/>
                <a:gridCol w="411162"/>
                <a:gridCol w="457200"/>
                <a:gridCol w="381000"/>
                <a:gridCol w="381000"/>
                <a:gridCol w="609600"/>
                <a:gridCol w="7620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Entradas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Estado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‘i’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otro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retroceso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PR_if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8" name="Text Box 259"/>
          <p:cNvSpPr txBox="1">
            <a:spLocks noChangeArrowheads="1"/>
          </p:cNvSpPr>
          <p:nvPr/>
        </p:nvSpPr>
        <p:spPr bwMode="auto">
          <a:xfrm>
            <a:off x="1752600" y="6096000"/>
            <a:ext cx="6488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while ((Estado!= Final) || Error) Estado=</a:t>
            </a:r>
            <a:r>
              <a:rPr lang="en-US" sz="1600" dirty="0" err="1"/>
              <a:t>TablaTransiciones</a:t>
            </a:r>
            <a:r>
              <a:rPr lang="en-US" sz="1600" dirty="0"/>
              <a:t>[Estado, </a:t>
            </a:r>
            <a:r>
              <a:rPr lang="en-US" sz="1600" dirty="0" err="1"/>
              <a:t>Entrada</a:t>
            </a:r>
            <a:r>
              <a:rPr lang="en-US" sz="1600" dirty="0"/>
              <a:t>];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291667" y="2431073"/>
            <a:ext cx="1202267" cy="6242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Representación de los Autómatas Finitos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19667" y="1850781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94834" y="1940902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12434" y="1940902"/>
            <a:ext cx="114454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Estado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368800" y="2057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668434" y="1888148"/>
            <a:ext cx="159639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Transición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09600" y="2743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837267" y="2483827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112434" y="2573948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393267" y="2483827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668434" y="2584939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026834" y="2521195"/>
            <a:ext cx="122950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s-ES" sz="2400"/>
              <a:t>Estado </a:t>
            </a:r>
          </a:p>
          <a:p>
            <a:pPr algn="ctr" defTabSz="762000"/>
            <a:r>
              <a:rPr lang="es-ES" sz="2400"/>
              <a:t>inicial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684434" y="2415687"/>
            <a:ext cx="122950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s-ES" sz="2400"/>
              <a:t>Estado </a:t>
            </a:r>
          </a:p>
          <a:p>
            <a:pPr algn="ctr" defTabSz="762000"/>
            <a:r>
              <a:rPr lang="es-ES" sz="2400"/>
              <a:t>final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04800" y="474784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12276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5028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1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235200" y="4747846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2596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5348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2</a:t>
            </a: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267200" y="474784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51900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465234" y="457859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3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6197600" y="4747846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018867" y="4435719"/>
            <a:ext cx="1202267" cy="6242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7120467" y="4488473"/>
            <a:ext cx="999067" cy="5187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395634" y="4589585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4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7620000" y="4009292"/>
            <a:ext cx="0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8" name="Arc 30"/>
          <p:cNvSpPr>
            <a:spLocks/>
          </p:cNvSpPr>
          <p:nvPr/>
        </p:nvSpPr>
        <p:spPr bwMode="auto">
          <a:xfrm>
            <a:off x="7213600" y="3799377"/>
            <a:ext cx="406400" cy="21101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59" name="Arc 31"/>
          <p:cNvSpPr>
            <a:spLocks/>
          </p:cNvSpPr>
          <p:nvPr/>
        </p:nvSpPr>
        <p:spPr bwMode="auto">
          <a:xfrm>
            <a:off x="5590117" y="3799377"/>
            <a:ext cx="406400" cy="21101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8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H="1">
            <a:off x="5994400" y="3798277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588000" y="4009292"/>
            <a:ext cx="0" cy="4747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518833" y="4314825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550834" y="4367579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6379634" y="34707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d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6379633" y="4367579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1828800" y="5328139"/>
            <a:ext cx="58928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s-ES" sz="2400"/>
              <a:t>Acepta las secuencias: abc(dc)</a:t>
            </a:r>
            <a:r>
              <a:rPr lang="es-ES" sz="2400" baseline="30000"/>
              <a:t>*</a:t>
            </a:r>
          </a:p>
          <a:p>
            <a:pPr defTabSz="762000">
              <a:spcBef>
                <a:spcPct val="50000"/>
              </a:spcBef>
            </a:pPr>
            <a:r>
              <a:rPr lang="es-ES" sz="2400" baseline="30000"/>
              <a:t>Ej. abc, abcdc, abcdcdc, abcdcdc...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Ejemplo del Paso de AFND a AFD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143240" y="235743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4368800" y="2110154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49233" y="18573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a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29388" y="1857364"/>
            <a:ext cx="561463" cy="459410"/>
            <a:chOff x="3076" y="1746"/>
            <a:chExt cx="232" cy="232"/>
          </a:xfrm>
        </p:grpSpPr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3076" y="174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3100" y="177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689600" y="20574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786166" y="1643050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b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90034" y="1835394"/>
            <a:ext cx="25551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Expresión: </a:t>
            </a:r>
            <a:r>
              <a:rPr lang="es-ES" sz="2400" dirty="0" err="1"/>
              <a:t>ab|ac</a:t>
            </a:r>
            <a:r>
              <a:rPr lang="es-ES" sz="2400" baseline="30000" dirty="0"/>
              <a:t>*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39808" y="2516788"/>
            <a:ext cx="689514" cy="555022"/>
            <a:chOff x="2543" y="2418"/>
            <a:chExt cx="232" cy="232"/>
          </a:xfrm>
        </p:grpSpPr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2543" y="2418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567" y="2442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4368800" y="2479431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49233" y="2500306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a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214942" y="1770529"/>
            <a:ext cx="494779" cy="515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 sz="2400" dirty="0"/>
              <a:t>2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3786182" y="2071678"/>
            <a:ext cx="574153" cy="4711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 dirty="0"/>
              <a:t>1</a:t>
            </a:r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5429256" y="3039940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5429256" y="3323883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548967" y="1909030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/>
              <a:t>3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20784" y="2647584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/>
              <a:t>4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1096434" y="2310179"/>
            <a:ext cx="102431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AFND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928662" y="3857628"/>
            <a:ext cx="292895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lang="es-ES" sz="2400" dirty="0"/>
              <a:t>I	</a:t>
            </a:r>
            <a:r>
              <a:rPr lang="es-ES" sz="2400" dirty="0" smtClean="0"/>
              <a:t>   S</a:t>
            </a:r>
            <a:r>
              <a:rPr lang="es-ES" sz="2400" dirty="0"/>
              <a:t>	</a:t>
            </a:r>
            <a:r>
              <a:rPr lang="es-ES" sz="2400" dirty="0" smtClean="0"/>
              <a:t>   F</a:t>
            </a:r>
            <a:endParaRPr lang="es-ES" sz="2400" dirty="0"/>
          </a:p>
          <a:p>
            <a:pPr defTabSz="762000"/>
            <a:r>
              <a:rPr lang="es-ES" sz="2400" dirty="0"/>
              <a:t>1	</a:t>
            </a:r>
            <a:r>
              <a:rPr lang="es-ES" sz="2400" dirty="0" smtClean="0"/>
              <a:t>   a</a:t>
            </a:r>
            <a:r>
              <a:rPr lang="es-ES" sz="2400" dirty="0"/>
              <a:t>	</a:t>
            </a:r>
            <a:r>
              <a:rPr lang="es-ES" sz="2400" dirty="0" smtClean="0"/>
              <a:t>   2,4</a:t>
            </a:r>
            <a:endParaRPr lang="es-ES" sz="2400" dirty="0"/>
          </a:p>
          <a:p>
            <a:pPr defTabSz="762000"/>
            <a:r>
              <a:rPr lang="es-ES" sz="2400" dirty="0" smtClean="0"/>
              <a:t>2,4   </a:t>
            </a:r>
            <a:r>
              <a:rPr lang="es-ES" sz="2400" dirty="0"/>
              <a:t>	</a:t>
            </a:r>
            <a:r>
              <a:rPr lang="es-ES" sz="2400" dirty="0" smtClean="0"/>
              <a:t>   b</a:t>
            </a:r>
            <a:r>
              <a:rPr lang="es-ES" sz="2400" dirty="0"/>
              <a:t>	</a:t>
            </a:r>
            <a:r>
              <a:rPr lang="es-ES" sz="2400" dirty="0" smtClean="0"/>
              <a:t>   3</a:t>
            </a:r>
            <a:endParaRPr lang="es-ES" sz="2400" dirty="0"/>
          </a:p>
          <a:p>
            <a:pPr defTabSz="762000"/>
            <a:r>
              <a:rPr lang="es-ES" sz="2400" dirty="0"/>
              <a:t>2,4	</a:t>
            </a:r>
            <a:r>
              <a:rPr lang="es-ES" sz="2400" dirty="0" smtClean="0"/>
              <a:t>   c</a:t>
            </a:r>
            <a:r>
              <a:rPr lang="es-ES" sz="2400" dirty="0"/>
              <a:t>	</a:t>
            </a:r>
            <a:r>
              <a:rPr lang="es-ES" sz="2400" dirty="0" smtClean="0"/>
              <a:t>   4</a:t>
            </a:r>
            <a:endParaRPr lang="es-ES" sz="2400" dirty="0"/>
          </a:p>
          <a:p>
            <a:pPr defTabSz="762000"/>
            <a:r>
              <a:rPr lang="es-ES" sz="2400" dirty="0"/>
              <a:t>4	</a:t>
            </a:r>
            <a:r>
              <a:rPr lang="es-ES" sz="2400" dirty="0" smtClean="0"/>
              <a:t>   c</a:t>
            </a:r>
            <a:r>
              <a:rPr lang="es-ES" sz="2400" dirty="0"/>
              <a:t>	</a:t>
            </a:r>
            <a:r>
              <a:rPr lang="es-ES" sz="2400" dirty="0" smtClean="0"/>
              <a:t>   4</a:t>
            </a:r>
            <a:endParaRPr lang="es-ES" sz="2400" dirty="0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09600" y="3798277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727200" y="3587262"/>
            <a:ext cx="0" cy="226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2540000" y="3587262"/>
            <a:ext cx="0" cy="237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283634" y="3143248"/>
            <a:ext cx="384964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Tabla de Transiciones AFD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3352800" y="527538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5994400" y="4958862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958543" y="4711598"/>
            <a:ext cx="613853" cy="574790"/>
            <a:chOff x="3220" y="4386"/>
            <a:chExt cx="232" cy="232"/>
          </a:xfrm>
        </p:grpSpPr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3220" y="438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3244" y="441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470400" y="5275385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973234" y="4789610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29454" y="5357826"/>
            <a:ext cx="624436" cy="580279"/>
            <a:chOff x="3215" y="5106"/>
            <a:chExt cx="232" cy="232"/>
          </a:xfrm>
        </p:grpSpPr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215" y="5106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3239" y="513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5892800" y="5433646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4550833" y="489511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3970867" y="4981966"/>
            <a:ext cx="529695" cy="51873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1</a:t>
            </a:r>
          </a:p>
        </p:txBody>
      </p:sp>
      <p:sp>
        <p:nvSpPr>
          <p:cNvPr id="41002" name="Freeform 42"/>
          <p:cNvSpPr>
            <a:spLocks/>
          </p:cNvSpPr>
          <p:nvPr/>
        </p:nvSpPr>
        <p:spPr bwMode="auto">
          <a:xfrm>
            <a:off x="7072330" y="5897460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089683" y="6161210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115331" y="4810492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3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7070361" y="5487918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4</a:t>
            </a: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5291667" y="4872750"/>
            <a:ext cx="709093" cy="62424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2,4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5973233" y="5580917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5342467" y="4929198"/>
            <a:ext cx="586855" cy="52642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642910" y="4286256"/>
            <a:ext cx="314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Ejemplo de Tabla de Transiciones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620434" y="3892794"/>
            <a:ext cx="316612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Tabla de Transiciones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428728" y="247943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4267200" y="2162908"/>
            <a:ext cx="9144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59905" y="1863950"/>
            <a:ext cx="697979" cy="564918"/>
            <a:chOff x="2404" y="1842"/>
            <a:chExt cx="232" cy="232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2404" y="1842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2428" y="1866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743200" y="2479431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246034" y="1993656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b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49322" y="2644278"/>
            <a:ext cx="708562" cy="570408"/>
            <a:chOff x="2399" y="2562"/>
            <a:chExt cx="232" cy="232"/>
          </a:xfrm>
        </p:grpSpPr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399" y="2562"/>
              <a:ext cx="232" cy="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423" y="2586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165600" y="2637692"/>
            <a:ext cx="1016000" cy="2637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823633" y="2099164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a</a:t>
            </a: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143109" y="2214554"/>
            <a:ext cx="490026" cy="47917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1</a:t>
            </a:r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5336653" y="3182816"/>
            <a:ext cx="306917" cy="31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44" y="288"/>
              </a:cxn>
              <a:cxn ang="0">
                <a:pos x="144" y="0"/>
              </a:cxn>
            </a:cxnLst>
            <a:rect l="0" t="0" r="r" b="b"/>
            <a:pathLst>
              <a:path w="145" h="289">
                <a:moveTo>
                  <a:pt x="0" y="0"/>
                </a:moveTo>
                <a:lnTo>
                  <a:pt x="0" y="288"/>
                </a:lnTo>
                <a:lnTo>
                  <a:pt x="144" y="288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357818" y="3466759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c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329381" y="1928802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3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329381" y="2714620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dirty="0"/>
              <a:t>4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246033" y="2784964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/>
              <a:t>c</a:t>
            </a: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3575051" y="2143116"/>
            <a:ext cx="694267" cy="5715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/>
            <a:r>
              <a:rPr lang="es-ES"/>
              <a:t>2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714612" y="4368820"/>
            <a:ext cx="28590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2400" dirty="0"/>
              <a:t>	a	b	c</a:t>
            </a:r>
          </a:p>
          <a:p>
            <a:pPr defTabSz="762000"/>
            <a:r>
              <a:rPr lang="es-ES" sz="2400" dirty="0"/>
              <a:t>1	2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endParaRPr lang="es-ES" sz="2400" dirty="0"/>
          </a:p>
          <a:p>
            <a:pPr defTabSz="762000"/>
            <a:r>
              <a:rPr lang="es-ES" sz="2400" dirty="0"/>
              <a:t>2	</a:t>
            </a:r>
            <a:r>
              <a:rPr lang="es-ES" sz="2400" dirty="0" err="1"/>
              <a:t>Err</a:t>
            </a:r>
            <a:r>
              <a:rPr lang="es-ES" sz="2400" dirty="0"/>
              <a:t>	3	4</a:t>
            </a:r>
          </a:p>
          <a:p>
            <a:pPr defTabSz="762000"/>
            <a:r>
              <a:rPr lang="es-ES" sz="2400" dirty="0"/>
              <a:t>3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endParaRPr lang="es-ES" sz="2400" dirty="0"/>
          </a:p>
          <a:p>
            <a:pPr defTabSz="762000"/>
            <a:r>
              <a:rPr lang="es-ES" sz="2400" dirty="0"/>
              <a:t>4	</a:t>
            </a:r>
            <a:r>
              <a:rPr lang="es-ES" sz="2400" dirty="0" err="1"/>
              <a:t>Err</a:t>
            </a:r>
            <a:r>
              <a:rPr lang="es-ES" sz="2400" dirty="0"/>
              <a:t>	</a:t>
            </a:r>
            <a:r>
              <a:rPr lang="es-ES" sz="2400" dirty="0" err="1"/>
              <a:t>Err</a:t>
            </a:r>
            <a:r>
              <a:rPr lang="es-ES" sz="2400" dirty="0"/>
              <a:t>	4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0994"/>
            <a:ext cx="7772400" cy="304800"/>
          </a:xfrm>
          <a:noFill/>
        </p:spPr>
        <p:txBody>
          <a:bodyPr/>
          <a:lstStyle/>
          <a:p>
            <a:r>
              <a:rPr lang="es-ES_tradnl" dirty="0" smtClean="0"/>
              <a:t>Diseño de </a:t>
            </a:r>
            <a:r>
              <a:rPr lang="es-ES_tradnl" dirty="0" err="1" smtClean="0"/>
              <a:t>AFD’s</a:t>
            </a:r>
            <a:endParaRPr lang="es-ES_tradnl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8458200" cy="4114800"/>
          </a:xfrm>
          <a:noFill/>
        </p:spPr>
        <p:txBody>
          <a:bodyPr/>
          <a:lstStyle/>
          <a:p>
            <a:r>
              <a:rPr lang="es-ES_tradnl" sz="2300" dirty="0" smtClean="0"/>
              <a:t>Definir un AFD que acepte palabras que cumplan ciertas especificaciones.</a:t>
            </a:r>
          </a:p>
          <a:p>
            <a:pPr lvl="1"/>
            <a:r>
              <a:rPr lang="es-ES_tradnl" sz="2300" dirty="0" smtClean="0"/>
              <a:t>Correcto: </a:t>
            </a:r>
            <a:r>
              <a:rPr lang="es-ES_tradnl" sz="2300" b="0" dirty="0" smtClean="0"/>
              <a:t>que las palabras aceptadas por el AFD cumplan las especificaciones, es decir, que no “sobren” palabras.</a:t>
            </a:r>
          </a:p>
          <a:p>
            <a:pPr lvl="1"/>
            <a:r>
              <a:rPr lang="es-ES_tradnl" sz="2300" dirty="0" smtClean="0"/>
              <a:t>Completo:</a:t>
            </a:r>
            <a:r>
              <a:rPr lang="es-ES_tradnl" sz="2300" b="0" dirty="0" smtClean="0"/>
              <a:t> que toda palabra que cumpla las especificaciones sea aceptada por el AFD, es decir, que no “falten” palabras.</a:t>
            </a:r>
          </a:p>
          <a:p>
            <a:r>
              <a:rPr lang="es-ES_tradnl" sz="2300" b="0" dirty="0" smtClean="0"/>
              <a:t>Ejemplo: AFD que acepte palabras sobre {</a:t>
            </a:r>
            <a:r>
              <a:rPr lang="es-ES_tradnl" sz="2300" b="0" i="1" dirty="0" smtClean="0"/>
              <a:t>a</a:t>
            </a:r>
            <a:r>
              <a:rPr lang="es-ES_tradnl" sz="2300" b="0" dirty="0" smtClean="0"/>
              <a:t>, </a:t>
            </a:r>
            <a:r>
              <a:rPr lang="es-ES_tradnl" sz="2300" b="0" i="1" dirty="0" smtClean="0"/>
              <a:t>b</a:t>
            </a:r>
            <a:r>
              <a:rPr lang="es-ES_tradnl" sz="2300" b="0" dirty="0" smtClean="0"/>
              <a:t>} que no tengan varias </a:t>
            </a:r>
            <a:r>
              <a:rPr lang="es-ES_tradnl" sz="2300" b="0" i="1" dirty="0" err="1" smtClean="0"/>
              <a:t>a</a:t>
            </a:r>
            <a:r>
              <a:rPr lang="es-ES_tradnl" sz="2300" b="0" dirty="0" err="1" smtClean="0"/>
              <a:t>’s</a:t>
            </a:r>
            <a:r>
              <a:rPr lang="es-ES_tradnl" sz="2300" b="0" dirty="0" smtClean="0"/>
              <a:t> seguidas.</a:t>
            </a:r>
            <a:br>
              <a:rPr lang="es-ES_tradnl" sz="2300" b="0" dirty="0" smtClean="0"/>
            </a:br>
            <a:r>
              <a:rPr lang="es-ES_tradnl" sz="2300" b="0" dirty="0" smtClean="0"/>
              <a:t>El AFD de la figura no es</a:t>
            </a:r>
            <a:br>
              <a:rPr lang="es-ES_tradnl" sz="2300" b="0" dirty="0" smtClean="0"/>
            </a:br>
            <a:r>
              <a:rPr lang="es-ES_tradnl" sz="2300" b="0" dirty="0" smtClean="0"/>
              <a:t>correcto porque acepta “</a:t>
            </a:r>
            <a:r>
              <a:rPr lang="es-ES_tradnl" sz="2300" b="0" i="1" dirty="0" err="1" smtClean="0"/>
              <a:t>baa</a:t>
            </a:r>
            <a:r>
              <a:rPr lang="es-ES_tradnl" sz="2300" b="0" dirty="0" smtClean="0"/>
              <a:t>”,</a:t>
            </a:r>
            <a:br>
              <a:rPr lang="es-ES_tradnl" sz="2300" b="0" dirty="0" smtClean="0"/>
            </a:br>
            <a:r>
              <a:rPr lang="es-ES_tradnl" sz="2300" b="0" dirty="0" smtClean="0"/>
              <a:t>pero no acepta “</a:t>
            </a:r>
            <a:r>
              <a:rPr lang="es-ES_tradnl" sz="2300" b="0" i="1" dirty="0" err="1" smtClean="0"/>
              <a:t>ba</a:t>
            </a:r>
            <a:r>
              <a:rPr lang="es-ES_tradnl" sz="2300" b="0" dirty="0" smtClean="0"/>
              <a:t>”.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635500" y="4863407"/>
            <a:ext cx="430213" cy="422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075488" y="4331594"/>
            <a:ext cx="428625" cy="4206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489700" y="5900044"/>
            <a:ext cx="428625" cy="422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284663" y="4780857"/>
            <a:ext cx="415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3200" i="0"/>
              <a:t>&gt;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4648200" y="4826894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7086600" y="4293494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505575" y="587623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b="0" i="0"/>
              <a:t>q</a:t>
            </a:r>
            <a:r>
              <a:rPr lang="es-ES_tradnl" sz="2000" b="0" i="0" baseline="-25000"/>
              <a:t>2</a:t>
            </a:r>
          </a:p>
        </p:txBody>
      </p:sp>
      <p:sp>
        <p:nvSpPr>
          <p:cNvPr id="15372" name="Arc 11"/>
          <p:cNvSpPr>
            <a:spLocks/>
          </p:cNvSpPr>
          <p:nvPr/>
        </p:nvSpPr>
        <p:spPr bwMode="auto">
          <a:xfrm rot="-2220000">
            <a:off x="5057775" y="4090290"/>
            <a:ext cx="2179638" cy="1365250"/>
          </a:xfrm>
          <a:custGeom>
            <a:avLst/>
            <a:gdLst>
              <a:gd name="T0" fmla="*/ 0 w 22257"/>
              <a:gd name="T1" fmla="*/ 3413 h 21600"/>
              <a:gd name="T2" fmla="*/ 2179638 w 22257"/>
              <a:gd name="T3" fmla="*/ 982348 h 21600"/>
              <a:gd name="T4" fmla="*/ 149246 w 22257"/>
              <a:gd name="T5" fmla="*/ 1365250 h 21600"/>
              <a:gd name="T6" fmla="*/ 0 60000 65536"/>
              <a:gd name="T7" fmla="*/ 0 60000 65536"/>
              <a:gd name="T8" fmla="*/ 0 60000 65536"/>
              <a:gd name="T9" fmla="*/ 0 w 22257"/>
              <a:gd name="T10" fmla="*/ 0 h 21600"/>
              <a:gd name="T11" fmla="*/ 22257 w 2225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57" h="21600" fill="none" extrusionOk="0">
                <a:moveTo>
                  <a:pt x="-1" y="53"/>
                </a:moveTo>
                <a:cubicBezTo>
                  <a:pt x="507" y="17"/>
                  <a:pt x="1015" y="-1"/>
                  <a:pt x="1524" y="0"/>
                </a:cubicBezTo>
                <a:cubicBezTo>
                  <a:pt x="11120" y="0"/>
                  <a:pt x="19565" y="6330"/>
                  <a:pt x="22257" y="15541"/>
                </a:cubicBezTo>
              </a:path>
              <a:path w="22257" h="21600" stroke="0" extrusionOk="0">
                <a:moveTo>
                  <a:pt x="-1" y="53"/>
                </a:moveTo>
                <a:cubicBezTo>
                  <a:pt x="507" y="17"/>
                  <a:pt x="1015" y="-1"/>
                  <a:pt x="1524" y="0"/>
                </a:cubicBezTo>
                <a:cubicBezTo>
                  <a:pt x="11120" y="0"/>
                  <a:pt x="19565" y="6330"/>
                  <a:pt x="22257" y="15541"/>
                </a:cubicBezTo>
                <a:lnTo>
                  <a:pt x="1524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3" name="Arc 12"/>
          <p:cNvSpPr>
            <a:spLocks/>
          </p:cNvSpPr>
          <p:nvPr/>
        </p:nvSpPr>
        <p:spPr bwMode="auto">
          <a:xfrm rot="-2220000">
            <a:off x="5203825" y="4690369"/>
            <a:ext cx="1111250" cy="1738313"/>
          </a:xfrm>
          <a:custGeom>
            <a:avLst/>
            <a:gdLst>
              <a:gd name="T0" fmla="*/ 360504 w 21599"/>
              <a:gd name="T1" fmla="*/ 0 h 20432"/>
              <a:gd name="T2" fmla="*/ 1111250 w 21599"/>
              <a:gd name="T3" fmla="*/ 1720872 h 20432"/>
              <a:gd name="T4" fmla="*/ 0 w 21599"/>
              <a:gd name="T5" fmla="*/ 1738313 h 20432"/>
              <a:gd name="T6" fmla="*/ 0 60000 65536"/>
              <a:gd name="T7" fmla="*/ 0 60000 65536"/>
              <a:gd name="T8" fmla="*/ 0 60000 65536"/>
              <a:gd name="T9" fmla="*/ 0 w 21599"/>
              <a:gd name="T10" fmla="*/ 0 h 20432"/>
              <a:gd name="T11" fmla="*/ 21599 w 21599"/>
              <a:gd name="T12" fmla="*/ 20432 h 20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0432" fill="none" extrusionOk="0">
                <a:moveTo>
                  <a:pt x="7006" y="0"/>
                </a:moveTo>
                <a:cubicBezTo>
                  <a:pt x="15665" y="2969"/>
                  <a:pt x="21512" y="11073"/>
                  <a:pt x="21599" y="20226"/>
                </a:cubicBezTo>
              </a:path>
              <a:path w="21599" h="20432" stroke="0" extrusionOk="0">
                <a:moveTo>
                  <a:pt x="7006" y="0"/>
                </a:moveTo>
                <a:cubicBezTo>
                  <a:pt x="15665" y="2969"/>
                  <a:pt x="21512" y="11073"/>
                  <a:pt x="21599" y="20226"/>
                </a:cubicBezTo>
                <a:lnTo>
                  <a:pt x="0" y="20432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4" name="Arc 13"/>
          <p:cNvSpPr>
            <a:spLocks/>
          </p:cNvSpPr>
          <p:nvPr/>
        </p:nvSpPr>
        <p:spPr bwMode="auto">
          <a:xfrm rot="5940000">
            <a:off x="5356225" y="4599882"/>
            <a:ext cx="1084263" cy="2008187"/>
          </a:xfrm>
          <a:custGeom>
            <a:avLst/>
            <a:gdLst>
              <a:gd name="T0" fmla="*/ 1084263 w 21456"/>
              <a:gd name="T1" fmla="*/ 244635 h 20432"/>
              <a:gd name="T2" fmla="*/ 353992 w 21456"/>
              <a:gd name="T3" fmla="*/ 2008187 h 20432"/>
              <a:gd name="T4" fmla="*/ 0 w 21456"/>
              <a:gd name="T5" fmla="*/ 0 h 20432"/>
              <a:gd name="T6" fmla="*/ 0 60000 65536"/>
              <a:gd name="T7" fmla="*/ 0 60000 65536"/>
              <a:gd name="T8" fmla="*/ 0 60000 65536"/>
              <a:gd name="T9" fmla="*/ 0 w 21456"/>
              <a:gd name="T10" fmla="*/ 0 h 20432"/>
              <a:gd name="T11" fmla="*/ 21456 w 21456"/>
              <a:gd name="T12" fmla="*/ 20432 h 20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56" h="20432" fill="none" extrusionOk="0">
                <a:moveTo>
                  <a:pt x="21456" y="2489"/>
                </a:moveTo>
                <a:cubicBezTo>
                  <a:pt x="20497" y="10754"/>
                  <a:pt x="14876" y="17733"/>
                  <a:pt x="7005" y="20432"/>
                </a:cubicBezTo>
              </a:path>
              <a:path w="21456" h="20432" stroke="0" extrusionOk="0">
                <a:moveTo>
                  <a:pt x="21456" y="2489"/>
                </a:moveTo>
                <a:cubicBezTo>
                  <a:pt x="20497" y="10754"/>
                  <a:pt x="14876" y="17733"/>
                  <a:pt x="7005" y="20432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5" name="Arc 14"/>
          <p:cNvSpPr>
            <a:spLocks/>
          </p:cNvSpPr>
          <p:nvPr/>
        </p:nvSpPr>
        <p:spPr bwMode="auto">
          <a:xfrm rot="-1980000">
            <a:off x="7345363" y="4028382"/>
            <a:ext cx="809625" cy="460375"/>
          </a:xfrm>
          <a:custGeom>
            <a:avLst/>
            <a:gdLst>
              <a:gd name="T0" fmla="*/ 24520 w 37543"/>
              <a:gd name="T1" fmla="*/ 62588 h 43200"/>
              <a:gd name="T2" fmla="*/ 0 w 37543"/>
              <a:gd name="T3" fmla="*/ 385500 h 43200"/>
              <a:gd name="T4" fmla="*/ 343815 w 37543"/>
              <a:gd name="T5" fmla="*/ 230188 h 43200"/>
              <a:gd name="T6" fmla="*/ 0 60000 65536"/>
              <a:gd name="T7" fmla="*/ 0 60000 65536"/>
              <a:gd name="T8" fmla="*/ 0 60000 65536"/>
              <a:gd name="T9" fmla="*/ 0 w 37543"/>
              <a:gd name="T10" fmla="*/ 0 h 43200"/>
              <a:gd name="T11" fmla="*/ 37543 w 3754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543" h="43200" fill="none" extrusionOk="0">
                <a:moveTo>
                  <a:pt x="1136" y="5872"/>
                </a:moveTo>
                <a:cubicBezTo>
                  <a:pt x="5143" y="2100"/>
                  <a:pt x="10439" y="-1"/>
                  <a:pt x="15943" y="0"/>
                </a:cubicBezTo>
                <a:cubicBezTo>
                  <a:pt x="27872" y="0"/>
                  <a:pt x="37543" y="9670"/>
                  <a:pt x="37543" y="21600"/>
                </a:cubicBezTo>
                <a:cubicBezTo>
                  <a:pt x="37543" y="33529"/>
                  <a:pt x="27872" y="43200"/>
                  <a:pt x="15943" y="43200"/>
                </a:cubicBezTo>
                <a:cubicBezTo>
                  <a:pt x="9878" y="43200"/>
                  <a:pt x="4092" y="40650"/>
                  <a:pt x="0" y="36173"/>
                </a:cubicBezTo>
              </a:path>
              <a:path w="37543" h="43200" stroke="0" extrusionOk="0">
                <a:moveTo>
                  <a:pt x="1136" y="5872"/>
                </a:moveTo>
                <a:cubicBezTo>
                  <a:pt x="5143" y="2100"/>
                  <a:pt x="10439" y="-1"/>
                  <a:pt x="15943" y="0"/>
                </a:cubicBezTo>
                <a:cubicBezTo>
                  <a:pt x="27872" y="0"/>
                  <a:pt x="37543" y="9670"/>
                  <a:pt x="37543" y="21600"/>
                </a:cubicBezTo>
                <a:cubicBezTo>
                  <a:pt x="37543" y="33529"/>
                  <a:pt x="27872" y="43200"/>
                  <a:pt x="15943" y="43200"/>
                </a:cubicBezTo>
                <a:cubicBezTo>
                  <a:pt x="9878" y="43200"/>
                  <a:pt x="4092" y="40650"/>
                  <a:pt x="0" y="36173"/>
                </a:cubicBezTo>
                <a:lnTo>
                  <a:pt x="15943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6" name="Arc 15"/>
          <p:cNvSpPr>
            <a:spLocks/>
          </p:cNvSpPr>
          <p:nvPr/>
        </p:nvSpPr>
        <p:spPr bwMode="auto">
          <a:xfrm rot="5160000">
            <a:off x="6927056" y="4851501"/>
            <a:ext cx="795337" cy="469900"/>
          </a:xfrm>
          <a:custGeom>
            <a:avLst/>
            <a:gdLst>
              <a:gd name="T0" fmla="*/ 25597 w 37534"/>
              <a:gd name="T1" fmla="*/ 63067 h 43200"/>
              <a:gd name="T2" fmla="*/ 0 w 37534"/>
              <a:gd name="T3" fmla="*/ 393574 h 43200"/>
              <a:gd name="T4" fmla="*/ 337638 w 37534"/>
              <a:gd name="T5" fmla="*/ 234950 h 43200"/>
              <a:gd name="T6" fmla="*/ 0 60000 65536"/>
              <a:gd name="T7" fmla="*/ 0 60000 65536"/>
              <a:gd name="T8" fmla="*/ 0 60000 65536"/>
              <a:gd name="T9" fmla="*/ 0 w 37534"/>
              <a:gd name="T10" fmla="*/ 0 h 43200"/>
              <a:gd name="T11" fmla="*/ 37534 w 3753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534" h="43200" fill="none" extrusionOk="0">
                <a:moveTo>
                  <a:pt x="1207" y="5797"/>
                </a:moveTo>
                <a:cubicBezTo>
                  <a:pt x="5206" y="2071"/>
                  <a:pt x="10468" y="-1"/>
                  <a:pt x="15934" y="0"/>
                </a:cubicBezTo>
                <a:cubicBezTo>
                  <a:pt x="27863" y="0"/>
                  <a:pt x="37534" y="9670"/>
                  <a:pt x="37534" y="21600"/>
                </a:cubicBezTo>
                <a:cubicBezTo>
                  <a:pt x="37534" y="33529"/>
                  <a:pt x="27863" y="43200"/>
                  <a:pt x="15934" y="43200"/>
                </a:cubicBezTo>
                <a:cubicBezTo>
                  <a:pt x="9873" y="43200"/>
                  <a:pt x="4091" y="40653"/>
                  <a:pt x="-1" y="36183"/>
                </a:cubicBezTo>
              </a:path>
              <a:path w="37534" h="43200" stroke="0" extrusionOk="0">
                <a:moveTo>
                  <a:pt x="1207" y="5797"/>
                </a:moveTo>
                <a:cubicBezTo>
                  <a:pt x="5206" y="2071"/>
                  <a:pt x="10468" y="-1"/>
                  <a:pt x="15934" y="0"/>
                </a:cubicBezTo>
                <a:cubicBezTo>
                  <a:pt x="27863" y="0"/>
                  <a:pt x="37534" y="9670"/>
                  <a:pt x="37534" y="21600"/>
                </a:cubicBezTo>
                <a:cubicBezTo>
                  <a:pt x="37534" y="33529"/>
                  <a:pt x="27863" y="43200"/>
                  <a:pt x="15934" y="43200"/>
                </a:cubicBezTo>
                <a:cubicBezTo>
                  <a:pt x="9873" y="43200"/>
                  <a:pt x="4091" y="40653"/>
                  <a:pt x="-1" y="36183"/>
                </a:cubicBezTo>
                <a:lnTo>
                  <a:pt x="15934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7" name="Arc 16"/>
          <p:cNvSpPr>
            <a:spLocks/>
          </p:cNvSpPr>
          <p:nvPr/>
        </p:nvSpPr>
        <p:spPr bwMode="auto">
          <a:xfrm rot="-480000">
            <a:off x="6843713" y="5861944"/>
            <a:ext cx="820737" cy="460375"/>
          </a:xfrm>
          <a:custGeom>
            <a:avLst/>
            <a:gdLst>
              <a:gd name="T0" fmla="*/ 35729 w 38063"/>
              <a:gd name="T1" fmla="*/ 62588 h 43200"/>
              <a:gd name="T2" fmla="*/ 0 w 38063"/>
              <a:gd name="T3" fmla="*/ 379213 h 43200"/>
              <a:gd name="T4" fmla="*/ 354985 w 38063"/>
              <a:gd name="T5" fmla="*/ 230188 h 43200"/>
              <a:gd name="T6" fmla="*/ 0 60000 65536"/>
              <a:gd name="T7" fmla="*/ 0 60000 65536"/>
              <a:gd name="T8" fmla="*/ 0 60000 65536"/>
              <a:gd name="T9" fmla="*/ 0 w 38063"/>
              <a:gd name="T10" fmla="*/ 0 h 43200"/>
              <a:gd name="T11" fmla="*/ 38063 w 3806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063" h="43200" fill="none" extrusionOk="0">
                <a:moveTo>
                  <a:pt x="1656" y="5872"/>
                </a:moveTo>
                <a:cubicBezTo>
                  <a:pt x="5663" y="2100"/>
                  <a:pt x="10959" y="-1"/>
                  <a:pt x="16463" y="0"/>
                </a:cubicBezTo>
                <a:cubicBezTo>
                  <a:pt x="28392" y="0"/>
                  <a:pt x="38063" y="9670"/>
                  <a:pt x="38063" y="21600"/>
                </a:cubicBezTo>
                <a:cubicBezTo>
                  <a:pt x="38063" y="33529"/>
                  <a:pt x="28392" y="43200"/>
                  <a:pt x="16463" y="43200"/>
                </a:cubicBezTo>
                <a:cubicBezTo>
                  <a:pt x="10123" y="43200"/>
                  <a:pt x="4104" y="40415"/>
                  <a:pt x="0" y="35583"/>
                </a:cubicBezTo>
              </a:path>
              <a:path w="38063" h="43200" stroke="0" extrusionOk="0">
                <a:moveTo>
                  <a:pt x="1656" y="5872"/>
                </a:moveTo>
                <a:cubicBezTo>
                  <a:pt x="5663" y="2100"/>
                  <a:pt x="10959" y="-1"/>
                  <a:pt x="16463" y="0"/>
                </a:cubicBezTo>
                <a:cubicBezTo>
                  <a:pt x="28392" y="0"/>
                  <a:pt x="38063" y="9670"/>
                  <a:pt x="38063" y="21600"/>
                </a:cubicBezTo>
                <a:cubicBezTo>
                  <a:pt x="38063" y="33529"/>
                  <a:pt x="28392" y="43200"/>
                  <a:pt x="16463" y="43200"/>
                </a:cubicBezTo>
                <a:cubicBezTo>
                  <a:pt x="10123" y="43200"/>
                  <a:pt x="4104" y="40415"/>
                  <a:pt x="0" y="35583"/>
                </a:cubicBezTo>
                <a:lnTo>
                  <a:pt x="16463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892800" y="38362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7597775" y="38362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7162800" y="50554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7620000" y="58174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73688" y="579526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a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903913" y="520789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400"/>
              <a:t>b</a:t>
            </a:r>
          </a:p>
        </p:txBody>
      </p:sp>
      <p:sp>
        <p:nvSpPr>
          <p:cNvPr id="15384" name="Oval 23"/>
          <p:cNvSpPr>
            <a:spLocks noChangeArrowheads="1"/>
          </p:cNvSpPr>
          <p:nvPr/>
        </p:nvSpPr>
        <p:spPr bwMode="auto">
          <a:xfrm>
            <a:off x="6542088" y="5958782"/>
            <a:ext cx="323850" cy="3175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5385" name="Oval 24"/>
          <p:cNvSpPr>
            <a:spLocks noChangeArrowheads="1"/>
          </p:cNvSpPr>
          <p:nvPr/>
        </p:nvSpPr>
        <p:spPr bwMode="auto">
          <a:xfrm>
            <a:off x="7127875" y="4368107"/>
            <a:ext cx="323850" cy="3159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s-ES_tradnl"/>
          </a:p>
          <a:p>
            <a:r>
              <a:rPr lang="es-ES_tradnl" sz="1800"/>
              <a:t>  </a:t>
            </a:r>
            <a:fld id="{D439F789-3969-4DCC-B3AF-9A83CB0D716A}" type="slidenum">
              <a:rPr lang="es-ES_tradnl" sz="1800"/>
              <a:pPr/>
              <a:t>18</a:t>
            </a:fld>
            <a:endParaRPr lang="es-ES_tradnl" sz="1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2394"/>
            <a:ext cx="7772400" cy="533400"/>
          </a:xfrm>
          <a:noFill/>
        </p:spPr>
        <p:txBody>
          <a:bodyPr/>
          <a:lstStyle/>
          <a:p>
            <a:r>
              <a:rPr lang="es-ES_tradnl" dirty="0" smtClean="0"/>
              <a:t>Ejemplo</a:t>
            </a:r>
            <a:endParaRPr lang="es-ES_tradnl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76304"/>
            <a:ext cx="9144000" cy="3124200"/>
          </a:xfrm>
          <a:noFill/>
        </p:spPr>
        <p:txBody>
          <a:bodyPr/>
          <a:lstStyle/>
          <a:p>
            <a:r>
              <a:rPr lang="es-ES_tradnl" sz="2800" dirty="0" smtClean="0"/>
              <a:t>Diseñar un AFD que reconozca palabras que contienen la cadena </a:t>
            </a:r>
            <a:r>
              <a:rPr lang="es-ES_tradnl" sz="2800" i="1" dirty="0" smtClean="0"/>
              <a:t>001</a:t>
            </a:r>
            <a:r>
              <a:rPr lang="es-ES_tradnl" sz="2800" dirty="0" smtClean="0"/>
              <a:t> como </a:t>
            </a:r>
            <a:r>
              <a:rPr lang="es-ES_tradnl" sz="2800" i="1" dirty="0" smtClean="0"/>
              <a:t>0010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1001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11111110011111</a:t>
            </a:r>
            <a:r>
              <a:rPr lang="es-ES_tradnl" sz="2800" dirty="0" smtClean="0"/>
              <a:t>, pero no como </a:t>
            </a:r>
            <a:r>
              <a:rPr lang="es-ES_tradnl" sz="2800" i="1" dirty="0" smtClean="0"/>
              <a:t>11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0000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1100</a:t>
            </a:r>
            <a:r>
              <a:rPr lang="es-ES_tradnl" sz="2800" dirty="0" smtClean="0"/>
              <a:t>, </a:t>
            </a:r>
            <a:r>
              <a:rPr lang="es-ES_tradnl" sz="2800" i="1" dirty="0" smtClean="0"/>
              <a:t>10101</a:t>
            </a:r>
            <a:r>
              <a:rPr lang="es-ES_tradnl" sz="2800" dirty="0" smtClean="0"/>
              <a:t>.</a:t>
            </a:r>
            <a:br>
              <a:rPr lang="es-ES_tradnl" sz="2800" dirty="0" smtClean="0"/>
            </a:br>
            <a:r>
              <a:rPr lang="es-ES_tradnl" sz="2800" dirty="0" smtClean="0"/>
              <a:t>Posibilidades:</a:t>
            </a:r>
          </a:p>
          <a:p>
            <a:pPr lvl="1"/>
            <a:r>
              <a:rPr lang="es-ES_tradnl" sz="2400" b="0" dirty="0" smtClean="0"/>
              <a:t>No hemos leído ningún símbolo. Estado </a:t>
            </a:r>
            <a:r>
              <a:rPr lang="es-ES_tradnl" sz="2400" b="0" i="1" dirty="0" smtClean="0"/>
              <a:t>q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un </a:t>
            </a:r>
            <a:r>
              <a:rPr lang="es-ES_tradnl" sz="2400" b="0" i="1" dirty="0" smtClean="0"/>
              <a:t>0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</a:t>
            </a:r>
            <a:r>
              <a:rPr lang="es-ES_tradnl" sz="2400" b="0" i="1" dirty="0" smtClean="0"/>
              <a:t>00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00</a:t>
            </a:r>
            <a:r>
              <a:rPr lang="es-ES_tradnl" sz="2400" b="0" dirty="0" smtClean="0"/>
              <a:t>.</a:t>
            </a:r>
          </a:p>
          <a:p>
            <a:pPr lvl="1"/>
            <a:r>
              <a:rPr lang="es-ES_tradnl" sz="2400" b="0" dirty="0" smtClean="0"/>
              <a:t>Hemos leído </a:t>
            </a:r>
            <a:r>
              <a:rPr lang="es-ES_tradnl" sz="2400" b="0" i="1" dirty="0" smtClean="0"/>
              <a:t>001</a:t>
            </a:r>
            <a:r>
              <a:rPr lang="es-ES_tradnl" sz="2400" b="0" dirty="0" smtClean="0"/>
              <a:t>. Estado </a:t>
            </a:r>
            <a:r>
              <a:rPr lang="es-ES_tradnl" sz="2400" b="0" i="1" dirty="0" smtClean="0"/>
              <a:t>q</a:t>
            </a:r>
            <a:r>
              <a:rPr lang="es-ES_tradnl" sz="2400" b="0" baseline="-25000" dirty="0" smtClean="0"/>
              <a:t>001</a:t>
            </a:r>
            <a:r>
              <a:rPr lang="es-ES_tradnl" sz="2400" b="0" dirty="0" smtClean="0"/>
              <a:t>.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1373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7088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5183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3278188" y="5259388"/>
            <a:ext cx="758825" cy="682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1543050" y="5257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429000" y="527208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5257800" y="5272088"/>
            <a:ext cx="60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00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7124700" y="5272088"/>
            <a:ext cx="723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/>
              <a:t>q</a:t>
            </a:r>
            <a:r>
              <a:rPr lang="es-ES_tradnl" i="0" baseline="-25000"/>
              <a:t>001</a:t>
            </a:r>
          </a:p>
        </p:txBody>
      </p:sp>
      <p:sp>
        <p:nvSpPr>
          <p:cNvPr id="18445" name="Arc 12"/>
          <p:cNvSpPr>
            <a:spLocks/>
          </p:cNvSpPr>
          <p:nvPr/>
        </p:nvSpPr>
        <p:spPr bwMode="auto">
          <a:xfrm>
            <a:off x="1449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133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4038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5943600" y="5562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49" name="Arc 16"/>
          <p:cNvSpPr>
            <a:spLocks/>
          </p:cNvSpPr>
          <p:nvPr/>
        </p:nvSpPr>
        <p:spPr bwMode="auto">
          <a:xfrm rot="-1380000">
            <a:off x="1982788" y="5562600"/>
            <a:ext cx="1524000" cy="685800"/>
          </a:xfrm>
          <a:custGeom>
            <a:avLst/>
            <a:gdLst>
              <a:gd name="T0" fmla="*/ 1520825 w 21600"/>
              <a:gd name="T1" fmla="*/ 685800 h 21600"/>
              <a:gd name="T2" fmla="*/ 0 w 21600"/>
              <a:gd name="T3" fmla="*/ 0 h 21600"/>
              <a:gd name="T4" fmla="*/ 15240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55" y="21599"/>
                </a:moveTo>
                <a:cubicBezTo>
                  <a:pt x="9643" y="21575"/>
                  <a:pt x="0" y="11911"/>
                  <a:pt x="0" y="0"/>
                </a:cubicBezTo>
              </a:path>
              <a:path w="21600" h="21600" stroke="0" extrusionOk="0">
                <a:moveTo>
                  <a:pt x="21555" y="21599"/>
                </a:moveTo>
                <a:cubicBezTo>
                  <a:pt x="9643" y="21575"/>
                  <a:pt x="0" y="11911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0" name="Arc 17"/>
          <p:cNvSpPr>
            <a:spLocks/>
          </p:cNvSpPr>
          <p:nvPr/>
        </p:nvSpPr>
        <p:spPr bwMode="auto">
          <a:xfrm>
            <a:off x="5259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1" name="Arc 18"/>
          <p:cNvSpPr>
            <a:spLocks/>
          </p:cNvSpPr>
          <p:nvPr/>
        </p:nvSpPr>
        <p:spPr bwMode="auto">
          <a:xfrm>
            <a:off x="7164388" y="4573588"/>
            <a:ext cx="685800" cy="744537"/>
          </a:xfrm>
          <a:custGeom>
            <a:avLst/>
            <a:gdLst>
              <a:gd name="T0" fmla="*/ 160242 w 43200"/>
              <a:gd name="T1" fmla="*/ 703139 h 42228"/>
              <a:gd name="T2" fmla="*/ 444595 w 43200"/>
              <a:gd name="T3" fmla="*/ 744537 h 42228"/>
              <a:gd name="T4" fmla="*/ 342900 w 43200"/>
              <a:gd name="T5" fmla="*/ 380837 h 42228"/>
              <a:gd name="T6" fmla="*/ 0 60000 65536"/>
              <a:gd name="T7" fmla="*/ 0 60000 65536"/>
              <a:gd name="T8" fmla="*/ 0 60000 65536"/>
              <a:gd name="T9" fmla="*/ 0 w 43200"/>
              <a:gd name="T10" fmla="*/ 0 h 42228"/>
              <a:gd name="T11" fmla="*/ 43200 w 43200"/>
              <a:gd name="T12" fmla="*/ 42228 h 42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228" fill="none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</a:path>
              <a:path w="43200" h="42228" stroke="0" extrusionOk="0">
                <a:moveTo>
                  <a:pt x="10093" y="39880"/>
                </a:moveTo>
                <a:cubicBezTo>
                  <a:pt x="3811" y="35926"/>
                  <a:pt x="0" y="2902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1061"/>
                  <a:pt x="37042" y="39422"/>
                  <a:pt x="28006" y="4222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2" name="AutoShape 19"/>
          <p:cNvSpPr>
            <a:spLocks noChangeArrowheads="1"/>
          </p:cNvSpPr>
          <p:nvPr/>
        </p:nvSpPr>
        <p:spPr bwMode="auto">
          <a:xfrm>
            <a:off x="915988" y="5487988"/>
            <a:ext cx="454025" cy="225425"/>
          </a:xfrm>
          <a:prstGeom prst="homePlate">
            <a:avLst>
              <a:gd name="adj" fmla="val 5037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1660525" y="42052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2438400" y="585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2584450" y="52244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4343400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480050" y="4243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</a:t>
            </a: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7315200" y="42322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0,1</a:t>
            </a: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6318250" y="5241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_tradnl" sz="2000" i="0"/>
              <a:t>1</a:t>
            </a:r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7123113" y="5300663"/>
            <a:ext cx="682625" cy="606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424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Análisis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Léxico</a:t>
            </a:r>
            <a:endParaRPr lang="es-ES" sz="2400" b="1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785786" y="1071546"/>
            <a:ext cx="77724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Estructura</a:t>
            </a:r>
            <a:r>
              <a:rPr lang="en-US" b="1" dirty="0"/>
              <a:t> de un </a:t>
            </a:r>
            <a:r>
              <a:rPr lang="en-US" b="1" dirty="0" err="1"/>
              <a:t>compilador</a:t>
            </a:r>
            <a:endParaRPr lang="en-US" b="1" dirty="0"/>
          </a:p>
          <a:p>
            <a:pPr>
              <a:spcBef>
                <a:spcPct val="50000"/>
              </a:spcBef>
            </a:pPr>
            <a:r>
              <a:rPr lang="en-US" sz="1800" dirty="0"/>
              <a:t>Para la </a:t>
            </a:r>
            <a:r>
              <a:rPr lang="en-US" sz="1800" dirty="0" err="1"/>
              <a:t>realización</a:t>
            </a:r>
            <a:r>
              <a:rPr lang="en-US" sz="1800" dirty="0"/>
              <a:t> del </a:t>
            </a:r>
            <a:r>
              <a:rPr lang="en-US" sz="1800" dirty="0" err="1"/>
              <a:t>proceso</a:t>
            </a:r>
            <a:r>
              <a:rPr lang="en-US" sz="1800" dirty="0"/>
              <a:t> de </a:t>
            </a:r>
            <a:r>
              <a:rPr lang="en-US" sz="1800" dirty="0" err="1"/>
              <a:t>traducción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necesario</a:t>
            </a:r>
            <a:r>
              <a:rPr lang="en-US" sz="1800" dirty="0"/>
              <a:t> </a:t>
            </a:r>
            <a:r>
              <a:rPr lang="en-US" sz="1800" dirty="0" err="1"/>
              <a:t>dividir</a:t>
            </a:r>
            <a:r>
              <a:rPr lang="en-US" sz="1800" dirty="0"/>
              <a:t> el </a:t>
            </a:r>
            <a:r>
              <a:rPr lang="en-US" sz="1800" dirty="0" err="1"/>
              <a:t>compilador</a:t>
            </a:r>
            <a:r>
              <a:rPr lang="en-US" sz="1800" dirty="0"/>
              <a:t> en </a:t>
            </a:r>
            <a:r>
              <a:rPr lang="en-US" sz="1800" dirty="0" err="1"/>
              <a:t>varias</a:t>
            </a:r>
            <a:r>
              <a:rPr lang="en-US" sz="1800" dirty="0"/>
              <a:t> </a:t>
            </a:r>
            <a:r>
              <a:rPr lang="en-US" sz="1800" dirty="0" err="1"/>
              <a:t>fases</a:t>
            </a:r>
            <a:r>
              <a:rPr lang="en-US" sz="1800" dirty="0"/>
              <a:t>.</a:t>
            </a:r>
            <a:endParaRPr lang="es-ES" sz="1800" dirty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3714744" y="3351212"/>
            <a:ext cx="178595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/>
              <a:t>Análisis sintáctico</a:t>
            </a:r>
            <a:endParaRPr lang="es-ES" sz="1600"/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876675" y="2787650"/>
            <a:ext cx="15525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léxico</a:t>
            </a:r>
            <a:endParaRPr lang="es-ES" sz="1600" dirty="0"/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3714744" y="3898900"/>
            <a:ext cx="191453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semántico</a:t>
            </a:r>
            <a:endParaRPr lang="es-ES" sz="1600" dirty="0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3724275" y="4400550"/>
            <a:ext cx="1914525" cy="581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/>
              <a:t>Generación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intermedio</a:t>
            </a:r>
            <a:endParaRPr lang="es-ES" sz="1600" dirty="0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581400" y="5149850"/>
            <a:ext cx="2347922" cy="3508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Optimización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endParaRPr lang="es-ES" sz="1600" dirty="0"/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3678238" y="5619750"/>
            <a:ext cx="217964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Generación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endParaRPr lang="es-ES" sz="1600" dirty="0"/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3883024" y="6140450"/>
            <a:ext cx="17605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objeto</a:t>
            </a:r>
            <a:endParaRPr lang="es-ES" sz="1600" dirty="0"/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6705600" y="3810000"/>
            <a:ext cx="990600" cy="825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/>
              <a:t>Manejo</a:t>
            </a:r>
            <a:r>
              <a:rPr lang="en-US" sz="1600" dirty="0"/>
              <a:t> de </a:t>
            </a:r>
            <a:r>
              <a:rPr lang="en-US" sz="1600" dirty="0" err="1"/>
              <a:t>errores</a:t>
            </a:r>
            <a:endParaRPr lang="es-ES" sz="1600" dirty="0"/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371600" y="3733800"/>
            <a:ext cx="1371600" cy="825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err="1"/>
              <a:t>Manejo</a:t>
            </a:r>
            <a:r>
              <a:rPr lang="en-US" sz="1600" dirty="0"/>
              <a:t> de la </a:t>
            </a:r>
          </a:p>
          <a:p>
            <a:pPr algn="ctr"/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símbolos</a:t>
            </a:r>
            <a:endParaRPr lang="es-ES" sz="1600" dirty="0"/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3810000" y="2285992"/>
            <a:ext cx="17621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fuente</a:t>
            </a:r>
            <a:endParaRPr lang="es-ES" sz="1600" dirty="0"/>
          </a:p>
        </p:txBody>
      </p:sp>
      <p:sp>
        <p:nvSpPr>
          <p:cNvPr id="12302" name="Line 18"/>
          <p:cNvSpPr>
            <a:spLocks noChangeShapeType="1"/>
          </p:cNvSpPr>
          <p:nvPr/>
        </p:nvSpPr>
        <p:spPr bwMode="auto">
          <a:xfrm>
            <a:off x="45720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>
            <a:off x="4572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4572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5" name="Line 22"/>
          <p:cNvSpPr>
            <a:spLocks noChangeShapeType="1"/>
          </p:cNvSpPr>
          <p:nvPr/>
        </p:nvSpPr>
        <p:spPr bwMode="auto">
          <a:xfrm>
            <a:off x="45720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6" name="Line 23"/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7" name="Line 24"/>
          <p:cNvSpPr>
            <a:spLocks noChangeShapeType="1"/>
          </p:cNvSpPr>
          <p:nvPr/>
        </p:nvSpPr>
        <p:spPr bwMode="auto">
          <a:xfrm>
            <a:off x="45720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8" name="Line 25"/>
          <p:cNvSpPr>
            <a:spLocks noChangeShapeType="1"/>
          </p:cNvSpPr>
          <p:nvPr/>
        </p:nvSpPr>
        <p:spPr bwMode="auto">
          <a:xfrm>
            <a:off x="4572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09" name="Line 26"/>
          <p:cNvSpPr>
            <a:spLocks noChangeShapeType="1"/>
          </p:cNvSpPr>
          <p:nvPr/>
        </p:nvSpPr>
        <p:spPr bwMode="auto">
          <a:xfrm flipH="1">
            <a:off x="15240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0" name="Line 27"/>
          <p:cNvSpPr>
            <a:spLocks noChangeShapeType="1"/>
          </p:cNvSpPr>
          <p:nvPr/>
        </p:nvSpPr>
        <p:spPr bwMode="auto">
          <a:xfrm flipH="1">
            <a:off x="2514600" y="3571876"/>
            <a:ext cx="1200144" cy="16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1" name="Line 28"/>
          <p:cNvSpPr>
            <a:spLocks noChangeShapeType="1"/>
          </p:cNvSpPr>
          <p:nvPr/>
        </p:nvSpPr>
        <p:spPr bwMode="auto">
          <a:xfrm flipH="1" flipV="1">
            <a:off x="2743200" y="3962400"/>
            <a:ext cx="971544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H="1" flipV="1">
            <a:off x="2743200" y="4267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3" name="Line 30"/>
          <p:cNvSpPr>
            <a:spLocks noChangeShapeType="1"/>
          </p:cNvSpPr>
          <p:nvPr/>
        </p:nvSpPr>
        <p:spPr bwMode="auto">
          <a:xfrm flipH="1" flipV="1">
            <a:off x="2438400" y="4572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4" name="Line 31"/>
          <p:cNvSpPr>
            <a:spLocks noChangeShapeType="1"/>
          </p:cNvSpPr>
          <p:nvPr/>
        </p:nvSpPr>
        <p:spPr bwMode="auto">
          <a:xfrm flipH="1" flipV="1">
            <a:off x="1676400" y="45720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5" name="Line 32"/>
          <p:cNvSpPr>
            <a:spLocks noChangeShapeType="1"/>
          </p:cNvSpPr>
          <p:nvPr/>
        </p:nvSpPr>
        <p:spPr bwMode="auto">
          <a:xfrm>
            <a:off x="5257800" y="29718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6" name="Line 33"/>
          <p:cNvSpPr>
            <a:spLocks noChangeShapeType="1"/>
          </p:cNvSpPr>
          <p:nvPr/>
        </p:nvSpPr>
        <p:spPr bwMode="auto">
          <a:xfrm>
            <a:off x="5486400" y="35052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7" name="Line 34"/>
          <p:cNvSpPr>
            <a:spLocks noChangeShapeType="1"/>
          </p:cNvSpPr>
          <p:nvPr/>
        </p:nvSpPr>
        <p:spPr bwMode="auto">
          <a:xfrm>
            <a:off x="55626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8" name="Line 35"/>
          <p:cNvSpPr>
            <a:spLocks noChangeShapeType="1"/>
          </p:cNvSpPr>
          <p:nvPr/>
        </p:nvSpPr>
        <p:spPr bwMode="auto">
          <a:xfrm flipV="1">
            <a:off x="5638800" y="4343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19" name="Line 36"/>
          <p:cNvSpPr>
            <a:spLocks noChangeShapeType="1"/>
          </p:cNvSpPr>
          <p:nvPr/>
        </p:nvSpPr>
        <p:spPr bwMode="auto">
          <a:xfrm flipV="1">
            <a:off x="5929322" y="4648200"/>
            <a:ext cx="1004878" cy="6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320" name="Line 37"/>
          <p:cNvSpPr>
            <a:spLocks noChangeShapeType="1"/>
          </p:cNvSpPr>
          <p:nvPr/>
        </p:nvSpPr>
        <p:spPr bwMode="auto">
          <a:xfrm flipV="1">
            <a:off x="5857884" y="4648200"/>
            <a:ext cx="1685916" cy="1138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Análisis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Léxico</a:t>
            </a:r>
            <a:endParaRPr lang="es-ES" sz="2400" b="1" dirty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57224" y="1371600"/>
            <a:ext cx="7696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 err="1" smtClean="0"/>
              <a:t>Compilador</a:t>
            </a:r>
            <a:r>
              <a:rPr lang="en-US" b="1" u="sng" dirty="0" smtClean="0"/>
              <a:t>:</a:t>
            </a:r>
          </a:p>
          <a:p>
            <a:r>
              <a:rPr lang="es-MX" dirty="0" smtClean="0"/>
              <a:t>Un compilador </a:t>
            </a:r>
            <a:r>
              <a:rPr lang="es-MX" dirty="0"/>
              <a:t>es un </a:t>
            </a:r>
            <a:r>
              <a:rPr lang="es-MX" dirty="0" smtClean="0"/>
              <a:t>programa </a:t>
            </a:r>
            <a:r>
              <a:rPr lang="es-MX" dirty="0"/>
              <a:t>que puede leer un </a:t>
            </a:r>
            <a:r>
              <a:rPr lang="es-MX" dirty="0" smtClean="0"/>
              <a:t>programa </a:t>
            </a:r>
            <a:r>
              <a:rPr lang="es-MX" dirty="0"/>
              <a:t>en un </a:t>
            </a:r>
            <a:r>
              <a:rPr lang="es-MX" dirty="0" smtClean="0"/>
              <a:t>lenguaje </a:t>
            </a:r>
            <a:r>
              <a:rPr lang="es-MX" dirty="0"/>
              <a:t>(el lenguaje </a:t>
            </a:r>
            <a:r>
              <a:rPr lang="es-MX" i="1" dirty="0" smtClean="0"/>
              <a:t>fuente</a:t>
            </a:r>
            <a:r>
              <a:rPr lang="es-MX" i="1" dirty="0"/>
              <a:t>) y traducirlo en un </a:t>
            </a:r>
            <a:r>
              <a:rPr lang="es-MX" i="1" dirty="0" smtClean="0"/>
              <a:t>programa </a:t>
            </a:r>
            <a:r>
              <a:rPr lang="es-MX" i="1" dirty="0"/>
              <a:t>equivalente en otro lenguaje (el </a:t>
            </a:r>
            <a:r>
              <a:rPr lang="es-MX" i="1" dirty="0" smtClean="0"/>
              <a:t>lenguaje destino)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b="1" u="sng" dirty="0" err="1" smtClean="0"/>
              <a:t>Intérprete</a:t>
            </a:r>
            <a:r>
              <a:rPr lang="en-US" b="1" u="sng" dirty="0" smtClean="0"/>
              <a:t>:</a:t>
            </a:r>
          </a:p>
          <a:p>
            <a:r>
              <a:rPr lang="es-MX" dirty="0" smtClean="0"/>
              <a:t>Un </a:t>
            </a:r>
            <a:r>
              <a:rPr lang="es-MX" i="1" dirty="0" smtClean="0"/>
              <a:t>intérprete </a:t>
            </a:r>
            <a:r>
              <a:rPr lang="es-MX" i="1" dirty="0"/>
              <a:t>es otro </a:t>
            </a:r>
            <a:r>
              <a:rPr lang="es-MX" i="1" dirty="0" smtClean="0"/>
              <a:t>tipo común de </a:t>
            </a:r>
            <a:r>
              <a:rPr lang="es-MX" i="1" dirty="0"/>
              <a:t>procesador </a:t>
            </a:r>
            <a:r>
              <a:rPr lang="es-MX" i="1" dirty="0" smtClean="0"/>
              <a:t>de </a:t>
            </a:r>
            <a:r>
              <a:rPr lang="es-MX" i="1" dirty="0"/>
              <a:t>lenguaje. </a:t>
            </a:r>
            <a:r>
              <a:rPr lang="es-MX" i="1" dirty="0" smtClean="0"/>
              <a:t>En vez de </a:t>
            </a:r>
            <a:r>
              <a:rPr lang="es-MX" i="1" dirty="0"/>
              <a:t>producir un </a:t>
            </a:r>
            <a:r>
              <a:rPr lang="es-MX" i="1" dirty="0" smtClean="0"/>
              <a:t>program</a:t>
            </a:r>
            <a:r>
              <a:rPr lang="es-MX" dirty="0" smtClean="0"/>
              <a:t>a destino como una </a:t>
            </a:r>
            <a:r>
              <a:rPr lang="es-MX" dirty="0"/>
              <a:t>traducción, el intérprete nos da la apariencia </a:t>
            </a:r>
            <a:r>
              <a:rPr lang="es-MX" dirty="0" smtClean="0"/>
              <a:t>de </a:t>
            </a:r>
            <a:r>
              <a:rPr lang="es-MX" dirty="0"/>
              <a:t>ejecutar </a:t>
            </a:r>
            <a:r>
              <a:rPr lang="es-MX" dirty="0" smtClean="0"/>
              <a:t>directamente las </a:t>
            </a:r>
            <a:r>
              <a:rPr lang="es-MX" dirty="0"/>
              <a:t>operaciones especificadas en el </a:t>
            </a:r>
            <a:r>
              <a:rPr lang="es-MX" dirty="0" smtClean="0"/>
              <a:t>programa de </a:t>
            </a:r>
            <a:r>
              <a:rPr lang="es-MX" dirty="0"/>
              <a:t>origen (fuente) </a:t>
            </a:r>
            <a:r>
              <a:rPr lang="es-MX" dirty="0" smtClean="0"/>
              <a:t>con </a:t>
            </a:r>
            <a:r>
              <a:rPr lang="es-MX" dirty="0"/>
              <a:t>las entradas </a:t>
            </a:r>
            <a:r>
              <a:rPr lang="es-MX" dirty="0" smtClean="0"/>
              <a:t>proporcionadas por el usuario.</a:t>
            </a:r>
            <a:endParaRPr 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75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Análisis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Léxico</a:t>
            </a:r>
            <a:endParaRPr lang="es-ES" sz="2400" b="1" dirty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143000" y="1371600"/>
            <a:ext cx="7696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smtClean="0"/>
              <a:t>Conceptos</a:t>
            </a:r>
            <a:r>
              <a:rPr lang="es-MX" b="1" smtClean="0"/>
              <a:t> </a:t>
            </a:r>
            <a:r>
              <a:rPr lang="es-MX" b="1" smtClean="0"/>
              <a:t>básicos</a:t>
            </a:r>
            <a:endParaRPr lang="es-MX" b="1" smtClean="0"/>
          </a:p>
          <a:p>
            <a:pPr>
              <a:spcBef>
                <a:spcPct val="50000"/>
              </a:spcBef>
            </a:pPr>
            <a:r>
              <a:rPr lang="es-MX" sz="1800" u="sng" smtClean="0"/>
              <a:t>Ventajas de compilar vs a </a:t>
            </a:r>
            <a:r>
              <a:rPr lang="es-MX" sz="1800" u="sng" smtClean="0"/>
              <a:t>interpretar</a:t>
            </a:r>
            <a:endParaRPr lang="es-MX" sz="1800" u="sng" smtClean="0"/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smtClean="0"/>
              <a:t>Se compila una </a:t>
            </a:r>
            <a:r>
              <a:rPr lang="es-MX" sz="1800" smtClean="0"/>
              <a:t>vez</a:t>
            </a:r>
            <a:r>
              <a:rPr lang="es-MX" sz="1800" smtClean="0"/>
              <a:t>, se ejecuta n </a:t>
            </a:r>
            <a:r>
              <a:rPr lang="es-MX" sz="1800" smtClean="0"/>
              <a:t>veces</a:t>
            </a:r>
            <a:endParaRPr lang="es-MX" sz="1800" smtClean="0"/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smtClean="0"/>
              <a:t>En </a:t>
            </a:r>
            <a:r>
              <a:rPr lang="es-MX" sz="1800" smtClean="0"/>
              <a:t>ciclos</a:t>
            </a:r>
            <a:r>
              <a:rPr lang="es-MX" sz="1800" smtClean="0"/>
              <a:t>, la compilación genera código </a:t>
            </a:r>
            <a:r>
              <a:rPr lang="es-MX" sz="1800" smtClean="0"/>
              <a:t>equivalente</a:t>
            </a:r>
            <a:r>
              <a:rPr lang="es-MX" sz="1800" smtClean="0"/>
              <a:t>, interpretándolo se traduce tantas veces una línea como veces se repite el </a:t>
            </a:r>
            <a:r>
              <a:rPr lang="es-MX" sz="1800" smtClean="0"/>
              <a:t>ciclo</a:t>
            </a:r>
            <a:endParaRPr lang="es-MX" sz="1800" smtClean="0"/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smtClean="0"/>
              <a:t>El compilador tiene un visión global del </a:t>
            </a:r>
            <a:r>
              <a:rPr lang="es-MX" sz="1800" smtClean="0"/>
              <a:t>programa</a:t>
            </a:r>
            <a:endParaRPr lang="es-MX" sz="1800" smtClean="0"/>
          </a:p>
          <a:p>
            <a:pPr>
              <a:spcBef>
                <a:spcPct val="50000"/>
              </a:spcBef>
            </a:pP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u="sng" smtClean="0"/>
              <a:t>Ventajas del intérprete vs el </a:t>
            </a:r>
            <a:r>
              <a:rPr lang="es-MX" sz="1800" u="sng" smtClean="0"/>
              <a:t>compilador</a:t>
            </a:r>
            <a:endParaRPr lang="es-MX" sz="1800" u="sng" smtClean="0"/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smtClean="0"/>
              <a:t>Un intérprete necesita menos memoria que un </a:t>
            </a:r>
            <a:r>
              <a:rPr lang="es-MX" sz="1800" smtClean="0"/>
              <a:t>compilador</a:t>
            </a:r>
            <a:endParaRPr lang="es-MX" sz="1800" smtClean="0"/>
          </a:p>
          <a:p>
            <a:pPr marL="801688" lvl="1" indent="-106363">
              <a:spcBef>
                <a:spcPct val="50000"/>
              </a:spcBef>
              <a:buFontTx/>
              <a:buChar char="•"/>
            </a:pPr>
            <a:r>
              <a:rPr lang="es-MX" sz="1800" smtClean="0"/>
              <a:t>Permiten una mayor interactividad con el código en tiempo de </a:t>
            </a:r>
            <a:r>
              <a:rPr lang="es-MX" sz="1800" smtClean="0"/>
              <a:t>desarrollo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Introducción</a:t>
            </a:r>
            <a:endParaRPr lang="es-ES" sz="2400" b="1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smtClean="0"/>
              <a:t>Análisis</a:t>
            </a:r>
            <a:r>
              <a:rPr lang="es-MX" sz="1800" b="1" smtClean="0"/>
              <a:t> </a:t>
            </a:r>
            <a:r>
              <a:rPr lang="es-MX" sz="1800" b="1" smtClean="0"/>
              <a:t>léxico</a:t>
            </a:r>
            <a:endParaRPr lang="es-MX" sz="1800" b="1" smtClean="0"/>
          </a:p>
          <a:p>
            <a:pPr>
              <a:spcBef>
                <a:spcPct val="50000"/>
              </a:spcBef>
            </a:pPr>
            <a:r>
              <a:rPr lang="es-MX" sz="1800" smtClean="0"/>
              <a:t>También llamado </a:t>
            </a:r>
            <a:r>
              <a:rPr lang="es-MX" sz="1800" i="1" smtClean="0"/>
              <a:t>exploración o </a:t>
            </a:r>
            <a:r>
              <a:rPr lang="es-MX" sz="1800" i="1" smtClean="0"/>
              <a:t>scanner</a:t>
            </a:r>
            <a:r>
              <a:rPr lang="es-MX" sz="1800" smtClean="0"/>
              <a:t>. Lee caracteres uno a uno desde la entrada y va formando grupos de caracteres con alguna relación entre sí llamados </a:t>
            </a:r>
            <a:r>
              <a:rPr lang="es-MX" sz="1800" smtClean="0"/>
              <a:t>tokens</a:t>
            </a:r>
            <a:r>
              <a:rPr lang="es-MX" sz="1800" smtClean="0"/>
              <a:t>, los que serán la entrada para la siguiente etapa del </a:t>
            </a:r>
            <a:r>
              <a:rPr lang="es-MX" sz="1800" smtClean="0"/>
              <a:t>compilador.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smtClean="0"/>
              <a:t>Tipos de </a:t>
            </a:r>
            <a:r>
              <a:rPr lang="es-MX" sz="1800" smtClean="0"/>
              <a:t>tokens:</a:t>
            </a:r>
            <a:endParaRPr lang="es-MX" sz="180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MX" sz="1800" smtClean="0"/>
              <a:t>Tiras </a:t>
            </a:r>
            <a:r>
              <a:rPr lang="es-MX" sz="1800" smtClean="0"/>
              <a:t>específicas</a:t>
            </a:r>
            <a:endParaRPr lang="es-MX" sz="180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s-MX" sz="1800" smtClean="0"/>
              <a:t>Tiras no </a:t>
            </a:r>
            <a:r>
              <a:rPr lang="es-MX" sz="1800" smtClean="0"/>
              <a:t>específicas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smtClean="0"/>
              <a:t>Componentes de un </a:t>
            </a:r>
            <a:r>
              <a:rPr lang="es-MX" sz="1800" smtClean="0"/>
              <a:t>token</a:t>
            </a:r>
            <a:endParaRPr lang="es-MX" sz="1800" smtClean="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s-MX" sz="1800" smtClean="0"/>
              <a:t>Tipo</a:t>
            </a:r>
            <a:endParaRPr lang="es-MX" sz="1800" smtClean="0"/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s-MX" sz="1800" smtClean="0"/>
              <a:t>Valor</a:t>
            </a:r>
            <a:endParaRPr lang="es-MX" sz="1800" smtClean="0"/>
          </a:p>
          <a:p>
            <a:pPr lvl="1">
              <a:spcBef>
                <a:spcPct val="50000"/>
              </a:spcBef>
            </a:pP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620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smtClean="0"/>
              <a:t>El papel del analizador </a:t>
            </a:r>
            <a:r>
              <a:rPr lang="es-MX" b="1" smtClean="0"/>
              <a:t>léxico</a:t>
            </a:r>
            <a:endParaRPr lang="es-MX" b="1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la primera fase del programa </a:t>
            </a:r>
            <a:r>
              <a:rPr lang="es-MX" sz="1800" smtClean="0"/>
              <a:t>traductor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el único que gestiona el archivo de </a:t>
            </a:r>
            <a:r>
              <a:rPr lang="es-MX" sz="1800" smtClean="0"/>
              <a:t>entrada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Es el que lee los caracteres del programa fuente y construye símbolos </a:t>
            </a:r>
            <a:r>
              <a:rPr lang="es-MX" sz="1800" smtClean="0"/>
              <a:t>intermedios</a:t>
            </a:r>
            <a:r>
              <a:rPr lang="es-MX" sz="1800" smtClean="0"/>
              <a:t>, los cuales serán la entrada del analizador </a:t>
            </a:r>
            <a:r>
              <a:rPr lang="es-MX" sz="1800" smtClean="0"/>
              <a:t>sintáctico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b="1" smtClean="0"/>
              <a:t>¿</a:t>
            </a:r>
            <a:r>
              <a:rPr lang="es-MX" sz="1800" b="1" smtClean="0"/>
              <a:t>Por qué separar el análisis léxico del </a:t>
            </a:r>
            <a:r>
              <a:rPr lang="es-MX" sz="1800" b="1" smtClean="0"/>
              <a:t>sintáctico?</a:t>
            </a:r>
            <a:endParaRPr lang="es-MX" sz="1800" b="1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Se pueden aplicar técnicas específicas y diferenciadas para cada </a:t>
            </a:r>
            <a:r>
              <a:rPr lang="es-MX" sz="1800" smtClean="0"/>
              <a:t>fase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Se facilita la </a:t>
            </a:r>
            <a:r>
              <a:rPr lang="es-MX" sz="1800" smtClean="0"/>
              <a:t>portabilidad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smtClean="0"/>
              <a:t>Los componentes léxicos se especifican mediante expresiones regulares que generan lenguajes regulares más fáciles de </a:t>
            </a:r>
            <a:r>
              <a:rPr lang="es-MX" sz="1800" smtClean="0"/>
              <a:t>reconocer</a:t>
            </a:r>
            <a:r>
              <a:rPr lang="es-MX" smtClean="0"/>
              <a:t>.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Análisis Léxico</a:t>
            </a:r>
            <a:endParaRPr lang="es-ES" sz="2400" b="1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620000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u="sng" smtClean="0"/>
              <a:t>Errores</a:t>
            </a:r>
            <a:r>
              <a:rPr lang="es-MX" b="1" u="sng" smtClean="0"/>
              <a:t> </a:t>
            </a:r>
            <a:r>
              <a:rPr lang="es-MX" b="1" u="sng" smtClean="0"/>
              <a:t>Léxicos</a:t>
            </a:r>
            <a:endParaRPr lang="es-MX" b="1" u="sng" smtClean="0"/>
          </a:p>
          <a:p>
            <a:pPr>
              <a:spcBef>
                <a:spcPct val="50000"/>
              </a:spcBef>
            </a:pPr>
            <a:r>
              <a:rPr lang="es-MX" sz="1800" smtClean="0"/>
              <a:t>El analizador léxico típicamente detecta los siguientes </a:t>
            </a:r>
            <a:r>
              <a:rPr lang="es-MX" sz="1800" smtClean="0"/>
              <a:t>errores: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El utilizar caracteres que no pertenecen al alfabeto del </a:t>
            </a:r>
            <a:r>
              <a:rPr lang="es-MX" sz="1800" smtClean="0"/>
              <a:t>lenguaje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Encontrar una cadena que no coincide con ninguno de los patrones de los tokens </a:t>
            </a:r>
            <a:r>
              <a:rPr lang="es-MX" sz="1800" smtClean="0"/>
              <a:t>posibles</a:t>
            </a:r>
            <a:endParaRPr lang="es-MX" sz="1800" smtClean="0"/>
          </a:p>
          <a:p>
            <a:pPr>
              <a:spcBef>
                <a:spcPct val="50000"/>
              </a:spcBef>
            </a:pPr>
            <a:r>
              <a:rPr lang="es-MX" sz="1800" b="1" smtClean="0"/>
              <a:t>Posibles acciones que el analizador léxico puede llevar a cabo para recuperarse de los </a:t>
            </a:r>
            <a:r>
              <a:rPr lang="es-MX" sz="1800" b="1" smtClean="0"/>
              <a:t>errores</a:t>
            </a:r>
            <a:endParaRPr lang="es-MX" sz="1800" b="1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Ignorar los caracteres no válidos hasta formar un token según los patrones </a:t>
            </a:r>
            <a:r>
              <a:rPr lang="es-MX" sz="1800" smtClean="0"/>
              <a:t>dados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Borrar los caracteres </a:t>
            </a:r>
            <a:r>
              <a:rPr lang="es-MX" sz="1800" smtClean="0"/>
              <a:t>extraños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Insertar un caracter que pudiera </a:t>
            </a:r>
            <a:r>
              <a:rPr lang="es-MX" sz="1800" smtClean="0"/>
              <a:t>faltar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Reemplazar un caracter presuntamente incorrecto por uno </a:t>
            </a:r>
            <a:r>
              <a:rPr lang="es-MX" sz="1800" smtClean="0"/>
              <a:t>correcto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Conmutar las posiciones de dos caracteres </a:t>
            </a:r>
            <a:r>
              <a:rPr lang="es-MX" sz="1800" smtClean="0"/>
              <a:t>adyacentes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Análisis</a:t>
            </a:r>
            <a:r>
              <a:rPr lang="en-US" sz="2400" b="1" dirty="0"/>
              <a:t> </a:t>
            </a:r>
            <a:r>
              <a:rPr lang="en-US" sz="2400" b="1" dirty="0" err="1"/>
              <a:t>Léxico</a:t>
            </a:r>
            <a:endParaRPr lang="es-ES" sz="2400" b="1" dirty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143000" y="1295400"/>
            <a:ext cx="77724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u="sng" smtClean="0"/>
              <a:t>Funcionamiento</a:t>
            </a:r>
            <a:r>
              <a:rPr lang="es-MX" b="1" u="sng" smtClean="0"/>
              <a:t> del analizador </a:t>
            </a:r>
            <a:r>
              <a:rPr lang="es-MX" b="1" u="sng" smtClean="0"/>
              <a:t>léxico</a:t>
            </a:r>
            <a:endParaRPr lang="es-MX" b="1" u="sng" smtClean="0"/>
          </a:p>
          <a:p>
            <a:pPr>
              <a:spcBef>
                <a:spcPct val="50000"/>
              </a:spcBef>
            </a:pPr>
            <a:r>
              <a:rPr lang="es-MX" smtClean="0"/>
              <a:t>Su principal función </a:t>
            </a:r>
            <a:r>
              <a:rPr lang="es-MX" smtClean="0"/>
              <a:t>e</a:t>
            </a:r>
            <a:r>
              <a:rPr lang="es-MX" sz="1800" smtClean="0"/>
              <a:t>s procesar la cadena de caracteres y devolver pares </a:t>
            </a:r>
            <a:r>
              <a:rPr lang="es-MX" sz="1800" smtClean="0"/>
              <a:t>(token</a:t>
            </a:r>
            <a:r>
              <a:rPr lang="es-MX" sz="1800" smtClean="0"/>
              <a:t>, </a:t>
            </a:r>
            <a:r>
              <a:rPr lang="es-MX" sz="1800" smtClean="0"/>
              <a:t>lexema</a:t>
            </a:r>
            <a:r>
              <a:rPr lang="es-MX" sz="1800" smtClean="0"/>
              <a:t>). Generalmente debe funcionar como una subrutina del analizador </a:t>
            </a:r>
            <a:r>
              <a:rPr lang="es-MX" sz="1800" smtClean="0"/>
              <a:t>sintáctico.</a:t>
            </a:r>
            <a:endParaRPr lang="es-MX" sz="180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Analizador sintáctico</a:t>
            </a:r>
            <a:endParaRPr lang="es-ES" sz="160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124200" y="274320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Analizador léxico</a:t>
            </a:r>
            <a:endParaRPr lang="es-ES" sz="160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4191000" y="3524250"/>
            <a:ext cx="1219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Tabla de símbolos</a:t>
            </a:r>
            <a:endParaRPr lang="es-ES" sz="160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1676400" y="27432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Programa fuente</a:t>
            </a:r>
            <a:endParaRPr lang="es-ES" sz="1600"/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4267200" y="25908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token</a:t>
            </a:r>
            <a:endParaRPr lang="es-ES" sz="1600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43434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H="1">
            <a:off x="4343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3657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V="1">
            <a:off x="5410200" y="3352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667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6629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5410200" y="3581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1000100" y="4343400"/>
            <a:ext cx="73914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 b="1" u="sng" smtClean="0"/>
              <a:t>Operaciones</a:t>
            </a:r>
            <a:r>
              <a:rPr lang="es-MX" sz="1800" b="1" u="sng" smtClean="0"/>
              <a:t> que realiza el analizador </a:t>
            </a:r>
            <a:r>
              <a:rPr lang="es-MX" sz="1800" b="1" u="sng" smtClean="0"/>
              <a:t>léxico</a:t>
            </a:r>
            <a:endParaRPr lang="es-MX" sz="1800" b="1" u="sng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Procesador léxico del programa fuente e identificación de tokens y de sus </a:t>
            </a:r>
            <a:r>
              <a:rPr lang="es-MX" sz="1800" smtClean="0"/>
              <a:t>lexemas</a:t>
            </a:r>
            <a:r>
              <a:rPr lang="es-MX" smtClean="0"/>
              <a:t>.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Manejo del archivo del programa </a:t>
            </a:r>
            <a:r>
              <a:rPr lang="es-MX" sz="1800" smtClean="0"/>
              <a:t>fuente</a:t>
            </a:r>
            <a:endParaRPr lang="es-MX" sz="180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MX" sz="1800" smtClean="0"/>
              <a:t>Ignorar comentarios y en los lenguajes de formato </a:t>
            </a:r>
            <a:r>
              <a:rPr lang="es-MX" sz="1800" smtClean="0"/>
              <a:t>libre</a:t>
            </a:r>
            <a:r>
              <a:rPr lang="es-MX" sz="1800" smtClean="0"/>
              <a:t>, ignorar los </a:t>
            </a:r>
            <a:r>
              <a:rPr lang="es-MX" sz="1800" smtClean="0"/>
              <a:t>separadores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587750" y="3810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/>
              <a:t>Análisis</a:t>
            </a:r>
            <a:r>
              <a:rPr lang="en-US" sz="2400" b="1" dirty="0"/>
              <a:t> </a:t>
            </a:r>
            <a:r>
              <a:rPr lang="en-US" sz="2400" b="1" dirty="0" err="1"/>
              <a:t>Léxico</a:t>
            </a:r>
            <a:endParaRPr lang="es-ES" sz="2400" b="1" dirty="0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857224" y="1428736"/>
            <a:ext cx="7391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i="1" dirty="0" err="1"/>
              <a:t>token</a:t>
            </a:r>
            <a:r>
              <a:rPr lang="es-MX" i="1" dirty="0"/>
              <a:t> es un par que </a:t>
            </a:r>
            <a:r>
              <a:rPr lang="es-MX" i="1" dirty="0" smtClean="0"/>
              <a:t>consiste </a:t>
            </a:r>
            <a:r>
              <a:rPr lang="es-MX" i="1" dirty="0"/>
              <a:t>en un nombre </a:t>
            </a:r>
            <a:r>
              <a:rPr lang="es-MX" i="1" dirty="0" smtClean="0"/>
              <a:t>de </a:t>
            </a:r>
            <a:r>
              <a:rPr lang="es-MX" b="1" i="1" dirty="0" err="1"/>
              <a:t>token</a:t>
            </a:r>
            <a:r>
              <a:rPr lang="es-MX" i="1" dirty="0"/>
              <a:t> y un valor </a:t>
            </a:r>
            <a:r>
              <a:rPr lang="es-MX" i="1" dirty="0" smtClean="0"/>
              <a:t>de </a:t>
            </a:r>
            <a:r>
              <a:rPr lang="es-MX" i="1" dirty="0"/>
              <a:t>atributo </a:t>
            </a:r>
            <a:r>
              <a:rPr lang="es-MX" i="1" dirty="0" smtClean="0"/>
              <a:t>opcional. </a:t>
            </a:r>
            <a:r>
              <a:rPr lang="es-MX" dirty="0" smtClean="0"/>
              <a:t>El </a:t>
            </a:r>
            <a:r>
              <a:rPr lang="es-MX" dirty="0"/>
              <a:t>nombre </a:t>
            </a:r>
            <a:r>
              <a:rPr lang="es-MX" dirty="0" smtClean="0"/>
              <a:t>del </a:t>
            </a:r>
            <a:r>
              <a:rPr lang="es-MX" b="1" dirty="0" err="1"/>
              <a:t>token</a:t>
            </a:r>
            <a:r>
              <a:rPr lang="es-MX" dirty="0"/>
              <a:t> es un </a:t>
            </a:r>
            <a:r>
              <a:rPr lang="es-MX" dirty="0" smtClean="0"/>
              <a:t>símbolo </a:t>
            </a:r>
            <a:r>
              <a:rPr lang="es-MX" dirty="0"/>
              <a:t>abstracto que representa un </a:t>
            </a:r>
            <a:r>
              <a:rPr lang="es-MX" dirty="0" smtClean="0"/>
              <a:t>tipo de </a:t>
            </a:r>
            <a:r>
              <a:rPr lang="es-MX" dirty="0"/>
              <a:t>unidad </a:t>
            </a:r>
            <a:r>
              <a:rPr lang="es-MX" dirty="0" smtClean="0"/>
              <a:t>léxica. </a:t>
            </a:r>
            <a:r>
              <a:rPr lang="es-MX" dirty="0"/>
              <a:t>Los nombres </a:t>
            </a:r>
            <a:r>
              <a:rPr lang="es-MX" dirty="0" smtClean="0"/>
              <a:t>de </a:t>
            </a:r>
            <a:r>
              <a:rPr lang="es-MX" dirty="0"/>
              <a:t>los </a:t>
            </a:r>
            <a:r>
              <a:rPr lang="es-MX" dirty="0" err="1"/>
              <a:t>tokens</a:t>
            </a:r>
            <a:r>
              <a:rPr lang="es-MX" dirty="0"/>
              <a:t> son los </a:t>
            </a:r>
            <a:r>
              <a:rPr lang="es-MX" dirty="0" smtClean="0"/>
              <a:t>símbolos de </a:t>
            </a:r>
            <a:r>
              <a:rPr lang="es-MX" dirty="0"/>
              <a:t>entrada que </a:t>
            </a:r>
            <a:r>
              <a:rPr lang="es-MX" dirty="0" smtClean="0"/>
              <a:t>procesa el </a:t>
            </a:r>
            <a:r>
              <a:rPr lang="es-MX" dirty="0"/>
              <a:t>analizador </a:t>
            </a:r>
            <a:r>
              <a:rPr lang="es-MX" dirty="0" smtClean="0"/>
              <a:t>sintáctico</a:t>
            </a:r>
            <a:r>
              <a:rPr lang="es-MX" b="1" dirty="0" smtClean="0"/>
              <a:t>.</a:t>
            </a:r>
          </a:p>
          <a:p>
            <a:pPr algn="just"/>
            <a:endParaRPr lang="es-MX" b="1" dirty="0"/>
          </a:p>
          <a:p>
            <a:pPr algn="just"/>
            <a:r>
              <a:rPr lang="es-MX" dirty="0" smtClean="0"/>
              <a:t>Un </a:t>
            </a:r>
            <a:r>
              <a:rPr lang="es-MX" b="1" i="1" dirty="0" smtClean="0"/>
              <a:t>lexema</a:t>
            </a:r>
            <a:r>
              <a:rPr lang="es-MX" i="1" dirty="0" smtClean="0"/>
              <a:t> es </a:t>
            </a:r>
            <a:r>
              <a:rPr lang="es-MX" i="1" dirty="0"/>
              <a:t>una </a:t>
            </a:r>
            <a:r>
              <a:rPr lang="es-MX" i="1" dirty="0" smtClean="0"/>
              <a:t>secuencia de </a:t>
            </a:r>
            <a:r>
              <a:rPr lang="es-MX" i="1" dirty="0"/>
              <a:t>caracteres en el </a:t>
            </a:r>
            <a:r>
              <a:rPr lang="es-MX" i="1" dirty="0" smtClean="0"/>
              <a:t>programa </a:t>
            </a:r>
            <a:r>
              <a:rPr lang="es-MX" i="1" dirty="0"/>
              <a:t>fuente, que </a:t>
            </a:r>
            <a:r>
              <a:rPr lang="es-MX" i="1" dirty="0" smtClean="0"/>
              <a:t>coinciden con el </a:t>
            </a:r>
            <a:r>
              <a:rPr lang="es-MX" dirty="0" smtClean="0"/>
              <a:t>patrón </a:t>
            </a:r>
            <a:r>
              <a:rPr lang="es-MX" dirty="0"/>
              <a:t>para un </a:t>
            </a:r>
            <a:r>
              <a:rPr lang="es-MX" dirty="0" err="1"/>
              <a:t>token</a:t>
            </a:r>
            <a:r>
              <a:rPr lang="es-MX" dirty="0"/>
              <a:t> y que </a:t>
            </a:r>
            <a:r>
              <a:rPr lang="es-MX" dirty="0" smtClean="0"/>
              <a:t>el analizador </a:t>
            </a:r>
            <a:r>
              <a:rPr lang="es-MX" dirty="0"/>
              <a:t>léxico identifica </a:t>
            </a:r>
            <a:r>
              <a:rPr lang="es-MX" dirty="0" smtClean="0"/>
              <a:t>como </a:t>
            </a:r>
            <a:r>
              <a:rPr lang="es-MX" dirty="0"/>
              <a:t>una </a:t>
            </a:r>
            <a:r>
              <a:rPr lang="es-MX" dirty="0" smtClean="0"/>
              <a:t>instancia de ese </a:t>
            </a:r>
            <a:r>
              <a:rPr lang="es-MX" dirty="0" err="1" smtClean="0"/>
              <a:t>token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Un </a:t>
            </a:r>
            <a:r>
              <a:rPr lang="es-MX" b="1" i="1" dirty="0"/>
              <a:t>patrón</a:t>
            </a:r>
            <a:r>
              <a:rPr lang="es-MX" i="1" dirty="0"/>
              <a:t> </a:t>
            </a:r>
            <a:r>
              <a:rPr lang="es-MX" i="1" dirty="0" smtClean="0"/>
              <a:t>es una </a:t>
            </a:r>
            <a:r>
              <a:rPr lang="es-MX" i="1" dirty="0"/>
              <a:t>descripción </a:t>
            </a:r>
            <a:r>
              <a:rPr lang="es-MX" i="1" dirty="0" smtClean="0"/>
              <a:t>de </a:t>
            </a:r>
            <a:r>
              <a:rPr lang="es-MX" i="1" dirty="0"/>
              <a:t>la </a:t>
            </a:r>
            <a:r>
              <a:rPr lang="es-MX" i="1" dirty="0" smtClean="0"/>
              <a:t>forma que </a:t>
            </a:r>
            <a:r>
              <a:rPr lang="es-MX" i="1" dirty="0"/>
              <a:t>pueden </a:t>
            </a:r>
            <a:r>
              <a:rPr lang="es-MX" i="1" dirty="0" smtClean="0"/>
              <a:t>tomar </a:t>
            </a:r>
            <a:r>
              <a:rPr lang="es-MX" i="1" dirty="0"/>
              <a:t>los </a:t>
            </a:r>
            <a:r>
              <a:rPr lang="es-MX" i="1" dirty="0" smtClean="0"/>
              <a:t>lexemas de </a:t>
            </a:r>
            <a:r>
              <a:rPr lang="es-MX" i="1" dirty="0"/>
              <a:t>un </a:t>
            </a:r>
            <a:r>
              <a:rPr lang="es-MX" i="1" dirty="0" err="1"/>
              <a:t>token</a:t>
            </a:r>
            <a:r>
              <a:rPr lang="es-MX" i="1" dirty="0"/>
              <a:t>.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192</TotalTime>
  <Words>1365</Words>
  <Application>Microsoft Office PowerPoint</Application>
  <PresentationFormat>Presentación en pantalla (4:3)</PresentationFormat>
  <Paragraphs>317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Wingdings</vt:lpstr>
      <vt:lpstr>Calibri</vt:lpstr>
      <vt:lpstr>Times New Roman</vt:lpstr>
      <vt:lpstr>Red</vt:lpstr>
      <vt:lpstr>Compiladores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 </vt:lpstr>
      <vt:lpstr>Diapositiva 11</vt:lpstr>
      <vt:lpstr>Diapositiva 12</vt:lpstr>
      <vt:lpstr>Diapositiva 13</vt:lpstr>
      <vt:lpstr>Representación de los Autómatas Finitos</vt:lpstr>
      <vt:lpstr>Ejemplo del Paso de AFND a AFD</vt:lpstr>
      <vt:lpstr>Ejemplo de Tabla de Transiciones</vt:lpstr>
      <vt:lpstr>Diseño de AFD’s</vt:lpstr>
      <vt:lpstr>Ejemplo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Jesus</dc:creator>
  <cp:lastModifiedBy>lclap</cp:lastModifiedBy>
  <cp:revision>35</cp:revision>
  <dcterms:created xsi:type="dcterms:W3CDTF">2013-05-20T20:57:47Z</dcterms:created>
  <dcterms:modified xsi:type="dcterms:W3CDTF">2014-05-19T07:11:42Z</dcterms:modified>
</cp:coreProperties>
</file>