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0" r:id="rId2"/>
    <p:sldId id="311" r:id="rId3"/>
    <p:sldId id="312" r:id="rId4"/>
    <p:sldId id="314" r:id="rId5"/>
    <p:sldId id="315" r:id="rId6"/>
    <p:sldId id="317" r:id="rId7"/>
    <p:sldId id="318" r:id="rId8"/>
    <p:sldId id="319" r:id="rId9"/>
    <p:sldId id="320" r:id="rId10"/>
    <p:sldId id="321" r:id="rId11"/>
    <p:sldId id="322" r:id="rId12"/>
    <p:sldId id="323" r:id="rId13"/>
    <p:sldId id="324" r:id="rId14"/>
    <p:sldId id="325" r:id="rId15"/>
    <p:sldId id="326" r:id="rId16"/>
    <p:sldId id="327" r:id="rId17"/>
    <p:sldId id="328" r:id="rId18"/>
    <p:sldId id="329" r:id="rId19"/>
    <p:sldId id="330" r:id="rId20"/>
    <p:sldId id="331" r:id="rId21"/>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A50021"/>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70"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MX"/>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A4098FAD-081E-4D52-8472-3BE10612CDFE}" type="slidenum">
              <a:rPr lang="es-ES"/>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10CB3BF9-F481-4298-A915-2754D2C02A7C}" type="slidenum">
              <a:rPr lang="es-ES"/>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BFECD596-8438-4775-A5E5-29575F4084BD}" type="slidenum">
              <a:rPr lang="es-ES"/>
              <a:pPr/>
              <a:t>‹Nº›</a:t>
            </a:fld>
            <a:endParaRPr lang="es-E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ítulo, texto y 2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p>
            <a:r>
              <a:rPr lang="es-ES" smtClean="0"/>
              <a:t>Haga clic para modificar el estilo de título del patrón</a:t>
            </a:r>
            <a:endParaRPr lang="es-MX"/>
          </a:p>
        </p:txBody>
      </p:sp>
      <p:sp>
        <p:nvSpPr>
          <p:cNvPr id="3" name="2 Marcador de texto"/>
          <p:cNvSpPr>
            <a:spLocks noGrp="1"/>
          </p:cNvSpPr>
          <p:nvPr>
            <p:ph type="body" sz="half" idx="1"/>
          </p:nvPr>
        </p:nvSpPr>
        <p:spPr>
          <a:xfrm>
            <a:off x="457200" y="1600200"/>
            <a:ext cx="4038600" cy="45259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quarter" idx="2"/>
          </p:nvPr>
        </p:nvSpPr>
        <p:spPr>
          <a:xfrm>
            <a:off x="4648200" y="1600200"/>
            <a:ext cx="4038600" cy="21859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contenido"/>
          <p:cNvSpPr>
            <a:spLocks noGrp="1"/>
          </p:cNvSpPr>
          <p:nvPr>
            <p:ph sz="quarter" idx="3"/>
          </p:nvPr>
        </p:nvSpPr>
        <p:spPr>
          <a:xfrm>
            <a:off x="4648200" y="3938588"/>
            <a:ext cx="4038600" cy="218757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5 Marcador de fecha"/>
          <p:cNvSpPr>
            <a:spLocks noGrp="1"/>
          </p:cNvSpPr>
          <p:nvPr>
            <p:ph type="dt" sz="half" idx="10"/>
          </p:nvPr>
        </p:nvSpPr>
        <p:spPr>
          <a:xfrm>
            <a:off x="457200" y="6245225"/>
            <a:ext cx="2133600" cy="476250"/>
          </a:xfrm>
        </p:spPr>
        <p:txBody>
          <a:bodyPr/>
          <a:lstStyle>
            <a:lvl1pPr>
              <a:defRPr/>
            </a:lvl1pPr>
          </a:lstStyle>
          <a:p>
            <a:endParaRPr lang="es-ES"/>
          </a:p>
        </p:txBody>
      </p:sp>
      <p:sp>
        <p:nvSpPr>
          <p:cNvPr id="7" name="6 Marcador de pie de página"/>
          <p:cNvSpPr>
            <a:spLocks noGrp="1"/>
          </p:cNvSpPr>
          <p:nvPr>
            <p:ph type="ftr" sz="quarter" idx="11"/>
          </p:nvPr>
        </p:nvSpPr>
        <p:spPr>
          <a:xfrm>
            <a:off x="3124200" y="6245225"/>
            <a:ext cx="2895600" cy="476250"/>
          </a:xfrm>
        </p:spPr>
        <p:txBody>
          <a:bodyPr/>
          <a:lstStyle>
            <a:lvl1pPr>
              <a:defRPr/>
            </a:lvl1pPr>
          </a:lstStyle>
          <a:p>
            <a:endParaRPr lang="es-ES"/>
          </a:p>
        </p:txBody>
      </p:sp>
      <p:sp>
        <p:nvSpPr>
          <p:cNvPr id="8" name="7 Marcador de número de diapositiva"/>
          <p:cNvSpPr>
            <a:spLocks noGrp="1"/>
          </p:cNvSpPr>
          <p:nvPr>
            <p:ph type="sldNum" sz="quarter" idx="12"/>
          </p:nvPr>
        </p:nvSpPr>
        <p:spPr>
          <a:xfrm>
            <a:off x="6553200" y="6245225"/>
            <a:ext cx="2133600" cy="476250"/>
          </a:xfrm>
        </p:spPr>
        <p:txBody>
          <a:bodyPr/>
          <a:lstStyle>
            <a:lvl1pPr>
              <a:defRPr/>
            </a:lvl1pPr>
          </a:lstStyle>
          <a:p>
            <a:fld id="{13C591CB-8CF3-464A-AC7F-347DC430E8D7}" type="slidenum">
              <a:rPr lang="es-ES"/>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0C352AE2-BD03-4F47-9DAD-4768C80318B9}" type="slidenum">
              <a:rPr lang="es-ES"/>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EC4CF38D-29C0-47C3-B06F-39EF3C603450}" type="slidenum">
              <a:rPr lang="es-ES"/>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fecha"/>
          <p:cNvSpPr>
            <a:spLocks noGrp="1"/>
          </p:cNvSpPr>
          <p:nvPr>
            <p:ph type="dt" sz="half" idx="10"/>
          </p:nvPr>
        </p:nvSpPr>
        <p:spPr/>
        <p:txBody>
          <a:bodyPr/>
          <a:lstStyle>
            <a:lvl1pPr>
              <a:defRPr/>
            </a:lvl1pPr>
          </a:lstStyle>
          <a:p>
            <a:endParaRPr lang="es-ES"/>
          </a:p>
        </p:txBody>
      </p:sp>
      <p:sp>
        <p:nvSpPr>
          <p:cNvPr id="6" name="5 Marcador de pie de página"/>
          <p:cNvSpPr>
            <a:spLocks noGrp="1"/>
          </p:cNvSpPr>
          <p:nvPr>
            <p:ph type="ftr" sz="quarter" idx="11"/>
          </p:nvPr>
        </p:nvSpPr>
        <p:spPr/>
        <p:txBody>
          <a:bodyPr/>
          <a:lstStyle>
            <a:lvl1pPr>
              <a:defRPr/>
            </a:lvl1pPr>
          </a:lstStyle>
          <a:p>
            <a:endParaRPr lang="es-ES"/>
          </a:p>
        </p:txBody>
      </p:sp>
      <p:sp>
        <p:nvSpPr>
          <p:cNvPr id="7" name="6 Marcador de número de diapositiva"/>
          <p:cNvSpPr>
            <a:spLocks noGrp="1"/>
          </p:cNvSpPr>
          <p:nvPr>
            <p:ph type="sldNum" sz="quarter" idx="12"/>
          </p:nvPr>
        </p:nvSpPr>
        <p:spPr/>
        <p:txBody>
          <a:bodyPr/>
          <a:lstStyle>
            <a:lvl1pPr>
              <a:defRPr/>
            </a:lvl1pPr>
          </a:lstStyle>
          <a:p>
            <a:fld id="{07BC1919-60FF-470A-9BE3-086A33888748}" type="slidenum">
              <a:rPr lang="es-ES"/>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6 Marcador de fecha"/>
          <p:cNvSpPr>
            <a:spLocks noGrp="1"/>
          </p:cNvSpPr>
          <p:nvPr>
            <p:ph type="dt" sz="half" idx="10"/>
          </p:nvPr>
        </p:nvSpPr>
        <p:spPr/>
        <p:txBody>
          <a:bodyPr/>
          <a:lstStyle>
            <a:lvl1pPr>
              <a:defRPr/>
            </a:lvl1pPr>
          </a:lstStyle>
          <a:p>
            <a:endParaRPr lang="es-ES"/>
          </a:p>
        </p:txBody>
      </p:sp>
      <p:sp>
        <p:nvSpPr>
          <p:cNvPr id="8" name="7 Marcador de pie de página"/>
          <p:cNvSpPr>
            <a:spLocks noGrp="1"/>
          </p:cNvSpPr>
          <p:nvPr>
            <p:ph type="ftr" sz="quarter" idx="11"/>
          </p:nvPr>
        </p:nvSpPr>
        <p:spPr/>
        <p:txBody>
          <a:bodyPr/>
          <a:lstStyle>
            <a:lvl1pPr>
              <a:defRPr/>
            </a:lvl1pPr>
          </a:lstStyle>
          <a:p>
            <a:endParaRPr lang="es-ES"/>
          </a:p>
        </p:txBody>
      </p:sp>
      <p:sp>
        <p:nvSpPr>
          <p:cNvPr id="9" name="8 Marcador de número de diapositiva"/>
          <p:cNvSpPr>
            <a:spLocks noGrp="1"/>
          </p:cNvSpPr>
          <p:nvPr>
            <p:ph type="sldNum" sz="quarter" idx="12"/>
          </p:nvPr>
        </p:nvSpPr>
        <p:spPr/>
        <p:txBody>
          <a:bodyPr/>
          <a:lstStyle>
            <a:lvl1pPr>
              <a:defRPr/>
            </a:lvl1pPr>
          </a:lstStyle>
          <a:p>
            <a:fld id="{76D7B142-D227-476C-B1C7-54FDC27B84E7}" type="slidenum">
              <a:rPr lang="es-ES"/>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fecha"/>
          <p:cNvSpPr>
            <a:spLocks noGrp="1"/>
          </p:cNvSpPr>
          <p:nvPr>
            <p:ph type="dt" sz="half" idx="10"/>
          </p:nvPr>
        </p:nvSpPr>
        <p:spPr/>
        <p:txBody>
          <a:bodyPr/>
          <a:lstStyle>
            <a:lvl1pPr>
              <a:defRPr/>
            </a:lvl1pPr>
          </a:lstStyle>
          <a:p>
            <a:endParaRPr lang="es-ES"/>
          </a:p>
        </p:txBody>
      </p:sp>
      <p:sp>
        <p:nvSpPr>
          <p:cNvPr id="4" name="3 Marcador de pie de página"/>
          <p:cNvSpPr>
            <a:spLocks noGrp="1"/>
          </p:cNvSpPr>
          <p:nvPr>
            <p:ph type="ftr" sz="quarter" idx="11"/>
          </p:nvPr>
        </p:nvSpPr>
        <p:spPr/>
        <p:txBody>
          <a:bodyPr/>
          <a:lstStyle>
            <a:lvl1pPr>
              <a:defRPr/>
            </a:lvl1pPr>
          </a:lstStyle>
          <a:p>
            <a:endParaRPr lang="es-ES"/>
          </a:p>
        </p:txBody>
      </p:sp>
      <p:sp>
        <p:nvSpPr>
          <p:cNvPr id="5" name="4 Marcador de número de diapositiva"/>
          <p:cNvSpPr>
            <a:spLocks noGrp="1"/>
          </p:cNvSpPr>
          <p:nvPr>
            <p:ph type="sldNum" sz="quarter" idx="12"/>
          </p:nvPr>
        </p:nvSpPr>
        <p:spPr/>
        <p:txBody>
          <a:bodyPr/>
          <a:lstStyle>
            <a:lvl1pPr>
              <a:defRPr/>
            </a:lvl1pPr>
          </a:lstStyle>
          <a:p>
            <a:fld id="{0DC23B92-DA23-43D8-ADC9-34FAD2F2F122}" type="slidenum">
              <a:rPr lang="es-ES"/>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lvl1pPr>
          </a:lstStyle>
          <a:p>
            <a:endParaRPr lang="es-ES"/>
          </a:p>
        </p:txBody>
      </p:sp>
      <p:sp>
        <p:nvSpPr>
          <p:cNvPr id="3" name="2 Marcador de pie de página"/>
          <p:cNvSpPr>
            <a:spLocks noGrp="1"/>
          </p:cNvSpPr>
          <p:nvPr>
            <p:ph type="ftr" sz="quarter" idx="11"/>
          </p:nvPr>
        </p:nvSpPr>
        <p:spPr/>
        <p:txBody>
          <a:bodyPr/>
          <a:lstStyle>
            <a:lvl1pPr>
              <a:defRPr/>
            </a:lvl1pPr>
          </a:lstStyle>
          <a:p>
            <a:endParaRPr lang="es-ES"/>
          </a:p>
        </p:txBody>
      </p:sp>
      <p:sp>
        <p:nvSpPr>
          <p:cNvPr id="4" name="3 Marcador de número de diapositiva"/>
          <p:cNvSpPr>
            <a:spLocks noGrp="1"/>
          </p:cNvSpPr>
          <p:nvPr>
            <p:ph type="sldNum" sz="quarter" idx="12"/>
          </p:nvPr>
        </p:nvSpPr>
        <p:spPr/>
        <p:txBody>
          <a:bodyPr/>
          <a:lstStyle>
            <a:lvl1pPr>
              <a:defRPr/>
            </a:lvl1pPr>
          </a:lstStyle>
          <a:p>
            <a:fld id="{A6C9FB3C-8FB2-495F-8734-1649473F8723}" type="slidenum">
              <a:rPr lang="es-ES"/>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s-ES"/>
          </a:p>
        </p:txBody>
      </p:sp>
      <p:sp>
        <p:nvSpPr>
          <p:cNvPr id="6" name="5 Marcador de pie de página"/>
          <p:cNvSpPr>
            <a:spLocks noGrp="1"/>
          </p:cNvSpPr>
          <p:nvPr>
            <p:ph type="ftr" sz="quarter" idx="11"/>
          </p:nvPr>
        </p:nvSpPr>
        <p:spPr/>
        <p:txBody>
          <a:bodyPr/>
          <a:lstStyle>
            <a:lvl1pPr>
              <a:defRPr/>
            </a:lvl1pPr>
          </a:lstStyle>
          <a:p>
            <a:endParaRPr lang="es-ES"/>
          </a:p>
        </p:txBody>
      </p:sp>
      <p:sp>
        <p:nvSpPr>
          <p:cNvPr id="7" name="6 Marcador de número de diapositiva"/>
          <p:cNvSpPr>
            <a:spLocks noGrp="1"/>
          </p:cNvSpPr>
          <p:nvPr>
            <p:ph type="sldNum" sz="quarter" idx="12"/>
          </p:nvPr>
        </p:nvSpPr>
        <p:spPr/>
        <p:txBody>
          <a:bodyPr/>
          <a:lstStyle>
            <a:lvl1pPr>
              <a:defRPr/>
            </a:lvl1pPr>
          </a:lstStyle>
          <a:p>
            <a:fld id="{606BF19A-2B19-40E8-9DC9-C56D1270C4B2}" type="slidenum">
              <a:rPr lang="es-ES"/>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s-ES"/>
          </a:p>
        </p:txBody>
      </p:sp>
      <p:sp>
        <p:nvSpPr>
          <p:cNvPr id="6" name="5 Marcador de pie de página"/>
          <p:cNvSpPr>
            <a:spLocks noGrp="1"/>
          </p:cNvSpPr>
          <p:nvPr>
            <p:ph type="ftr" sz="quarter" idx="11"/>
          </p:nvPr>
        </p:nvSpPr>
        <p:spPr/>
        <p:txBody>
          <a:bodyPr/>
          <a:lstStyle>
            <a:lvl1pPr>
              <a:defRPr/>
            </a:lvl1pPr>
          </a:lstStyle>
          <a:p>
            <a:endParaRPr lang="es-ES"/>
          </a:p>
        </p:txBody>
      </p:sp>
      <p:sp>
        <p:nvSpPr>
          <p:cNvPr id="7" name="6 Marcador de número de diapositiva"/>
          <p:cNvSpPr>
            <a:spLocks noGrp="1"/>
          </p:cNvSpPr>
          <p:nvPr>
            <p:ph type="sldNum" sz="quarter" idx="12"/>
          </p:nvPr>
        </p:nvSpPr>
        <p:spPr/>
        <p:txBody>
          <a:bodyPr/>
          <a:lstStyle>
            <a:lvl1pPr>
              <a:defRPr/>
            </a:lvl1pPr>
          </a:lstStyle>
          <a:p>
            <a:fld id="{3DD1728D-64C7-46C8-B282-F9E39B7EB2AD}" type="slidenum">
              <a:rPr lang="es-ES"/>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s-E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s-E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D383CC1F-FFD8-4263-B305-EE2F269E2A9C}" type="slidenum">
              <a:rPr lang="es-ES"/>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s-ES" sz="2800" b="1" u="sng">
                <a:solidFill>
                  <a:srgbClr val="A50021"/>
                </a:solidFill>
              </a:rPr>
              <a:t>ANALISIS SINTACTICO</a:t>
            </a:r>
          </a:p>
        </p:txBody>
      </p:sp>
      <p:sp>
        <p:nvSpPr>
          <p:cNvPr id="58371" name="Rectangle 3"/>
          <p:cNvSpPr>
            <a:spLocks noGrp="1" noChangeArrowheads="1"/>
          </p:cNvSpPr>
          <p:nvPr>
            <p:ph type="body" idx="1"/>
          </p:nvPr>
        </p:nvSpPr>
        <p:spPr/>
        <p:txBody>
          <a:bodyPr/>
          <a:lstStyle/>
          <a:p>
            <a:pPr marL="0" indent="0">
              <a:buFontTx/>
              <a:buNone/>
            </a:pPr>
            <a:r>
              <a:rPr lang="es-ES_tradnl" b="1" u="sng" dirty="0">
                <a:solidFill>
                  <a:schemeClr val="accent2"/>
                </a:solidFill>
                <a:effectLst>
                  <a:outerShdw blurRad="38100" dist="38100" dir="2700000" algn="tl">
                    <a:srgbClr val="C0C0C0"/>
                  </a:outerShdw>
                </a:effectLst>
              </a:rPr>
              <a:t>Un árbol de análisis gramatical</a:t>
            </a:r>
            <a:r>
              <a:rPr lang="es-ES_tradnl" b="1" dirty="0"/>
              <a:t> </a:t>
            </a:r>
            <a:r>
              <a:rPr lang="es-ES_tradnl" dirty="0"/>
              <a:t>correspondiente a una derivación es un árbol etiquetado en el cual los nodos interiores están etiquetados por no terminales, los nodos hoja </a:t>
            </a:r>
            <a:r>
              <a:rPr lang="es-ES_tradnl" dirty="0" smtClean="0"/>
              <a:t>están </a:t>
            </a:r>
            <a:r>
              <a:rPr lang="es-ES_tradnl" dirty="0"/>
              <a:t>etiquetados por terminales y los hijos de cada nodo interno representan el reemplazo del no terminal asociado en un paso de la derivación.</a:t>
            </a:r>
            <a:r>
              <a:rPr lang="es-ES"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s-ES" sz="2800" b="1" u="sng">
                <a:solidFill>
                  <a:srgbClr val="A50021"/>
                </a:solidFill>
              </a:rPr>
              <a:t>ANALISIS SINTACTICO</a:t>
            </a:r>
          </a:p>
        </p:txBody>
      </p:sp>
      <p:sp>
        <p:nvSpPr>
          <p:cNvPr id="75779" name="Rectangle 3"/>
          <p:cNvSpPr>
            <a:spLocks noGrp="1" noChangeArrowheads="1"/>
          </p:cNvSpPr>
          <p:nvPr>
            <p:ph type="body" idx="1"/>
          </p:nvPr>
        </p:nvSpPr>
        <p:spPr/>
        <p:txBody>
          <a:bodyPr/>
          <a:lstStyle/>
          <a:p>
            <a:pPr marL="0" indent="0">
              <a:lnSpc>
                <a:spcPct val="90000"/>
              </a:lnSpc>
              <a:buFontTx/>
              <a:buNone/>
            </a:pPr>
            <a:r>
              <a:rPr lang="es-ES_tradnl" sz="2800" b="1" u="sng">
                <a:solidFill>
                  <a:schemeClr val="accent2"/>
                </a:solidFill>
              </a:rPr>
              <a:t>Gramáticas ambiguas</a:t>
            </a:r>
          </a:p>
          <a:p>
            <a:pPr marL="0" indent="0" algn="just">
              <a:lnSpc>
                <a:spcPct val="90000"/>
              </a:lnSpc>
              <a:buFontTx/>
              <a:buNone/>
            </a:pPr>
            <a:r>
              <a:rPr lang="es-ES_tradnl" sz="2800"/>
              <a:t>Los árboles de análisis gramatical y los árboles sintácticos expresan de manera única la estructura de la sintaxis, y efectúan derivaciones por la izquierda y por la derecha, pero no derivaciones en general. Desgraciadamente, una gramática puede permitir que una cadena tenga más de un árbol de análisis gramatical. Considere, por ejemplo, la gramática de la aritmética entera simple que hemos estado utilizando como ejemplo estándar</a:t>
            </a:r>
            <a:endParaRPr lang="es-ES" sz="2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s-ES" sz="2800" b="1" u="sng">
                <a:solidFill>
                  <a:srgbClr val="A50021"/>
                </a:solidFill>
              </a:rPr>
              <a:t>ANALISIS SINTACTICO</a:t>
            </a:r>
          </a:p>
        </p:txBody>
      </p:sp>
      <p:sp>
        <p:nvSpPr>
          <p:cNvPr id="76803" name="Rectangle 3"/>
          <p:cNvSpPr>
            <a:spLocks noGrp="1" noChangeArrowheads="1"/>
          </p:cNvSpPr>
          <p:nvPr>
            <p:ph type="body" idx="1"/>
          </p:nvPr>
        </p:nvSpPr>
        <p:spPr/>
        <p:txBody>
          <a:bodyPr/>
          <a:lstStyle/>
          <a:p>
            <a:pPr marL="0" indent="0">
              <a:lnSpc>
                <a:spcPct val="90000"/>
              </a:lnSpc>
              <a:buFontTx/>
              <a:buNone/>
            </a:pPr>
            <a:r>
              <a:rPr lang="es-ES_tradnl" sz="2800" i="1"/>
              <a:t>exp </a:t>
            </a:r>
            <a:r>
              <a:rPr lang="es-ES_tradnl" sz="2800"/>
              <a:t>—&gt; </a:t>
            </a:r>
            <a:r>
              <a:rPr lang="es-ES_tradnl" sz="2800" i="1"/>
              <a:t>exp op exp |  ( exp </a:t>
            </a:r>
            <a:r>
              <a:rPr lang="es-ES_tradnl" sz="2800"/>
              <a:t>) | </a:t>
            </a:r>
            <a:r>
              <a:rPr lang="es-ES_tradnl" sz="2800" i="1"/>
              <a:t>número</a:t>
            </a:r>
          </a:p>
          <a:p>
            <a:pPr marL="0" indent="0">
              <a:lnSpc>
                <a:spcPct val="90000"/>
              </a:lnSpc>
              <a:buFontTx/>
              <a:buNone/>
            </a:pPr>
            <a:r>
              <a:rPr lang="es-ES_tradnl" sz="2800" i="1"/>
              <a:t>op </a:t>
            </a:r>
            <a:r>
              <a:rPr lang="es-ES_tradnl" sz="2800"/>
              <a:t>—&gt; + | - | *</a:t>
            </a:r>
          </a:p>
          <a:p>
            <a:pPr marL="0" indent="0" algn="just">
              <a:lnSpc>
                <a:spcPct val="90000"/>
              </a:lnSpc>
              <a:buFontTx/>
              <a:buNone/>
            </a:pPr>
            <a:r>
              <a:rPr lang="es-ES_tradnl" sz="2800"/>
              <a:t>y considere la cadena 34-3*42. Esta cadena tiene dos árboles de análisis gramatical diferentes</a:t>
            </a:r>
          </a:p>
          <a:p>
            <a:pPr marL="0" indent="0" algn="just">
              <a:lnSpc>
                <a:spcPct val="90000"/>
              </a:lnSpc>
              <a:buFontTx/>
              <a:buNone/>
            </a:pPr>
            <a:endParaRPr lang="es-ES" sz="2800"/>
          </a:p>
        </p:txBody>
      </p:sp>
      <p:pic>
        <p:nvPicPr>
          <p:cNvPr id="76804" name="Picture 4"/>
          <p:cNvPicPr>
            <a:picLocks noChangeAspect="1" noChangeArrowheads="1"/>
          </p:cNvPicPr>
          <p:nvPr/>
        </p:nvPicPr>
        <p:blipFill>
          <a:blip r:embed="rId2"/>
          <a:srcRect/>
          <a:stretch>
            <a:fillRect/>
          </a:stretch>
        </p:blipFill>
        <p:spPr bwMode="auto">
          <a:xfrm>
            <a:off x="250825" y="3644900"/>
            <a:ext cx="4321175" cy="2663825"/>
          </a:xfrm>
          <a:prstGeom prst="rect">
            <a:avLst/>
          </a:prstGeom>
          <a:noFill/>
          <a:ln w="9525">
            <a:noFill/>
            <a:miter lim="800000"/>
            <a:headEnd/>
            <a:tailEnd/>
          </a:ln>
          <a:effectLst/>
        </p:spPr>
      </p:pic>
      <p:pic>
        <p:nvPicPr>
          <p:cNvPr id="76805" name="Picture 5"/>
          <p:cNvPicPr>
            <a:picLocks noChangeAspect="1" noChangeArrowheads="1"/>
          </p:cNvPicPr>
          <p:nvPr/>
        </p:nvPicPr>
        <p:blipFill>
          <a:blip r:embed="rId3"/>
          <a:srcRect/>
          <a:stretch>
            <a:fillRect/>
          </a:stretch>
        </p:blipFill>
        <p:spPr bwMode="auto">
          <a:xfrm>
            <a:off x="4787900" y="3644900"/>
            <a:ext cx="4176713" cy="266382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s-ES" sz="2800" b="1" u="sng">
                <a:solidFill>
                  <a:srgbClr val="A50021"/>
                </a:solidFill>
              </a:rPr>
              <a:t>ANALISIS SINTACTICO</a:t>
            </a:r>
          </a:p>
        </p:txBody>
      </p:sp>
      <p:sp>
        <p:nvSpPr>
          <p:cNvPr id="77827" name="Rectangle 3"/>
          <p:cNvSpPr>
            <a:spLocks noGrp="1" noChangeArrowheads="1"/>
          </p:cNvSpPr>
          <p:nvPr>
            <p:ph type="body" idx="1"/>
          </p:nvPr>
        </p:nvSpPr>
        <p:spPr/>
        <p:txBody>
          <a:bodyPr/>
          <a:lstStyle/>
          <a:p>
            <a:pPr marL="0" indent="0" algn="just">
              <a:lnSpc>
                <a:spcPct val="90000"/>
              </a:lnSpc>
              <a:buFontTx/>
              <a:buNone/>
            </a:pPr>
            <a:r>
              <a:rPr lang="es-ES_tradnl" sz="2800"/>
              <a:t>correspondientes a las dos derivaciones por la izquierda</a:t>
            </a:r>
          </a:p>
          <a:p>
            <a:pPr marL="0" indent="0" algn="just">
              <a:lnSpc>
                <a:spcPct val="90000"/>
              </a:lnSpc>
              <a:buFontTx/>
              <a:buNone/>
            </a:pPr>
            <a:endParaRPr lang="es-ES" sz="2800"/>
          </a:p>
        </p:txBody>
      </p:sp>
      <p:pic>
        <p:nvPicPr>
          <p:cNvPr id="77828" name="Picture 4"/>
          <p:cNvPicPr>
            <a:picLocks noChangeAspect="1" noChangeArrowheads="1"/>
          </p:cNvPicPr>
          <p:nvPr/>
        </p:nvPicPr>
        <p:blipFill>
          <a:blip r:embed="rId2"/>
          <a:srcRect/>
          <a:stretch>
            <a:fillRect/>
          </a:stretch>
        </p:blipFill>
        <p:spPr bwMode="auto">
          <a:xfrm>
            <a:off x="1331913" y="2565400"/>
            <a:ext cx="6985000" cy="3887788"/>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s-ES" sz="2800" b="1" u="sng">
                <a:solidFill>
                  <a:srgbClr val="A50021"/>
                </a:solidFill>
              </a:rPr>
              <a:t>ANALISIS SINTACTICO</a:t>
            </a:r>
          </a:p>
        </p:txBody>
      </p:sp>
      <p:pic>
        <p:nvPicPr>
          <p:cNvPr id="78851" name="Picture 3"/>
          <p:cNvPicPr>
            <a:picLocks noGrp="1" noChangeAspect="1" noChangeArrowheads="1"/>
          </p:cNvPicPr>
          <p:nvPr>
            <p:ph type="body" idx="1"/>
          </p:nvPr>
        </p:nvPicPr>
        <p:blipFill>
          <a:blip r:embed="rId2"/>
          <a:srcRect/>
          <a:stretch>
            <a:fillRect/>
          </a:stretch>
        </p:blip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s-ES" sz="2800" b="1" u="sng">
                <a:solidFill>
                  <a:srgbClr val="A50021"/>
                </a:solidFill>
              </a:rPr>
              <a:t>ANALISIS SINTACTICO</a:t>
            </a:r>
          </a:p>
        </p:txBody>
      </p:sp>
      <p:pic>
        <p:nvPicPr>
          <p:cNvPr id="79875" name="Picture 3"/>
          <p:cNvPicPr>
            <a:picLocks noGrp="1" noChangeAspect="1" noChangeArrowheads="1"/>
          </p:cNvPicPr>
          <p:nvPr>
            <p:ph type="body" idx="1"/>
          </p:nvPr>
        </p:nvPicPr>
        <p:blipFill>
          <a:blip r:embed="rId2"/>
          <a:srcRect/>
          <a:stretch>
            <a:fillRect/>
          </a:stretch>
        </p:blip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s-ES" sz="2800" b="1" u="sng">
                <a:solidFill>
                  <a:srgbClr val="A50021"/>
                </a:solidFill>
              </a:rPr>
              <a:t>ANALISIS SINTACTICO</a:t>
            </a:r>
          </a:p>
        </p:txBody>
      </p:sp>
      <p:sp>
        <p:nvSpPr>
          <p:cNvPr id="80899" name="Rectangle 3"/>
          <p:cNvSpPr>
            <a:spLocks noGrp="1" noChangeArrowheads="1"/>
          </p:cNvSpPr>
          <p:nvPr>
            <p:ph type="body" idx="1"/>
          </p:nvPr>
        </p:nvSpPr>
        <p:spPr/>
        <p:txBody>
          <a:bodyPr/>
          <a:lstStyle/>
          <a:p>
            <a:pPr marL="0" indent="0">
              <a:buFontTx/>
              <a:buNone/>
            </a:pPr>
            <a:r>
              <a:rPr lang="es-ES_tradnl" sz="2800" b="1" u="sng">
                <a:solidFill>
                  <a:schemeClr val="accent2"/>
                </a:solidFill>
              </a:rPr>
              <a:t>Precedencia y Asociatividad</a:t>
            </a:r>
            <a:endParaRPr lang="es-ES" sz="2800" b="1" u="sng">
              <a:solidFill>
                <a:schemeClr val="accent2"/>
              </a:solidFill>
            </a:endParaRPr>
          </a:p>
          <a:p>
            <a:pPr marL="0" indent="0" algn="just">
              <a:buFontTx/>
              <a:buNone/>
            </a:pPr>
            <a:r>
              <a:rPr lang="es-ES_tradnl" sz="2800"/>
              <a:t>Para manejar la precedencia de las operaciones en la gramática debemos agrupar los opera­dores en grupos de igual precedencia, y para cada precedencia debemos escribir una regla diferente. Por ejemplo, la precedencia de la multiplicación sobre la suma y la resta se puede agregar a nuestra gramática de expresión simple como se ve a continuación:</a:t>
            </a:r>
            <a:endParaRPr lang="es-ES" sz="2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s-ES" sz="2800" b="1" u="sng">
                <a:solidFill>
                  <a:srgbClr val="A50021"/>
                </a:solidFill>
              </a:rPr>
              <a:t>ANALISIS SINTACTICO</a:t>
            </a:r>
          </a:p>
        </p:txBody>
      </p:sp>
      <p:sp>
        <p:nvSpPr>
          <p:cNvPr id="81923" name="Rectangle 3"/>
          <p:cNvSpPr>
            <a:spLocks noGrp="1" noChangeArrowheads="1"/>
          </p:cNvSpPr>
          <p:nvPr>
            <p:ph type="body" idx="1"/>
          </p:nvPr>
        </p:nvSpPr>
        <p:spPr/>
        <p:txBody>
          <a:bodyPr/>
          <a:lstStyle/>
          <a:p>
            <a:pPr marL="0" indent="0">
              <a:lnSpc>
                <a:spcPct val="80000"/>
              </a:lnSpc>
              <a:buFontTx/>
              <a:buNone/>
            </a:pPr>
            <a:r>
              <a:rPr lang="es-ES_tradnl" sz="2600" i="1"/>
              <a:t>exp </a:t>
            </a:r>
            <a:r>
              <a:rPr lang="es-ES_tradnl" sz="2600">
                <a:cs typeface="Arial" charset="0"/>
              </a:rPr>
              <a:t>→</a:t>
            </a:r>
            <a:r>
              <a:rPr lang="es-ES_tradnl" sz="2600"/>
              <a:t> </a:t>
            </a:r>
            <a:r>
              <a:rPr lang="es-ES_tradnl" sz="2600" i="1"/>
              <a:t>exp opsuma exp </a:t>
            </a:r>
            <a:r>
              <a:rPr lang="es-PE" sz="2600" i="1"/>
              <a:t>| </a:t>
            </a:r>
            <a:r>
              <a:rPr lang="es-ES_tradnl" sz="2600" i="1"/>
              <a:t>term </a:t>
            </a:r>
          </a:p>
          <a:p>
            <a:pPr marL="0" indent="0">
              <a:lnSpc>
                <a:spcPct val="80000"/>
              </a:lnSpc>
              <a:buFontTx/>
              <a:buNone/>
            </a:pPr>
            <a:r>
              <a:rPr lang="es-ES_tradnl" sz="2600" i="1"/>
              <a:t>opsuma </a:t>
            </a:r>
            <a:r>
              <a:rPr lang="es-ES_tradnl" sz="2600" i="1">
                <a:cs typeface="Arial" charset="0"/>
              </a:rPr>
              <a:t>→</a:t>
            </a:r>
            <a:r>
              <a:rPr lang="es-ES_tradnl" sz="2600"/>
              <a:t> +   -</a:t>
            </a:r>
            <a:endParaRPr lang="es-ES_tradnl" sz="2600" i="1"/>
          </a:p>
          <a:p>
            <a:pPr marL="0" indent="0">
              <a:lnSpc>
                <a:spcPct val="80000"/>
              </a:lnSpc>
              <a:buFontTx/>
              <a:buNone/>
            </a:pPr>
            <a:r>
              <a:rPr lang="es-ES_tradnl" sz="2600" i="1"/>
              <a:t>term </a:t>
            </a:r>
            <a:r>
              <a:rPr lang="es-ES_tradnl" sz="2600">
                <a:cs typeface="Arial" charset="0"/>
              </a:rPr>
              <a:t>→</a:t>
            </a:r>
            <a:r>
              <a:rPr lang="es-ES_tradnl" sz="2600"/>
              <a:t> </a:t>
            </a:r>
            <a:r>
              <a:rPr lang="es-ES_tradnl" sz="2600" i="1"/>
              <a:t>term opmult term | factor </a:t>
            </a:r>
          </a:p>
          <a:p>
            <a:pPr marL="0" indent="0">
              <a:lnSpc>
                <a:spcPct val="80000"/>
              </a:lnSpc>
              <a:buFontTx/>
              <a:buNone/>
            </a:pPr>
            <a:r>
              <a:rPr lang="es-ES_tradnl" sz="2600" i="1"/>
              <a:t>opmult </a:t>
            </a:r>
            <a:r>
              <a:rPr lang="es-ES_tradnl" sz="2600">
                <a:cs typeface="Arial" charset="0"/>
              </a:rPr>
              <a:t>→</a:t>
            </a:r>
            <a:r>
              <a:rPr lang="es-ES_tradnl" sz="2600"/>
              <a:t> *</a:t>
            </a:r>
          </a:p>
          <a:p>
            <a:pPr marL="0" indent="0">
              <a:lnSpc>
                <a:spcPct val="80000"/>
              </a:lnSpc>
              <a:buFontTx/>
              <a:buNone/>
            </a:pPr>
            <a:r>
              <a:rPr lang="es-ES_tradnl" sz="2600"/>
              <a:t>factor </a:t>
            </a:r>
            <a:r>
              <a:rPr lang="es-ES_tradnl" sz="2600">
                <a:cs typeface="Arial" charset="0"/>
              </a:rPr>
              <a:t>→ (exp) | número</a:t>
            </a:r>
          </a:p>
          <a:p>
            <a:pPr marL="0" indent="0" algn="just">
              <a:lnSpc>
                <a:spcPct val="80000"/>
              </a:lnSpc>
              <a:buFontTx/>
              <a:buNone/>
            </a:pPr>
            <a:r>
              <a:rPr lang="es-ES_tradnl" sz="2600"/>
              <a:t>En esta gramática la multiplicación se agrupa bajo la regla </a:t>
            </a:r>
            <a:r>
              <a:rPr lang="es-ES_tradnl" sz="2600" i="1"/>
              <a:t>term, </a:t>
            </a:r>
            <a:r>
              <a:rPr lang="es-ES_tradnl" sz="2600"/>
              <a:t>mientras que la suma y la resta se agrupan bajo la regla </a:t>
            </a:r>
            <a:r>
              <a:rPr lang="es-ES_tradnl" sz="2600" i="1"/>
              <a:t>exp. </a:t>
            </a:r>
            <a:r>
              <a:rPr lang="es-ES_tradnl" sz="2600"/>
              <a:t>Como el caso base para una </a:t>
            </a:r>
            <a:r>
              <a:rPr lang="es-ES_tradnl" sz="2600" i="1"/>
              <a:t>exp </a:t>
            </a:r>
            <a:r>
              <a:rPr lang="es-ES_tradnl" sz="2600"/>
              <a:t>es un </a:t>
            </a:r>
            <a:r>
              <a:rPr lang="es-ES_tradnl" sz="2600" i="1"/>
              <a:t>term, </a:t>
            </a:r>
            <a:r>
              <a:rPr lang="es-ES_tradnl" sz="2600"/>
              <a:t>esto significa que la suma y la resta aparecerán "más altas" (es decir, más cercanas a la raíz) en los árboles de análisis gramatical y sintáctico, de manera que reciben una precedencia más baja. </a:t>
            </a:r>
            <a:endParaRPr lang="es-ES_tradnl" sz="2600" b="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s-ES" sz="2800" b="1" u="sng">
                <a:solidFill>
                  <a:srgbClr val="A50021"/>
                </a:solidFill>
              </a:rPr>
              <a:t>ANALISIS SINTACTICO</a:t>
            </a:r>
          </a:p>
        </p:txBody>
      </p:sp>
      <p:sp>
        <p:nvSpPr>
          <p:cNvPr id="82947" name="Rectangle 3"/>
          <p:cNvSpPr>
            <a:spLocks noGrp="1" noChangeArrowheads="1"/>
          </p:cNvSpPr>
          <p:nvPr>
            <p:ph type="body" idx="1"/>
          </p:nvPr>
        </p:nvSpPr>
        <p:spPr/>
        <p:txBody>
          <a:bodyPr/>
          <a:lstStyle/>
          <a:p>
            <a:pPr marL="0" indent="0" algn="just">
              <a:lnSpc>
                <a:spcPct val="80000"/>
              </a:lnSpc>
              <a:buFontTx/>
              <a:buNone/>
            </a:pPr>
            <a:r>
              <a:rPr lang="es-ES_tradnl" sz="2500"/>
              <a:t>Esta última gramática para expresiones aritméticas simples todavía no especifica la asociatividad de los operadores y aún es ambigua. La causa es que la recursión en ambos lados del operador permite que cualquier lado iguale repeticiones del operador en una derivación (y, por lo tanto, en los árboles de análisis gramatical y sintáctico). La solución es reemplazar una de las recursiones con el caso base, forzando las coincidencias repetitivas en el lado en que está la recursión restante. Por consiguiente, reemplazando la regla:</a:t>
            </a:r>
          </a:p>
          <a:p>
            <a:pPr marL="0" indent="0" algn="ctr">
              <a:lnSpc>
                <a:spcPct val="80000"/>
              </a:lnSpc>
              <a:buFontTx/>
              <a:buNone/>
            </a:pPr>
            <a:r>
              <a:rPr lang="es-ES_tradnl" sz="2500" i="1"/>
              <a:t>exp </a:t>
            </a:r>
            <a:r>
              <a:rPr lang="es-ES_tradnl" sz="2500">
                <a:cs typeface="Arial" charset="0"/>
              </a:rPr>
              <a:t>→</a:t>
            </a:r>
            <a:r>
              <a:rPr lang="es-ES_tradnl" sz="2500"/>
              <a:t> </a:t>
            </a:r>
            <a:r>
              <a:rPr lang="es-ES_tradnl" sz="2500" i="1"/>
              <a:t>exp opsuma exp |term</a:t>
            </a:r>
          </a:p>
          <a:p>
            <a:pPr marL="0" indent="0">
              <a:lnSpc>
                <a:spcPct val="80000"/>
              </a:lnSpc>
              <a:buFontTx/>
              <a:buNone/>
            </a:pPr>
            <a:r>
              <a:rPr lang="es-ES_tradnl" sz="2500" i="1"/>
              <a:t>por</a:t>
            </a:r>
          </a:p>
          <a:p>
            <a:pPr marL="0" indent="0" algn="ctr">
              <a:lnSpc>
                <a:spcPct val="80000"/>
              </a:lnSpc>
              <a:buFontTx/>
              <a:buNone/>
            </a:pPr>
            <a:r>
              <a:rPr lang="es-ES_tradnl" sz="2500" i="1"/>
              <a:t>exp </a:t>
            </a:r>
            <a:r>
              <a:rPr lang="es-ES_tradnl" sz="2500">
                <a:cs typeface="Arial" charset="0"/>
              </a:rPr>
              <a:t>→</a:t>
            </a:r>
            <a:r>
              <a:rPr lang="es-ES_tradnl" sz="2500"/>
              <a:t> </a:t>
            </a:r>
            <a:r>
              <a:rPr lang="es-ES_tradnl" sz="2500" i="1"/>
              <a:t>exp opsuma term  | term</a:t>
            </a:r>
            <a:r>
              <a:rPr lang="es-ES_tradnl" sz="2600"/>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s-ES" sz="2800" b="1" u="sng">
                <a:solidFill>
                  <a:srgbClr val="A50021"/>
                </a:solidFill>
              </a:rPr>
              <a:t>ANALISIS SINTACTICO</a:t>
            </a:r>
          </a:p>
        </p:txBody>
      </p:sp>
      <p:sp>
        <p:nvSpPr>
          <p:cNvPr id="83971" name="Rectangle 3"/>
          <p:cNvSpPr>
            <a:spLocks noGrp="1" noChangeArrowheads="1"/>
          </p:cNvSpPr>
          <p:nvPr>
            <p:ph type="body" idx="1"/>
          </p:nvPr>
        </p:nvSpPr>
        <p:spPr/>
        <p:txBody>
          <a:bodyPr/>
          <a:lstStyle/>
          <a:p>
            <a:pPr marL="0" indent="0">
              <a:lnSpc>
                <a:spcPct val="80000"/>
              </a:lnSpc>
              <a:buFontTx/>
              <a:buNone/>
            </a:pPr>
            <a:r>
              <a:rPr lang="es-ES_tradnl" sz="2600" dirty="0"/>
              <a:t>Ahora el árbol de análisis gramatical para la expresión 34 – 3 </a:t>
            </a:r>
            <a:r>
              <a:rPr lang="es-ES_tradnl" sz="2600" dirty="0" smtClean="0"/>
              <a:t>* </a:t>
            </a:r>
            <a:r>
              <a:rPr lang="es-ES_tradnl" sz="2600" dirty="0"/>
              <a:t>42 es:</a:t>
            </a:r>
          </a:p>
          <a:p>
            <a:pPr marL="0" indent="0">
              <a:lnSpc>
                <a:spcPct val="80000"/>
              </a:lnSpc>
              <a:buFontTx/>
              <a:buNone/>
            </a:pPr>
            <a:endParaRPr lang="es-ES_tradnl" sz="2600" dirty="0"/>
          </a:p>
        </p:txBody>
      </p:sp>
      <p:pic>
        <p:nvPicPr>
          <p:cNvPr id="83972" name="Picture 4"/>
          <p:cNvPicPr>
            <a:picLocks noChangeAspect="1" noChangeArrowheads="1"/>
          </p:cNvPicPr>
          <p:nvPr/>
        </p:nvPicPr>
        <p:blipFill>
          <a:blip r:embed="rId2"/>
          <a:srcRect/>
          <a:stretch>
            <a:fillRect/>
          </a:stretch>
        </p:blipFill>
        <p:spPr bwMode="auto">
          <a:xfrm>
            <a:off x="1979613" y="2349500"/>
            <a:ext cx="5256212" cy="338455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s-ES" sz="2800" b="1" u="sng">
                <a:solidFill>
                  <a:srgbClr val="A50021"/>
                </a:solidFill>
              </a:rPr>
              <a:t>ANALISIS SINTACTICO</a:t>
            </a:r>
          </a:p>
        </p:txBody>
      </p:sp>
      <p:sp>
        <p:nvSpPr>
          <p:cNvPr id="84995" name="Rectangle 3"/>
          <p:cNvSpPr>
            <a:spLocks noGrp="1" noChangeArrowheads="1"/>
          </p:cNvSpPr>
          <p:nvPr>
            <p:ph type="body" idx="1"/>
          </p:nvPr>
        </p:nvSpPr>
        <p:spPr>
          <a:xfrm>
            <a:off x="457200" y="1125538"/>
            <a:ext cx="8229600" cy="4525962"/>
          </a:xfrm>
        </p:spPr>
        <p:txBody>
          <a:bodyPr/>
          <a:lstStyle/>
          <a:p>
            <a:pPr marL="0" indent="0">
              <a:lnSpc>
                <a:spcPct val="80000"/>
              </a:lnSpc>
              <a:buFontTx/>
              <a:buNone/>
            </a:pPr>
            <a:endParaRPr lang="es-ES_tradnl" sz="2000" i="1"/>
          </a:p>
          <a:p>
            <a:pPr marL="0" indent="0">
              <a:lnSpc>
                <a:spcPct val="80000"/>
              </a:lnSpc>
              <a:buFontTx/>
              <a:buNone/>
            </a:pPr>
            <a:endParaRPr lang="es-ES_tradnl" sz="2000" i="1"/>
          </a:p>
          <a:p>
            <a:pPr marL="0" indent="0">
              <a:lnSpc>
                <a:spcPct val="80000"/>
              </a:lnSpc>
              <a:buFontTx/>
              <a:buNone/>
            </a:pPr>
            <a:r>
              <a:rPr lang="es-ES_tradnl" sz="2800" i="1"/>
              <a:t>Considere la Gramática :</a:t>
            </a:r>
          </a:p>
          <a:p>
            <a:pPr marL="0" indent="0">
              <a:lnSpc>
                <a:spcPct val="80000"/>
              </a:lnSpc>
              <a:buFontTx/>
              <a:buNone/>
            </a:pPr>
            <a:r>
              <a:rPr lang="es-ES_tradnl" sz="2800" i="1"/>
              <a:t>sentencia </a:t>
            </a:r>
            <a:r>
              <a:rPr lang="es-ES_tradnl" sz="2800" i="1">
                <a:cs typeface="Arial" charset="0"/>
              </a:rPr>
              <a:t>→</a:t>
            </a:r>
            <a:r>
              <a:rPr lang="es-ES_tradnl" sz="2800" i="1"/>
              <a:t> sent-if | otro </a:t>
            </a:r>
          </a:p>
          <a:p>
            <a:pPr marL="0" indent="0">
              <a:lnSpc>
                <a:spcPct val="80000"/>
              </a:lnSpc>
              <a:buFontTx/>
              <a:buNone/>
            </a:pPr>
            <a:r>
              <a:rPr lang="es-ES_tradnl" sz="2800" i="1"/>
              <a:t>sent-if </a:t>
            </a:r>
            <a:r>
              <a:rPr lang="es-ES_tradnl" sz="2800" i="1">
                <a:cs typeface="Arial" charset="0"/>
              </a:rPr>
              <a:t>→</a:t>
            </a:r>
            <a:r>
              <a:rPr lang="es-ES_tradnl" sz="2800" i="1"/>
              <a:t> if ( exp ) sentencia </a:t>
            </a:r>
          </a:p>
          <a:p>
            <a:pPr marL="0" indent="0">
              <a:lnSpc>
                <a:spcPct val="80000"/>
              </a:lnSpc>
              <a:buFontTx/>
              <a:buNone/>
            </a:pPr>
            <a:r>
              <a:rPr lang="es-ES_tradnl" sz="2800" i="1"/>
              <a:t>		| if (exp) sentencia else sentencia</a:t>
            </a:r>
          </a:p>
          <a:p>
            <a:pPr marL="0" indent="0">
              <a:lnSpc>
                <a:spcPct val="80000"/>
              </a:lnSpc>
              <a:buFontTx/>
              <a:buNone/>
            </a:pPr>
            <a:r>
              <a:rPr lang="es-PE" sz="2800"/>
              <a:t>exp </a:t>
            </a:r>
            <a:r>
              <a:rPr lang="es-PE" sz="2800">
                <a:cs typeface="Arial" charset="0"/>
              </a:rPr>
              <a:t>→ 0 | 1</a:t>
            </a:r>
          </a:p>
          <a:p>
            <a:pPr marL="0" indent="0" algn="just">
              <a:lnSpc>
                <a:spcPct val="80000"/>
              </a:lnSpc>
              <a:buFontTx/>
              <a:buNone/>
            </a:pPr>
            <a:r>
              <a:rPr lang="es-ES_tradnl" sz="2800"/>
              <a:t>Esta gramática es ambigua como resultado del else opcional. Para ver esto considere la cadena</a:t>
            </a:r>
          </a:p>
          <a:p>
            <a:pPr marL="0" indent="0" algn="just">
              <a:lnSpc>
                <a:spcPct val="80000"/>
              </a:lnSpc>
              <a:buFontTx/>
              <a:buNone/>
            </a:pPr>
            <a:r>
              <a:rPr lang="es-ES_tradnl" sz="2800"/>
              <a:t>if   (0)   if   (1)   otro  else  otro </a:t>
            </a:r>
          </a:p>
          <a:p>
            <a:pPr marL="0" indent="0" algn="just">
              <a:lnSpc>
                <a:spcPct val="80000"/>
              </a:lnSpc>
              <a:buFontTx/>
              <a:buNone/>
            </a:pPr>
            <a:r>
              <a:rPr lang="es-ES_tradnl" sz="2800"/>
              <a:t>Esta cadena tiene los dos árboles de análisis gramatical: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s-ES" sz="2800" b="1" u="sng">
                <a:solidFill>
                  <a:srgbClr val="A50021"/>
                </a:solidFill>
              </a:rPr>
              <a:t>ANALISIS SINTACTICO</a:t>
            </a:r>
          </a:p>
        </p:txBody>
      </p:sp>
      <p:sp>
        <p:nvSpPr>
          <p:cNvPr id="59395" name="Rectangle 3"/>
          <p:cNvSpPr>
            <a:spLocks noGrp="1" noChangeArrowheads="1"/>
          </p:cNvSpPr>
          <p:nvPr>
            <p:ph type="body" sz="half" idx="1"/>
          </p:nvPr>
        </p:nvSpPr>
        <p:spPr>
          <a:xfrm>
            <a:off x="457200" y="1268413"/>
            <a:ext cx="8218488" cy="4525962"/>
          </a:xfrm>
        </p:spPr>
        <p:txBody>
          <a:bodyPr/>
          <a:lstStyle/>
          <a:p>
            <a:pPr marL="0" indent="0">
              <a:buFontTx/>
              <a:buNone/>
            </a:pPr>
            <a:r>
              <a:rPr lang="es-ES_tradnl" sz="2800"/>
              <a:t>Para dar un ejemplo simple, la derivación</a:t>
            </a:r>
            <a:endParaRPr lang="es-ES_tradnl" sz="2800" i="1"/>
          </a:p>
          <a:p>
            <a:pPr marL="0" indent="0">
              <a:buFontTx/>
              <a:buNone/>
            </a:pPr>
            <a:r>
              <a:rPr lang="es-ES_tradnl" sz="2800" i="1"/>
              <a:t>	exp  </a:t>
            </a:r>
            <a:r>
              <a:rPr lang="es-ES_tradnl" sz="2800"/>
              <a:t>=&gt; </a:t>
            </a:r>
            <a:r>
              <a:rPr lang="es-ES_tradnl" sz="2800" i="1"/>
              <a:t>exp op exp</a:t>
            </a:r>
            <a:endParaRPr lang="es-ES_tradnl" sz="2800"/>
          </a:p>
          <a:p>
            <a:pPr marL="0" indent="0">
              <a:buFontTx/>
              <a:buNone/>
            </a:pPr>
            <a:r>
              <a:rPr lang="es-ES_tradnl" sz="2800"/>
              <a:t>	        =&gt; </a:t>
            </a:r>
            <a:r>
              <a:rPr lang="es-ES_tradnl" sz="2800" i="1"/>
              <a:t>número op exp</a:t>
            </a:r>
            <a:br>
              <a:rPr lang="es-ES_tradnl" sz="2800" i="1"/>
            </a:br>
            <a:r>
              <a:rPr lang="es-ES_tradnl" sz="2800" i="1"/>
              <a:t>		</a:t>
            </a:r>
            <a:r>
              <a:rPr lang="es-ES_tradnl" sz="2800"/>
              <a:t>=&gt; </a:t>
            </a:r>
            <a:r>
              <a:rPr lang="es-ES_tradnl" sz="2800" i="1"/>
              <a:t>número </a:t>
            </a:r>
            <a:r>
              <a:rPr lang="es-ES_tradnl" sz="2800"/>
              <a:t>+ </a:t>
            </a:r>
            <a:r>
              <a:rPr lang="es-ES_tradnl" sz="2800" i="1"/>
              <a:t>exp</a:t>
            </a:r>
            <a:br>
              <a:rPr lang="es-ES_tradnl" sz="2800" i="1"/>
            </a:br>
            <a:r>
              <a:rPr lang="es-ES_tradnl" sz="2800" i="1"/>
              <a:t>		</a:t>
            </a:r>
            <a:r>
              <a:rPr lang="es-ES_tradnl" sz="2800"/>
              <a:t>=&gt; </a:t>
            </a:r>
            <a:r>
              <a:rPr lang="es-ES_tradnl" sz="2800" i="1"/>
              <a:t>número+número</a:t>
            </a:r>
            <a:r>
              <a:rPr lang="es-ES" sz="2800"/>
              <a:t> </a:t>
            </a:r>
          </a:p>
          <a:p>
            <a:pPr marL="0" indent="0">
              <a:buFontTx/>
              <a:buNone/>
            </a:pPr>
            <a:r>
              <a:rPr lang="es-ES_tradnl" sz="2800"/>
              <a:t>corresponde al árbol de análisis gramatical</a:t>
            </a:r>
            <a:endParaRPr lang="es-ES" sz="2800"/>
          </a:p>
          <a:p>
            <a:pPr marL="0" indent="0">
              <a:buFontTx/>
              <a:buNone/>
            </a:pPr>
            <a:r>
              <a:rPr lang="es-ES" sz="2800"/>
              <a:t/>
            </a:r>
            <a:br>
              <a:rPr lang="es-ES" sz="2800"/>
            </a:br>
            <a:endParaRPr lang="es-ES" sz="2800"/>
          </a:p>
        </p:txBody>
      </p:sp>
      <p:graphicFrame>
        <p:nvGraphicFramePr>
          <p:cNvPr id="59458" name="Group 66"/>
          <p:cNvGraphicFramePr>
            <a:graphicFrameLocks noGrp="1"/>
          </p:cNvGraphicFramePr>
          <p:nvPr>
            <p:ph sz="quarter" idx="2"/>
          </p:nvPr>
        </p:nvGraphicFramePr>
        <p:xfrm>
          <a:off x="2138363" y="6348413"/>
          <a:ext cx="1079500" cy="396240"/>
        </p:xfrm>
        <a:graphic>
          <a:graphicData uri="http://schemas.openxmlformats.org/drawingml/2006/table">
            <a:tbl>
              <a:tblPr/>
              <a:tblGrid>
                <a:gridCol w="1079500"/>
              </a:tblGrid>
              <a:tr h="3603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_tradnl" sz="2000" b="0" i="1" u="none" strike="noStrike" cap="none" normalizeH="0" baseline="0" smtClean="0">
                          <a:ln>
                            <a:noFill/>
                          </a:ln>
                          <a:solidFill>
                            <a:srgbClr val="000000"/>
                          </a:solidFill>
                          <a:effectLst/>
                          <a:latin typeface="Arial" charset="0"/>
                          <a:cs typeface="Times New Roman" pitchFamily="18" charset="0"/>
                        </a:rPr>
                        <a:t>número</a:t>
                      </a:r>
                      <a:endParaRPr kumimoji="0" lang="es-ES_tradnl" sz="2000" b="0" i="0" u="none" strike="noStrike" cap="none" normalizeH="0" baseline="0" smtClean="0">
                        <a:ln>
                          <a:noFill/>
                        </a:ln>
                        <a:solidFill>
                          <a:schemeClr val="tx1"/>
                        </a:solidFill>
                        <a:effectLst/>
                        <a:latin typeface="Arial" charset="0"/>
                      </a:endParaRPr>
                    </a:p>
                  </a:txBody>
                  <a:tcPr horzOverflow="overflow">
                    <a:lnL cap="flat">
                      <a:noFill/>
                    </a:lnL>
                    <a:lnR cap="flat">
                      <a:noFill/>
                    </a:lnR>
                    <a:lnT cap="flat">
                      <a:noFill/>
                    </a:lnT>
                    <a:lnB cap="flat">
                      <a:noFill/>
                    </a:lnB>
                    <a:lnTlToBr>
                      <a:noFill/>
                    </a:lnTlToBr>
                    <a:lnBlToTr>
                      <a:noFill/>
                    </a:lnBlToTr>
                    <a:noFill/>
                  </a:tcPr>
                </a:tc>
              </a:tr>
            </a:tbl>
          </a:graphicData>
        </a:graphic>
      </p:graphicFrame>
      <p:pic>
        <p:nvPicPr>
          <p:cNvPr id="59396" name="Picture 4"/>
          <p:cNvPicPr>
            <a:picLocks noChangeAspect="1" noChangeArrowheads="1"/>
          </p:cNvPicPr>
          <p:nvPr/>
        </p:nvPicPr>
        <p:blipFill>
          <a:blip r:embed="rId2"/>
          <a:srcRect/>
          <a:stretch>
            <a:fillRect/>
          </a:stretch>
        </p:blipFill>
        <p:spPr bwMode="auto">
          <a:xfrm>
            <a:off x="2339975" y="4149725"/>
            <a:ext cx="4032250" cy="2333625"/>
          </a:xfrm>
          <a:prstGeom prst="rect">
            <a:avLst/>
          </a:prstGeom>
          <a:noFill/>
          <a:ln w="9525">
            <a:noFill/>
            <a:miter lim="800000"/>
            <a:headEnd/>
            <a:tailEnd/>
          </a:ln>
        </p:spPr>
      </p:pic>
      <p:graphicFrame>
        <p:nvGraphicFramePr>
          <p:cNvPr id="59419" name="Group 27"/>
          <p:cNvGraphicFramePr>
            <a:graphicFrameLocks noGrp="1"/>
          </p:cNvGraphicFramePr>
          <p:nvPr/>
        </p:nvGraphicFramePr>
        <p:xfrm>
          <a:off x="5610225" y="6353175"/>
          <a:ext cx="1079500" cy="404813"/>
        </p:xfrm>
        <a:graphic>
          <a:graphicData uri="http://schemas.openxmlformats.org/drawingml/2006/table">
            <a:tbl>
              <a:tblPr/>
              <a:tblGrid>
                <a:gridCol w="1079500"/>
              </a:tblGrid>
              <a:tr h="4048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_tradnl" sz="2000" b="0" i="1" u="none" strike="noStrike" cap="none" normalizeH="0" baseline="0" smtClean="0">
                          <a:ln>
                            <a:noFill/>
                          </a:ln>
                          <a:solidFill>
                            <a:srgbClr val="000000"/>
                          </a:solidFill>
                          <a:effectLst/>
                          <a:latin typeface="Arial" charset="0"/>
                          <a:cs typeface="Times New Roman" pitchFamily="18" charset="0"/>
                        </a:rPr>
                        <a:t>número</a:t>
                      </a:r>
                      <a:endParaRPr kumimoji="0" lang="es-ES_tradnl" sz="2000" b="0" i="0" u="none" strike="noStrike" cap="none" normalizeH="0" baseline="0" smtClean="0">
                        <a:ln>
                          <a:noFill/>
                        </a:ln>
                        <a:solidFill>
                          <a:schemeClr val="tx1"/>
                        </a:solidFill>
                        <a:effectLst/>
                        <a:latin typeface="Arial" charset="0"/>
                      </a:endParaRPr>
                    </a:p>
                  </a:txBody>
                  <a:tcPr horzOverflow="overflow">
                    <a:lnL cap="flat">
                      <a:noFill/>
                    </a:lnL>
                    <a:lnR cap="flat">
                      <a:noFill/>
                    </a:lnR>
                    <a:lnT cap="flat">
                      <a:noFill/>
                    </a:lnT>
                    <a:lnB cap="flat">
                      <a:noFill/>
                    </a:lnB>
                    <a:lnTlToBr>
                      <a:noFill/>
                    </a:lnTlToBr>
                    <a:lnBlToTr>
                      <a:noFill/>
                    </a:lnBlToTr>
                    <a:noFill/>
                  </a:tcPr>
                </a:tc>
              </a:tr>
            </a:tbl>
          </a:graphicData>
        </a:graphic>
      </p:graphicFrame>
      <p:graphicFrame>
        <p:nvGraphicFramePr>
          <p:cNvPr id="59451" name="Group 59"/>
          <p:cNvGraphicFramePr>
            <a:graphicFrameLocks noGrp="1"/>
          </p:cNvGraphicFramePr>
          <p:nvPr>
            <p:ph sz="quarter" idx="3"/>
          </p:nvPr>
        </p:nvGraphicFramePr>
        <p:xfrm>
          <a:off x="4140200" y="6430963"/>
          <a:ext cx="428625" cy="427038"/>
        </p:xfrm>
        <a:graphic>
          <a:graphicData uri="http://schemas.openxmlformats.org/drawingml/2006/table">
            <a:tbl>
              <a:tblPr/>
              <a:tblGrid>
                <a:gridCol w="428625"/>
              </a:tblGrid>
              <a:tr h="4270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_tradnl" sz="2000" b="0" i="1" u="none" strike="noStrike" cap="none" normalizeH="0" baseline="0" smtClean="0">
                          <a:ln>
                            <a:noFill/>
                          </a:ln>
                          <a:solidFill>
                            <a:srgbClr val="000000"/>
                          </a:solidFill>
                          <a:effectLst/>
                          <a:latin typeface="Arial" charset="0"/>
                          <a:cs typeface="Times New Roman" pitchFamily="18" charset="0"/>
                        </a:rPr>
                        <a:t>+</a:t>
                      </a:r>
                      <a:endParaRPr kumimoji="0" lang="es-ES_tradnl" sz="2000" b="0" i="0" u="none" strike="noStrike" cap="none" normalizeH="0" baseline="0" smtClean="0">
                        <a:ln>
                          <a:noFill/>
                        </a:ln>
                        <a:solidFill>
                          <a:schemeClr val="tx1"/>
                        </a:solidFill>
                        <a:effectLst/>
                        <a:latin typeface="Arial" charset="0"/>
                      </a:endParaRPr>
                    </a:p>
                  </a:txBody>
                  <a:tcPr horzOverflow="overflow">
                    <a:lnL cap="flat">
                      <a:noFill/>
                    </a:lnL>
                    <a:lnR cap="flat">
                      <a:noFill/>
                    </a:lnR>
                    <a:lnT cap="flat">
                      <a:noFill/>
                    </a:lnT>
                    <a:lnB cap="flat">
                      <a:noFill/>
                    </a:lnB>
                    <a:lnTlToBr>
                      <a:noFill/>
                    </a:lnTlToBr>
                    <a:lnBlToTr>
                      <a:noFill/>
                    </a:lnBlToTr>
                    <a:noFill/>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s-ES" sz="2800" b="1" u="sng">
                <a:solidFill>
                  <a:srgbClr val="A50021"/>
                </a:solidFill>
              </a:rPr>
              <a:t>ANALISIS SINTACTICO</a:t>
            </a:r>
          </a:p>
        </p:txBody>
      </p:sp>
      <p:pic>
        <p:nvPicPr>
          <p:cNvPr id="86020" name="Picture 4"/>
          <p:cNvPicPr>
            <a:picLocks noGrp="1" noChangeAspect="1" noChangeArrowheads="1"/>
          </p:cNvPicPr>
          <p:nvPr>
            <p:ph type="body" idx="1"/>
          </p:nvPr>
        </p:nvPicPr>
        <p:blipFill>
          <a:blip r:embed="rId2"/>
          <a:srcRect/>
          <a:stretch>
            <a:fillRect/>
          </a:stretch>
        </p:blipFill>
        <p:spPr>
          <a:xfrm>
            <a:off x="250825" y="1412875"/>
            <a:ext cx="4249738" cy="4824413"/>
          </a:xfrm>
          <a:noFill/>
          <a:ln>
            <a:solidFill>
              <a:schemeClr val="tx1"/>
            </a:solidFill>
          </a:ln>
        </p:spPr>
      </p:pic>
      <p:pic>
        <p:nvPicPr>
          <p:cNvPr id="86021" name="Picture 5"/>
          <p:cNvPicPr>
            <a:picLocks noChangeAspect="1" noChangeArrowheads="1"/>
          </p:cNvPicPr>
          <p:nvPr/>
        </p:nvPicPr>
        <p:blipFill>
          <a:blip r:embed="rId3"/>
          <a:srcRect/>
          <a:stretch>
            <a:fillRect/>
          </a:stretch>
        </p:blipFill>
        <p:spPr bwMode="auto">
          <a:xfrm>
            <a:off x="4643438" y="1412875"/>
            <a:ext cx="4284662" cy="4752975"/>
          </a:xfrm>
          <a:prstGeom prst="rect">
            <a:avLst/>
          </a:prstGeom>
          <a:noFill/>
          <a:ln w="6350">
            <a:solidFill>
              <a:schemeClr val="tx1"/>
            </a:solid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s-ES" sz="2800" b="1" u="sng">
                <a:solidFill>
                  <a:srgbClr val="A50021"/>
                </a:solidFill>
              </a:rPr>
              <a:t>ANALISIS SINTACTICO</a:t>
            </a:r>
          </a:p>
        </p:txBody>
      </p:sp>
      <p:sp>
        <p:nvSpPr>
          <p:cNvPr id="60419" name="Rectangle 3"/>
          <p:cNvSpPr>
            <a:spLocks noGrp="1" noChangeArrowheads="1"/>
          </p:cNvSpPr>
          <p:nvPr>
            <p:ph type="body" idx="1"/>
          </p:nvPr>
        </p:nvSpPr>
        <p:spPr/>
        <p:txBody>
          <a:bodyPr/>
          <a:lstStyle/>
          <a:p>
            <a:pPr marL="0" indent="0" algn="just">
              <a:lnSpc>
                <a:spcPct val="90000"/>
              </a:lnSpc>
              <a:buFontTx/>
              <a:buNone/>
            </a:pPr>
            <a:r>
              <a:rPr lang="es-ES_tradnl" sz="2800"/>
              <a:t>El primer paso en la derivación corresponde a los tres hijos del nodo raíz. El segundo paso corresponde al hijo </a:t>
            </a:r>
            <a:r>
              <a:rPr lang="es-ES_tradnl" sz="2800" i="1">
                <a:solidFill>
                  <a:srgbClr val="A50021"/>
                </a:solidFill>
              </a:rPr>
              <a:t>número </a:t>
            </a:r>
            <a:r>
              <a:rPr lang="es-ES_tradnl" sz="2800"/>
              <a:t>de la </a:t>
            </a:r>
            <a:r>
              <a:rPr lang="es-ES_tradnl" sz="2800" i="1"/>
              <a:t>exp </a:t>
            </a:r>
            <a:r>
              <a:rPr lang="es-ES_tradnl" sz="2800"/>
              <a:t>en el extremo izquierdo debajo de la raíz, y de manera similar para los dos pasos restantes. Podemos hacer esta correspondencia explícita al numerar los nodos internos del árbol de análisis gramatical mediante el número de paso en el cual se reemplaza su no terminal asociado en una derivación correspondiente. De este modo, si numeramos la derivación anterior como sigue:</a:t>
            </a:r>
            <a:endParaRPr lang="es-ES"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s-ES" sz="2800" b="1" u="sng">
                <a:solidFill>
                  <a:srgbClr val="A50021"/>
                </a:solidFill>
              </a:rPr>
              <a:t>ANALISIS SINTACTICO</a:t>
            </a:r>
          </a:p>
        </p:txBody>
      </p:sp>
      <p:sp>
        <p:nvSpPr>
          <p:cNvPr id="62467" name="Rectangle 3"/>
          <p:cNvSpPr>
            <a:spLocks noGrp="1" noChangeArrowheads="1"/>
          </p:cNvSpPr>
          <p:nvPr>
            <p:ph type="body" idx="1"/>
          </p:nvPr>
        </p:nvSpPr>
        <p:spPr>
          <a:xfrm>
            <a:off x="457200" y="1135063"/>
            <a:ext cx="8229600" cy="4525962"/>
          </a:xfrm>
        </p:spPr>
        <p:txBody>
          <a:bodyPr/>
          <a:lstStyle/>
          <a:p>
            <a:pPr marL="0" indent="0" algn="just">
              <a:buFontTx/>
              <a:buAutoNum type="arabicParenBoth"/>
            </a:pPr>
            <a:r>
              <a:rPr lang="es-PE" sz="2400"/>
              <a:t>exp  </a:t>
            </a:r>
            <a:r>
              <a:rPr lang="es-PE" sz="2400">
                <a:cs typeface="Arial" charset="0"/>
                <a:sym typeface="Symbol" pitchFamily="18" charset="2"/>
              </a:rPr>
              <a:t></a:t>
            </a:r>
            <a:r>
              <a:rPr lang="es-PE" sz="2400">
                <a:cs typeface="Arial" charset="0"/>
              </a:rPr>
              <a:t> exp op exp			 </a:t>
            </a:r>
          </a:p>
          <a:p>
            <a:pPr marL="0" indent="0" algn="just">
              <a:buFontTx/>
              <a:buAutoNum type="arabicParenBoth"/>
            </a:pPr>
            <a:r>
              <a:rPr lang="es-PE" sz="2400">
                <a:cs typeface="Arial" charset="0"/>
              </a:rPr>
              <a:t> 	    </a:t>
            </a:r>
            <a:r>
              <a:rPr lang="es-PE" sz="2400">
                <a:cs typeface="Arial" charset="0"/>
                <a:sym typeface="Symbol" pitchFamily="18" charset="2"/>
              </a:rPr>
              <a:t></a:t>
            </a:r>
            <a:r>
              <a:rPr lang="es-PE" sz="2400">
                <a:cs typeface="Arial" charset="0"/>
              </a:rPr>
              <a:t> número op exp 			</a:t>
            </a:r>
          </a:p>
          <a:p>
            <a:pPr marL="0" indent="0" algn="just">
              <a:buFontTx/>
              <a:buNone/>
            </a:pPr>
            <a:r>
              <a:rPr lang="es-PE" sz="2400">
                <a:cs typeface="Arial" charset="0"/>
              </a:rPr>
              <a:t>(3)	       </a:t>
            </a:r>
            <a:r>
              <a:rPr lang="es-PE" sz="2400">
                <a:cs typeface="Arial" charset="0"/>
                <a:sym typeface="Symbol" pitchFamily="18" charset="2"/>
              </a:rPr>
              <a:t></a:t>
            </a:r>
            <a:r>
              <a:rPr lang="es-PE" sz="2400">
                <a:cs typeface="Arial" charset="0"/>
              </a:rPr>
              <a:t> número + exp   	</a:t>
            </a:r>
          </a:p>
          <a:p>
            <a:pPr marL="0" indent="0" algn="just">
              <a:buFontTx/>
              <a:buAutoNum type="arabicParenBoth" startAt="4"/>
            </a:pPr>
            <a:r>
              <a:rPr lang="es-PE" sz="2400">
                <a:cs typeface="Arial" charset="0"/>
                <a:sym typeface="Symbol" pitchFamily="18" charset="2"/>
              </a:rPr>
              <a:t></a:t>
            </a:r>
            <a:r>
              <a:rPr lang="es-PE" sz="2400">
                <a:cs typeface="Arial" charset="0"/>
              </a:rPr>
              <a:t> número + número </a:t>
            </a:r>
          </a:p>
          <a:p>
            <a:pPr marL="0" indent="0" algn="just">
              <a:buFontTx/>
              <a:buNone/>
            </a:pPr>
            <a:r>
              <a:rPr lang="es-ES_tradnl" sz="2800"/>
              <a:t>podemos numerar los nodos internos del árbol de análisis gramatical respectivamente</a:t>
            </a:r>
            <a:r>
              <a:rPr lang="es-ES"/>
              <a:t> </a:t>
            </a:r>
            <a:r>
              <a:rPr lang="es-PE" sz="2400">
                <a:cs typeface="Arial" charset="0"/>
              </a:rPr>
              <a:t>	</a:t>
            </a:r>
          </a:p>
          <a:p>
            <a:pPr marL="0" indent="0" algn="just">
              <a:buFontTx/>
              <a:buNone/>
            </a:pPr>
            <a:endParaRPr lang="es-PE"/>
          </a:p>
          <a:p>
            <a:pPr marL="0" indent="0" algn="just">
              <a:buFontTx/>
              <a:buNone/>
            </a:pPr>
            <a:endParaRPr lang="es-ES"/>
          </a:p>
        </p:txBody>
      </p:sp>
      <p:pic>
        <p:nvPicPr>
          <p:cNvPr id="62469" name="Picture 5"/>
          <p:cNvPicPr>
            <a:picLocks noChangeAspect="1" noChangeArrowheads="1"/>
          </p:cNvPicPr>
          <p:nvPr/>
        </p:nvPicPr>
        <p:blipFill>
          <a:blip r:embed="rId2"/>
          <a:srcRect/>
          <a:stretch>
            <a:fillRect/>
          </a:stretch>
        </p:blipFill>
        <p:spPr bwMode="auto">
          <a:xfrm>
            <a:off x="2339975" y="4149725"/>
            <a:ext cx="3600450" cy="2232025"/>
          </a:xfrm>
          <a:prstGeom prst="rect">
            <a:avLst/>
          </a:prstGeom>
          <a:noFill/>
          <a:ln w="9525">
            <a:noFill/>
            <a:miter lim="800000"/>
            <a:headEnd/>
            <a:tailEnd/>
          </a:ln>
        </p:spPr>
      </p:pic>
      <p:graphicFrame>
        <p:nvGraphicFramePr>
          <p:cNvPr id="62530" name="Group 66"/>
          <p:cNvGraphicFramePr>
            <a:graphicFrameLocks noGrp="1"/>
          </p:cNvGraphicFramePr>
          <p:nvPr/>
        </p:nvGraphicFramePr>
        <p:xfrm>
          <a:off x="1908175" y="6237288"/>
          <a:ext cx="1079500" cy="396240"/>
        </p:xfrm>
        <a:graphic>
          <a:graphicData uri="http://schemas.openxmlformats.org/drawingml/2006/table">
            <a:tbl>
              <a:tblPr/>
              <a:tblGrid>
                <a:gridCol w="1079500"/>
              </a:tblGrid>
              <a:tr h="1873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_tradnl" sz="2000" b="0" i="1" u="none" strike="noStrike" cap="none" normalizeH="0" baseline="0" smtClean="0">
                          <a:ln>
                            <a:noFill/>
                          </a:ln>
                          <a:solidFill>
                            <a:srgbClr val="000000"/>
                          </a:solidFill>
                          <a:effectLst/>
                          <a:latin typeface="Times New Roman" pitchFamily="18" charset="0"/>
                          <a:cs typeface="Times New Roman" pitchFamily="18" charset="0"/>
                        </a:rPr>
                        <a:t>número</a:t>
                      </a:r>
                      <a:endParaRPr kumimoji="0" lang="es-ES_tradnl" sz="2000" b="0" i="0" u="none" strike="noStrike" cap="none" normalizeH="0" baseline="0" smtClean="0">
                        <a:ln>
                          <a:noFill/>
                        </a:ln>
                        <a:solidFill>
                          <a:schemeClr val="tx1"/>
                        </a:solidFill>
                        <a:effectLst/>
                        <a:latin typeface="Arial" charset="0"/>
                      </a:endParaRPr>
                    </a:p>
                  </a:txBody>
                  <a:tcPr horzOverflow="overflow">
                    <a:lnL cap="flat">
                      <a:noFill/>
                    </a:lnL>
                    <a:lnR cap="flat">
                      <a:noFill/>
                    </a:lnR>
                    <a:lnT cap="flat">
                      <a:noFill/>
                    </a:lnT>
                    <a:lnB cap="flat">
                      <a:noFill/>
                    </a:lnB>
                    <a:lnTlToBr>
                      <a:noFill/>
                    </a:lnTlToBr>
                    <a:lnBlToTr>
                      <a:noFill/>
                    </a:lnBlToTr>
                    <a:noFill/>
                  </a:tcPr>
                </a:tc>
              </a:tr>
            </a:tbl>
          </a:graphicData>
        </a:graphic>
      </p:graphicFrame>
      <p:sp>
        <p:nvSpPr>
          <p:cNvPr id="62480" name="Rectangle 16"/>
          <p:cNvSpPr>
            <a:spLocks noChangeArrowheads="1"/>
          </p:cNvSpPr>
          <p:nvPr/>
        </p:nvSpPr>
        <p:spPr bwMode="auto">
          <a:xfrm>
            <a:off x="4325938" y="3268663"/>
            <a:ext cx="184150" cy="534987"/>
          </a:xfrm>
          <a:prstGeom prst="rect">
            <a:avLst/>
          </a:prstGeom>
          <a:noFill/>
          <a:ln w="9525">
            <a:noFill/>
            <a:miter lim="800000"/>
            <a:headEnd/>
            <a:tailEnd/>
          </a:ln>
          <a:effectLst/>
        </p:spPr>
        <p:txBody>
          <a:bodyPr wrap="none" anchor="ctr">
            <a:spAutoFit/>
          </a:bodyPr>
          <a:lstStyle/>
          <a:p>
            <a:r>
              <a:rPr lang="es-ES" sz="1100"/>
              <a:t/>
            </a:r>
            <a:br>
              <a:rPr lang="es-ES" sz="1100"/>
            </a:br>
            <a:endParaRPr lang="es-ES"/>
          </a:p>
        </p:txBody>
      </p:sp>
      <p:graphicFrame>
        <p:nvGraphicFramePr>
          <p:cNvPr id="62533" name="Group 69"/>
          <p:cNvGraphicFramePr>
            <a:graphicFrameLocks noGrp="1"/>
          </p:cNvGraphicFramePr>
          <p:nvPr/>
        </p:nvGraphicFramePr>
        <p:xfrm>
          <a:off x="5233988" y="6208713"/>
          <a:ext cx="1008062" cy="396240"/>
        </p:xfrm>
        <a:graphic>
          <a:graphicData uri="http://schemas.openxmlformats.org/drawingml/2006/table">
            <a:tbl>
              <a:tblPr/>
              <a:tblGrid>
                <a:gridCol w="1008062"/>
              </a:tblGrid>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_tradnl" sz="2000" b="0" i="1" u="none" strike="noStrike" cap="none" normalizeH="0" baseline="0" smtClean="0">
                          <a:ln>
                            <a:noFill/>
                          </a:ln>
                          <a:solidFill>
                            <a:srgbClr val="000000"/>
                          </a:solidFill>
                          <a:effectLst/>
                          <a:latin typeface="Times New Roman" pitchFamily="18" charset="0"/>
                          <a:cs typeface="Times New Roman" pitchFamily="18" charset="0"/>
                        </a:rPr>
                        <a:t>número</a:t>
                      </a:r>
                      <a:endParaRPr kumimoji="0" lang="es-ES_tradnl" sz="2000" b="0" i="0" u="none" strike="noStrike" cap="none" normalizeH="0" baseline="0" smtClean="0">
                        <a:ln>
                          <a:noFill/>
                        </a:ln>
                        <a:solidFill>
                          <a:schemeClr val="tx1"/>
                        </a:solidFill>
                        <a:effectLst/>
                        <a:latin typeface="Arial" charset="0"/>
                      </a:endParaRPr>
                    </a:p>
                  </a:txBody>
                  <a:tcPr horzOverflow="overflow">
                    <a:lnL cap="flat">
                      <a:noFill/>
                    </a:lnL>
                    <a:lnR cap="flat">
                      <a:noFill/>
                    </a:lnR>
                    <a:lnT cap="flat">
                      <a:noFill/>
                    </a:lnT>
                    <a:lnB cap="flat">
                      <a:noFill/>
                    </a:lnB>
                    <a:lnTlToBr>
                      <a:noFill/>
                    </a:lnTlToBr>
                    <a:lnBlToTr>
                      <a:noFill/>
                    </a:lnBlToTr>
                    <a:noFill/>
                  </a:tcPr>
                </a:tc>
              </a:tr>
            </a:tbl>
          </a:graphicData>
        </a:graphic>
      </p:graphicFrame>
      <p:sp>
        <p:nvSpPr>
          <p:cNvPr id="62498" name="Rectangle 34"/>
          <p:cNvSpPr>
            <a:spLocks noChangeArrowheads="1"/>
          </p:cNvSpPr>
          <p:nvPr/>
        </p:nvSpPr>
        <p:spPr bwMode="auto">
          <a:xfrm>
            <a:off x="4325938" y="3268663"/>
            <a:ext cx="184150" cy="534987"/>
          </a:xfrm>
          <a:prstGeom prst="rect">
            <a:avLst/>
          </a:prstGeom>
          <a:noFill/>
          <a:ln w="9525">
            <a:noFill/>
            <a:miter lim="800000"/>
            <a:headEnd/>
            <a:tailEnd/>
          </a:ln>
          <a:effectLst/>
        </p:spPr>
        <p:txBody>
          <a:bodyPr wrap="none" anchor="ctr">
            <a:spAutoFit/>
          </a:bodyPr>
          <a:lstStyle/>
          <a:p>
            <a:r>
              <a:rPr lang="es-ES" sz="1100"/>
              <a:t/>
            </a:r>
            <a:br>
              <a:rPr lang="es-ES" sz="1100"/>
            </a:br>
            <a:endParaRPr lang="es-ES"/>
          </a:p>
        </p:txBody>
      </p:sp>
      <p:graphicFrame>
        <p:nvGraphicFramePr>
          <p:cNvPr id="62526" name="Group 62"/>
          <p:cNvGraphicFramePr>
            <a:graphicFrameLocks noGrp="1"/>
          </p:cNvGraphicFramePr>
          <p:nvPr/>
        </p:nvGraphicFramePr>
        <p:xfrm>
          <a:off x="3636963" y="3825875"/>
          <a:ext cx="1079500" cy="396240"/>
        </p:xfrm>
        <a:graphic>
          <a:graphicData uri="http://schemas.openxmlformats.org/drawingml/2006/table">
            <a:tbl>
              <a:tblPr/>
              <a:tblGrid>
                <a:gridCol w="1079500"/>
              </a:tblGrid>
              <a:tr h="1873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_tradnl" sz="2000" b="0" i="1" u="none" strike="noStrike" cap="none" normalizeH="0" baseline="0" smtClean="0">
                          <a:ln>
                            <a:noFill/>
                          </a:ln>
                          <a:solidFill>
                            <a:srgbClr val="000000"/>
                          </a:solidFill>
                          <a:effectLst/>
                          <a:latin typeface="Times New Roman" pitchFamily="18" charset="0"/>
                          <a:cs typeface="Times New Roman" pitchFamily="18" charset="0"/>
                        </a:rPr>
                        <a:t>1 exp</a:t>
                      </a:r>
                      <a:endParaRPr kumimoji="0" lang="es-ES_tradnl" sz="2000" b="0" i="0" u="none" strike="noStrike" cap="none" normalizeH="0" baseline="0" smtClean="0">
                        <a:ln>
                          <a:noFill/>
                        </a:ln>
                        <a:solidFill>
                          <a:schemeClr val="tx1"/>
                        </a:solidFill>
                        <a:effectLst/>
                        <a:latin typeface="Arial" charset="0"/>
                      </a:endParaRPr>
                    </a:p>
                  </a:txBody>
                  <a:tcPr horzOverflow="overflow">
                    <a:lnL cap="flat">
                      <a:noFill/>
                    </a:lnL>
                    <a:lnR cap="flat">
                      <a:noFill/>
                    </a:lnR>
                    <a:lnT cap="flat">
                      <a:noFill/>
                    </a:lnT>
                    <a:lnB cap="flat">
                      <a:noFill/>
                    </a:lnB>
                    <a:lnTlToBr>
                      <a:noFill/>
                    </a:lnTlToBr>
                    <a:lnBlToTr>
                      <a:noFill/>
                    </a:lnBlToTr>
                    <a:noFill/>
                  </a:tcPr>
                </a:tc>
              </a:tr>
            </a:tbl>
          </a:graphicData>
        </a:graphic>
      </p:graphicFrame>
      <p:sp>
        <p:nvSpPr>
          <p:cNvPr id="62509" name="Rectangle 45"/>
          <p:cNvSpPr>
            <a:spLocks noChangeArrowheads="1"/>
          </p:cNvSpPr>
          <p:nvPr/>
        </p:nvSpPr>
        <p:spPr bwMode="auto">
          <a:xfrm>
            <a:off x="4325938" y="3268663"/>
            <a:ext cx="184150" cy="534987"/>
          </a:xfrm>
          <a:prstGeom prst="rect">
            <a:avLst/>
          </a:prstGeom>
          <a:noFill/>
          <a:ln w="9525">
            <a:noFill/>
            <a:miter lim="800000"/>
            <a:headEnd/>
            <a:tailEnd/>
          </a:ln>
          <a:effectLst/>
        </p:spPr>
        <p:txBody>
          <a:bodyPr wrap="none" anchor="ctr">
            <a:spAutoFit/>
          </a:bodyPr>
          <a:lstStyle/>
          <a:p>
            <a:r>
              <a:rPr lang="es-ES" sz="1100"/>
              <a:t/>
            </a:r>
            <a:br>
              <a:rPr lang="es-ES" sz="1100"/>
            </a:br>
            <a:endParaRPr lang="es-ES"/>
          </a:p>
        </p:txBody>
      </p:sp>
      <p:graphicFrame>
        <p:nvGraphicFramePr>
          <p:cNvPr id="62528" name="Group 64"/>
          <p:cNvGraphicFramePr>
            <a:graphicFrameLocks noGrp="1"/>
          </p:cNvGraphicFramePr>
          <p:nvPr/>
        </p:nvGraphicFramePr>
        <p:xfrm>
          <a:off x="2052638" y="5186363"/>
          <a:ext cx="792162" cy="396240"/>
        </p:xfrm>
        <a:graphic>
          <a:graphicData uri="http://schemas.openxmlformats.org/drawingml/2006/table">
            <a:tbl>
              <a:tblPr/>
              <a:tblGrid>
                <a:gridCol w="792162"/>
              </a:tblGrid>
              <a:tr h="1873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_tradnl" sz="2000" b="0" i="1" u="none" strike="noStrike" cap="none" normalizeH="0" baseline="0" smtClean="0">
                          <a:ln>
                            <a:noFill/>
                          </a:ln>
                          <a:solidFill>
                            <a:srgbClr val="000000"/>
                          </a:solidFill>
                          <a:effectLst/>
                          <a:latin typeface="Times New Roman" pitchFamily="18" charset="0"/>
                          <a:cs typeface="Times New Roman" pitchFamily="18" charset="0"/>
                        </a:rPr>
                        <a:t>2 exp</a:t>
                      </a:r>
                      <a:endParaRPr kumimoji="0" lang="es-ES_tradnl" sz="2000" b="0" i="0" u="none" strike="noStrike" cap="none" normalizeH="0" baseline="0" smtClean="0">
                        <a:ln>
                          <a:noFill/>
                        </a:ln>
                        <a:solidFill>
                          <a:schemeClr val="tx1"/>
                        </a:solidFill>
                        <a:effectLst/>
                        <a:latin typeface="Arial" charset="0"/>
                      </a:endParaRPr>
                    </a:p>
                  </a:txBody>
                  <a:tcPr horzOverflow="overflow">
                    <a:lnL cap="flat">
                      <a:noFill/>
                    </a:lnL>
                    <a:lnR cap="flat">
                      <a:noFill/>
                    </a:lnR>
                    <a:lnT cap="flat">
                      <a:noFill/>
                    </a:lnT>
                    <a:lnB cap="flat">
                      <a:noFill/>
                    </a:lnB>
                    <a:lnTlToBr>
                      <a:noFill/>
                    </a:lnTlToBr>
                    <a:lnBlToTr>
                      <a:noFill/>
                    </a:lnBlToTr>
                    <a:noFill/>
                  </a:tcPr>
                </a:tc>
              </a:tr>
            </a:tbl>
          </a:graphicData>
        </a:graphic>
      </p:graphicFrame>
      <p:sp>
        <p:nvSpPr>
          <p:cNvPr id="62520" name="Rectangle 56"/>
          <p:cNvSpPr>
            <a:spLocks noChangeArrowheads="1"/>
          </p:cNvSpPr>
          <p:nvPr/>
        </p:nvSpPr>
        <p:spPr bwMode="auto">
          <a:xfrm>
            <a:off x="4325938" y="3268663"/>
            <a:ext cx="533400" cy="534987"/>
          </a:xfrm>
          <a:prstGeom prst="rect">
            <a:avLst/>
          </a:prstGeom>
          <a:noFill/>
          <a:ln w="9525">
            <a:noFill/>
            <a:miter lim="800000"/>
            <a:headEnd/>
            <a:tailEnd/>
          </a:ln>
          <a:effectLst/>
        </p:spPr>
        <p:txBody>
          <a:bodyPr anchor="ctr">
            <a:spAutoFit/>
          </a:bodyPr>
          <a:lstStyle/>
          <a:p>
            <a:r>
              <a:rPr lang="es-ES" sz="1100"/>
              <a:t/>
            </a:r>
            <a:br>
              <a:rPr lang="es-ES" sz="1100"/>
            </a:br>
            <a:endParaRPr lang="es-ES"/>
          </a:p>
        </p:txBody>
      </p:sp>
      <p:graphicFrame>
        <p:nvGraphicFramePr>
          <p:cNvPr id="62545" name="Group 81"/>
          <p:cNvGraphicFramePr>
            <a:graphicFrameLocks noGrp="1"/>
          </p:cNvGraphicFramePr>
          <p:nvPr/>
        </p:nvGraphicFramePr>
        <p:xfrm>
          <a:off x="3879850" y="6251575"/>
          <a:ext cx="493713" cy="396240"/>
        </p:xfrm>
        <a:graphic>
          <a:graphicData uri="http://schemas.openxmlformats.org/drawingml/2006/table">
            <a:tbl>
              <a:tblPr/>
              <a:tblGrid>
                <a:gridCol w="493713"/>
              </a:tblGrid>
              <a:tr h="1873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_tradnl" sz="2000" b="1" i="1" u="none" strike="noStrike" cap="none" normalizeH="0" baseline="0" smtClean="0">
                          <a:ln>
                            <a:noFill/>
                          </a:ln>
                          <a:solidFill>
                            <a:srgbClr val="000000"/>
                          </a:solidFill>
                          <a:effectLst/>
                          <a:latin typeface="Times New Roman" pitchFamily="18" charset="0"/>
                          <a:cs typeface="Times New Roman" pitchFamily="18" charset="0"/>
                        </a:rPr>
                        <a:t>+</a:t>
                      </a:r>
                      <a:endParaRPr kumimoji="0" lang="es-ES_tradnl" sz="2000" b="1" i="0" u="none" strike="noStrike" cap="none" normalizeH="0" baseline="0" smtClean="0">
                        <a:ln>
                          <a:noFill/>
                        </a:ln>
                        <a:solidFill>
                          <a:schemeClr val="tx1"/>
                        </a:solidFill>
                        <a:effectLst/>
                        <a:latin typeface="Arial" charset="0"/>
                      </a:endParaRPr>
                    </a:p>
                  </a:txBody>
                  <a:tcPr horzOverflow="overflow">
                    <a:lnL cap="flat">
                      <a:noFill/>
                    </a:lnL>
                    <a:lnR cap="flat">
                      <a:noFill/>
                    </a:lnR>
                    <a:lnT cap="flat">
                      <a:noFill/>
                    </a:lnT>
                    <a:lnB cap="flat">
                      <a:noFill/>
                    </a:lnB>
                    <a:lnTlToBr>
                      <a:noFill/>
                    </a:lnTlToBr>
                    <a:lnBlToTr>
                      <a:noFill/>
                    </a:lnBlToTr>
                    <a:noFill/>
                  </a:tcPr>
                </a:tc>
              </a:tr>
            </a:tbl>
          </a:graphicData>
        </a:graphic>
      </p:graphicFrame>
      <p:sp>
        <p:nvSpPr>
          <p:cNvPr id="62544" name="Rectangle 80"/>
          <p:cNvSpPr>
            <a:spLocks noChangeArrowheads="1"/>
          </p:cNvSpPr>
          <p:nvPr/>
        </p:nvSpPr>
        <p:spPr bwMode="auto">
          <a:xfrm>
            <a:off x="4325938" y="3268663"/>
            <a:ext cx="184150" cy="534987"/>
          </a:xfrm>
          <a:prstGeom prst="rect">
            <a:avLst/>
          </a:prstGeom>
          <a:noFill/>
          <a:ln w="9525">
            <a:noFill/>
            <a:miter lim="800000"/>
            <a:headEnd/>
            <a:tailEnd/>
          </a:ln>
          <a:effectLst/>
        </p:spPr>
        <p:txBody>
          <a:bodyPr wrap="none" anchor="ctr">
            <a:spAutoFit/>
          </a:bodyPr>
          <a:lstStyle/>
          <a:p>
            <a:r>
              <a:rPr lang="es-ES" sz="1100"/>
              <a:t/>
            </a:r>
            <a:br>
              <a:rPr lang="es-ES" sz="1100"/>
            </a:br>
            <a:endParaRPr lang="es-E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s-ES" sz="2800" b="1" u="sng">
                <a:solidFill>
                  <a:srgbClr val="A50021"/>
                </a:solidFill>
              </a:rPr>
              <a:t>ANALISIS SINTACTICO</a:t>
            </a:r>
          </a:p>
        </p:txBody>
      </p:sp>
      <p:sp>
        <p:nvSpPr>
          <p:cNvPr id="63491" name="Rectangle 3"/>
          <p:cNvSpPr>
            <a:spLocks noGrp="1" noChangeArrowheads="1"/>
          </p:cNvSpPr>
          <p:nvPr>
            <p:ph type="body" idx="1"/>
          </p:nvPr>
        </p:nvSpPr>
        <p:spPr/>
        <p:txBody>
          <a:bodyPr/>
          <a:lstStyle/>
          <a:p>
            <a:pPr marL="0" indent="0" algn="just">
              <a:buFontTx/>
              <a:buNone/>
            </a:pPr>
            <a:r>
              <a:rPr lang="es-ES_tradnl"/>
              <a:t>La expresión (34-3)*42 genera un árbol sintáctico. </a:t>
            </a:r>
          </a:p>
          <a:p>
            <a:pPr marL="0" indent="0" algn="just">
              <a:buFontTx/>
              <a:buNone/>
            </a:pPr>
            <a:endParaRPr lang="es-ES"/>
          </a:p>
        </p:txBody>
      </p:sp>
      <p:pic>
        <p:nvPicPr>
          <p:cNvPr id="63494" name="Picture 6"/>
          <p:cNvPicPr>
            <a:picLocks noChangeAspect="1" noChangeArrowheads="1"/>
          </p:cNvPicPr>
          <p:nvPr/>
        </p:nvPicPr>
        <p:blipFill>
          <a:blip r:embed="rId2"/>
          <a:srcRect/>
          <a:stretch>
            <a:fillRect/>
          </a:stretch>
        </p:blipFill>
        <p:spPr bwMode="auto">
          <a:xfrm>
            <a:off x="1835150" y="2636838"/>
            <a:ext cx="5473700" cy="381635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s-ES" sz="2800" b="1" u="sng">
                <a:solidFill>
                  <a:srgbClr val="A50021"/>
                </a:solidFill>
              </a:rPr>
              <a:t>ANALISIS SINTACTICO</a:t>
            </a:r>
          </a:p>
        </p:txBody>
      </p:sp>
      <p:sp>
        <p:nvSpPr>
          <p:cNvPr id="65539" name="Rectangle 3"/>
          <p:cNvSpPr>
            <a:spLocks noGrp="1" noChangeArrowheads="1"/>
          </p:cNvSpPr>
          <p:nvPr>
            <p:ph type="body" idx="1"/>
          </p:nvPr>
        </p:nvSpPr>
        <p:spPr/>
        <p:txBody>
          <a:bodyPr/>
          <a:lstStyle/>
          <a:p>
            <a:pPr marL="0" indent="0" algn="just">
              <a:lnSpc>
                <a:spcPct val="90000"/>
              </a:lnSpc>
              <a:buFontTx/>
              <a:buNone/>
            </a:pPr>
            <a:r>
              <a:rPr lang="es-ES_tradnl" sz="2800"/>
              <a:t>Considere la gramática para las sentencias if simplificadas</a:t>
            </a:r>
          </a:p>
          <a:p>
            <a:pPr marL="0" indent="0">
              <a:lnSpc>
                <a:spcPct val="90000"/>
              </a:lnSpc>
              <a:buFontTx/>
              <a:buNone/>
            </a:pPr>
            <a:r>
              <a:rPr lang="es-ES_tradnl" sz="2800" i="1"/>
              <a:t>sentencia </a:t>
            </a:r>
            <a:r>
              <a:rPr lang="es-ES_tradnl" sz="2800" i="1">
                <a:cs typeface="Arial" charset="0"/>
              </a:rPr>
              <a:t>→</a:t>
            </a:r>
            <a:r>
              <a:rPr lang="es-ES_tradnl" sz="2800" i="1"/>
              <a:t> sent-if | otro </a:t>
            </a:r>
          </a:p>
          <a:p>
            <a:pPr marL="0" indent="0">
              <a:lnSpc>
                <a:spcPct val="90000"/>
              </a:lnSpc>
              <a:buFontTx/>
              <a:buNone/>
            </a:pPr>
            <a:r>
              <a:rPr lang="es-ES_tradnl" sz="2800" i="1"/>
              <a:t>sent-if </a:t>
            </a:r>
            <a:r>
              <a:rPr lang="es-ES_tradnl" sz="2800" i="1">
                <a:cs typeface="Arial" charset="0"/>
              </a:rPr>
              <a:t>→</a:t>
            </a:r>
            <a:r>
              <a:rPr lang="es-ES_tradnl" sz="2800" i="1"/>
              <a:t> if ( exp ) sentencia </a:t>
            </a:r>
          </a:p>
          <a:p>
            <a:pPr marL="0" indent="0">
              <a:lnSpc>
                <a:spcPct val="90000"/>
              </a:lnSpc>
              <a:buFontTx/>
              <a:buNone/>
            </a:pPr>
            <a:r>
              <a:rPr lang="es-ES_tradnl" sz="2800" i="1"/>
              <a:t>		| if (exp) sentencia else sentencia</a:t>
            </a:r>
          </a:p>
          <a:p>
            <a:pPr marL="0" indent="0">
              <a:lnSpc>
                <a:spcPct val="90000"/>
              </a:lnSpc>
              <a:buFontTx/>
              <a:buNone/>
            </a:pPr>
            <a:r>
              <a:rPr lang="es-PE" sz="2800"/>
              <a:t>exp </a:t>
            </a:r>
            <a:r>
              <a:rPr lang="es-PE" sz="2800">
                <a:cs typeface="Arial" charset="0"/>
              </a:rPr>
              <a:t>→ 0 | 1</a:t>
            </a:r>
          </a:p>
          <a:p>
            <a:pPr marL="0" indent="0" algn="just">
              <a:lnSpc>
                <a:spcPct val="90000"/>
              </a:lnSpc>
              <a:buFontTx/>
              <a:buNone/>
            </a:pPr>
            <a:r>
              <a:rPr lang="es-ES_tradnl" sz="2800"/>
              <a:t>El árbol de análisis gramatical para la cadena:</a:t>
            </a:r>
          </a:p>
          <a:p>
            <a:pPr marL="0" indent="0">
              <a:lnSpc>
                <a:spcPct val="90000"/>
              </a:lnSpc>
              <a:buFontTx/>
              <a:buNone/>
            </a:pPr>
            <a:r>
              <a:rPr lang="es-ES_tradnl" sz="2800"/>
              <a:t>if   (0)   otro  else  otro </a:t>
            </a:r>
          </a:p>
          <a:p>
            <a:pPr marL="0" indent="0">
              <a:lnSpc>
                <a:spcPct val="90000"/>
              </a:lnSpc>
              <a:buFontTx/>
              <a:buNone/>
            </a:pPr>
            <a:r>
              <a:rPr lang="es-ES_tradnl" sz="2800"/>
              <a:t>es como se presenta a continuación:</a:t>
            </a:r>
            <a:endParaRPr lang="es-ES"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s-ES" sz="2800" b="1" u="sng">
                <a:solidFill>
                  <a:srgbClr val="A50021"/>
                </a:solidFill>
              </a:rPr>
              <a:t>ANALISIS SINTACTICO</a:t>
            </a:r>
          </a:p>
        </p:txBody>
      </p:sp>
      <p:pic>
        <p:nvPicPr>
          <p:cNvPr id="72707" name="Picture 3"/>
          <p:cNvPicPr>
            <a:picLocks noGrp="1" noChangeAspect="1" noChangeArrowheads="1"/>
          </p:cNvPicPr>
          <p:nvPr>
            <p:ph type="body" idx="1"/>
          </p:nvPr>
        </p:nvPicPr>
        <p:blipFill>
          <a:blip r:embed="rId2"/>
          <a:srcRect/>
          <a:stretch>
            <a:fillRect/>
          </a:stretch>
        </p:blip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s-ES" sz="2800" b="1" u="sng">
                <a:solidFill>
                  <a:srgbClr val="A50021"/>
                </a:solidFill>
              </a:rPr>
              <a:t>ANALISIS SINTACTICO</a:t>
            </a:r>
          </a:p>
        </p:txBody>
      </p:sp>
      <p:sp>
        <p:nvSpPr>
          <p:cNvPr id="73731" name="AutoShape 3"/>
          <p:cNvSpPr>
            <a:spLocks noGrp="1" noChangeAspect="1" noChangeArrowheads="1"/>
          </p:cNvSpPr>
          <p:nvPr>
            <p:ph type="body" idx="1"/>
          </p:nvPr>
        </p:nvSpPr>
        <p:spPr>
          <a:xfrm>
            <a:off x="457200" y="1052513"/>
            <a:ext cx="8229600" cy="4525962"/>
          </a:xfrm>
        </p:spPr>
        <p:txBody>
          <a:bodyPr/>
          <a:lstStyle/>
          <a:p>
            <a:pPr marL="0" indent="0" algn="just">
              <a:lnSpc>
                <a:spcPct val="90000"/>
              </a:lnSpc>
              <a:buFontTx/>
              <a:buNone/>
            </a:pPr>
            <a:r>
              <a:rPr lang="es-ES_tradnl" sz="2400"/>
              <a:t>Considere la gramática de una secuencia de sentencias separadas por signos de punto y coma del ejemplo :</a:t>
            </a:r>
            <a:endParaRPr lang="es-ES_tradnl" sz="2400" i="1"/>
          </a:p>
          <a:p>
            <a:pPr marL="0" indent="0">
              <a:lnSpc>
                <a:spcPct val="90000"/>
              </a:lnSpc>
              <a:buFontTx/>
              <a:buNone/>
            </a:pPr>
            <a:r>
              <a:rPr lang="es-ES_tradnl" sz="2400" i="1"/>
              <a:t>secuencia-sent </a:t>
            </a:r>
            <a:r>
              <a:rPr lang="es-ES_tradnl" sz="2400"/>
              <a:t>—&gt; </a:t>
            </a:r>
            <a:r>
              <a:rPr lang="es-ES_tradnl" sz="2400" i="1"/>
              <a:t>sent ; secuencia-sent | sent</a:t>
            </a:r>
          </a:p>
          <a:p>
            <a:pPr marL="0" indent="0">
              <a:lnSpc>
                <a:spcPct val="90000"/>
              </a:lnSpc>
              <a:buFontTx/>
              <a:buNone/>
            </a:pPr>
            <a:r>
              <a:rPr lang="es-ES_tradnl" sz="2400" i="1"/>
              <a:t>sent </a:t>
            </a:r>
            <a:r>
              <a:rPr lang="es-ES_tradnl" sz="2400"/>
              <a:t>—» </a:t>
            </a:r>
            <a:r>
              <a:rPr lang="es-ES_tradnl" sz="2400" i="1"/>
              <a:t>s</a:t>
            </a:r>
            <a:endParaRPr lang="es-ES_tradnl" sz="2400"/>
          </a:p>
          <a:p>
            <a:pPr marL="0" indent="0" algn="just">
              <a:lnSpc>
                <a:spcPct val="90000"/>
              </a:lnSpc>
              <a:buFontTx/>
              <a:buNone/>
            </a:pPr>
            <a:r>
              <a:rPr lang="es-ES_tradnl" sz="2400"/>
              <a:t>La cadena </a:t>
            </a:r>
            <a:r>
              <a:rPr lang="es-ES_tradnl" sz="2400" i="1"/>
              <a:t>s;s;s  </a:t>
            </a:r>
            <a:r>
              <a:rPr lang="es-ES_tradnl" sz="2400"/>
              <a:t>tiene el siguiente árbol de análisis gramatical respecto a esta gramática: </a:t>
            </a:r>
            <a:endParaRPr lang="es-ES" sz="2400"/>
          </a:p>
        </p:txBody>
      </p:sp>
      <p:pic>
        <p:nvPicPr>
          <p:cNvPr id="73732" name="Picture 4"/>
          <p:cNvPicPr>
            <a:picLocks noChangeAspect="1" noChangeArrowheads="1"/>
          </p:cNvPicPr>
          <p:nvPr/>
        </p:nvPicPr>
        <p:blipFill>
          <a:blip r:embed="rId2"/>
          <a:srcRect l="2748" t="6520" b="4362"/>
          <a:stretch>
            <a:fillRect/>
          </a:stretch>
        </p:blipFill>
        <p:spPr bwMode="auto">
          <a:xfrm>
            <a:off x="1692275" y="3357563"/>
            <a:ext cx="5400675" cy="3167062"/>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s-ES" sz="2800" b="1" u="sng">
                <a:solidFill>
                  <a:srgbClr val="A50021"/>
                </a:solidFill>
              </a:rPr>
              <a:t>ANALISIS SINTACTICO</a:t>
            </a:r>
          </a:p>
        </p:txBody>
      </p:sp>
      <p:sp>
        <p:nvSpPr>
          <p:cNvPr id="74755" name="Rectangle 3"/>
          <p:cNvSpPr>
            <a:spLocks noGrp="1" noChangeArrowheads="1"/>
          </p:cNvSpPr>
          <p:nvPr>
            <p:ph type="body" idx="1"/>
          </p:nvPr>
        </p:nvSpPr>
        <p:spPr/>
        <p:txBody>
          <a:bodyPr/>
          <a:lstStyle/>
          <a:p>
            <a:pPr marL="0" indent="0" algn="just">
              <a:lnSpc>
                <a:spcPct val="90000"/>
              </a:lnSpc>
              <a:buFontTx/>
              <a:buNone/>
            </a:pPr>
            <a:r>
              <a:rPr lang="es-ES_tradnl" sz="2800"/>
              <a:t>Un posible árbol sintáctico para esta misma cadena es:</a:t>
            </a:r>
          </a:p>
          <a:p>
            <a:pPr marL="0" indent="0" algn="just">
              <a:lnSpc>
                <a:spcPct val="90000"/>
              </a:lnSpc>
              <a:buFontTx/>
              <a:buNone/>
            </a:pPr>
            <a:endParaRPr lang="es-ES" sz="2800"/>
          </a:p>
        </p:txBody>
      </p:sp>
      <p:pic>
        <p:nvPicPr>
          <p:cNvPr id="74756" name="Picture 4"/>
          <p:cNvPicPr>
            <a:picLocks noChangeAspect="1" noChangeArrowheads="1"/>
          </p:cNvPicPr>
          <p:nvPr/>
        </p:nvPicPr>
        <p:blipFill>
          <a:blip r:embed="rId2"/>
          <a:srcRect/>
          <a:stretch>
            <a:fillRect/>
          </a:stretch>
        </p:blipFill>
        <p:spPr bwMode="auto">
          <a:xfrm>
            <a:off x="2339975" y="2519363"/>
            <a:ext cx="4895850" cy="3430587"/>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373</TotalTime>
  <Words>713</Words>
  <Application>Microsoft Office PowerPoint</Application>
  <PresentationFormat>Presentación en pantalla (4:3)</PresentationFormat>
  <Paragraphs>88</Paragraphs>
  <Slides>20</Slides>
  <Notes>0</Notes>
  <HiddenSlides>0</HiddenSlides>
  <MMClips>0</MMClips>
  <ScaleCrop>false</ScaleCrop>
  <HeadingPairs>
    <vt:vector size="4" baseType="variant">
      <vt:variant>
        <vt:lpstr>Tema</vt:lpstr>
      </vt:variant>
      <vt:variant>
        <vt:i4>1</vt:i4>
      </vt:variant>
      <vt:variant>
        <vt:lpstr>Títulos de diapositiva</vt:lpstr>
      </vt:variant>
      <vt:variant>
        <vt:i4>20</vt:i4>
      </vt:variant>
    </vt:vector>
  </HeadingPairs>
  <TitlesOfParts>
    <vt:vector size="21" baseType="lpstr">
      <vt:lpstr>Diseño predeterminado</vt:lpstr>
      <vt:lpstr>ANALISIS SINTACTICO</vt:lpstr>
      <vt:lpstr>ANALISIS SINTACTICO</vt:lpstr>
      <vt:lpstr>ANALISIS SINTACTICO</vt:lpstr>
      <vt:lpstr>ANALISIS SINTACTICO</vt:lpstr>
      <vt:lpstr>ANALISIS SINTACTICO</vt:lpstr>
      <vt:lpstr>ANALISIS SINTACTICO</vt:lpstr>
      <vt:lpstr>ANALISIS SINTACTICO</vt:lpstr>
      <vt:lpstr>ANALISIS SINTACTICO</vt:lpstr>
      <vt:lpstr>ANALISIS SINTACTICO</vt:lpstr>
      <vt:lpstr>ANALISIS SINTACTICO</vt:lpstr>
      <vt:lpstr>ANALISIS SINTACTICO</vt:lpstr>
      <vt:lpstr>ANALISIS SINTACTICO</vt:lpstr>
      <vt:lpstr>ANALISIS SINTACTICO</vt:lpstr>
      <vt:lpstr>ANALISIS SINTACTICO</vt:lpstr>
      <vt:lpstr>ANALISIS SINTACTICO</vt:lpstr>
      <vt:lpstr>ANALISIS SINTACTICO</vt:lpstr>
      <vt:lpstr>ANALISIS SINTACTICO</vt:lpstr>
      <vt:lpstr>ANALISIS SINTACTICO</vt:lpstr>
      <vt:lpstr>ANALISIS SINTACTICO</vt:lpstr>
      <vt:lpstr>ANALISIS SINTACTICO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Mirko Manrique Ronceros</dc:creator>
  <cp:lastModifiedBy>lclap</cp:lastModifiedBy>
  <cp:revision>13</cp:revision>
  <dcterms:created xsi:type="dcterms:W3CDTF">2009-01-12T03:33:44Z</dcterms:created>
  <dcterms:modified xsi:type="dcterms:W3CDTF">2014-06-02T15:53:32Z</dcterms:modified>
</cp:coreProperties>
</file>