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71" r:id="rId15"/>
    <p:sldId id="269" r:id="rId16"/>
    <p:sldId id="270" r:id="rId17"/>
    <p:sldId id="274" r:id="rId18"/>
    <p:sldId id="272" r:id="rId19"/>
    <p:sldId id="273" r:id="rId20"/>
    <p:sldId id="275" r:id="rId21"/>
    <p:sldId id="282" r:id="rId22"/>
    <p:sldId id="283" r:id="rId23"/>
    <p:sldId id="284" r:id="rId24"/>
    <p:sldId id="288" r:id="rId25"/>
    <p:sldId id="289" r:id="rId26"/>
    <p:sldId id="290" r:id="rId27"/>
    <p:sldId id="285" r:id="rId28"/>
    <p:sldId id="286" r:id="rId29"/>
    <p:sldId id="287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2" r:id="rId41"/>
    <p:sldId id="303" r:id="rId42"/>
    <p:sldId id="306" r:id="rId43"/>
    <p:sldId id="305" r:id="rId44"/>
    <p:sldId id="304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55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1428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7550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2613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6376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71068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093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31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858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861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370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598C-13FC-42BA-9A02-BAB8E4236E67}" type="datetimeFigureOut">
              <a:rPr lang="es-MX" smtClean="0"/>
              <a:pPr/>
              <a:t>27/04/2016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6967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ontrol_de_calid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938" y="108903"/>
            <a:ext cx="9010918" cy="66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02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 responsabilidades principales del </a:t>
            </a:r>
            <a:r>
              <a:rPr lang="es-MX" dirty="0" err="1"/>
              <a:t>ScrumMaster</a:t>
            </a:r>
            <a:r>
              <a:rPr lang="es-MX" dirty="0"/>
              <a:t> son: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Velar por el </a:t>
            </a:r>
            <a:r>
              <a:rPr lang="es-MX" b="1" dirty="0"/>
              <a:t>correcto empleo y evolución de </a:t>
            </a:r>
            <a:r>
              <a:rPr lang="es-MX" b="1" dirty="0" err="1"/>
              <a:t>Scrum</a:t>
            </a:r>
            <a:endParaRPr lang="es-MX" b="1" dirty="0"/>
          </a:p>
          <a:p>
            <a:r>
              <a:rPr lang="es-MX" dirty="0" smtClean="0"/>
              <a:t>Facilitar </a:t>
            </a:r>
            <a:r>
              <a:rPr lang="es-MX" dirty="0"/>
              <a:t>el </a:t>
            </a:r>
            <a:r>
              <a:rPr lang="es-MX" b="1" dirty="0"/>
              <a:t>uso de </a:t>
            </a:r>
            <a:r>
              <a:rPr lang="es-MX" b="1" dirty="0" err="1"/>
              <a:t>Scrum</a:t>
            </a:r>
            <a:r>
              <a:rPr lang="es-MX" b="1" dirty="0"/>
              <a:t> a medida que avanza el </a:t>
            </a:r>
            <a:r>
              <a:rPr lang="es-MX" dirty="0" smtClean="0"/>
              <a:t>tiempo</a:t>
            </a:r>
            <a:r>
              <a:rPr lang="es-MX" dirty="0"/>
              <a:t>. Esto incluye la responsabilidad de que </a:t>
            </a:r>
            <a:r>
              <a:rPr lang="es-MX" dirty="0" smtClean="0"/>
              <a:t>todos asistan </a:t>
            </a:r>
            <a:r>
              <a:rPr lang="es-MX" dirty="0"/>
              <a:t>a tiempo a las </a:t>
            </a:r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meetings</a:t>
            </a:r>
            <a:r>
              <a:rPr lang="es-MX" dirty="0"/>
              <a:t>, </a:t>
            </a:r>
            <a:r>
              <a:rPr lang="es-MX" dirty="0" err="1"/>
              <a:t>reviews</a:t>
            </a:r>
            <a:r>
              <a:rPr lang="es-MX" dirty="0"/>
              <a:t> </a:t>
            </a:r>
            <a:r>
              <a:rPr lang="es-MX" dirty="0" smtClean="0"/>
              <a:t>y retrospectivas </a:t>
            </a:r>
            <a:endParaRPr lang="es-MX" dirty="0"/>
          </a:p>
          <a:p>
            <a:r>
              <a:rPr lang="es-MX" dirty="0" smtClean="0"/>
              <a:t>Asegurar </a:t>
            </a:r>
            <a:r>
              <a:rPr lang="es-MX" dirty="0"/>
              <a:t>que el equipo de desarrollo sea </a:t>
            </a:r>
            <a:r>
              <a:rPr lang="es-MX" b="1" dirty="0" smtClean="0"/>
              <a:t>multifuncional </a:t>
            </a:r>
            <a:r>
              <a:rPr lang="es-MX" dirty="0" smtClean="0"/>
              <a:t>y eficiente</a:t>
            </a:r>
            <a:endParaRPr lang="es-MX" b="1" dirty="0"/>
          </a:p>
          <a:p>
            <a:r>
              <a:rPr lang="es-MX" b="1" dirty="0" smtClean="0"/>
              <a:t>Proteger </a:t>
            </a:r>
            <a:r>
              <a:rPr lang="es-MX" b="1" dirty="0"/>
              <a:t>al equipo de desarrollo de distracciones </a:t>
            </a:r>
            <a:r>
              <a:rPr lang="es-MX" b="1" dirty="0" smtClean="0"/>
              <a:t>y </a:t>
            </a:r>
            <a:r>
              <a:rPr lang="es-MX" dirty="0" smtClean="0"/>
              <a:t>trabas </a:t>
            </a:r>
            <a:r>
              <a:rPr lang="es-MX" dirty="0"/>
              <a:t>externas al proyecto </a:t>
            </a:r>
          </a:p>
          <a:p>
            <a:r>
              <a:rPr lang="es-MX" dirty="0" smtClean="0"/>
              <a:t>Detectar</a:t>
            </a:r>
            <a:r>
              <a:rPr lang="es-MX" dirty="0"/>
              <a:t>, monitorear y </a:t>
            </a:r>
            <a:r>
              <a:rPr lang="es-MX" b="1" dirty="0"/>
              <a:t>facilitar la remoción de </a:t>
            </a:r>
            <a:r>
              <a:rPr lang="es-MX" b="1" dirty="0" smtClean="0"/>
              <a:t>los impedimentos </a:t>
            </a:r>
            <a:r>
              <a:rPr lang="es-MX" b="1" dirty="0"/>
              <a:t>que puedan surgir con respecto </a:t>
            </a:r>
            <a:r>
              <a:rPr lang="es-MX" b="1" dirty="0" smtClean="0"/>
              <a:t>al </a:t>
            </a:r>
            <a:r>
              <a:rPr lang="es-MX" dirty="0" smtClean="0"/>
              <a:t>proyecto </a:t>
            </a:r>
            <a:r>
              <a:rPr lang="es-MX" dirty="0"/>
              <a:t>y a la metodología</a:t>
            </a:r>
          </a:p>
          <a:p>
            <a:r>
              <a:rPr lang="es-MX" dirty="0"/>
              <a:t> </a:t>
            </a:r>
            <a:r>
              <a:rPr lang="es-MX" dirty="0" smtClean="0"/>
              <a:t>Asegurar </a:t>
            </a:r>
            <a:r>
              <a:rPr lang="es-MX" dirty="0"/>
              <a:t>la </a:t>
            </a:r>
            <a:r>
              <a:rPr lang="es-MX" b="1" dirty="0"/>
              <a:t>cooperación y comunicación dentro </a:t>
            </a:r>
            <a:r>
              <a:rPr lang="es-MX" b="1" dirty="0" smtClean="0"/>
              <a:t>del </a:t>
            </a:r>
            <a:r>
              <a:rPr lang="es-MX" dirty="0" smtClean="0"/>
              <a:t>equipo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62351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ScrumMaster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8877" y="1704083"/>
            <a:ext cx="5657850" cy="45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797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</a:t>
            </a:r>
            <a:r>
              <a:rPr lang="es-MX" dirty="0" err="1" smtClean="0"/>
              <a:t>Scrum</a:t>
            </a:r>
            <a:r>
              <a:rPr lang="es-MX" dirty="0" smtClean="0"/>
              <a:t>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proceso de </a:t>
            </a:r>
            <a:r>
              <a:rPr lang="es-MX" dirty="0" err="1"/>
              <a:t>Scrum</a:t>
            </a:r>
            <a:r>
              <a:rPr lang="es-MX" dirty="0"/>
              <a:t> posee una mínima cantidad necesaria </a:t>
            </a:r>
            <a:r>
              <a:rPr lang="es-MX" dirty="0" smtClean="0"/>
              <a:t>de elementos </a:t>
            </a:r>
            <a:r>
              <a:rPr lang="es-MX" dirty="0"/>
              <a:t>formales para poder llevar adelante un proyecto </a:t>
            </a:r>
            <a:r>
              <a:rPr lang="es-MX" dirty="0" smtClean="0"/>
              <a:t>de desarrollo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continuación describiremos cada uno de </a:t>
            </a:r>
            <a:r>
              <a:rPr lang="es-MX" dirty="0" smtClean="0"/>
              <a:t>ellos:</a:t>
            </a:r>
          </a:p>
          <a:p>
            <a:pPr lvl="1"/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3864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/>
          <a:lstStyle/>
          <a:p>
            <a:r>
              <a:rPr lang="es-MX" dirty="0"/>
              <a:t>El primero de los elementos, y principal de </a:t>
            </a:r>
            <a:r>
              <a:rPr lang="es-MX" dirty="0" err="1"/>
              <a:t>Scrum</a:t>
            </a:r>
            <a:r>
              <a:rPr lang="es-MX" dirty="0"/>
              <a:t>, es el </a:t>
            </a:r>
            <a:r>
              <a:rPr lang="es-MX" dirty="0" err="1" smtClean="0"/>
              <a:t>Backlog</a:t>
            </a:r>
            <a:r>
              <a:rPr lang="es-MX" dirty="0" smtClean="0"/>
              <a:t> del </a:t>
            </a:r>
            <a:r>
              <a:rPr lang="es-MX" dirty="0"/>
              <a:t>Producto o también conocido como Pila del Producto </a:t>
            </a:r>
            <a:r>
              <a:rPr lang="es-MX" dirty="0" smtClean="0"/>
              <a:t>o </a:t>
            </a:r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/>
              <a:t>Backlog</a:t>
            </a:r>
            <a:r>
              <a:rPr lang="es-MX" dirty="0"/>
              <a:t>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2698" y="2443363"/>
            <a:ext cx="4686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0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</a:t>
            </a:r>
            <a:r>
              <a:rPr lang="es-MX" dirty="0" err="1"/>
              <a:t>Backlog</a:t>
            </a:r>
            <a:r>
              <a:rPr lang="es-MX" dirty="0"/>
              <a:t> del Producto es básicamente un listado de </a:t>
            </a:r>
            <a:r>
              <a:rPr lang="es-MX" dirty="0" smtClean="0"/>
              <a:t>ítems (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Ítems, </a:t>
            </a:r>
            <a:r>
              <a:rPr lang="es-MX" dirty="0" err="1"/>
              <a:t>PBIs</a:t>
            </a:r>
            <a:r>
              <a:rPr lang="es-MX" dirty="0"/>
              <a:t>) o características del producto </a:t>
            </a:r>
            <a:r>
              <a:rPr lang="es-MX" dirty="0" err="1" smtClean="0"/>
              <a:t>aconstruir</a:t>
            </a:r>
            <a:r>
              <a:rPr lang="es-MX" dirty="0"/>
              <a:t>, mantenido y priorizado por el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Owner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Es importante </a:t>
            </a:r>
            <a:r>
              <a:rPr lang="es-MX" dirty="0"/>
              <a:t>que exista una clara priorización, ya que es </a:t>
            </a:r>
            <a:r>
              <a:rPr lang="es-MX" dirty="0" smtClean="0"/>
              <a:t>esta priorización </a:t>
            </a:r>
            <a:r>
              <a:rPr lang="es-MX" dirty="0"/>
              <a:t>la que determinará el orden en el que el equipo </a:t>
            </a:r>
            <a:r>
              <a:rPr lang="es-MX" dirty="0" smtClean="0"/>
              <a:t>de desarrollo </a:t>
            </a:r>
            <a:r>
              <a:rPr lang="es-MX" dirty="0"/>
              <a:t>transformará las características (ítems) en un producto </a:t>
            </a:r>
            <a:r>
              <a:rPr lang="es-MX" dirty="0" smtClean="0"/>
              <a:t>funcional </a:t>
            </a:r>
            <a:r>
              <a:rPr lang="es-MX" dirty="0"/>
              <a:t>acabado.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428916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Priorización por valor de negocio de cada PBI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forma de priorizar los ítems del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es según </a:t>
            </a:r>
            <a:r>
              <a:rPr lang="es-MX" dirty="0" smtClean="0"/>
              <a:t>su </a:t>
            </a:r>
            <a:r>
              <a:rPr lang="es-MX" dirty="0"/>
              <a:t>valor de negocio. </a:t>
            </a:r>
            <a:r>
              <a:rPr lang="es-MX" dirty="0" smtClean="0"/>
              <a:t>Podemos </a:t>
            </a:r>
            <a:r>
              <a:rPr lang="es-MX" dirty="0"/>
              <a:t>entender el valor de </a:t>
            </a:r>
            <a:r>
              <a:rPr lang="es-MX" dirty="0" smtClean="0"/>
              <a:t>negocio como </a:t>
            </a:r>
            <a:r>
              <a:rPr lang="es-MX" dirty="0"/>
              <a:t>la relevancia que un ítem tiene para el cumplimiento </a:t>
            </a:r>
            <a:r>
              <a:rPr lang="es-MX" dirty="0" smtClean="0"/>
              <a:t>del objetivo </a:t>
            </a:r>
            <a:r>
              <a:rPr lang="es-MX" dirty="0"/>
              <a:t>de </a:t>
            </a:r>
            <a:r>
              <a:rPr lang="es-MX" dirty="0" smtClean="0"/>
              <a:t>negocio </a:t>
            </a:r>
            <a:r>
              <a:rPr lang="es-MX" dirty="0"/>
              <a:t>que estamos buscando. </a:t>
            </a:r>
          </a:p>
        </p:txBody>
      </p:sp>
    </p:spTree>
    <p:extLst>
      <p:ext uri="{BB962C8B-B14F-4D97-AF65-F5344CB8AC3E}">
        <p14:creationId xmlns:p14="http://schemas.microsoft.com/office/powerpoint/2010/main" xmlns="" val="426441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Si planteáramos un ejemplo que ilustre el valor de negocio </a:t>
            </a:r>
            <a:r>
              <a:rPr lang="es-MX" dirty="0" smtClean="0"/>
              <a:t>de los </a:t>
            </a:r>
            <a:r>
              <a:rPr lang="es-MX" dirty="0" err="1"/>
              <a:t>PBIs</a:t>
            </a:r>
            <a:r>
              <a:rPr lang="es-MX" dirty="0"/>
              <a:t> podríamos decir: en un proyecto cuyo objetivo </a:t>
            </a:r>
            <a:r>
              <a:rPr lang="es-MX" dirty="0" smtClean="0"/>
              <a:t>es aumentar </a:t>
            </a:r>
            <a:r>
              <a:rPr lang="es-MX" dirty="0"/>
              <a:t>la afluencia de alumnos y facilitar la comunicación de </a:t>
            </a:r>
            <a:r>
              <a:rPr lang="es-MX" dirty="0" smtClean="0"/>
              <a:t> los </a:t>
            </a:r>
            <a:r>
              <a:rPr lang="es-MX" dirty="0"/>
              <a:t>contenidos de las diferentes carreras de una universidad, se </a:t>
            </a:r>
            <a:r>
              <a:rPr lang="es-MX" dirty="0" smtClean="0"/>
              <a:t> ha </a:t>
            </a:r>
            <a:r>
              <a:rPr lang="es-MX" dirty="0"/>
              <a:t>decidido crear un sitio web con diferentes características </a:t>
            </a:r>
            <a:r>
              <a:rPr lang="es-MX" dirty="0" smtClean="0"/>
              <a:t>que se </a:t>
            </a:r>
            <a:r>
              <a:rPr lang="es-MX" dirty="0"/>
              <a:t>encuentran listadas en el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Dos </a:t>
            </a:r>
            <a:r>
              <a:rPr lang="es-MX" dirty="0"/>
              <a:t>de ellas son 1</a:t>
            </a:r>
            <a:r>
              <a:rPr lang="es-MX" dirty="0" smtClean="0"/>
              <a:t>) que </a:t>
            </a:r>
            <a:r>
              <a:rPr lang="es-MX" dirty="0"/>
              <a:t>el alumno pueda acceder a los programas de estudios de </a:t>
            </a:r>
            <a:r>
              <a:rPr lang="es-MX" dirty="0" smtClean="0"/>
              <a:t>las diferentes </a:t>
            </a:r>
            <a:r>
              <a:rPr lang="es-MX" dirty="0"/>
              <a:t>carreras y sus contenidos y 2) que el alumno </a:t>
            </a:r>
            <a:r>
              <a:rPr lang="es-MX" dirty="0" smtClean="0"/>
              <a:t>pueda efectuar </a:t>
            </a:r>
            <a:r>
              <a:rPr lang="es-MX" dirty="0"/>
              <a:t>el pago en línea de su matrícula y cuotas utilizando </a:t>
            </a:r>
            <a:r>
              <a:rPr lang="es-MX" dirty="0" smtClean="0"/>
              <a:t>una tarjeta </a:t>
            </a:r>
            <a:r>
              <a:rPr lang="es-MX" dirty="0"/>
              <a:t>de crédito. </a:t>
            </a:r>
          </a:p>
        </p:txBody>
      </p:sp>
    </p:spTree>
    <p:extLst>
      <p:ext uri="{BB962C8B-B14F-4D97-AF65-F5344CB8AC3E}">
        <p14:creationId xmlns:p14="http://schemas.microsoft.com/office/powerpoint/2010/main" xmlns="" val="25112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esta situación, muchos podríamos pensar que el </a:t>
            </a:r>
            <a:r>
              <a:rPr lang="es-MX" dirty="0" smtClean="0"/>
              <a:t>requerimiento </a:t>
            </a:r>
            <a:r>
              <a:rPr lang="es-MX" dirty="0"/>
              <a:t>que implica el pago online con tarjeta de crédito </a:t>
            </a:r>
            <a:r>
              <a:rPr lang="es-MX" dirty="0" smtClean="0"/>
              <a:t> representará </a:t>
            </a:r>
            <a:r>
              <a:rPr lang="es-MX" dirty="0"/>
              <a:t>un mayor valor de negocio que darle acceso a </a:t>
            </a:r>
            <a:r>
              <a:rPr lang="es-MX" dirty="0" smtClean="0"/>
              <a:t>los alumnos </a:t>
            </a:r>
            <a:r>
              <a:rPr lang="es-MX" dirty="0"/>
              <a:t>a los contenidos de los programas de estudio, cuando </a:t>
            </a:r>
            <a:r>
              <a:rPr lang="es-MX" dirty="0" smtClean="0"/>
              <a:t>la realidad </a:t>
            </a:r>
            <a:r>
              <a:rPr lang="es-MX" dirty="0"/>
              <a:t>es a la inversa: 1) el hecho de que un alumno pueda acceder a los contenidos de los programas de las diferentes </a:t>
            </a:r>
            <a:r>
              <a:rPr lang="es-MX" dirty="0" smtClean="0"/>
              <a:t>carreras </a:t>
            </a:r>
            <a:r>
              <a:rPr lang="es-MX" dirty="0"/>
              <a:t>aporta un </a:t>
            </a:r>
            <a:r>
              <a:rPr lang="es-MX" dirty="0" smtClean="0"/>
              <a:t>mayor </a:t>
            </a:r>
            <a:r>
              <a:rPr lang="es-MX" dirty="0"/>
              <a:t>valor hacia el cumplimiento </a:t>
            </a:r>
            <a:r>
              <a:rPr lang="es-MX" dirty="0" smtClean="0"/>
              <a:t>del objetivo </a:t>
            </a:r>
            <a:r>
              <a:rPr lang="es-MX" dirty="0"/>
              <a:t>del producto (aumentar la afluencia de alumnos </a:t>
            </a:r>
            <a:r>
              <a:rPr lang="es-MX" dirty="0" smtClean="0"/>
              <a:t>e incrementar </a:t>
            </a:r>
            <a:r>
              <a:rPr lang="es-MX" dirty="0"/>
              <a:t>a comunicación de los programas) que lo que </a:t>
            </a:r>
            <a:r>
              <a:rPr lang="es-MX" dirty="0" smtClean="0"/>
              <a:t>el pago </a:t>
            </a:r>
            <a:r>
              <a:rPr lang="es-MX" dirty="0"/>
              <a:t>online podría hacer y 2) un alumno podría seguir </a:t>
            </a:r>
            <a:r>
              <a:rPr lang="es-MX" dirty="0" smtClean="0"/>
              <a:t>abonando con </a:t>
            </a:r>
            <a:r>
              <a:rPr lang="es-MX" dirty="0"/>
              <a:t>tarjeta de </a:t>
            </a:r>
            <a:r>
              <a:rPr lang="es-MX" dirty="0" smtClean="0"/>
              <a:t>crédito telefónicamente.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586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prioridades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Priorización por retorno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 </a:t>
            </a:r>
            <a:r>
              <a:rPr lang="es-MX" dirty="0"/>
              <a:t>la inversión (ROI) de cada PBI</a:t>
            </a:r>
          </a:p>
          <a:p>
            <a:r>
              <a:rPr lang="es-MX" dirty="0"/>
              <a:t>Prioridades según la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importancia </a:t>
            </a:r>
            <a:r>
              <a:rPr lang="es-MX" dirty="0"/>
              <a:t>y el riesgo de cada PBI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222" y="1027906"/>
            <a:ext cx="5318250" cy="47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9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prioridades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mitigar </a:t>
            </a:r>
            <a:r>
              <a:rPr lang="es-MX" dirty="0"/>
              <a:t>riesgos en forma implícita:</a:t>
            </a:r>
          </a:p>
          <a:p>
            <a:pPr lvl="1"/>
            <a:r>
              <a:rPr lang="es-MX" dirty="0"/>
              <a:t>construyendo primero aquellas características con mayor </a:t>
            </a:r>
            <a:r>
              <a:rPr lang="es-MX" dirty="0" smtClean="0"/>
              <a:t>riesgo asociado </a:t>
            </a:r>
            <a:r>
              <a:rPr lang="es-MX" dirty="0"/>
              <a:t>y dejando las que poseen menor riesgo para </a:t>
            </a:r>
            <a:r>
              <a:rPr lang="es-MX" dirty="0" smtClean="0"/>
              <a:t>etapas posteriores</a:t>
            </a:r>
            <a:r>
              <a:rPr lang="es-MX" dirty="0"/>
              <a:t>. </a:t>
            </a:r>
          </a:p>
          <a:p>
            <a:pPr lvl="1"/>
            <a:r>
              <a:rPr lang="es-MX" dirty="0"/>
              <a:t>Se recomienda que los </a:t>
            </a:r>
            <a:r>
              <a:rPr lang="es-MX" dirty="0" err="1"/>
              <a:t>PBIs</a:t>
            </a:r>
            <a:r>
              <a:rPr lang="es-MX" dirty="0"/>
              <a:t> de baja importancia y alto riesgo </a:t>
            </a:r>
            <a:r>
              <a:rPr lang="es-MX" dirty="0" smtClean="0"/>
              <a:t>sean </a:t>
            </a:r>
            <a:r>
              <a:rPr lang="es-MX" dirty="0"/>
              <a:t>evitados, por ejemplo, transfiriéndolos o eliminándolos </a:t>
            </a:r>
            <a:r>
              <a:rPr lang="es-MX" dirty="0" smtClean="0"/>
              <a:t>del alcance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5239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40913" y="2125015"/>
            <a:ext cx="108128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 </a:t>
            </a:r>
            <a:r>
              <a:rPr lang="es-MX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es la persona responsable del éxito del producto desde el punto de vista de los </a:t>
            </a:r>
            <a:r>
              <a:rPr lang="es-MX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stakeholders</a:t>
            </a:r>
            <a:r>
              <a:rPr lang="es-MX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s-MX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MX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Sus 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principales responsabilidades son: </a:t>
            </a:r>
          </a:p>
          <a:p>
            <a:r>
              <a:rPr lang="es-MX" sz="2800" dirty="0" smtClean="0">
                <a:solidFill>
                  <a:srgbClr val="000000"/>
                </a:solidFill>
                <a:latin typeface="Segoe UI Symbol" panose="020B0502040204020203" pitchFamily="34" charset="0"/>
              </a:rPr>
              <a:t>•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Determinar la </a:t>
            </a:r>
            <a:r>
              <a:rPr lang="es-MX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visión del producto, hacia dónde va el</a:t>
            </a:r>
          </a:p>
          <a:p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equipo de desarrollo </a:t>
            </a:r>
          </a:p>
          <a:p>
            <a:r>
              <a:rPr lang="es-MX" sz="2800" dirty="0" smtClean="0">
                <a:solidFill>
                  <a:srgbClr val="000000"/>
                </a:solidFill>
                <a:latin typeface="Segoe UI Symbol" panose="020B0502040204020203" pitchFamily="34" charset="0"/>
              </a:rPr>
              <a:t>•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Gestionar las </a:t>
            </a:r>
            <a:r>
              <a:rPr lang="es-MX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expectativas de los </a:t>
            </a:r>
            <a:r>
              <a:rPr lang="es-MX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stakeholders</a:t>
            </a:r>
            <a:r>
              <a:rPr lang="es-MX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xmlns="" val="493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Principio de Pareto</a:t>
            </a:r>
            <a:br>
              <a:rPr lang="es-MX" dirty="0"/>
            </a:b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155" y="1841680"/>
            <a:ext cx="10546645" cy="27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798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principio de Pareto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2498501"/>
            <a:ext cx="109202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/>
              <a:t>1.- Los </a:t>
            </a:r>
            <a:r>
              <a:rPr lang="es-MX" sz="2400" b="1" dirty="0"/>
              <a:t>productos A, 20 % de los artículos, que generan el 80 % de los movimientos del almacén, se colocarán cerca de los lugares donde se preparan los pedidos, para que se pierda el menor tiempo posible en mover mercancías dentro de un almacén</a:t>
            </a:r>
            <a:r>
              <a:rPr lang="es-MX" sz="2400" b="1" dirty="0" smtClean="0"/>
              <a:t>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b="1" dirty="0" smtClean="0"/>
              <a:t>2.- En el</a:t>
            </a:r>
            <a:r>
              <a:rPr lang="es-MX" sz="2400" b="1" dirty="0"/>
              <a:t> </a:t>
            </a:r>
            <a:r>
              <a:rPr lang="es-MX" sz="2400" b="1" dirty="0">
                <a:hlinkClick r:id="rId2" tooltip="Control de calidad"/>
              </a:rPr>
              <a:t>control de calidad</a:t>
            </a:r>
            <a:r>
              <a:rPr lang="es-MX" sz="2400" b="1" dirty="0"/>
              <a:t> (el 20 % de los defectos afectan en el 80 % de los procesos</a:t>
            </a:r>
            <a:r>
              <a:rPr lang="es-MX" sz="2400" b="1" dirty="0" smtClean="0"/>
              <a:t>).</a:t>
            </a:r>
          </a:p>
          <a:p>
            <a:pPr algn="just"/>
            <a:endParaRPr lang="es-MX" sz="2400" b="1" dirty="0" smtClean="0"/>
          </a:p>
          <a:p>
            <a:pPr algn="just"/>
            <a:r>
              <a:rPr lang="es-MX" sz="2400" b="1" dirty="0"/>
              <a:t>3.- el 80 % del esfuerzo de desarrollo (en tiempo y recursos) produce el 20 % del código, mientras que el 80 % restante es producido con tan solo un 20 % del esfuerzo".</a:t>
            </a:r>
          </a:p>
          <a:p>
            <a:pPr algn="just"/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xmlns="" val="248855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principio de </a:t>
            </a:r>
            <a:r>
              <a:rPr lang="es-MX" dirty="0" err="1" smtClean="0"/>
              <a:t>pareto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7920" y="2240924"/>
            <a:ext cx="9242525" cy="13640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7920" y="3604933"/>
            <a:ext cx="9391176" cy="16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34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principio de </a:t>
            </a:r>
            <a:r>
              <a:rPr lang="es-MX" dirty="0" err="1"/>
              <a:t>pareto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4991" y="2297738"/>
            <a:ext cx="8391901" cy="42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95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 variable ----triangulo de hierro---</a:t>
            </a:r>
            <a:endParaRPr lang="es-MX" dirty="0"/>
          </a:p>
        </p:txBody>
      </p:sp>
      <p:pic>
        <p:nvPicPr>
          <p:cNvPr id="1026" name="Picture 2" descr="Triangulo de hierro-DB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19" y="2781837"/>
            <a:ext cx="5157254" cy="285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666705" y="1352283"/>
            <a:ext cx="63106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todo proyecto existen 3 variables relacionadas, el llamado “triángulo de hierro</a:t>
            </a:r>
            <a:r>
              <a:rPr lang="es-MX" sz="2400" dirty="0" smtClean="0"/>
              <a:t>”:</a:t>
            </a:r>
          </a:p>
          <a:p>
            <a:endParaRPr lang="es-MX" sz="2400" dirty="0"/>
          </a:p>
          <a:p>
            <a:r>
              <a:rPr lang="es-MX" sz="2400" dirty="0"/>
              <a:t>El </a:t>
            </a:r>
            <a:r>
              <a:rPr lang="es-MX" sz="2400" b="1" dirty="0"/>
              <a:t>alcance</a:t>
            </a:r>
            <a:r>
              <a:rPr lang="es-MX" sz="2400" dirty="0"/>
              <a:t>: cuántos requisitos o tareas hay que realizar</a:t>
            </a:r>
          </a:p>
          <a:p>
            <a:r>
              <a:rPr lang="es-MX" sz="2400" dirty="0"/>
              <a:t>El </a:t>
            </a:r>
            <a:r>
              <a:rPr lang="es-MX" sz="2400" b="1" dirty="0"/>
              <a:t>tiempo</a:t>
            </a:r>
            <a:r>
              <a:rPr lang="es-MX" sz="2400" dirty="0"/>
              <a:t> o planificación: cuánto durará el proyecto</a:t>
            </a:r>
          </a:p>
          <a:p>
            <a:r>
              <a:rPr lang="es-MX" sz="2400" dirty="0"/>
              <a:t>El </a:t>
            </a:r>
            <a:r>
              <a:rPr lang="es-MX" sz="2400" b="1" dirty="0"/>
              <a:t>coste </a:t>
            </a:r>
            <a:r>
              <a:rPr lang="es-MX" sz="2400" dirty="0"/>
              <a:t>o recursos</a:t>
            </a:r>
            <a:r>
              <a:rPr lang="es-MX" sz="2400" b="1" dirty="0"/>
              <a:t>: </a:t>
            </a:r>
            <a:r>
              <a:rPr lang="es-MX" sz="2400" dirty="0"/>
              <a:t>cuanto dinero, personas, etc. se dedicará al proyecto</a:t>
            </a:r>
            <a:r>
              <a:rPr lang="es-MX" sz="2400" dirty="0" smtClean="0"/>
              <a:t>.</a:t>
            </a:r>
          </a:p>
          <a:p>
            <a:r>
              <a:rPr lang="es-MX" sz="2400" dirty="0"/>
              <a:t>Para mantener unos objetivos de </a:t>
            </a:r>
            <a:r>
              <a:rPr lang="es-MX" sz="2400" b="1" dirty="0"/>
              <a:t>calidad </a:t>
            </a:r>
            <a:r>
              <a:rPr lang="es-MX" sz="2400" dirty="0"/>
              <a:t>determinados, cualquier modificación en una de las 3 variables implica la modificación de alguna(s) de las otras 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13634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Ejemplos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 </a:t>
            </a:r>
            <a:r>
              <a:rPr lang="es-MX" dirty="0"/>
              <a:t>se reducen las personas que se dedican al proyecto, dada una calidad determinada, será necesario reducir el alcance del proyecto y/o aumentar su fecha de entrega.</a:t>
            </a:r>
          </a:p>
          <a:p>
            <a:r>
              <a:rPr lang="es-MX" dirty="0"/>
              <a:t>Si se reduce la fecha en la cual se debe entregar el proyecto, dada una calidad determinada, será necesario reducir el alcance del proyecto y/o aumentar los recursos que se dedicarán a él.</a:t>
            </a:r>
          </a:p>
          <a:p>
            <a:r>
              <a:rPr lang="es-MX" dirty="0"/>
              <a:t>Si se aumenta el alcance del proyecto, dada una calidad determinada, será necesario aumentar </a:t>
            </a:r>
            <a:r>
              <a:rPr lang="es-MX" dirty="0" smtClean="0"/>
              <a:t>la </a:t>
            </a:r>
            <a:r>
              <a:rPr lang="es-MX" dirty="0"/>
              <a:t>fecha de entrega del proyecto y/o aumentar los recursos que se dedicarán a él.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48107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 variable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9048" y="2723277"/>
            <a:ext cx="8576500" cy="39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127974"/>
            <a:ext cx="10714149" cy="55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23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contingencia 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7782" y="1987638"/>
            <a:ext cx="6484941" cy="46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4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7974" y="2574347"/>
            <a:ext cx="10085826" cy="32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21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Recolectar los </a:t>
            </a:r>
            <a:r>
              <a:rPr lang="es-MX" b="1" dirty="0"/>
              <a:t>requerimientos</a:t>
            </a:r>
          </a:p>
          <a:p>
            <a:r>
              <a:rPr lang="es-MX" dirty="0"/>
              <a:t>• Determinar y conocer en detalle las </a:t>
            </a:r>
            <a:r>
              <a:rPr lang="es-MX" b="1" dirty="0"/>
              <a:t>características </a:t>
            </a:r>
            <a:r>
              <a:rPr lang="es-MX" b="1" dirty="0" smtClean="0"/>
              <a:t> funcionales </a:t>
            </a:r>
            <a:r>
              <a:rPr lang="es-MX" b="1" dirty="0"/>
              <a:t>de alto y de bajo nivel</a:t>
            </a:r>
          </a:p>
          <a:p>
            <a:r>
              <a:rPr lang="es-MX" dirty="0" smtClean="0"/>
              <a:t>• </a:t>
            </a:r>
            <a:r>
              <a:rPr lang="es-MX" dirty="0"/>
              <a:t>Determinar las </a:t>
            </a:r>
            <a:r>
              <a:rPr lang="es-MX" b="1" dirty="0"/>
              <a:t>prioridades de cada una de las </a:t>
            </a:r>
            <a:r>
              <a:rPr lang="es-MX" dirty="0" smtClean="0"/>
              <a:t>características </a:t>
            </a:r>
            <a:r>
              <a:rPr lang="es-MX" dirty="0"/>
              <a:t>por sobre el resto</a:t>
            </a:r>
          </a:p>
          <a:p>
            <a:r>
              <a:rPr lang="es-MX" dirty="0"/>
              <a:t>• Cambiar las prioridades de las características según </a:t>
            </a:r>
            <a:r>
              <a:rPr lang="es-MX" dirty="0" smtClean="0"/>
              <a:t>avanza </a:t>
            </a:r>
            <a:r>
              <a:rPr lang="es-MX" dirty="0"/>
              <a:t>el proyecto, acompañando así los cambios en </a:t>
            </a:r>
            <a:r>
              <a:rPr lang="es-MX" dirty="0" smtClean="0"/>
              <a:t>el negocio </a:t>
            </a:r>
            <a:endParaRPr lang="es-MX" dirty="0"/>
          </a:p>
          <a:p>
            <a:r>
              <a:rPr lang="es-MX" dirty="0"/>
              <a:t>• Aceptar/rechazar el producto construido durante el </a:t>
            </a:r>
            <a:r>
              <a:rPr lang="es-MX" dirty="0" smtClean="0"/>
              <a:t>Sprint y </a:t>
            </a:r>
            <a:r>
              <a:rPr lang="es-MX" dirty="0"/>
              <a:t>proveer </a:t>
            </a:r>
            <a:r>
              <a:rPr lang="es-MX" b="1" dirty="0" err="1"/>
              <a:t>feedback</a:t>
            </a:r>
            <a:r>
              <a:rPr lang="es-MX" b="1" dirty="0"/>
              <a:t> valioso para su evolución </a:t>
            </a:r>
          </a:p>
        </p:txBody>
      </p:sp>
    </p:spTree>
    <p:extLst>
      <p:ext uri="{BB962C8B-B14F-4D97-AF65-F5344CB8AC3E}">
        <p14:creationId xmlns:p14="http://schemas.microsoft.com/office/powerpoint/2010/main" xmlns="" val="952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2742" y="1603598"/>
            <a:ext cx="6601258" cy="52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87" y="1027906"/>
            <a:ext cx="10219191" cy="51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19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51746"/>
            <a:ext cx="10905342" cy="42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859" y="2089870"/>
            <a:ext cx="11317998" cy="36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818" y="1898938"/>
            <a:ext cx="11193463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5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991" y="1187161"/>
            <a:ext cx="11220018" cy="46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965" y="1027906"/>
            <a:ext cx="11067407" cy="51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62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648" y="1027905"/>
            <a:ext cx="8531370" cy="55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8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52216"/>
            <a:ext cx="10232026" cy="25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25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3041" y="1690688"/>
            <a:ext cx="8197783" cy="4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9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9567" y="1515139"/>
            <a:ext cx="6259132" cy="52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6526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023197"/>
            <a:ext cx="10787678" cy="28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0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76834"/>
            <a:ext cx="10566963" cy="29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7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0925" y="524562"/>
            <a:ext cx="3785147" cy="10066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6092" y="2282779"/>
            <a:ext cx="10567708" cy="31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922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009" y="2285999"/>
            <a:ext cx="10436611" cy="37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8051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975" y="1690687"/>
            <a:ext cx="10606825" cy="47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7881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60204"/>
            <a:ext cx="10765477" cy="18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74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096" y="365125"/>
            <a:ext cx="10476041" cy="34657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096" y="3281196"/>
            <a:ext cx="10186115" cy="35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64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001" y="2021983"/>
            <a:ext cx="11089998" cy="2034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347" y="4056845"/>
            <a:ext cx="10894453" cy="20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895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equipo de desarrollo está formado por todos los </a:t>
            </a:r>
            <a:r>
              <a:rPr lang="es-MX" dirty="0" smtClean="0"/>
              <a:t>individuos necesarios </a:t>
            </a:r>
            <a:r>
              <a:rPr lang="es-MX" dirty="0"/>
              <a:t>para la construcción del producto en cuestión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 </a:t>
            </a:r>
            <a:r>
              <a:rPr lang="es-MX" dirty="0"/>
              <a:t>Es </a:t>
            </a:r>
            <a:r>
              <a:rPr lang="es-MX" dirty="0" smtClean="0"/>
              <a:t>el único </a:t>
            </a:r>
            <a:r>
              <a:rPr lang="es-MX" dirty="0"/>
              <a:t>responsable por la construcción y calidad del producto</a:t>
            </a:r>
            <a:r>
              <a:rPr lang="es-MX" dirty="0" smtClean="0"/>
              <a:t>.</a:t>
            </a:r>
          </a:p>
          <a:p>
            <a:r>
              <a:rPr lang="es-MX" dirty="0"/>
              <a:t>El equipo de desarrollo es </a:t>
            </a:r>
            <a:r>
              <a:rPr lang="es-MX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auto-organizado</a:t>
            </a:r>
            <a:r>
              <a:rPr lang="es-MX" dirty="0"/>
              <a:t>. Esto significa </a:t>
            </a:r>
            <a:r>
              <a:rPr lang="es-MX" dirty="0" smtClean="0"/>
              <a:t>que no </a:t>
            </a:r>
            <a:r>
              <a:rPr lang="es-MX" dirty="0"/>
              <a:t>existe un líder externo que asigne las tareas ni que </a:t>
            </a:r>
            <a:r>
              <a:rPr lang="es-MX" dirty="0" smtClean="0"/>
              <a:t>determine la </a:t>
            </a:r>
            <a:r>
              <a:rPr lang="es-MX" dirty="0"/>
              <a:t>forma en la que serán resueltos los problemas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 </a:t>
            </a:r>
            <a:r>
              <a:rPr lang="es-MX" dirty="0"/>
              <a:t>Es el </a:t>
            </a:r>
            <a:r>
              <a:rPr lang="es-MX" dirty="0" err="1" smtClean="0"/>
              <a:t>mismoequipo</a:t>
            </a:r>
            <a:r>
              <a:rPr lang="es-MX" dirty="0" smtClean="0"/>
              <a:t> </a:t>
            </a:r>
            <a:r>
              <a:rPr lang="es-MX" dirty="0"/>
              <a:t>quien determina la forma en que realizará el trabajo </a:t>
            </a:r>
            <a:r>
              <a:rPr lang="es-MX" dirty="0" smtClean="0"/>
              <a:t>y cómo </a:t>
            </a:r>
            <a:r>
              <a:rPr lang="es-MX" dirty="0"/>
              <a:t>resolverá cada problemática que se presente. </a:t>
            </a:r>
          </a:p>
        </p:txBody>
      </p:sp>
    </p:spTree>
    <p:extLst>
      <p:ext uri="{BB962C8B-B14F-4D97-AF65-F5344CB8AC3E}">
        <p14:creationId xmlns:p14="http://schemas.microsoft.com/office/powerpoint/2010/main" xmlns="" val="21598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57487" y="1958181"/>
            <a:ext cx="6677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944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recomendable que un equipo de desarrollo se componga de</a:t>
            </a:r>
          </a:p>
          <a:p>
            <a:r>
              <a:rPr lang="es-MX" dirty="0"/>
              <a:t>hasta nueve </a:t>
            </a:r>
            <a:r>
              <a:rPr lang="es-MX" dirty="0" smtClean="0"/>
              <a:t>personas.</a:t>
            </a:r>
          </a:p>
          <a:p>
            <a:r>
              <a:rPr lang="es-MX" dirty="0" smtClean="0"/>
              <a:t>Cada </a:t>
            </a:r>
            <a:r>
              <a:rPr lang="es-MX" dirty="0"/>
              <a:t>una de ellas debe poseer todas </a:t>
            </a:r>
            <a:r>
              <a:rPr lang="es-MX" dirty="0" smtClean="0"/>
              <a:t>las habilidades </a:t>
            </a:r>
            <a:r>
              <a:rPr lang="es-MX" dirty="0"/>
              <a:t>necesarias para realizar el trabajo requerido. </a:t>
            </a:r>
            <a:endParaRPr lang="es-MX" dirty="0" smtClean="0"/>
          </a:p>
          <a:p>
            <a:r>
              <a:rPr lang="es-MX" dirty="0" smtClean="0"/>
              <a:t>Esta característica </a:t>
            </a:r>
            <a:r>
              <a:rPr lang="es-MX" dirty="0"/>
              <a:t>se conoce como </a:t>
            </a:r>
            <a:r>
              <a:rPr lang="es-MX" dirty="0" err="1"/>
              <a:t>multi</a:t>
            </a:r>
            <a:r>
              <a:rPr lang="es-MX" dirty="0"/>
              <a:t>-funcionalidad y </a:t>
            </a:r>
            <a:r>
              <a:rPr lang="es-MX" dirty="0" smtClean="0"/>
              <a:t>significa que </a:t>
            </a:r>
            <a:r>
              <a:rPr lang="es-MX" dirty="0"/>
              <a:t>dentro del equipo de desarrollo no existen </a:t>
            </a:r>
            <a:r>
              <a:rPr lang="es-MX" dirty="0" smtClean="0"/>
              <a:t>especialistas exclusivos</a:t>
            </a:r>
            <a:r>
              <a:rPr lang="es-MX" dirty="0"/>
              <a:t>, sino más bien individuos generalistas </a:t>
            </a:r>
            <a:r>
              <a:rPr lang="es-MX" dirty="0" smtClean="0"/>
              <a:t>con capacidades </a:t>
            </a:r>
            <a:r>
              <a:rPr lang="es-MX" dirty="0"/>
              <a:t>especiales.</a:t>
            </a:r>
          </a:p>
        </p:txBody>
      </p:sp>
    </p:spTree>
    <p:extLst>
      <p:ext uri="{BB962C8B-B14F-4D97-AF65-F5344CB8AC3E}">
        <p14:creationId xmlns:p14="http://schemas.microsoft.com/office/powerpoint/2010/main" xmlns="" val="349894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–responsabilidades -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/>
              <a:t>primera es proveer </a:t>
            </a:r>
            <a:r>
              <a:rPr lang="es-MX" dirty="0" smtClean="0"/>
              <a:t>las estimaciones </a:t>
            </a:r>
            <a:r>
              <a:rPr lang="es-MX" dirty="0"/>
              <a:t>de cuánto esfuerzo será requerido para cada una </a:t>
            </a:r>
            <a:r>
              <a:rPr lang="es-MX" dirty="0" smtClean="0"/>
              <a:t>de las </a:t>
            </a:r>
            <a:r>
              <a:rPr lang="es-MX" dirty="0"/>
              <a:t>características del producto. </a:t>
            </a:r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segunda responsabilidad es comprometerse al comienzo de cada Sprint a construir un </a:t>
            </a:r>
            <a:r>
              <a:rPr lang="es-MX" dirty="0" smtClean="0"/>
              <a:t>conjunto </a:t>
            </a:r>
            <a:r>
              <a:rPr lang="es-MX" dirty="0"/>
              <a:t>determinado de características en el tiempo que dura </a:t>
            </a:r>
            <a:r>
              <a:rPr lang="es-MX" dirty="0" smtClean="0"/>
              <a:t>el mismo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Y </a:t>
            </a:r>
            <a:r>
              <a:rPr lang="es-MX" dirty="0"/>
              <a:t>finalmente, también es responsable por la entrega </a:t>
            </a:r>
            <a:r>
              <a:rPr lang="es-MX" dirty="0" smtClean="0"/>
              <a:t>del producto </a:t>
            </a:r>
            <a:r>
              <a:rPr lang="es-MX" dirty="0"/>
              <a:t>terminado al finalizar cada Sprint. </a:t>
            </a:r>
          </a:p>
        </p:txBody>
      </p:sp>
    </p:spTree>
    <p:extLst>
      <p:ext uri="{BB962C8B-B14F-4D97-AF65-F5344CB8AC3E}">
        <p14:creationId xmlns:p14="http://schemas.microsoft.com/office/powerpoint/2010/main" xmlns="" val="53405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ScrumMaster</a:t>
            </a:r>
            <a:r>
              <a:rPr lang="es-MX" dirty="0" smtClean="0"/>
              <a:t>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 err="1"/>
              <a:t>ScrumMaster</a:t>
            </a:r>
            <a:r>
              <a:rPr lang="es-MX" dirty="0"/>
              <a:t> es el Coach del equipo y es quien lo ayuda </a:t>
            </a:r>
            <a:r>
              <a:rPr lang="es-MX" dirty="0" smtClean="0"/>
              <a:t>a alcanzar </a:t>
            </a:r>
            <a:r>
              <a:rPr lang="es-MX" dirty="0"/>
              <a:t>su máximo nivel de productividad posible. </a:t>
            </a:r>
          </a:p>
          <a:p>
            <a:r>
              <a:rPr lang="es-MX" dirty="0"/>
              <a:t>Tomando algunas referencias de Leonardo </a:t>
            </a:r>
            <a:r>
              <a:rPr lang="es-MX" dirty="0" err="1"/>
              <a:t>Wolk</a:t>
            </a:r>
            <a:r>
              <a:rPr lang="es-MX" dirty="0"/>
              <a:t> podemos </a:t>
            </a:r>
            <a:r>
              <a:rPr lang="es-MX" dirty="0" smtClean="0"/>
              <a:t>decir que </a:t>
            </a:r>
            <a:r>
              <a:rPr lang="es-MX" dirty="0"/>
              <a:t>el </a:t>
            </a:r>
            <a:r>
              <a:rPr lang="es-MX" dirty="0" err="1"/>
              <a:t>ScrumMaster</a:t>
            </a:r>
            <a:r>
              <a:rPr lang="es-MX" dirty="0"/>
              <a:t>, en tanto que coach, es un </a:t>
            </a:r>
            <a:r>
              <a:rPr lang="es-MX" i="1" dirty="0"/>
              <a:t>líder, facilitador</a:t>
            </a:r>
            <a:r>
              <a:rPr lang="es-MX" i="1" dirty="0" smtClean="0"/>
              <a:t>, provocador</a:t>
            </a:r>
            <a:r>
              <a:rPr lang="es-MX" i="1" dirty="0"/>
              <a:t>, detective y soplador de brasas.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565803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1117</Words>
  <Application>Microsoft Office PowerPoint</Application>
  <PresentationFormat>Personalizado</PresentationFormat>
  <Paragraphs>87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 de Office</vt:lpstr>
      <vt:lpstr>Diapositiva 1</vt:lpstr>
      <vt:lpstr>Product Owner  </vt:lpstr>
      <vt:lpstr>Product Owner</vt:lpstr>
      <vt:lpstr>Product Owner</vt:lpstr>
      <vt:lpstr>Equipo de Desarrollo  </vt:lpstr>
      <vt:lpstr>Equipo de desarrollo </vt:lpstr>
      <vt:lpstr>Equipo de desarrollo </vt:lpstr>
      <vt:lpstr>Equipo de desarrollo –responsabilidades -</vt:lpstr>
      <vt:lpstr>ScrumMaster  </vt:lpstr>
      <vt:lpstr>Las responsabilidades principales del ScrumMaster son:</vt:lpstr>
      <vt:lpstr>ScrumMaster</vt:lpstr>
      <vt:lpstr>Elementos de Scrum  </vt:lpstr>
      <vt:lpstr>Product Backlog </vt:lpstr>
      <vt:lpstr>Diapositiva 14</vt:lpstr>
      <vt:lpstr>Priorización por valor de negocio de cada PBI </vt:lpstr>
      <vt:lpstr>ejemplo</vt:lpstr>
      <vt:lpstr>Ejemplo </vt:lpstr>
      <vt:lpstr>prioridades</vt:lpstr>
      <vt:lpstr>prioridades</vt:lpstr>
      <vt:lpstr>El Principio de Pareto </vt:lpstr>
      <vt:lpstr>El principio de Pareto</vt:lpstr>
      <vt:lpstr>El principio de pareto</vt:lpstr>
      <vt:lpstr>El principio de pareto</vt:lpstr>
      <vt:lpstr>Alcance variable ----triangulo de hierro---</vt:lpstr>
      <vt:lpstr>Ejemplos </vt:lpstr>
      <vt:lpstr>Alcance variable</vt:lpstr>
      <vt:lpstr>Diapositiva 27</vt:lpstr>
      <vt:lpstr>Manejo de contingencia !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Lepoldo Zepeda</dc:creator>
  <cp:lastModifiedBy>lclap</cp:lastModifiedBy>
  <cp:revision>19</cp:revision>
  <dcterms:created xsi:type="dcterms:W3CDTF">2016-04-17T02:33:04Z</dcterms:created>
  <dcterms:modified xsi:type="dcterms:W3CDTF">2016-04-27T14:20:55Z</dcterms:modified>
</cp:coreProperties>
</file>