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01" r:id="rId1"/>
  </p:sldMasterIdLst>
  <p:notesMasterIdLst>
    <p:notesMasterId r:id="rId27"/>
  </p:notesMasterIdLst>
  <p:sldIdLst>
    <p:sldId id="273" r:id="rId2"/>
    <p:sldId id="275" r:id="rId3"/>
    <p:sldId id="276" r:id="rId4"/>
    <p:sldId id="277" r:id="rId5"/>
    <p:sldId id="278" r:id="rId6"/>
    <p:sldId id="279" r:id="rId7"/>
    <p:sldId id="289" r:id="rId8"/>
    <p:sldId id="280" r:id="rId9"/>
    <p:sldId id="281" r:id="rId10"/>
    <p:sldId id="290" r:id="rId11"/>
    <p:sldId id="291" r:id="rId12"/>
    <p:sldId id="292" r:id="rId13"/>
    <p:sldId id="282" r:id="rId14"/>
    <p:sldId id="283" r:id="rId15"/>
    <p:sldId id="285" r:id="rId16"/>
    <p:sldId id="286" r:id="rId17"/>
    <p:sldId id="287" r:id="rId18"/>
    <p:sldId id="288" r:id="rId19"/>
    <p:sldId id="293" r:id="rId20"/>
    <p:sldId id="294" r:id="rId21"/>
    <p:sldId id="295" r:id="rId22"/>
    <p:sldId id="296" r:id="rId23"/>
    <p:sldId id="297" r:id="rId24"/>
    <p:sldId id="298" r:id="rId25"/>
    <p:sldId id="299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s-MX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s-MX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 noProof="0" smtClean="0"/>
              <a:t>Click to edit Master text styles</a:t>
            </a:r>
          </a:p>
          <a:p>
            <a:pPr lvl="1"/>
            <a:r>
              <a:rPr lang="en-US" altLang="es-MX" noProof="0" smtClean="0"/>
              <a:t>Second level</a:t>
            </a:r>
          </a:p>
          <a:p>
            <a:pPr lvl="2"/>
            <a:r>
              <a:rPr lang="en-US" altLang="es-MX" noProof="0" smtClean="0"/>
              <a:t>Third level</a:t>
            </a:r>
          </a:p>
          <a:p>
            <a:pPr lvl="3"/>
            <a:r>
              <a:rPr lang="en-US" altLang="es-MX" noProof="0" smtClean="0"/>
              <a:t>Fourth level</a:t>
            </a:r>
          </a:p>
          <a:p>
            <a:pPr lvl="4"/>
            <a:r>
              <a:rPr lang="en-US" altLang="es-MX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s-MX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F0940A69-1A68-4273-96C3-296952C186E8}" type="slidenum">
              <a:rPr lang="en-US" altLang="es-MX"/>
              <a:pPr/>
              <a:t>‹Nº›</a:t>
            </a:fld>
            <a:endParaRPr lang="en-U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Marcador de imagen d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Marcador de nota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MX" altLang="es-MX" smtClean="0"/>
          </a:p>
        </p:txBody>
      </p:sp>
      <p:sp>
        <p:nvSpPr>
          <p:cNvPr id="12292" name="Marcador de número de diapositiva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82ECC5A-B5D9-4EA0-9BD4-0D82119E5E1E}" type="slidenum">
              <a:rPr lang="en-US" altLang="es-MX"/>
              <a:pPr/>
              <a:t>6</a:t>
            </a:fld>
            <a:endParaRPr lang="en-US" alt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 alt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r>
              <a:rPr lang="en-US" altLang="es-MX" smtClean="0"/>
              <a:t>SOFTWARE  ENGINEERING</a:t>
            </a:r>
            <a:endParaRPr lang="en-US" alt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A339EC7-995A-41B4-B679-379DF07042DE}" type="slidenum">
              <a:rPr lang="en-US" altLang="es-MX" smtClean="0"/>
              <a:pPr/>
              <a:t>‹Nº›</a:t>
            </a:fld>
            <a:endParaRPr lang="en-US" altLang="es-MX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s-MX" smtClean="0"/>
              <a:t>SOFTWARE  ENGINEERING</a:t>
            </a:r>
            <a:endParaRPr lang="en-US" alt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7959D-673E-4A66-B9FD-96A608197825}" type="slidenum">
              <a:rPr lang="en-US" altLang="es-MX" smtClean="0"/>
              <a:pPr/>
              <a:t>‹Nº›</a:t>
            </a:fld>
            <a:endParaRPr lang="en-US" alt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s-MX" smtClean="0"/>
              <a:t>SOFTWARE  ENGINEERING</a:t>
            </a:r>
            <a:endParaRPr lang="en-US" alt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46A9-40B4-455B-A035-A12BEF6D489E}" type="slidenum">
              <a:rPr lang="en-US" altLang="es-MX" smtClean="0"/>
              <a:pPr/>
              <a:t>‹Nº›</a:t>
            </a:fld>
            <a:endParaRPr lang="en-US" altLang="es-MX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FFD6-D2CE-4CF1-A5AB-82F6E8BCFD52}" type="slidenum">
              <a:rPr lang="en-US" altLang="es-MX" smtClean="0"/>
              <a:pPr/>
              <a:t>‹Nº›</a:t>
            </a:fld>
            <a:endParaRPr lang="en-US" altLang="es-MX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endParaRPr lang="en-US" alt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F25C3F5-1121-419C-B6B2-484FCEAF77BD}" type="slidenum">
              <a:rPr lang="en-US" altLang="es-MX" smtClean="0"/>
              <a:pPr/>
              <a:t>‹Nº›</a:t>
            </a:fld>
            <a:endParaRPr lang="en-US" altLang="es-MX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s-MX" smtClean="0"/>
              <a:t>SOFTWARE  ENGINEERING</a:t>
            </a:r>
            <a:endParaRPr lang="en-US" alt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A321-8A26-4D44-8A14-F7CAA4FC5B8F}" type="slidenum">
              <a:rPr lang="en-US" altLang="es-MX" smtClean="0"/>
              <a:pPr/>
              <a:t>‹Nº›</a:t>
            </a:fld>
            <a:endParaRPr lang="en-US" altLang="es-MX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s-MX" smtClean="0"/>
              <a:t>SOFTWARE  ENGINEERING</a:t>
            </a:r>
            <a:endParaRPr lang="en-US" alt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2C08-98B0-4F4D-A91E-BF4F16F8E1E5}" type="slidenum">
              <a:rPr lang="en-US" altLang="es-MX" smtClean="0"/>
              <a:pPr/>
              <a:t>‹Nº›</a:t>
            </a:fld>
            <a:endParaRPr lang="en-US" alt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s-MX" smtClean="0"/>
              <a:t>SOFTWARE  ENGINEERING</a:t>
            </a:r>
            <a:endParaRPr lang="en-US" alt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C1493-26AE-40F0-9DAA-F4B519270354}" type="slidenum">
              <a:rPr lang="en-US" altLang="es-MX" smtClean="0"/>
              <a:pPr/>
              <a:t>‹Nº›</a:t>
            </a:fld>
            <a:endParaRPr lang="en-US" altLang="es-MX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s-MX" smtClean="0"/>
              <a:t>SOFTWARE  ENGINEERING</a:t>
            </a:r>
            <a:endParaRPr lang="en-US" alt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2662-849B-4F0D-9DAB-963865CB4054}" type="slidenum">
              <a:rPr lang="en-US" altLang="es-MX" smtClean="0"/>
              <a:pPr/>
              <a:t>‹Nº›</a:t>
            </a:fld>
            <a:endParaRPr lang="en-US" altLang="es-MX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s-MX" smtClean="0"/>
              <a:t>SOFTWARE  ENGINEERING</a:t>
            </a:r>
            <a:endParaRPr lang="en-US" alt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3BED-DC0E-45B3-BFE0-F4D1FC3CEE4F}" type="slidenum">
              <a:rPr lang="en-US" altLang="es-MX" smtClean="0"/>
              <a:pPr/>
              <a:t>‹Nº›</a:t>
            </a:fld>
            <a:endParaRPr lang="en-US" altLang="es-MX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s-MX" smtClean="0"/>
              <a:t>SOFTWARE  ENGINEERING</a:t>
            </a:r>
            <a:endParaRPr lang="en-US" alt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48C3-6D41-42DF-8CDC-DA1EE322E5EA}" type="slidenum">
              <a:rPr lang="en-US" altLang="es-MX" smtClean="0"/>
              <a:pPr/>
              <a:t>‹Nº›</a:t>
            </a:fld>
            <a:endParaRPr lang="en-US" altLang="es-MX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s-MX" smtClean="0"/>
              <a:t>SOFTWARE  ENGINEERING</a:t>
            </a:r>
            <a:endParaRPr lang="en-US" alt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69C1493-26AE-40F0-9DAA-F4B519270354}" type="slidenum">
              <a:rPr lang="en-US" altLang="es-MX" smtClean="0"/>
              <a:pPr/>
              <a:t>‹Nº›</a:t>
            </a:fld>
            <a:endParaRPr lang="en-US" altLang="es-MX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s-MX" dirty="0" err="1" smtClean="0"/>
              <a:t>Reingeniería</a:t>
            </a:r>
            <a:r>
              <a:rPr lang="en-US" altLang="es-MX" dirty="0" smtClean="0"/>
              <a:t> del SW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es-MX" altLang="es-MX" dirty="0" smtClean="0"/>
              <a:t>Mantenimiento de SW</a:t>
            </a:r>
          </a:p>
          <a:p>
            <a:pPr eaLnBrk="1" hangingPunct="1"/>
            <a:r>
              <a:rPr lang="es-MX" altLang="es-MX" dirty="0" smtClean="0"/>
              <a:t>Dr. Luis C. Santillán H.</a:t>
            </a:r>
          </a:p>
        </p:txBody>
      </p:sp>
      <p:sp>
        <p:nvSpPr>
          <p:cNvPr id="6146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2461BF7-8AD5-411A-9F19-22DE8DA681EA}" type="slidenum">
              <a:rPr lang="en-US" altLang="es-MX"/>
              <a:pPr/>
              <a:t>1</a:t>
            </a:fld>
            <a:endParaRPr lang="en-US" alt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smtClean="0"/>
              <a:t>Reestructuración de documentos</a:t>
            </a:r>
          </a:p>
        </p:txBody>
      </p:sp>
      <p:sp>
        <p:nvSpPr>
          <p:cNvPr id="16388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3005B50-2E58-4526-87AA-AB0F097FE478}" type="slidenum">
              <a:rPr lang="en-US" altLang="es-MX"/>
              <a:pPr/>
              <a:t>10</a:t>
            </a:fld>
            <a:endParaRPr lang="en-US" altLang="es-MX"/>
          </a:p>
        </p:txBody>
      </p:sp>
      <p:sp>
        <p:nvSpPr>
          <p:cNvPr id="16387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altLang="es-MX" sz="2400" b="1" smtClean="0"/>
              <a:t>Opción 1</a:t>
            </a:r>
            <a:r>
              <a:rPr lang="es-MX" altLang="es-MX" sz="2400" smtClean="0"/>
              <a:t>: </a:t>
            </a:r>
            <a:r>
              <a:rPr lang="es-MX" altLang="es-MX" sz="2400" b="1" smtClean="0"/>
              <a:t>La creación de documentación consume muchísimo tiempo</a:t>
            </a:r>
            <a:r>
              <a:rPr lang="es-MX" altLang="es-MX" sz="2400" smtClean="0"/>
              <a:t>: si un programa es relativamente estático, es posible que esté llegando al final de su vida y no vale la pena la reestructuración por lo que tampoco vale la pena la redocumentación.</a:t>
            </a:r>
            <a:endParaRPr lang="es-MX" altLang="es-MX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smtClean="0"/>
              <a:t>Reestructuración de documentos</a:t>
            </a:r>
          </a:p>
        </p:txBody>
      </p:sp>
      <p:sp>
        <p:nvSpPr>
          <p:cNvPr id="17412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8127C32-177F-43D8-9761-1AAAE67D6919}" type="slidenum">
              <a:rPr lang="en-US" altLang="es-MX"/>
              <a:pPr/>
              <a:t>11</a:t>
            </a:fld>
            <a:endParaRPr lang="en-US" altLang="es-MX"/>
          </a:p>
        </p:txBody>
      </p:sp>
      <p:sp>
        <p:nvSpPr>
          <p:cNvPr id="17411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altLang="es-MX" sz="2400" b="1" smtClean="0"/>
              <a:t>Opción 2</a:t>
            </a:r>
            <a:r>
              <a:rPr lang="es-MX" altLang="es-MX" sz="2400" smtClean="0"/>
              <a:t>: </a:t>
            </a:r>
            <a:r>
              <a:rPr lang="es-MX" altLang="es-MX" sz="2400" b="1" smtClean="0"/>
              <a:t>es preciso actualizar la documentación pero se dispone de recursos limitados.</a:t>
            </a:r>
            <a:r>
              <a:rPr lang="es-MX" altLang="es-MX" sz="2400" smtClean="0"/>
              <a:t> Aquí lo que se tiene que hacer es “documentar sólo si hay modificaciones”, no volver a documentar toda la aplicación, sino solamente aquéllas partes que corresponden a las modificaciones. Con esto la documentación útil y relevante irá evolucionando con el tiempo.</a:t>
            </a:r>
            <a:endParaRPr lang="es-MX" altLang="es-MX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smtClean="0"/>
              <a:t>Reestructuración de documentos</a:t>
            </a:r>
          </a:p>
        </p:txBody>
      </p:sp>
      <p:sp>
        <p:nvSpPr>
          <p:cNvPr id="18436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461225E-B1C5-4BB5-A4FA-2E108205A744}" type="slidenum">
              <a:rPr lang="en-US" altLang="es-MX"/>
              <a:pPr/>
              <a:t>12</a:t>
            </a:fld>
            <a:endParaRPr lang="en-US" altLang="es-MX"/>
          </a:p>
        </p:txBody>
      </p:sp>
      <p:sp>
        <p:nvSpPr>
          <p:cNvPr id="18435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altLang="es-MX" sz="2400" b="1" smtClean="0"/>
              <a:t>Opción 3</a:t>
            </a:r>
            <a:r>
              <a:rPr lang="es-MX" altLang="es-MX" sz="2400" smtClean="0"/>
              <a:t>: </a:t>
            </a:r>
            <a:r>
              <a:rPr lang="es-MX" altLang="es-MX" sz="2400" b="1" smtClean="0"/>
              <a:t>el sistema es fundamental para el negocio y es preciso volver a documentarlo por completo.</a:t>
            </a:r>
            <a:r>
              <a:rPr lang="es-MX" altLang="es-MX" sz="2400" smtClean="0"/>
              <a:t> Aquí un enfoque inteligente consiste en reducir la documentación al mínimo necesario.</a:t>
            </a:r>
            <a:endParaRPr lang="es-MX" altLang="es-MX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smtClean="0"/>
              <a:t>Ingeniería Inversa</a:t>
            </a:r>
          </a:p>
        </p:txBody>
      </p:sp>
      <p:sp>
        <p:nvSpPr>
          <p:cNvPr id="19460" name="Marcador de número de diapositiva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C6CD856-BB37-4D52-8DE4-3606F1826DC5}" type="slidenum">
              <a:rPr lang="en-US" altLang="es-MX"/>
              <a:pPr/>
              <a:t>13</a:t>
            </a:fld>
            <a:endParaRPr lang="en-US" altLang="es-MX"/>
          </a:p>
        </p:txBody>
      </p:sp>
      <p:sp>
        <p:nvSpPr>
          <p:cNvPr id="19459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altLang="es-MX" sz="2800" dirty="0" smtClean="0"/>
              <a:t>El concepto nace en el mundo del HW para </a:t>
            </a:r>
            <a:r>
              <a:rPr lang="es-MX" altLang="es-MX" sz="2800" b="1" dirty="0" smtClean="0"/>
              <a:t>comprender </a:t>
            </a:r>
            <a:r>
              <a:rPr lang="es-MX" altLang="es-MX" sz="2800" b="1" smtClean="0"/>
              <a:t>el código </a:t>
            </a:r>
            <a:r>
              <a:rPr lang="es-MX" altLang="es-MX" sz="2800" smtClean="0"/>
              <a:t>del </a:t>
            </a:r>
            <a:r>
              <a:rPr lang="es-MX" altLang="es-MX" sz="2800" dirty="0" smtClean="0"/>
              <a:t>diseño y fabricación.</a:t>
            </a:r>
          </a:p>
          <a:p>
            <a:r>
              <a:rPr lang="es-MX" altLang="es-MX" sz="2800" dirty="0" smtClean="0"/>
              <a:t>Una ingeniería inversa con éxito precede de una o más </a:t>
            </a:r>
            <a:r>
              <a:rPr lang="es-MX" altLang="es-MX" sz="2800" b="1" dirty="0" smtClean="0"/>
              <a:t>especificaciones de diseño y fabricación </a:t>
            </a:r>
            <a:r>
              <a:rPr lang="es-MX" altLang="es-MX" sz="2800" dirty="0" smtClean="0"/>
              <a:t>del producto, mediante el </a:t>
            </a:r>
            <a:r>
              <a:rPr lang="es-MX" altLang="es-MX" sz="2800" b="1" dirty="0" smtClean="0"/>
              <a:t>examen de ejemplos reales </a:t>
            </a:r>
            <a:r>
              <a:rPr lang="es-MX" altLang="es-MX" sz="2800" dirty="0" smtClean="0"/>
              <a:t>de ese producto.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smtClean="0"/>
              <a:t>Ingeniería Inversa</a:t>
            </a:r>
          </a:p>
        </p:txBody>
      </p:sp>
      <p:sp>
        <p:nvSpPr>
          <p:cNvPr id="20484" name="Marcador de número de diapositiva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3C5882A-0479-4F32-ABC0-33D2182DEB31}" type="slidenum">
              <a:rPr lang="en-US" altLang="es-MX"/>
              <a:pPr/>
              <a:t>14</a:t>
            </a:fld>
            <a:endParaRPr lang="en-US" altLang="es-MX"/>
          </a:p>
        </p:txBody>
      </p:sp>
      <p:sp>
        <p:nvSpPr>
          <p:cNvPr id="2048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altLang="es-MX" sz="2200" smtClean="0"/>
              <a:t>En el SW es similar, aunque con </a:t>
            </a:r>
            <a:r>
              <a:rPr lang="es-MX" altLang="es-MX" sz="2200" b="1" smtClean="0"/>
              <a:t>diferencias</a:t>
            </a:r>
            <a:r>
              <a:rPr lang="es-MX" altLang="es-MX" sz="2200" smtClean="0"/>
              <a:t>:</a:t>
            </a:r>
          </a:p>
          <a:p>
            <a:pPr lvl="1"/>
            <a:r>
              <a:rPr lang="es-MX" altLang="es-MX" sz="2200" smtClean="0"/>
              <a:t>El SW no suele ser ajeno, es propio de la empresa.</a:t>
            </a:r>
          </a:p>
          <a:p>
            <a:pPr lvl="1"/>
            <a:r>
              <a:rPr lang="es-MX" altLang="es-MX" sz="2200" smtClean="0"/>
              <a:t>Los “secretos” a descubrir suelen ser incomprensibles porque nunca se llegó a desarrollar una especificación.</a:t>
            </a:r>
          </a:p>
          <a:p>
            <a:r>
              <a:rPr lang="es-MX" altLang="es-MX" sz="2200" smtClean="0"/>
              <a:t>Por lo anterior, típicamente, la Ing. Inversa de SW es el proceso de </a:t>
            </a:r>
            <a:r>
              <a:rPr lang="es-MX" altLang="es-MX" sz="2200" b="1" smtClean="0"/>
              <a:t>análisis de un programa</a:t>
            </a:r>
            <a:r>
              <a:rPr lang="es-MX" altLang="es-MX" sz="2200" smtClean="0"/>
              <a:t> con el fin de crear una representación de programa con un </a:t>
            </a:r>
            <a:r>
              <a:rPr lang="es-MX" altLang="es-MX" sz="2200" b="1" smtClean="0"/>
              <a:t>nivel de abstracción más alto </a:t>
            </a:r>
            <a:r>
              <a:rPr lang="es-MX" altLang="es-MX" sz="2200" smtClean="0"/>
              <a:t>que el código fuente.</a:t>
            </a:r>
          </a:p>
          <a:p>
            <a:r>
              <a:rPr lang="es-MX" altLang="es-MX" sz="2200" smtClean="0"/>
              <a:t>La Ing. Inversa es un </a:t>
            </a:r>
            <a:r>
              <a:rPr lang="es-MX" altLang="es-MX" sz="2200" b="1" smtClean="0"/>
              <a:t>proceso de recuperación de diseño</a:t>
            </a:r>
            <a:r>
              <a:rPr lang="es-MX" altLang="es-MX" sz="2200" smtClean="0"/>
              <a:t>: información de diseño arquitectónico y de proceso e información de los datos.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smtClean="0"/>
              <a:t>Reestructuración de código</a:t>
            </a:r>
          </a:p>
        </p:txBody>
      </p:sp>
      <p:sp>
        <p:nvSpPr>
          <p:cNvPr id="21508" name="Marcador de número de diapositiva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D5094EF-8E86-4D2A-AE5A-E8A7051B473C}" type="slidenum">
              <a:rPr lang="en-US" altLang="es-MX"/>
              <a:pPr/>
              <a:t>15</a:t>
            </a:fld>
            <a:endParaRPr lang="en-US" altLang="es-MX"/>
          </a:p>
        </p:txBody>
      </p:sp>
      <p:sp>
        <p:nvSpPr>
          <p:cNvPr id="21507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altLang="es-MX" sz="2000" smtClean="0"/>
              <a:t>El </a:t>
            </a:r>
            <a:r>
              <a:rPr lang="es-MX" altLang="es-MX" sz="2000" b="1" smtClean="0"/>
              <a:t>tipo más común</a:t>
            </a:r>
            <a:r>
              <a:rPr lang="es-MX" altLang="es-MX" sz="2000" smtClean="0"/>
              <a:t> de reingeniería es la </a:t>
            </a:r>
            <a:r>
              <a:rPr lang="es-MX" altLang="es-MX" sz="2000" b="1" smtClean="0"/>
              <a:t>reestructuración del código</a:t>
            </a:r>
            <a:r>
              <a:rPr lang="es-MX" altLang="es-MX" sz="2000" smtClean="0"/>
              <a:t>, se puede hacer con módulos individuales difíciles de comprender, probar y mantener, ya que la arquitectura general del programa suele ser relativamente sólida.</a:t>
            </a:r>
          </a:p>
          <a:p>
            <a:r>
              <a:rPr lang="es-MX" altLang="es-MX" sz="2000" smtClean="0"/>
              <a:t>Requiere:</a:t>
            </a:r>
          </a:p>
          <a:p>
            <a:pPr lvl="1"/>
            <a:r>
              <a:rPr lang="es-MX" altLang="es-MX" sz="1800" b="1" smtClean="0"/>
              <a:t>Analizar el código fuente </a:t>
            </a:r>
            <a:r>
              <a:rPr lang="es-MX" altLang="es-MX" sz="1800" smtClean="0"/>
              <a:t>empleando una herramienta de reestructuración.</a:t>
            </a:r>
          </a:p>
          <a:p>
            <a:pPr lvl="1"/>
            <a:r>
              <a:rPr lang="es-MX" altLang="es-MX" sz="1800" smtClean="0"/>
              <a:t>Señalar las </a:t>
            </a:r>
            <a:r>
              <a:rPr lang="es-MX" altLang="es-MX" sz="1800" b="1" smtClean="0"/>
              <a:t>violaciones de las estructuras </a:t>
            </a:r>
            <a:r>
              <a:rPr lang="es-MX" altLang="es-MX" sz="1800" smtClean="0"/>
              <a:t>de programación estructurada</a:t>
            </a:r>
          </a:p>
          <a:p>
            <a:pPr lvl="1"/>
            <a:r>
              <a:rPr lang="es-MX" altLang="es-MX" sz="1800" b="1" smtClean="0"/>
              <a:t>Reestructurar</a:t>
            </a:r>
            <a:r>
              <a:rPr lang="es-MX" altLang="es-MX" sz="1800" smtClean="0"/>
              <a:t> el código (se puede automatizar)</a:t>
            </a:r>
          </a:p>
          <a:p>
            <a:pPr lvl="1"/>
            <a:r>
              <a:rPr lang="es-MX" altLang="es-MX" sz="1800" smtClean="0"/>
              <a:t>Se </a:t>
            </a:r>
            <a:r>
              <a:rPr lang="es-MX" altLang="es-MX" sz="1800" b="1" smtClean="0"/>
              <a:t>analiza el código reestructurado </a:t>
            </a:r>
            <a:r>
              <a:rPr lang="es-MX" altLang="es-MX" sz="1800" smtClean="0"/>
              <a:t>para asegurar que no se introdujeron anomalías.</a:t>
            </a:r>
          </a:p>
          <a:p>
            <a:pPr lvl="1"/>
            <a:r>
              <a:rPr lang="es-MX" altLang="es-MX" sz="1800" smtClean="0"/>
              <a:t>Se </a:t>
            </a:r>
            <a:r>
              <a:rPr lang="es-MX" altLang="es-MX" sz="1800" b="1" smtClean="0"/>
              <a:t>actualiza la documentación </a:t>
            </a:r>
            <a:r>
              <a:rPr lang="es-MX" altLang="es-MX" sz="1800" smtClean="0"/>
              <a:t>interna.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smtClean="0"/>
              <a:t>Reestructuración de datos</a:t>
            </a:r>
          </a:p>
        </p:txBody>
      </p:sp>
      <p:sp>
        <p:nvSpPr>
          <p:cNvPr id="22532" name="Marcador de número de diapositiva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3FEC8AD-032F-4E55-8D6B-19D7A0878398}" type="slidenum">
              <a:rPr lang="en-US" altLang="es-MX"/>
              <a:pPr/>
              <a:t>16</a:t>
            </a:fld>
            <a:endParaRPr lang="en-US" altLang="es-MX"/>
          </a:p>
        </p:txBody>
      </p:sp>
      <p:sp>
        <p:nvSpPr>
          <p:cNvPr id="22531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altLang="es-MX" sz="2000" smtClean="0"/>
              <a:t>Es una actividad de reingeniería a </a:t>
            </a:r>
            <a:r>
              <a:rPr lang="es-MX" altLang="es-MX" sz="2000" b="1" smtClean="0"/>
              <a:t>gran escala</a:t>
            </a:r>
            <a:r>
              <a:rPr lang="es-MX" altLang="es-MX" sz="2000" smtClean="0"/>
              <a:t>. Suele comenzar con una actividad de </a:t>
            </a:r>
            <a:r>
              <a:rPr lang="es-MX" altLang="es-MX" sz="2000" b="1" smtClean="0"/>
              <a:t>ingeniería inversa</a:t>
            </a:r>
            <a:r>
              <a:rPr lang="es-MX" altLang="es-MX" sz="2000" smtClean="0"/>
              <a:t>.</a:t>
            </a:r>
          </a:p>
          <a:p>
            <a:r>
              <a:rPr lang="es-MX" altLang="es-MX" sz="2000" smtClean="0"/>
              <a:t>Se analiza con detalle la arquitectura de datos actual, se identifican los objetivos de datos y atributos y se revisa la </a:t>
            </a:r>
            <a:r>
              <a:rPr lang="es-MX" altLang="es-MX" sz="2000" b="1" smtClean="0"/>
              <a:t>calidad de las estructuras de datos</a:t>
            </a:r>
            <a:r>
              <a:rPr lang="es-MX" altLang="es-MX" sz="2000" smtClean="0"/>
              <a:t> existentes.</a:t>
            </a:r>
          </a:p>
          <a:p>
            <a:r>
              <a:rPr lang="es-MX" altLang="es-MX" sz="2000" smtClean="0"/>
              <a:t>Cuando hay </a:t>
            </a:r>
            <a:r>
              <a:rPr lang="es-MX" altLang="es-MX" sz="2000" b="1" smtClean="0"/>
              <a:t>estructuras de datos débiles</a:t>
            </a:r>
            <a:r>
              <a:rPr lang="es-MX" altLang="es-MX" sz="2000" smtClean="0"/>
              <a:t> (Ej.- Archivos en lugar de bases de datos) se puede aplicar </a:t>
            </a:r>
            <a:r>
              <a:rPr lang="es-MX" altLang="es-MX" sz="2000" b="1" smtClean="0"/>
              <a:t>reingeniería de datos</a:t>
            </a:r>
            <a:r>
              <a:rPr lang="es-MX" altLang="es-MX" sz="2000" smtClean="0"/>
              <a:t>.</a:t>
            </a:r>
          </a:p>
          <a:p>
            <a:r>
              <a:rPr lang="es-MX" altLang="es-MX" sz="2000" smtClean="0"/>
              <a:t>Debido a la estrecha relación entre la arquitectura de datos y la arquitectura del programa, suele ser común que </a:t>
            </a:r>
            <a:r>
              <a:rPr lang="es-MX" altLang="es-MX" sz="2000" b="1" smtClean="0"/>
              <a:t>a toda reestructuración de datos le sigue una reestructuración de código</a:t>
            </a:r>
            <a:r>
              <a:rPr lang="es-MX" altLang="es-MX" sz="20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smtClean="0"/>
              <a:t>Ingeniería Directa</a:t>
            </a:r>
          </a:p>
        </p:txBody>
      </p:sp>
      <p:sp>
        <p:nvSpPr>
          <p:cNvPr id="23556" name="Marcador de número de diapositiva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AFE42BB-9610-4E90-BFF2-C52AD90B2771}" type="slidenum">
              <a:rPr lang="en-US" altLang="es-MX"/>
              <a:pPr/>
              <a:t>17</a:t>
            </a:fld>
            <a:endParaRPr lang="en-US" altLang="es-MX"/>
          </a:p>
        </p:txBody>
      </p:sp>
      <p:sp>
        <p:nvSpPr>
          <p:cNvPr id="23555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altLang="es-MX" smtClean="0"/>
              <a:t>En un mundo ideal las aplicaciones se deberían reconstruir utilizando un</a:t>
            </a:r>
            <a:r>
              <a:rPr lang="es-MX" altLang="es-MX" b="1" smtClean="0"/>
              <a:t> “motor de ingeniería” automatizado</a:t>
            </a:r>
            <a:r>
              <a:rPr lang="es-MX" altLang="es-MX" smtClean="0"/>
              <a:t>.</a:t>
            </a:r>
          </a:p>
          <a:p>
            <a:r>
              <a:rPr lang="es-MX" altLang="es-MX" smtClean="0"/>
              <a:t>El motor recibiría el programa anterior, lo analizaría, reestructuraría y regeneraría con los mayores estándares de calidad de SW.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smtClean="0"/>
              <a:t>Ingeniería Directa</a:t>
            </a:r>
          </a:p>
        </p:txBody>
      </p:sp>
      <p:sp>
        <p:nvSpPr>
          <p:cNvPr id="24580" name="Marcador de número de diapositiva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57F5E30-DA02-474D-8A0A-8CB22251682E}" type="slidenum">
              <a:rPr lang="en-US" altLang="es-MX"/>
              <a:pPr/>
              <a:t>18</a:t>
            </a:fld>
            <a:endParaRPr lang="en-US" altLang="es-MX"/>
          </a:p>
        </p:txBody>
      </p:sp>
      <p:sp>
        <p:nvSpPr>
          <p:cNvPr id="24579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altLang="es-MX" sz="2400" smtClean="0"/>
              <a:t>La ingeniería directa no sólo </a:t>
            </a:r>
            <a:r>
              <a:rPr lang="es-MX" altLang="es-MX" sz="2400" b="1" smtClean="0"/>
              <a:t>recupera la información de diseño</a:t>
            </a:r>
            <a:r>
              <a:rPr lang="es-MX" altLang="es-MX" sz="2400" smtClean="0"/>
              <a:t> a partir del software existente, también utilizaría esta información para </a:t>
            </a:r>
            <a:r>
              <a:rPr lang="es-MX" altLang="es-MX" sz="2400" b="1" smtClean="0"/>
              <a:t>alterar o reconstruir el sistema existente con la finalidad de mejorar su calidad  global</a:t>
            </a:r>
            <a:r>
              <a:rPr lang="es-MX" altLang="es-MX" sz="2400" smtClean="0"/>
              <a:t>.</a:t>
            </a:r>
          </a:p>
          <a:p>
            <a:r>
              <a:rPr lang="es-MX" altLang="es-MX" sz="2400" smtClean="0"/>
              <a:t>En la mayoría de los casos el software sometido a reingeniería </a:t>
            </a:r>
            <a:r>
              <a:rPr lang="es-MX" altLang="es-MX" sz="2400" b="1" smtClean="0"/>
              <a:t>vuelve a implementar la función del sistema existente </a:t>
            </a:r>
            <a:r>
              <a:rPr lang="es-MX" altLang="es-MX" sz="2400" smtClean="0"/>
              <a:t>y también </a:t>
            </a:r>
            <a:r>
              <a:rPr lang="es-MX" altLang="es-MX" sz="2400" b="1" smtClean="0"/>
              <a:t>añade nuevas funciones</a:t>
            </a:r>
            <a:r>
              <a:rPr lang="es-MX" altLang="es-MX" sz="2400" smtClean="0"/>
              <a:t> o </a:t>
            </a:r>
            <a:r>
              <a:rPr lang="es-MX" altLang="es-MX" sz="2400" b="1" smtClean="0"/>
              <a:t>mejoras</a:t>
            </a:r>
            <a:r>
              <a:rPr lang="es-MX" altLang="es-MX" sz="24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smtClean="0"/>
              <a:t>Valoraciones sobre la reingeniería del software</a:t>
            </a:r>
          </a:p>
        </p:txBody>
      </p:sp>
      <p:sp>
        <p:nvSpPr>
          <p:cNvPr id="25604" name="Marcador de número de diapositiva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1D37C9D-A17C-400C-BBC7-5B1796F5AAC3}" type="slidenum">
              <a:rPr lang="en-US" altLang="es-MX"/>
              <a:pPr/>
              <a:t>19</a:t>
            </a:fld>
            <a:endParaRPr lang="en-US" altLang="es-MX"/>
          </a:p>
        </p:txBody>
      </p:sp>
      <p:sp>
        <p:nvSpPr>
          <p:cNvPr id="2560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altLang="es-MX" smtClean="0"/>
              <a:t>La reingeniería </a:t>
            </a:r>
            <a:r>
              <a:rPr lang="es-MX" altLang="es-MX" b="1" smtClean="0"/>
              <a:t>requiere tiempo</a:t>
            </a:r>
            <a:r>
              <a:rPr lang="es-MX" altLang="es-MX" smtClean="0"/>
              <a:t>; conlleva un coste de dinero enorme y absorbe recursos que de otro modo podrían emplearse en preocupaciones más inmediatas.</a:t>
            </a:r>
          </a:p>
          <a:p>
            <a:r>
              <a:rPr lang="es-MX" altLang="es-MX" smtClean="0"/>
              <a:t>La reingeniería es una actividad que </a:t>
            </a:r>
            <a:r>
              <a:rPr lang="es-MX" altLang="es-MX" b="1" smtClean="0"/>
              <a:t>absorberá recursos de TI</a:t>
            </a:r>
            <a:r>
              <a:rPr lang="es-MX" altLang="es-MX" smtClean="0"/>
              <a:t> durante un periodo grande.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smtClean="0"/>
              <a:t>¿Qué es Reingeniería del SW?</a:t>
            </a:r>
          </a:p>
        </p:txBody>
      </p:sp>
      <p:sp>
        <p:nvSpPr>
          <p:cNvPr id="7172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5B7BB9C-EE99-4CEB-B734-B649083BEF2D}" type="slidenum">
              <a:rPr lang="en-US" altLang="es-MX"/>
              <a:pPr/>
              <a:t>2</a:t>
            </a:fld>
            <a:endParaRPr lang="en-US" altLang="es-MX"/>
          </a:p>
        </p:txBody>
      </p:sp>
      <p:sp>
        <p:nvSpPr>
          <p:cNvPr id="7171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altLang="es-MX" sz="2400" b="1" smtClean="0"/>
              <a:t>Def.-</a:t>
            </a:r>
            <a:r>
              <a:rPr lang="es-MX" altLang="es-MX" sz="2400" smtClean="0"/>
              <a:t> </a:t>
            </a:r>
            <a:r>
              <a:rPr lang="es-MX" altLang="es-MX" sz="2400" b="1" smtClean="0"/>
              <a:t>Modificación</a:t>
            </a:r>
            <a:r>
              <a:rPr lang="es-MX" altLang="es-MX" sz="2400" smtClean="0"/>
              <a:t> de un producto SW o de ciertos componentes, usando para el </a:t>
            </a:r>
            <a:r>
              <a:rPr lang="es-MX" altLang="es-MX" sz="2400" b="1" smtClean="0"/>
              <a:t>análisis del sistema </a:t>
            </a:r>
            <a:r>
              <a:rPr lang="es-MX" altLang="es-MX" sz="2400" smtClean="0"/>
              <a:t>existente técnicas de </a:t>
            </a:r>
            <a:r>
              <a:rPr lang="es-MX" altLang="es-MX" sz="2400" b="1" smtClean="0"/>
              <a:t>Ingeniería Inversa</a:t>
            </a:r>
            <a:r>
              <a:rPr lang="es-MX" altLang="es-MX" sz="2400" smtClean="0"/>
              <a:t> y, para la etapa de </a:t>
            </a:r>
            <a:r>
              <a:rPr lang="es-MX" altLang="es-MX" sz="2400" b="1" smtClean="0"/>
              <a:t>reconstrucción</a:t>
            </a:r>
            <a:r>
              <a:rPr lang="es-MX" altLang="es-MX" sz="2400" smtClean="0"/>
              <a:t>, herramientas de </a:t>
            </a:r>
            <a:r>
              <a:rPr lang="es-MX" altLang="es-MX" sz="2400" b="1" smtClean="0"/>
              <a:t>Ingeniería Directa</a:t>
            </a:r>
            <a:r>
              <a:rPr lang="es-MX" altLang="es-MX" sz="24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smtClean="0"/>
              <a:t>Valoraciones sobre la reingeniería del software</a:t>
            </a:r>
          </a:p>
        </p:txBody>
      </p:sp>
      <p:sp>
        <p:nvSpPr>
          <p:cNvPr id="26628" name="Marcador de número de diapositiva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25ADB90-0620-4E0F-BD5D-DB71DF4A373D}" type="slidenum">
              <a:rPr lang="en-US" altLang="es-MX"/>
              <a:pPr/>
              <a:t>20</a:t>
            </a:fld>
            <a:endParaRPr lang="en-US" altLang="es-MX"/>
          </a:p>
        </p:txBody>
      </p:sp>
      <p:sp>
        <p:nvSpPr>
          <p:cNvPr id="26627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altLang="es-MX" smtClean="0"/>
              <a:t>Ante la perspectiva de aplicar procesos de reingeniería, cabe preguntarse si existen alternativas a esto:</a:t>
            </a:r>
          </a:p>
          <a:p>
            <a:pPr lvl="1"/>
            <a:r>
              <a:rPr lang="es-MX" altLang="es-MX" b="1" smtClean="0"/>
              <a:t>Comprar software que lo sustituya</a:t>
            </a:r>
            <a:r>
              <a:rPr lang="es-MX" altLang="es-MX" smtClean="0"/>
              <a:t>.</a:t>
            </a:r>
          </a:p>
          <a:p>
            <a:pPr lvl="1"/>
            <a:r>
              <a:rPr lang="es-MX" altLang="es-MX" b="1" smtClean="0"/>
              <a:t>Desarrollar el software nuevo</a:t>
            </a:r>
            <a:r>
              <a:rPr lang="es-MX" altLang="es-MX" smtClean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smtClean="0"/>
              <a:t>Valoraciones sobre la reingeniería del software</a:t>
            </a:r>
          </a:p>
        </p:txBody>
      </p:sp>
      <p:sp>
        <p:nvSpPr>
          <p:cNvPr id="27652" name="Marcador de número de diapositiva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1CEE28A-8D24-4266-9CD5-4B999AA9A61B}" type="slidenum">
              <a:rPr lang="en-US" altLang="es-MX"/>
              <a:pPr/>
              <a:t>21</a:t>
            </a:fld>
            <a:endParaRPr lang="en-US" altLang="es-MX"/>
          </a:p>
        </p:txBody>
      </p:sp>
      <p:sp>
        <p:nvSpPr>
          <p:cNvPr id="27651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altLang="es-MX" sz="2800" smtClean="0"/>
              <a:t>La </a:t>
            </a:r>
            <a:r>
              <a:rPr lang="es-MX" altLang="es-MX" sz="2800" b="1" smtClean="0"/>
              <a:t>reingeniería suele considerarse una buena opción</a:t>
            </a:r>
            <a:r>
              <a:rPr lang="es-MX" altLang="es-MX" sz="2800" smtClean="0"/>
              <a:t> frente al desarrollo de una nueva aplicación cuando:</a:t>
            </a:r>
          </a:p>
          <a:p>
            <a:pPr lvl="1"/>
            <a:r>
              <a:rPr lang="es-MX" altLang="es-MX" sz="2400" smtClean="0"/>
              <a:t>La aplicación tiene fallos frecuentes que son difíciles de localizar.</a:t>
            </a:r>
          </a:p>
          <a:p>
            <a:pPr lvl="1"/>
            <a:r>
              <a:rPr lang="es-MX" altLang="es-MX" sz="2400" smtClean="0"/>
              <a:t>La aplicación es poco eficiente, pero realiza la acción esperada.</a:t>
            </a:r>
          </a:p>
          <a:p>
            <a:pPr lvl="1"/>
            <a:r>
              <a:rPr lang="es-MX" altLang="es-MX" sz="2400" smtClean="0"/>
              <a:t>Existen dificultades para integrar la aplicación con otros sistemas.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smtClean="0"/>
              <a:t>Valoraciones sobre la reingeniería del software</a:t>
            </a:r>
          </a:p>
        </p:txBody>
      </p:sp>
      <p:sp>
        <p:nvSpPr>
          <p:cNvPr id="28676" name="Marcador de número de diapositiva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7F1EF37-4B2A-492F-B209-CDDD2130C3A2}" type="slidenum">
              <a:rPr lang="en-US" altLang="es-MX"/>
              <a:pPr/>
              <a:t>22</a:t>
            </a:fld>
            <a:endParaRPr lang="en-US" altLang="es-MX"/>
          </a:p>
        </p:txBody>
      </p:sp>
      <p:sp>
        <p:nvSpPr>
          <p:cNvPr id="28675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altLang="es-MX" sz="2800" smtClean="0"/>
              <a:t>La </a:t>
            </a:r>
            <a:r>
              <a:rPr lang="es-MX" altLang="es-MX" sz="2800" b="1" smtClean="0"/>
              <a:t>reingeniería suele considerarse una buena opción</a:t>
            </a:r>
            <a:r>
              <a:rPr lang="es-MX" altLang="es-MX" sz="2800" smtClean="0"/>
              <a:t> frente al desarrollo de una nueva aplicación cuando:</a:t>
            </a:r>
          </a:p>
          <a:p>
            <a:pPr lvl="1"/>
            <a:r>
              <a:rPr lang="es-MX" altLang="es-MX" sz="2400" smtClean="0"/>
              <a:t>El software final de la aplicación es de poca calidad.</a:t>
            </a:r>
          </a:p>
          <a:p>
            <a:pPr lvl="1"/>
            <a:r>
              <a:rPr lang="es-MX" altLang="es-MX" sz="2400" smtClean="0"/>
              <a:t>No se dispone de personal suficiente para realizar todas las modificaciones necesarias que puedan surgir.</a:t>
            </a:r>
          </a:p>
          <a:p>
            <a:pPr lvl="1"/>
            <a:r>
              <a:rPr lang="es-MX" altLang="es-MX" sz="2400" smtClean="0"/>
              <a:t>No se tiene la facilidad para realizar pruebas a los cambios que se deban realizar.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smtClean="0"/>
              <a:t>Valoraciones sobre la reingeniería del software</a:t>
            </a:r>
          </a:p>
        </p:txBody>
      </p:sp>
      <p:sp>
        <p:nvSpPr>
          <p:cNvPr id="29700" name="Marcador de número de diapositiva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76332A3-E3F6-43A9-A272-3B529E9737C2}" type="slidenum">
              <a:rPr lang="en-US" altLang="es-MX"/>
              <a:pPr/>
              <a:t>23</a:t>
            </a:fld>
            <a:endParaRPr lang="en-US" altLang="es-MX"/>
          </a:p>
        </p:txBody>
      </p:sp>
      <p:sp>
        <p:nvSpPr>
          <p:cNvPr id="29699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altLang="es-MX" sz="2800" smtClean="0"/>
              <a:t>La </a:t>
            </a:r>
            <a:r>
              <a:rPr lang="es-MX" altLang="es-MX" sz="2800" b="1" smtClean="0"/>
              <a:t>reingeniería suele considerarse una buena opción</a:t>
            </a:r>
            <a:r>
              <a:rPr lang="es-MX" altLang="es-MX" sz="2800" smtClean="0"/>
              <a:t> frente al desarrollo de una nueva aplicación cuando:</a:t>
            </a:r>
          </a:p>
          <a:p>
            <a:pPr lvl="1"/>
            <a:r>
              <a:rPr lang="es-MX" altLang="es-MX" sz="2400" smtClean="0"/>
              <a:t>Cuando el mantenimiento de la aplicación consume muchos recursos.</a:t>
            </a:r>
          </a:p>
          <a:p>
            <a:pPr lvl="1"/>
            <a:r>
              <a:rPr lang="es-MX" altLang="es-MX" sz="2400" smtClean="0"/>
              <a:t>Cuando es necesario incluir nuevos requisitos a la aplicación, pero los fundamentales se mantienen.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smtClean="0"/>
              <a:t>Método cuantitativo de valoración de la reingeniería</a:t>
            </a:r>
          </a:p>
        </p:txBody>
      </p:sp>
      <p:sp>
        <p:nvSpPr>
          <p:cNvPr id="30724" name="Marcador de número de diapositiva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00A538-4403-4222-9299-5816BCD390B2}" type="slidenum">
              <a:rPr lang="en-US" altLang="es-MX"/>
              <a:pPr/>
              <a:t>24</a:t>
            </a:fld>
            <a:endParaRPr lang="en-US" altLang="es-MX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s-MX" sz="2400" dirty="0" smtClean="0"/>
              <a:t>Si se </a:t>
            </a:r>
            <a:r>
              <a:rPr lang="es-MX" sz="2400" b="1" dirty="0" smtClean="0"/>
              <a:t>mantiene el software como está</a:t>
            </a:r>
            <a:r>
              <a:rPr lang="es-MX" sz="2400" dirty="0" smtClean="0"/>
              <a:t>, el beneficio se puede calcular así:</a:t>
            </a:r>
          </a:p>
          <a:p>
            <a:pPr marL="0" indent="0" algn="ctr">
              <a:buFont typeface="Wingdings" pitchFamily="2" charset="2"/>
              <a:buNone/>
              <a:defRPr/>
            </a:pPr>
            <a:r>
              <a:rPr lang="es-MX" sz="2400" b="1" dirty="0" smtClean="0"/>
              <a:t>BM=[VA-(</a:t>
            </a:r>
            <a:r>
              <a:rPr lang="es-MX" sz="2400" b="1" dirty="0" err="1" smtClean="0"/>
              <a:t>CMA+COpA</a:t>
            </a:r>
            <a:r>
              <a:rPr lang="es-MX" sz="2400" b="1" dirty="0" smtClean="0"/>
              <a:t>)]</a:t>
            </a:r>
            <a:r>
              <a:rPr lang="es-MX" sz="2400" b="1" dirty="0" err="1" smtClean="0"/>
              <a:t>xT</a:t>
            </a:r>
            <a:r>
              <a:rPr lang="es-MX" sz="2400" b="1" dirty="0" smtClean="0"/>
              <a:t>. Vida</a:t>
            </a:r>
          </a:p>
          <a:p>
            <a:pPr>
              <a:defRPr/>
            </a:pPr>
            <a:r>
              <a:rPr lang="es-MX" sz="2400" dirty="0" smtClean="0"/>
              <a:t>Donde:</a:t>
            </a:r>
          </a:p>
          <a:p>
            <a:pPr lvl="1">
              <a:defRPr/>
            </a:pPr>
            <a:r>
              <a:rPr lang="es-MX" sz="2000" b="1" dirty="0" smtClean="0"/>
              <a:t>BM</a:t>
            </a:r>
            <a:r>
              <a:rPr lang="es-MX" sz="2000" dirty="0" smtClean="0"/>
              <a:t>=Beneficio del mantenimiento</a:t>
            </a:r>
          </a:p>
          <a:p>
            <a:pPr lvl="1">
              <a:defRPr/>
            </a:pPr>
            <a:r>
              <a:rPr lang="es-MX" sz="2000" b="1" dirty="0" smtClean="0"/>
              <a:t>VA</a:t>
            </a:r>
            <a:r>
              <a:rPr lang="es-MX" sz="2000" dirty="0" smtClean="0"/>
              <a:t>=Valor del negocio actual (anual)</a:t>
            </a:r>
          </a:p>
          <a:p>
            <a:pPr lvl="1">
              <a:defRPr/>
            </a:pPr>
            <a:r>
              <a:rPr lang="es-MX" sz="2000" b="1" dirty="0" smtClean="0"/>
              <a:t>CMA</a:t>
            </a:r>
            <a:r>
              <a:rPr lang="es-MX" sz="2000" dirty="0" smtClean="0"/>
              <a:t>=Coste de </a:t>
            </a:r>
            <a:r>
              <a:rPr lang="es-MX" sz="2000" dirty="0" err="1" smtClean="0"/>
              <a:t>Mtto</a:t>
            </a:r>
            <a:r>
              <a:rPr lang="es-MX" sz="2000" dirty="0" smtClean="0"/>
              <a:t> actual</a:t>
            </a:r>
          </a:p>
          <a:p>
            <a:pPr lvl="1">
              <a:defRPr/>
            </a:pPr>
            <a:r>
              <a:rPr lang="es-MX" sz="2000" b="1" dirty="0" err="1" smtClean="0"/>
              <a:t>COpA</a:t>
            </a:r>
            <a:r>
              <a:rPr lang="es-MX" sz="2000" dirty="0" smtClean="0"/>
              <a:t>=Coste de operación de la aplicación derivados de mantener la aplicación en uso (servicios de atención al cliente, </a:t>
            </a:r>
            <a:r>
              <a:rPr lang="es-MX" sz="2000" dirty="0" err="1" smtClean="0"/>
              <a:t>admon</a:t>
            </a:r>
            <a:r>
              <a:rPr lang="es-MX" sz="2000" dirty="0" smtClean="0"/>
              <a:t>…)</a:t>
            </a:r>
            <a:endParaRPr lang="es-MX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smtClean="0"/>
              <a:t>Método cuantitativo de valoración de la reingeniería</a:t>
            </a:r>
          </a:p>
        </p:txBody>
      </p:sp>
      <p:sp>
        <p:nvSpPr>
          <p:cNvPr id="31748" name="Marcador de número de diapositiva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BA3473E-CD8A-4ECD-9DBD-C5C5D3EFA950}" type="slidenum">
              <a:rPr lang="en-US" altLang="es-MX"/>
              <a:pPr/>
              <a:t>25</a:t>
            </a:fld>
            <a:endParaRPr lang="en-US" altLang="es-MX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s-MX" sz="2000" dirty="0" smtClean="0"/>
              <a:t>Si se </a:t>
            </a:r>
            <a:r>
              <a:rPr lang="es-MX" sz="2000" b="1" dirty="0" smtClean="0"/>
              <a:t>elige hacer reingeniería</a:t>
            </a:r>
            <a:r>
              <a:rPr lang="es-MX" sz="2000" dirty="0" smtClean="0"/>
              <a:t>:</a:t>
            </a:r>
          </a:p>
          <a:p>
            <a:pPr marL="0" indent="0" algn="ctr">
              <a:buFont typeface="Wingdings" pitchFamily="2" charset="2"/>
              <a:buNone/>
              <a:defRPr/>
            </a:pPr>
            <a:r>
              <a:rPr lang="es-MX" sz="2000" b="1" dirty="0" smtClean="0"/>
              <a:t>BR=[(</a:t>
            </a:r>
            <a:r>
              <a:rPr lang="es-MX" sz="2000" b="1" dirty="0" err="1" smtClean="0"/>
              <a:t>GFxT.Vida</a:t>
            </a:r>
            <a:r>
              <a:rPr lang="es-MX" sz="2000" b="1" dirty="0" smtClean="0"/>
              <a:t>)-(</a:t>
            </a:r>
            <a:r>
              <a:rPr lang="es-MX" sz="2000" b="1" dirty="0" err="1" smtClean="0"/>
              <a:t>CRxFR</a:t>
            </a:r>
            <a:r>
              <a:rPr lang="es-MX" sz="2000" b="1" dirty="0" smtClean="0"/>
              <a:t>)]-BM</a:t>
            </a:r>
            <a:br>
              <a:rPr lang="es-MX" sz="2000" b="1" dirty="0" smtClean="0"/>
            </a:br>
            <a:r>
              <a:rPr lang="es-MX" sz="2000" b="1" dirty="0" smtClean="0"/>
              <a:t>GF=[VF-(</a:t>
            </a:r>
            <a:r>
              <a:rPr lang="es-MX" sz="2000" b="1" dirty="0" err="1" smtClean="0"/>
              <a:t>CMFxCOpF</a:t>
            </a:r>
            <a:r>
              <a:rPr lang="es-MX" sz="2000" b="1" dirty="0" smtClean="0"/>
              <a:t>)]-BM</a:t>
            </a:r>
          </a:p>
          <a:p>
            <a:pPr marL="0" indent="0" algn="ctr">
              <a:buFont typeface="Wingdings" pitchFamily="2" charset="2"/>
              <a:buNone/>
              <a:defRPr/>
            </a:pPr>
            <a:r>
              <a:rPr lang="es-MX" sz="2000" b="1" dirty="0" err="1" smtClean="0"/>
              <a:t>T.Vida</a:t>
            </a:r>
            <a:r>
              <a:rPr lang="es-MX" sz="2000" b="1" dirty="0" smtClean="0"/>
              <a:t>=</a:t>
            </a:r>
            <a:r>
              <a:rPr lang="es-MX" sz="2000" b="1" dirty="0" err="1" smtClean="0"/>
              <a:t>T.Vida</a:t>
            </a:r>
            <a:r>
              <a:rPr lang="es-MX" sz="2000" b="1" dirty="0" smtClean="0"/>
              <a:t> Estimado-</a:t>
            </a:r>
            <a:r>
              <a:rPr lang="es-MX" sz="2000" b="1" dirty="0" err="1" smtClean="0"/>
              <a:t>T.Reingeniería</a:t>
            </a:r>
            <a:endParaRPr lang="es-MX" sz="2000" b="1" dirty="0" smtClean="0"/>
          </a:p>
          <a:p>
            <a:pPr>
              <a:defRPr/>
            </a:pPr>
            <a:r>
              <a:rPr lang="es-MX" sz="2000" dirty="0" smtClean="0"/>
              <a:t>Donde:</a:t>
            </a:r>
          </a:p>
          <a:p>
            <a:pPr lvl="1">
              <a:defRPr/>
            </a:pPr>
            <a:r>
              <a:rPr lang="es-MX" sz="1800" b="1" dirty="0"/>
              <a:t>BR</a:t>
            </a:r>
            <a:r>
              <a:rPr lang="es-MX" sz="1800" dirty="0"/>
              <a:t>: </a:t>
            </a:r>
            <a:r>
              <a:rPr lang="es-MX" sz="1800" dirty="0" smtClean="0"/>
              <a:t>beneficio </a:t>
            </a:r>
            <a:r>
              <a:rPr lang="es-MX" sz="1800" dirty="0"/>
              <a:t>de reingeniería</a:t>
            </a:r>
          </a:p>
          <a:p>
            <a:pPr lvl="1">
              <a:defRPr/>
            </a:pPr>
            <a:r>
              <a:rPr lang="es-MX" sz="1800" b="1" dirty="0"/>
              <a:t>GF</a:t>
            </a:r>
            <a:r>
              <a:rPr lang="es-MX" sz="1800" dirty="0"/>
              <a:t>: ganancia </a:t>
            </a:r>
            <a:r>
              <a:rPr lang="es-MX" sz="1800" dirty="0" smtClean="0"/>
              <a:t>final</a:t>
            </a:r>
            <a:endParaRPr lang="es-MX" sz="1800" dirty="0"/>
          </a:p>
          <a:p>
            <a:pPr lvl="1">
              <a:defRPr/>
            </a:pPr>
            <a:r>
              <a:rPr lang="es-MX" sz="1800" b="1" dirty="0"/>
              <a:t>CR</a:t>
            </a:r>
            <a:r>
              <a:rPr lang="es-MX" sz="1800" dirty="0"/>
              <a:t>: coste de reingeniería</a:t>
            </a:r>
          </a:p>
          <a:p>
            <a:pPr lvl="1">
              <a:defRPr/>
            </a:pPr>
            <a:r>
              <a:rPr lang="es-MX" sz="1800" b="1" dirty="0"/>
              <a:t>FR</a:t>
            </a:r>
            <a:r>
              <a:rPr lang="es-MX" sz="1800" dirty="0"/>
              <a:t>: factor de riesgo de la reingeniería</a:t>
            </a:r>
          </a:p>
          <a:p>
            <a:pPr lvl="1">
              <a:defRPr/>
            </a:pPr>
            <a:r>
              <a:rPr lang="es-MX" sz="1800" b="1" dirty="0"/>
              <a:t>BM</a:t>
            </a:r>
            <a:r>
              <a:rPr lang="es-MX" sz="1800" dirty="0"/>
              <a:t>: </a:t>
            </a:r>
            <a:r>
              <a:rPr lang="es-MX" sz="1800" dirty="0" smtClean="0"/>
              <a:t>beneficio </a:t>
            </a:r>
            <a:r>
              <a:rPr lang="es-MX" sz="1800" dirty="0"/>
              <a:t>de mantenimiento</a:t>
            </a:r>
          </a:p>
          <a:p>
            <a:pPr lvl="1">
              <a:defRPr/>
            </a:pPr>
            <a:r>
              <a:rPr lang="es-MX" sz="1800" b="1" dirty="0"/>
              <a:t>VF</a:t>
            </a:r>
            <a:r>
              <a:rPr lang="es-MX" sz="1800" dirty="0"/>
              <a:t>: el valor de negocio tras la reingeniería (anual)</a:t>
            </a:r>
          </a:p>
          <a:p>
            <a:pPr lvl="1">
              <a:defRPr/>
            </a:pPr>
            <a:r>
              <a:rPr lang="es-MX" sz="1800" b="1" dirty="0"/>
              <a:t>CMF</a:t>
            </a:r>
            <a:r>
              <a:rPr lang="es-MX" sz="1800" dirty="0"/>
              <a:t>: coste de mantenimiento </a:t>
            </a:r>
            <a:r>
              <a:rPr lang="es-MX" sz="1800" dirty="0" smtClean="0"/>
              <a:t>final</a:t>
            </a:r>
            <a:endParaRPr lang="es-MX" sz="1800" dirty="0"/>
          </a:p>
          <a:p>
            <a:pPr lvl="1">
              <a:defRPr/>
            </a:pPr>
            <a:r>
              <a:rPr lang="es-MX" sz="1800" b="1" dirty="0" err="1"/>
              <a:t>COpF</a:t>
            </a:r>
            <a:r>
              <a:rPr lang="es-MX" sz="1800" dirty="0"/>
              <a:t>: coste de operación </a:t>
            </a:r>
            <a:r>
              <a:rPr lang="es-MX" sz="1800" dirty="0" smtClean="0"/>
              <a:t>final</a:t>
            </a:r>
            <a:endParaRPr lang="es-MX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smtClean="0"/>
              <a:t>¿Qué es Reingeniería del SW?</a:t>
            </a:r>
          </a:p>
        </p:txBody>
      </p:sp>
      <p:sp>
        <p:nvSpPr>
          <p:cNvPr id="8196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36C8CF5-2078-4868-A062-62B2C1CD5225}" type="slidenum">
              <a:rPr lang="en-US" altLang="es-MX"/>
              <a:pPr/>
              <a:t>3</a:t>
            </a:fld>
            <a:endParaRPr lang="en-US" altLang="es-MX"/>
          </a:p>
        </p:txBody>
      </p:sp>
      <p:sp>
        <p:nvSpPr>
          <p:cNvPr id="8195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altLang="es-MX" sz="2400" smtClean="0"/>
              <a:t>Al paso del tiempo es fácil que </a:t>
            </a:r>
            <a:r>
              <a:rPr lang="es-MX" altLang="es-MX" sz="2400" b="1" smtClean="0"/>
              <a:t>una aplicación se vuelva inestable</a:t>
            </a:r>
            <a:r>
              <a:rPr lang="es-MX" altLang="es-MX" sz="2400" smtClean="0"/>
              <a:t> como fruto de las </a:t>
            </a:r>
            <a:r>
              <a:rPr lang="es-MX" altLang="es-MX" sz="2400" b="1" smtClean="0"/>
              <a:t>múltiples correcciones</a:t>
            </a:r>
            <a:r>
              <a:rPr lang="es-MX" altLang="es-MX" sz="2400" smtClean="0"/>
              <a:t>, </a:t>
            </a:r>
            <a:r>
              <a:rPr lang="es-MX" altLang="es-MX" sz="2400" b="1" smtClean="0"/>
              <a:t>adaptaciones</a:t>
            </a:r>
            <a:r>
              <a:rPr lang="es-MX" altLang="es-MX" sz="2400" smtClean="0"/>
              <a:t> o </a:t>
            </a:r>
            <a:r>
              <a:rPr lang="es-MX" altLang="es-MX" sz="2400" b="1" smtClean="0"/>
              <a:t>mejoras</a:t>
            </a:r>
            <a:r>
              <a:rPr lang="es-MX" altLang="es-MX" sz="2400" smtClean="0"/>
              <a:t> que han podido surgir a lo largo del tiempo.</a:t>
            </a:r>
          </a:p>
          <a:p>
            <a:r>
              <a:rPr lang="es-MX" altLang="es-MX" sz="2400" smtClean="0"/>
              <a:t>Esto deriva en que cada vez que se desea realizar un cambio se producen </a:t>
            </a:r>
            <a:r>
              <a:rPr lang="es-MX" altLang="es-MX" sz="2400" b="1" smtClean="0"/>
              <a:t>efectos colaterales inesperados </a:t>
            </a:r>
            <a:r>
              <a:rPr lang="es-MX" altLang="es-MX" sz="2400" smtClean="0"/>
              <a:t>y hasta de gravedad, por lo que se prevee que si seguirá siendo de utilidad, se aplique </a:t>
            </a:r>
            <a:r>
              <a:rPr lang="es-MX" altLang="es-MX" sz="2400" b="1" smtClean="0"/>
              <a:t>reingeniería</a:t>
            </a:r>
            <a:r>
              <a:rPr lang="es-MX" altLang="es-MX" sz="2400" smtClean="0"/>
              <a:t>.</a:t>
            </a:r>
          </a:p>
          <a:p>
            <a:endParaRPr lang="es-MX" altLang="es-MX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smtClean="0"/>
              <a:t>Beneficios de la Reingeniería</a:t>
            </a:r>
          </a:p>
        </p:txBody>
      </p:sp>
      <p:sp>
        <p:nvSpPr>
          <p:cNvPr id="9220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E2321B6-8403-4794-B32F-33D395C0B7CD}" type="slidenum">
              <a:rPr lang="en-US" altLang="es-MX"/>
              <a:pPr/>
              <a:t>4</a:t>
            </a:fld>
            <a:endParaRPr lang="en-US" altLang="es-MX"/>
          </a:p>
        </p:txBody>
      </p:sp>
      <p:sp>
        <p:nvSpPr>
          <p:cNvPr id="9219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altLang="es-MX" sz="2400" b="1" smtClean="0"/>
              <a:t>Reducción de riesgos </a:t>
            </a:r>
            <a:r>
              <a:rPr lang="es-MX" altLang="es-MX" sz="2400" smtClean="0"/>
              <a:t>evolutivos de una organización.</a:t>
            </a:r>
          </a:p>
          <a:p>
            <a:r>
              <a:rPr lang="es-MX" altLang="es-MX" sz="2400" smtClean="0"/>
              <a:t>Ayudar a las organizaciones a </a:t>
            </a:r>
            <a:r>
              <a:rPr lang="es-MX" altLang="es-MX" sz="2400" b="1" smtClean="0"/>
              <a:t>recuperar sus inversiones</a:t>
            </a:r>
            <a:r>
              <a:rPr lang="es-MX" altLang="es-MX" sz="2400" smtClean="0"/>
              <a:t> en software.</a:t>
            </a:r>
          </a:p>
          <a:p>
            <a:r>
              <a:rPr lang="es-MX" altLang="es-MX" sz="2400" smtClean="0"/>
              <a:t>Hacer el software </a:t>
            </a:r>
            <a:r>
              <a:rPr lang="es-MX" altLang="es-MX" sz="2400" b="1" smtClean="0"/>
              <a:t>más fácilmente modificable</a:t>
            </a:r>
            <a:r>
              <a:rPr lang="es-MX" altLang="es-MX" sz="2400" smtClean="0"/>
              <a:t>.</a:t>
            </a:r>
          </a:p>
          <a:p>
            <a:r>
              <a:rPr lang="es-MX" altLang="es-MX" sz="2400" smtClean="0"/>
              <a:t>Amplia las </a:t>
            </a:r>
            <a:r>
              <a:rPr lang="es-MX" altLang="es-MX" sz="2400" b="1" smtClean="0"/>
              <a:t>capacidades</a:t>
            </a:r>
            <a:r>
              <a:rPr lang="es-MX" altLang="es-MX" sz="2400" smtClean="0"/>
              <a:t> de las herramientas CASE.</a:t>
            </a:r>
          </a:p>
          <a:p>
            <a:r>
              <a:rPr lang="es-MX" altLang="es-MX" sz="2400" smtClean="0"/>
              <a:t>Catalizador para la </a:t>
            </a:r>
            <a:r>
              <a:rPr lang="es-MX" altLang="es-MX" sz="2400" b="1" smtClean="0"/>
              <a:t>automatización del Mtto de SW</a:t>
            </a:r>
            <a:r>
              <a:rPr lang="es-MX" altLang="es-MX" sz="2400" smtClean="0"/>
              <a:t>.</a:t>
            </a:r>
          </a:p>
          <a:p>
            <a:endParaRPr lang="es-MX" altLang="es-MX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smtClean="0"/>
              <a:t>Actividades típicas</a:t>
            </a:r>
          </a:p>
        </p:txBody>
      </p:sp>
      <p:sp>
        <p:nvSpPr>
          <p:cNvPr id="10244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277D36A-B154-4FCD-A601-FBA11B5E9B8B}" type="slidenum">
              <a:rPr lang="en-US" altLang="es-MX"/>
              <a:pPr/>
              <a:t>5</a:t>
            </a:fld>
            <a:endParaRPr lang="en-US" altLang="es-MX"/>
          </a:p>
        </p:txBody>
      </p:sp>
      <p:sp>
        <p:nvSpPr>
          <p:cNvPr id="1024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altLang="es-MX" sz="2400" smtClean="0"/>
              <a:t>Incluyen:</a:t>
            </a:r>
          </a:p>
          <a:p>
            <a:pPr lvl="1"/>
            <a:r>
              <a:rPr lang="es-MX" altLang="es-MX" sz="2000" b="1" smtClean="0"/>
              <a:t>Análisis de inventarios</a:t>
            </a:r>
          </a:p>
          <a:p>
            <a:pPr lvl="1"/>
            <a:r>
              <a:rPr lang="es-MX" altLang="es-MX" sz="2000" b="1" smtClean="0"/>
              <a:t>Reestructuración de documentos</a:t>
            </a:r>
          </a:p>
          <a:p>
            <a:pPr lvl="1"/>
            <a:r>
              <a:rPr lang="es-MX" altLang="es-MX" sz="2000" b="1" smtClean="0"/>
              <a:t>Ingeniería inversa</a:t>
            </a:r>
          </a:p>
          <a:p>
            <a:pPr lvl="1"/>
            <a:r>
              <a:rPr lang="es-MX" altLang="es-MX" sz="2000" b="1" smtClean="0"/>
              <a:t>Reestructuración de programas y datos</a:t>
            </a:r>
          </a:p>
          <a:p>
            <a:pPr lvl="1"/>
            <a:r>
              <a:rPr lang="es-MX" altLang="es-MX" sz="2000" b="1" smtClean="0"/>
              <a:t>Ingeniería directa</a:t>
            </a:r>
          </a:p>
          <a:p>
            <a:r>
              <a:rPr lang="es-MX" altLang="es-MX" sz="2400" smtClean="0"/>
              <a:t>Con el fin de </a:t>
            </a:r>
            <a:r>
              <a:rPr lang="es-MX" altLang="es-MX" sz="2400" b="1" smtClean="0"/>
              <a:t>crear versiones de programas existentes que sean de mejor calidad </a:t>
            </a:r>
            <a:r>
              <a:rPr lang="es-MX" altLang="es-MX" sz="2400" smtClean="0"/>
              <a:t>y que tengan </a:t>
            </a:r>
            <a:r>
              <a:rPr lang="es-MX" altLang="es-MX" sz="2400" b="1" smtClean="0"/>
              <a:t>mayor facilidad de mantenimiento</a:t>
            </a:r>
            <a:r>
              <a:rPr lang="es-MX" altLang="es-MX" sz="2400" smtClean="0"/>
              <a:t>.</a:t>
            </a:r>
          </a:p>
          <a:p>
            <a:endParaRPr lang="es-MX" altLang="es-MX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smtClean="0"/>
              <a:t>Pasos de Reingeniería de SW</a:t>
            </a:r>
          </a:p>
        </p:txBody>
      </p:sp>
      <p:sp>
        <p:nvSpPr>
          <p:cNvPr id="1126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7CD0CAD-4353-47C0-849D-CA98106CE8B3}" type="slidenum">
              <a:rPr lang="en-US" altLang="es-MX"/>
              <a:pPr/>
              <a:t>6</a:t>
            </a:fld>
            <a:endParaRPr lang="en-US" altLang="es-MX"/>
          </a:p>
        </p:txBody>
      </p:sp>
      <p:pic>
        <p:nvPicPr>
          <p:cNvPr id="11268" name="Imagen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703388"/>
            <a:ext cx="775335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smtClean="0"/>
              <a:t>Ciclo de la reingeniería de software</a:t>
            </a:r>
          </a:p>
        </p:txBody>
      </p:sp>
      <p:sp>
        <p:nvSpPr>
          <p:cNvPr id="13315" name="Marcador de número de diapositiva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7C905A0-FF3F-4AE4-A559-4DDDD625627E}" type="slidenum">
              <a:rPr lang="en-US" altLang="es-MX"/>
              <a:pPr/>
              <a:t>7</a:t>
            </a:fld>
            <a:endParaRPr lang="en-US" altLang="es-MX"/>
          </a:p>
        </p:txBody>
      </p:sp>
      <p:pic>
        <p:nvPicPr>
          <p:cNvPr id="13316" name="Imagen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7638" y="1900238"/>
            <a:ext cx="65595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smtClean="0"/>
              <a:t>Análisis de Inventarios</a:t>
            </a:r>
          </a:p>
        </p:txBody>
      </p:sp>
      <p:sp>
        <p:nvSpPr>
          <p:cNvPr id="14340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84A81AB-BF1A-43ED-A7DF-E05074BC7649}" type="slidenum">
              <a:rPr lang="en-US" altLang="es-MX"/>
              <a:pPr/>
              <a:t>8</a:t>
            </a:fld>
            <a:endParaRPr lang="en-US" altLang="es-MX"/>
          </a:p>
        </p:txBody>
      </p:sp>
      <p:sp>
        <p:nvSpPr>
          <p:cNvPr id="14339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altLang="es-MX" sz="2400" smtClean="0"/>
              <a:t>Toda organización debería tener un </a:t>
            </a:r>
            <a:r>
              <a:rPr lang="es-MX" altLang="es-MX" sz="2400" b="1" smtClean="0"/>
              <a:t>inventario de todas sus aplicaciones</a:t>
            </a:r>
            <a:r>
              <a:rPr lang="es-MX" altLang="es-MX" sz="2400" smtClean="0"/>
              <a:t> </a:t>
            </a:r>
            <a:r>
              <a:rPr lang="es-MX" altLang="es-MX" sz="2400" b="1" smtClean="0"/>
              <a:t>activas</a:t>
            </a:r>
            <a:r>
              <a:rPr lang="es-MX" altLang="es-MX" sz="2400" smtClean="0"/>
              <a:t>.</a:t>
            </a:r>
          </a:p>
          <a:p>
            <a:r>
              <a:rPr lang="es-MX" altLang="es-MX" sz="2400" smtClean="0"/>
              <a:t>Los candidatos a la reingeniería aparecen cuando se </a:t>
            </a:r>
            <a:r>
              <a:rPr lang="es-MX" altLang="es-MX" sz="2400" b="1" smtClean="0"/>
              <a:t>ordena esta información en función de su importancia </a:t>
            </a:r>
            <a:r>
              <a:rPr lang="es-MX" altLang="es-MX" sz="2400" smtClean="0"/>
              <a:t>para el negocio, longevidad, mantenibilidad actual  u otros criterios locales.</a:t>
            </a:r>
          </a:p>
          <a:p>
            <a:r>
              <a:rPr lang="es-MX" altLang="es-MX" sz="2400" smtClean="0"/>
              <a:t>En este momento es cuando es posible </a:t>
            </a:r>
            <a:r>
              <a:rPr lang="es-MX" altLang="es-MX" sz="2400" b="1" smtClean="0"/>
              <a:t>asignar recursos a las aplicaciones candidatas para el trabajo de reingeniería</a:t>
            </a:r>
            <a:r>
              <a:rPr lang="es-MX" altLang="es-MX" sz="24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smtClean="0"/>
              <a:t>Reestructuración de documentos</a:t>
            </a:r>
          </a:p>
        </p:txBody>
      </p:sp>
      <p:sp>
        <p:nvSpPr>
          <p:cNvPr id="15364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A03C885-6CCE-47E3-8949-EA026CCC9A74}" type="slidenum">
              <a:rPr lang="en-US" altLang="es-MX"/>
              <a:pPr/>
              <a:t>9</a:t>
            </a:fld>
            <a:endParaRPr lang="en-US" altLang="es-MX"/>
          </a:p>
        </p:txBody>
      </p:sp>
      <p:sp>
        <p:nvSpPr>
          <p:cNvPr id="1536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altLang="es-MX" sz="2400" smtClean="0"/>
              <a:t>La </a:t>
            </a:r>
            <a:r>
              <a:rPr lang="es-MX" altLang="es-MX" sz="2400" b="1" smtClean="0"/>
              <a:t>documentación débil es la señal de los sistemas heredados</a:t>
            </a:r>
            <a:r>
              <a:rPr lang="es-MX" altLang="es-MX" sz="2400" smtClean="0"/>
              <a:t>. ¿Qué hacer con ellos?</a:t>
            </a:r>
          </a:p>
          <a:p>
            <a:r>
              <a:rPr lang="es-MX" altLang="es-MX" sz="2400" smtClean="0"/>
              <a:t>Se puede:</a:t>
            </a:r>
          </a:p>
          <a:p>
            <a:pPr lvl="1"/>
            <a:r>
              <a:rPr lang="es-MX" altLang="es-MX" sz="2000" smtClean="0"/>
              <a:t>Documentar cuando haya cambios.</a:t>
            </a:r>
          </a:p>
          <a:p>
            <a:pPr lvl="1"/>
            <a:r>
              <a:rPr lang="es-MX" altLang="es-MX" sz="2000" smtClean="0"/>
              <a:t>Recortar la documentación a un mínimo.</a:t>
            </a:r>
          </a:p>
          <a:p>
            <a:pPr lvl="1"/>
            <a:r>
              <a:rPr lang="es-MX" altLang="es-MX" sz="2000" smtClean="0"/>
              <a:t>Tratar de mantener la documentación que realmente agregue valor.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665</TotalTime>
  <Words>1310</Words>
  <Application>Microsoft Office PowerPoint</Application>
  <PresentationFormat>Presentación en pantalla (4:3)</PresentationFormat>
  <Paragraphs>136</Paragraphs>
  <Slides>25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Origen</vt:lpstr>
      <vt:lpstr>Reingeniería del SW</vt:lpstr>
      <vt:lpstr>¿Qué es Reingeniería del SW?</vt:lpstr>
      <vt:lpstr>¿Qué es Reingeniería del SW?</vt:lpstr>
      <vt:lpstr>Beneficios de la Reingeniería</vt:lpstr>
      <vt:lpstr>Actividades típicas</vt:lpstr>
      <vt:lpstr>Pasos de Reingeniería de SW</vt:lpstr>
      <vt:lpstr>Ciclo de la reingeniería de software</vt:lpstr>
      <vt:lpstr>Análisis de Inventarios</vt:lpstr>
      <vt:lpstr>Reestructuración de documentos</vt:lpstr>
      <vt:lpstr>Reestructuración de documentos</vt:lpstr>
      <vt:lpstr>Reestructuración de documentos</vt:lpstr>
      <vt:lpstr>Reestructuración de documentos</vt:lpstr>
      <vt:lpstr>Ingeniería Inversa</vt:lpstr>
      <vt:lpstr>Ingeniería Inversa</vt:lpstr>
      <vt:lpstr>Reestructuración de código</vt:lpstr>
      <vt:lpstr>Reestructuración de datos</vt:lpstr>
      <vt:lpstr>Ingeniería Directa</vt:lpstr>
      <vt:lpstr>Ingeniería Directa</vt:lpstr>
      <vt:lpstr>Valoraciones sobre la reingeniería del software</vt:lpstr>
      <vt:lpstr>Valoraciones sobre la reingeniería del software</vt:lpstr>
      <vt:lpstr>Valoraciones sobre la reingeniería del software</vt:lpstr>
      <vt:lpstr>Valoraciones sobre la reingeniería del software</vt:lpstr>
      <vt:lpstr>Valoraciones sobre la reingeniería del software</vt:lpstr>
      <vt:lpstr>Método cuantitativo de valoración de la reingeniería</vt:lpstr>
      <vt:lpstr>Método cuantitativo de valoración de la reingeniería</vt:lpstr>
    </vt:vector>
  </TitlesOfParts>
  <Company>IIT Kanpur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Raju</dc:creator>
  <cp:lastModifiedBy>lclap</cp:lastModifiedBy>
  <cp:revision>87</cp:revision>
  <dcterms:created xsi:type="dcterms:W3CDTF">1999-08-12T04:53:24Z</dcterms:created>
  <dcterms:modified xsi:type="dcterms:W3CDTF">2015-11-19T00:14:52Z</dcterms:modified>
</cp:coreProperties>
</file>