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24"/>
  </p:notesMasterIdLst>
  <p:handoutMasterIdLst>
    <p:handoutMasterId r:id="rId125"/>
  </p:handoutMasterIdLst>
  <p:sldIdLst>
    <p:sldId id="256" r:id="rId2"/>
    <p:sldId id="299" r:id="rId3"/>
    <p:sldId id="274" r:id="rId4"/>
    <p:sldId id="327" r:id="rId5"/>
    <p:sldId id="335" r:id="rId6"/>
    <p:sldId id="452" r:id="rId7"/>
    <p:sldId id="336" r:id="rId8"/>
    <p:sldId id="337" r:id="rId9"/>
    <p:sldId id="338" r:id="rId10"/>
    <p:sldId id="339" r:id="rId11"/>
    <p:sldId id="340" r:id="rId12"/>
    <p:sldId id="341" r:id="rId13"/>
    <p:sldId id="342" r:id="rId14"/>
    <p:sldId id="343" r:id="rId15"/>
    <p:sldId id="344" r:id="rId16"/>
    <p:sldId id="345" r:id="rId17"/>
    <p:sldId id="346" r:id="rId18"/>
    <p:sldId id="328" r:id="rId19"/>
    <p:sldId id="347" r:id="rId20"/>
    <p:sldId id="348" r:id="rId21"/>
    <p:sldId id="349" r:id="rId22"/>
    <p:sldId id="352" r:id="rId23"/>
    <p:sldId id="353" r:id="rId24"/>
    <p:sldId id="354" r:id="rId25"/>
    <p:sldId id="355" r:id="rId26"/>
    <p:sldId id="356" r:id="rId27"/>
    <p:sldId id="359" r:id="rId28"/>
    <p:sldId id="357" r:id="rId29"/>
    <p:sldId id="358" r:id="rId30"/>
    <p:sldId id="350" r:id="rId31"/>
    <p:sldId id="329" r:id="rId32"/>
    <p:sldId id="360" r:id="rId33"/>
    <p:sldId id="361" r:id="rId34"/>
    <p:sldId id="362" r:id="rId35"/>
    <p:sldId id="363" r:id="rId36"/>
    <p:sldId id="365" r:id="rId37"/>
    <p:sldId id="366" r:id="rId38"/>
    <p:sldId id="364" r:id="rId39"/>
    <p:sldId id="367" r:id="rId40"/>
    <p:sldId id="368" r:id="rId41"/>
    <p:sldId id="369" r:id="rId42"/>
    <p:sldId id="370" r:id="rId43"/>
    <p:sldId id="371" r:id="rId44"/>
    <p:sldId id="372" r:id="rId45"/>
    <p:sldId id="373" r:id="rId46"/>
    <p:sldId id="374" r:id="rId47"/>
    <p:sldId id="375" r:id="rId48"/>
    <p:sldId id="376" r:id="rId49"/>
    <p:sldId id="377" r:id="rId50"/>
    <p:sldId id="378" r:id="rId51"/>
    <p:sldId id="379" r:id="rId52"/>
    <p:sldId id="380" r:id="rId53"/>
    <p:sldId id="381" r:id="rId54"/>
    <p:sldId id="382" r:id="rId55"/>
    <p:sldId id="331" r:id="rId56"/>
    <p:sldId id="420" r:id="rId57"/>
    <p:sldId id="423" r:id="rId58"/>
    <p:sldId id="422" r:id="rId59"/>
    <p:sldId id="424" r:id="rId60"/>
    <p:sldId id="425" r:id="rId61"/>
    <p:sldId id="426" r:id="rId62"/>
    <p:sldId id="427" r:id="rId63"/>
    <p:sldId id="332" r:id="rId64"/>
    <p:sldId id="428" r:id="rId65"/>
    <p:sldId id="429" r:id="rId66"/>
    <p:sldId id="430" r:id="rId67"/>
    <p:sldId id="431" r:id="rId68"/>
    <p:sldId id="432" r:id="rId69"/>
    <p:sldId id="439" r:id="rId70"/>
    <p:sldId id="440" r:id="rId71"/>
    <p:sldId id="441" r:id="rId72"/>
    <p:sldId id="442" r:id="rId73"/>
    <p:sldId id="433" r:id="rId74"/>
    <p:sldId id="434" r:id="rId75"/>
    <p:sldId id="435" r:id="rId76"/>
    <p:sldId id="436" r:id="rId77"/>
    <p:sldId id="437" r:id="rId78"/>
    <p:sldId id="438" r:id="rId79"/>
    <p:sldId id="443" r:id="rId80"/>
    <p:sldId id="444" r:id="rId81"/>
    <p:sldId id="445" r:id="rId82"/>
    <p:sldId id="383" r:id="rId83"/>
    <p:sldId id="384" r:id="rId84"/>
    <p:sldId id="385" r:id="rId85"/>
    <p:sldId id="386" r:id="rId86"/>
    <p:sldId id="387" r:id="rId87"/>
    <p:sldId id="388" r:id="rId88"/>
    <p:sldId id="389" r:id="rId89"/>
    <p:sldId id="390" r:id="rId90"/>
    <p:sldId id="393" r:id="rId91"/>
    <p:sldId id="394" r:id="rId92"/>
    <p:sldId id="395" r:id="rId93"/>
    <p:sldId id="396" r:id="rId94"/>
    <p:sldId id="397" r:id="rId95"/>
    <p:sldId id="398" r:id="rId96"/>
    <p:sldId id="399" r:id="rId97"/>
    <p:sldId id="400" r:id="rId98"/>
    <p:sldId id="401" r:id="rId99"/>
    <p:sldId id="402" r:id="rId100"/>
    <p:sldId id="403" r:id="rId101"/>
    <p:sldId id="404" r:id="rId102"/>
    <p:sldId id="405" r:id="rId103"/>
    <p:sldId id="406" r:id="rId104"/>
    <p:sldId id="407" r:id="rId105"/>
    <p:sldId id="408" r:id="rId106"/>
    <p:sldId id="409" r:id="rId107"/>
    <p:sldId id="410" r:id="rId108"/>
    <p:sldId id="411" r:id="rId109"/>
    <p:sldId id="412" r:id="rId110"/>
    <p:sldId id="413" r:id="rId111"/>
    <p:sldId id="414" r:id="rId112"/>
    <p:sldId id="415" r:id="rId113"/>
    <p:sldId id="416" r:id="rId114"/>
    <p:sldId id="417" r:id="rId115"/>
    <p:sldId id="418" r:id="rId116"/>
    <p:sldId id="419" r:id="rId117"/>
    <p:sldId id="333" r:id="rId118"/>
    <p:sldId id="447" r:id="rId119"/>
    <p:sldId id="448" r:id="rId120"/>
    <p:sldId id="449" r:id="rId121"/>
    <p:sldId id="450" r:id="rId122"/>
    <p:sldId id="451" r:id="rId123"/>
  </p:sldIdLst>
  <p:sldSz cx="9144000" cy="6858000" type="screen4x3"/>
  <p:notesSz cx="6642100" cy="9653588"/>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800000"/>
    <a:srgbClr val="3AA537"/>
    <a:srgbClr val="20DE29"/>
    <a:srgbClr val="CCFFCC"/>
    <a:srgbClr val="CCFF99"/>
    <a:srgbClr val="663300"/>
    <a:srgbClr val="CC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7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494"/>
    </p:cViewPr>
  </p:sorterViewPr>
  <p:notesViewPr>
    <p:cSldViewPr>
      <p:cViewPr varScale="1">
        <p:scale>
          <a:sx n="28" d="100"/>
          <a:sy n="28" d="100"/>
        </p:scale>
        <p:origin x="-1266" y="-78"/>
      </p:cViewPr>
      <p:guideLst>
        <p:guide orient="horz" pos="3041"/>
        <p:guide pos="2092"/>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878138" cy="482600"/>
          </a:xfrm>
          <a:prstGeom prst="rect">
            <a:avLst/>
          </a:prstGeom>
          <a:noFill/>
          <a:ln w="9525">
            <a:noFill/>
            <a:miter lim="800000"/>
            <a:headEnd/>
            <a:tailEnd/>
          </a:ln>
          <a:effectLst/>
        </p:spPr>
        <p:txBody>
          <a:bodyPr vert="horz" wrap="square" lIns="89355" tIns="44678" rIns="89355" bIns="44678" numCol="1" anchor="t" anchorCtr="0" compatLnSpc="1">
            <a:prstTxWarp prst="textNoShape">
              <a:avLst/>
            </a:prstTxWarp>
          </a:bodyPr>
          <a:lstStyle>
            <a:lvl1pPr defTabSz="893763">
              <a:defRPr sz="1200"/>
            </a:lvl1pPr>
          </a:lstStyle>
          <a:p>
            <a:endParaRPr lang="es-ES_tradnl"/>
          </a:p>
        </p:txBody>
      </p:sp>
      <p:sp>
        <p:nvSpPr>
          <p:cNvPr id="7171" name="Rectangle 3"/>
          <p:cNvSpPr>
            <a:spLocks noGrp="1" noChangeArrowheads="1"/>
          </p:cNvSpPr>
          <p:nvPr>
            <p:ph type="dt" sz="quarter" idx="1"/>
          </p:nvPr>
        </p:nvSpPr>
        <p:spPr bwMode="auto">
          <a:xfrm>
            <a:off x="3763963" y="0"/>
            <a:ext cx="2878137" cy="482600"/>
          </a:xfrm>
          <a:prstGeom prst="rect">
            <a:avLst/>
          </a:prstGeom>
          <a:noFill/>
          <a:ln w="9525">
            <a:noFill/>
            <a:miter lim="800000"/>
            <a:headEnd/>
            <a:tailEnd/>
          </a:ln>
          <a:effectLst/>
        </p:spPr>
        <p:txBody>
          <a:bodyPr vert="horz" wrap="square" lIns="89355" tIns="44678" rIns="89355" bIns="44678" numCol="1" anchor="t" anchorCtr="0" compatLnSpc="1">
            <a:prstTxWarp prst="textNoShape">
              <a:avLst/>
            </a:prstTxWarp>
          </a:bodyPr>
          <a:lstStyle>
            <a:lvl1pPr algn="r" defTabSz="893763">
              <a:defRPr sz="1200"/>
            </a:lvl1pPr>
          </a:lstStyle>
          <a:p>
            <a:endParaRPr lang="es-ES_tradnl"/>
          </a:p>
        </p:txBody>
      </p:sp>
      <p:sp>
        <p:nvSpPr>
          <p:cNvPr id="7172" name="Rectangle 4"/>
          <p:cNvSpPr>
            <a:spLocks noGrp="1" noChangeArrowheads="1"/>
          </p:cNvSpPr>
          <p:nvPr>
            <p:ph type="ftr" sz="quarter" idx="2"/>
          </p:nvPr>
        </p:nvSpPr>
        <p:spPr bwMode="auto">
          <a:xfrm>
            <a:off x="0" y="9170988"/>
            <a:ext cx="2878138" cy="482600"/>
          </a:xfrm>
          <a:prstGeom prst="rect">
            <a:avLst/>
          </a:prstGeom>
          <a:noFill/>
          <a:ln w="9525">
            <a:noFill/>
            <a:miter lim="800000"/>
            <a:headEnd/>
            <a:tailEnd/>
          </a:ln>
          <a:effectLst/>
        </p:spPr>
        <p:txBody>
          <a:bodyPr vert="horz" wrap="square" lIns="89355" tIns="44678" rIns="89355" bIns="44678" numCol="1" anchor="b" anchorCtr="0" compatLnSpc="1">
            <a:prstTxWarp prst="textNoShape">
              <a:avLst/>
            </a:prstTxWarp>
          </a:bodyPr>
          <a:lstStyle>
            <a:lvl1pPr defTabSz="893763">
              <a:defRPr sz="1200"/>
            </a:lvl1pPr>
          </a:lstStyle>
          <a:p>
            <a:endParaRPr lang="es-ES_tradnl"/>
          </a:p>
        </p:txBody>
      </p:sp>
      <p:sp>
        <p:nvSpPr>
          <p:cNvPr id="7173" name="Rectangle 5"/>
          <p:cNvSpPr>
            <a:spLocks noGrp="1" noChangeArrowheads="1"/>
          </p:cNvSpPr>
          <p:nvPr>
            <p:ph type="sldNum" sz="quarter" idx="3"/>
          </p:nvPr>
        </p:nvSpPr>
        <p:spPr bwMode="auto">
          <a:xfrm>
            <a:off x="3763963" y="9170988"/>
            <a:ext cx="2878137" cy="482600"/>
          </a:xfrm>
          <a:prstGeom prst="rect">
            <a:avLst/>
          </a:prstGeom>
          <a:noFill/>
          <a:ln w="9525">
            <a:noFill/>
            <a:miter lim="800000"/>
            <a:headEnd/>
            <a:tailEnd/>
          </a:ln>
          <a:effectLst/>
        </p:spPr>
        <p:txBody>
          <a:bodyPr vert="horz" wrap="square" lIns="89355" tIns="44678" rIns="89355" bIns="44678" numCol="1" anchor="b" anchorCtr="0" compatLnSpc="1">
            <a:prstTxWarp prst="textNoShape">
              <a:avLst/>
            </a:prstTxWarp>
          </a:bodyPr>
          <a:lstStyle>
            <a:lvl1pPr algn="r" defTabSz="893763">
              <a:defRPr sz="1200"/>
            </a:lvl1pPr>
          </a:lstStyle>
          <a:p>
            <a:fld id="{AD8C7FB8-3888-48B6-B436-AF4547A59408}" type="slidenum">
              <a:rPr lang="es-ES_tradnl"/>
              <a:pPr/>
              <a:t>‹Nº›</a:t>
            </a:fld>
            <a:endParaRPr lang="es-ES_tradn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852738" cy="519113"/>
          </a:xfrm>
          <a:prstGeom prst="rect">
            <a:avLst/>
          </a:prstGeom>
          <a:noFill/>
          <a:ln w="9525">
            <a:noFill/>
            <a:miter lim="800000"/>
            <a:headEnd/>
            <a:tailEnd/>
          </a:ln>
          <a:effectLst/>
        </p:spPr>
        <p:txBody>
          <a:bodyPr vert="horz" wrap="square" lIns="89355" tIns="44678" rIns="89355" bIns="44678" numCol="1" anchor="t" anchorCtr="0" compatLnSpc="1">
            <a:prstTxWarp prst="textNoShape">
              <a:avLst/>
            </a:prstTxWarp>
          </a:bodyPr>
          <a:lstStyle>
            <a:lvl1pPr defTabSz="893763">
              <a:defRPr sz="1200"/>
            </a:lvl1pPr>
          </a:lstStyle>
          <a:p>
            <a:endParaRPr lang="es-ES"/>
          </a:p>
        </p:txBody>
      </p:sp>
      <p:sp>
        <p:nvSpPr>
          <p:cNvPr id="35843" name="Rectangle 3"/>
          <p:cNvSpPr>
            <a:spLocks noGrp="1" noChangeArrowheads="1"/>
          </p:cNvSpPr>
          <p:nvPr>
            <p:ph type="dt" idx="1"/>
          </p:nvPr>
        </p:nvSpPr>
        <p:spPr bwMode="auto">
          <a:xfrm>
            <a:off x="3752850" y="0"/>
            <a:ext cx="2851150" cy="519113"/>
          </a:xfrm>
          <a:prstGeom prst="rect">
            <a:avLst/>
          </a:prstGeom>
          <a:noFill/>
          <a:ln w="9525">
            <a:noFill/>
            <a:miter lim="800000"/>
            <a:headEnd/>
            <a:tailEnd/>
          </a:ln>
          <a:effectLst/>
        </p:spPr>
        <p:txBody>
          <a:bodyPr vert="horz" wrap="square" lIns="89355" tIns="44678" rIns="89355" bIns="44678" numCol="1" anchor="t" anchorCtr="0" compatLnSpc="1">
            <a:prstTxWarp prst="textNoShape">
              <a:avLst/>
            </a:prstTxWarp>
          </a:bodyPr>
          <a:lstStyle>
            <a:lvl1pPr algn="r" defTabSz="893763">
              <a:defRPr sz="1200"/>
            </a:lvl1pPr>
          </a:lstStyle>
          <a:p>
            <a:endParaRPr lang="es-ES"/>
          </a:p>
        </p:txBody>
      </p:sp>
      <p:sp>
        <p:nvSpPr>
          <p:cNvPr id="35844" name="Rectangle 4"/>
          <p:cNvSpPr>
            <a:spLocks noChangeArrowheads="1" noTextEdit="1"/>
          </p:cNvSpPr>
          <p:nvPr>
            <p:ph type="sldImg" idx="2"/>
          </p:nvPr>
        </p:nvSpPr>
        <p:spPr bwMode="auto">
          <a:xfrm>
            <a:off x="912813" y="742950"/>
            <a:ext cx="4851400" cy="3638550"/>
          </a:xfrm>
          <a:prstGeom prst="rect">
            <a:avLst/>
          </a:prstGeom>
          <a:noFill/>
          <a:ln w="9525">
            <a:solidFill>
              <a:srgbClr val="000000"/>
            </a:solidFill>
            <a:miter lim="800000"/>
            <a:headEnd/>
            <a:tailEnd/>
          </a:ln>
          <a:effectLst/>
        </p:spPr>
      </p:sp>
      <p:sp>
        <p:nvSpPr>
          <p:cNvPr id="35845" name="Rectangle 5"/>
          <p:cNvSpPr>
            <a:spLocks noGrp="1" noChangeArrowheads="1"/>
          </p:cNvSpPr>
          <p:nvPr>
            <p:ph type="body" sz="quarter" idx="3"/>
          </p:nvPr>
        </p:nvSpPr>
        <p:spPr bwMode="auto">
          <a:xfrm>
            <a:off x="900113" y="4603750"/>
            <a:ext cx="4878387" cy="4306888"/>
          </a:xfrm>
          <a:prstGeom prst="rect">
            <a:avLst/>
          </a:prstGeom>
          <a:noFill/>
          <a:ln w="9525">
            <a:noFill/>
            <a:miter lim="800000"/>
            <a:headEnd/>
            <a:tailEnd/>
          </a:ln>
          <a:effectLst/>
        </p:spPr>
        <p:txBody>
          <a:bodyPr vert="horz" wrap="square" lIns="89355" tIns="44678" rIns="89355" bIns="44678" numCol="1" anchor="t" anchorCtr="0" compatLnSpc="1">
            <a:prstTxWarp prst="textNoShape">
              <a:avLst/>
            </a:prstTxWarp>
          </a:bodyPr>
          <a:lstStyle/>
          <a:p>
            <a:pPr lvl="0"/>
            <a:r>
              <a:rPr lang="ca-ES" smtClean="0"/>
              <a:t>Haga clic para modificar el estilo de texto del patrón</a:t>
            </a:r>
          </a:p>
          <a:p>
            <a:pPr lvl="1"/>
            <a:r>
              <a:rPr lang="ca-ES" smtClean="0"/>
              <a:t>Segundo nivel</a:t>
            </a:r>
          </a:p>
          <a:p>
            <a:pPr lvl="2"/>
            <a:r>
              <a:rPr lang="ca-ES" smtClean="0"/>
              <a:t>Tercer nivel</a:t>
            </a:r>
          </a:p>
          <a:p>
            <a:pPr lvl="3"/>
            <a:r>
              <a:rPr lang="ca-ES" smtClean="0"/>
              <a:t>Cuarto nivel</a:t>
            </a:r>
          </a:p>
          <a:p>
            <a:pPr lvl="4"/>
            <a:r>
              <a:rPr lang="ca-ES" smtClean="0"/>
              <a:t>Quinto nivel</a:t>
            </a:r>
          </a:p>
        </p:txBody>
      </p:sp>
      <p:sp>
        <p:nvSpPr>
          <p:cNvPr id="35846" name="Rectangle 6"/>
          <p:cNvSpPr>
            <a:spLocks noGrp="1" noChangeArrowheads="1"/>
          </p:cNvSpPr>
          <p:nvPr>
            <p:ph type="ftr" sz="quarter" idx="4"/>
          </p:nvPr>
        </p:nvSpPr>
        <p:spPr bwMode="auto">
          <a:xfrm>
            <a:off x="0" y="9134475"/>
            <a:ext cx="2852738" cy="519113"/>
          </a:xfrm>
          <a:prstGeom prst="rect">
            <a:avLst/>
          </a:prstGeom>
          <a:noFill/>
          <a:ln w="9525">
            <a:noFill/>
            <a:miter lim="800000"/>
            <a:headEnd/>
            <a:tailEnd/>
          </a:ln>
          <a:effectLst/>
        </p:spPr>
        <p:txBody>
          <a:bodyPr vert="horz" wrap="square" lIns="89355" tIns="44678" rIns="89355" bIns="44678" numCol="1" anchor="b" anchorCtr="0" compatLnSpc="1">
            <a:prstTxWarp prst="textNoShape">
              <a:avLst/>
            </a:prstTxWarp>
          </a:bodyPr>
          <a:lstStyle>
            <a:lvl1pPr defTabSz="893763">
              <a:defRPr sz="1200"/>
            </a:lvl1pPr>
          </a:lstStyle>
          <a:p>
            <a:endParaRPr lang="es-ES"/>
          </a:p>
        </p:txBody>
      </p:sp>
      <p:sp>
        <p:nvSpPr>
          <p:cNvPr id="35847" name="Rectangle 7"/>
          <p:cNvSpPr>
            <a:spLocks noGrp="1" noChangeArrowheads="1"/>
          </p:cNvSpPr>
          <p:nvPr>
            <p:ph type="sldNum" sz="quarter" idx="5"/>
          </p:nvPr>
        </p:nvSpPr>
        <p:spPr bwMode="auto">
          <a:xfrm>
            <a:off x="3752850" y="9134475"/>
            <a:ext cx="2851150" cy="519113"/>
          </a:xfrm>
          <a:prstGeom prst="rect">
            <a:avLst/>
          </a:prstGeom>
          <a:noFill/>
          <a:ln w="9525">
            <a:noFill/>
            <a:miter lim="800000"/>
            <a:headEnd/>
            <a:tailEnd/>
          </a:ln>
          <a:effectLst/>
        </p:spPr>
        <p:txBody>
          <a:bodyPr vert="horz" wrap="square" lIns="89355" tIns="44678" rIns="89355" bIns="44678" numCol="1" anchor="b" anchorCtr="0" compatLnSpc="1">
            <a:prstTxWarp prst="textNoShape">
              <a:avLst/>
            </a:prstTxWarp>
          </a:bodyPr>
          <a:lstStyle>
            <a:lvl1pPr algn="r" defTabSz="893763">
              <a:defRPr sz="1200"/>
            </a:lvl1pPr>
          </a:lstStyle>
          <a:p>
            <a:fld id="{CFD35491-3C27-47AB-9EFC-57E518CF14B8}" type="slidenum">
              <a:rPr lang="es-ES"/>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703263" y="2286000"/>
            <a:ext cx="7737475" cy="1143000"/>
          </a:xfrm>
        </p:spPr>
        <p:txBody>
          <a:bodyPr/>
          <a:lstStyle>
            <a:lvl1pPr>
              <a:defRPr/>
            </a:lvl1pPr>
          </a:lstStyle>
          <a:p>
            <a:r>
              <a:rPr lang="es-ES_tradnl"/>
              <a:t>Haga clic para modificar el estilo de título del patrón</a:t>
            </a:r>
          </a:p>
        </p:txBody>
      </p:sp>
      <p:sp>
        <p:nvSpPr>
          <p:cNvPr id="10243" name="Rectangle 3"/>
          <p:cNvSpPr>
            <a:spLocks noGrp="1" noChangeArrowheads="1"/>
          </p:cNvSpPr>
          <p:nvPr>
            <p:ph type="subTitle" idx="1"/>
          </p:nvPr>
        </p:nvSpPr>
        <p:spPr>
          <a:xfrm>
            <a:off x="1406525" y="3886200"/>
            <a:ext cx="6400800" cy="1752600"/>
          </a:xfrm>
        </p:spPr>
        <p:txBody>
          <a:bodyPr/>
          <a:lstStyle>
            <a:lvl1pPr marL="0" indent="0" algn="ctr">
              <a:buFontTx/>
              <a:buNone/>
              <a:defRPr/>
            </a:lvl1pPr>
          </a:lstStyle>
          <a:p>
            <a:r>
              <a:rPr lang="es-ES_tradnl"/>
              <a:t>Haga clic para modificar el estilo de subtítulo del patrón</a:t>
            </a:r>
          </a:p>
        </p:txBody>
      </p:sp>
      <p:sp>
        <p:nvSpPr>
          <p:cNvPr id="10244" name="Rectangle 4"/>
          <p:cNvSpPr>
            <a:spLocks noGrp="1" noChangeArrowheads="1"/>
          </p:cNvSpPr>
          <p:nvPr>
            <p:ph type="dt" sz="half" idx="2"/>
          </p:nvPr>
        </p:nvSpPr>
        <p:spPr>
          <a:xfrm>
            <a:off x="703263" y="6248400"/>
            <a:ext cx="1898650" cy="457200"/>
          </a:xfrm>
        </p:spPr>
        <p:txBody>
          <a:bodyPr/>
          <a:lstStyle>
            <a:lvl1pPr>
              <a:defRPr/>
            </a:lvl1pPr>
          </a:lstStyle>
          <a:p>
            <a:endParaRPr lang="en-US"/>
          </a:p>
        </p:txBody>
      </p:sp>
      <p:sp>
        <p:nvSpPr>
          <p:cNvPr id="10245" name="Rectangle 5"/>
          <p:cNvSpPr>
            <a:spLocks noGrp="1" noChangeArrowheads="1"/>
          </p:cNvSpPr>
          <p:nvPr>
            <p:ph type="ftr" sz="quarter" idx="3"/>
          </p:nvPr>
        </p:nvSpPr>
        <p:spPr>
          <a:xfrm>
            <a:off x="3165475" y="6248400"/>
            <a:ext cx="2813050" cy="457200"/>
          </a:xfrm>
        </p:spPr>
        <p:txBody>
          <a:bodyPr/>
          <a:lstStyle>
            <a:lvl1pPr>
              <a:defRPr/>
            </a:lvl1pPr>
          </a:lstStyle>
          <a:p>
            <a:endParaRPr lang="en-US"/>
          </a:p>
        </p:txBody>
      </p:sp>
      <p:sp>
        <p:nvSpPr>
          <p:cNvPr id="10246" name="Rectangle 6"/>
          <p:cNvSpPr>
            <a:spLocks noGrp="1" noChangeArrowheads="1"/>
          </p:cNvSpPr>
          <p:nvPr>
            <p:ph type="sldNum" sz="quarter" idx="4"/>
          </p:nvPr>
        </p:nvSpPr>
        <p:spPr>
          <a:xfrm>
            <a:off x="6542088" y="6248400"/>
            <a:ext cx="1898650" cy="457200"/>
          </a:xfrm>
        </p:spPr>
        <p:txBody>
          <a:bodyPr/>
          <a:lstStyle>
            <a:lvl1pPr>
              <a:defRPr/>
            </a:lvl1pPr>
          </a:lstStyle>
          <a:p>
            <a:fld id="{4564F3D4-FA08-4FB1-9342-4BF7BF368447}" type="slidenum">
              <a:rPr lang="en-US"/>
              <a:pPr/>
              <a:t>‹Nº›</a:t>
            </a:fld>
            <a:endParaRPr lang="en-US"/>
          </a:p>
        </p:txBody>
      </p:sp>
      <p:sp>
        <p:nvSpPr>
          <p:cNvPr id="10247" name="Line 7"/>
          <p:cNvSpPr>
            <a:spLocks noChangeShapeType="1"/>
          </p:cNvSpPr>
          <p:nvPr/>
        </p:nvSpPr>
        <p:spPr bwMode="auto">
          <a:xfrm>
            <a:off x="685800" y="3505200"/>
            <a:ext cx="7772400" cy="0"/>
          </a:xfrm>
          <a:prstGeom prst="line">
            <a:avLst/>
          </a:prstGeom>
          <a:noFill/>
          <a:ln w="57150">
            <a:solidFill>
              <a:schemeClr val="tx1"/>
            </a:solidFill>
            <a:round/>
            <a:headEnd/>
            <a:tailEnd/>
          </a:ln>
          <a:effectLst/>
        </p:spPr>
        <p:txBody>
          <a:bodyPr wrap="none" anchor="ct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893CBC6B-E531-4264-A341-FDC8005256A9}" type="slidenum">
              <a:rPr lang="en-US"/>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FA8D39C6-70C6-4148-855F-4424A676236B}" type="slidenum">
              <a:rPr lang="en-US"/>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858B60EA-ED56-4ED7-8CF6-72BDB7B2A50F}" type="slidenum">
              <a:rPr lang="en-US"/>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678F76A8-C41D-40F0-9847-F77BA8B9B262}" type="slidenum">
              <a:rPr lang="en-US"/>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F5AFAC43-A707-4259-99B1-2A0004E08486}" type="slidenum">
              <a:rPr lang="en-US"/>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lvl1pPr>
              <a:defRPr/>
            </a:lvl1pPr>
          </a:lstStyle>
          <a:p>
            <a:endParaRPr lang="en-US"/>
          </a:p>
        </p:txBody>
      </p:sp>
      <p:sp>
        <p:nvSpPr>
          <p:cNvPr id="8" name="7 Marcador de pie de página"/>
          <p:cNvSpPr>
            <a:spLocks noGrp="1"/>
          </p:cNvSpPr>
          <p:nvPr>
            <p:ph type="ftr" sz="quarter" idx="11"/>
          </p:nvPr>
        </p:nvSpPr>
        <p:spPr/>
        <p:txBody>
          <a:bodyPr/>
          <a:lstStyle>
            <a:lvl1pPr>
              <a:defRPr/>
            </a:lvl1pPr>
          </a:lstStyle>
          <a:p>
            <a:endParaRPr lang="en-US"/>
          </a:p>
        </p:txBody>
      </p:sp>
      <p:sp>
        <p:nvSpPr>
          <p:cNvPr id="9" name="8 Marcador de número de diapositiva"/>
          <p:cNvSpPr>
            <a:spLocks noGrp="1"/>
          </p:cNvSpPr>
          <p:nvPr>
            <p:ph type="sldNum" sz="quarter" idx="12"/>
          </p:nvPr>
        </p:nvSpPr>
        <p:spPr/>
        <p:txBody>
          <a:bodyPr/>
          <a:lstStyle>
            <a:lvl1pPr>
              <a:defRPr/>
            </a:lvl1pPr>
          </a:lstStyle>
          <a:p>
            <a:fld id="{11F3F9CD-87AE-48E1-847F-F606EAD26BA8}" type="slidenum">
              <a:rPr lang="en-US"/>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lvl1pPr>
              <a:defRPr/>
            </a:lvl1pPr>
          </a:lstStyle>
          <a:p>
            <a:endParaRPr lang="en-US"/>
          </a:p>
        </p:txBody>
      </p:sp>
      <p:sp>
        <p:nvSpPr>
          <p:cNvPr id="4" name="3 Marcador de pie de página"/>
          <p:cNvSpPr>
            <a:spLocks noGrp="1"/>
          </p:cNvSpPr>
          <p:nvPr>
            <p:ph type="ftr" sz="quarter" idx="11"/>
          </p:nvPr>
        </p:nvSpPr>
        <p:spPr/>
        <p:txBody>
          <a:bodyPr/>
          <a:lstStyle>
            <a:lvl1pPr>
              <a:defRPr/>
            </a:lvl1pPr>
          </a:lstStyle>
          <a:p>
            <a:endParaRPr lang="en-US"/>
          </a:p>
        </p:txBody>
      </p:sp>
      <p:sp>
        <p:nvSpPr>
          <p:cNvPr id="5" name="4 Marcador de número de diapositiva"/>
          <p:cNvSpPr>
            <a:spLocks noGrp="1"/>
          </p:cNvSpPr>
          <p:nvPr>
            <p:ph type="sldNum" sz="quarter" idx="12"/>
          </p:nvPr>
        </p:nvSpPr>
        <p:spPr/>
        <p:txBody>
          <a:bodyPr/>
          <a:lstStyle>
            <a:lvl1pPr>
              <a:defRPr/>
            </a:lvl1pPr>
          </a:lstStyle>
          <a:p>
            <a:fld id="{B3D94DFA-E114-43E9-ADA1-383A452D2A95}" type="slidenum">
              <a:rPr lang="en-US"/>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n-US"/>
          </a:p>
        </p:txBody>
      </p:sp>
      <p:sp>
        <p:nvSpPr>
          <p:cNvPr id="3" name="2 Marcador de pie de página"/>
          <p:cNvSpPr>
            <a:spLocks noGrp="1"/>
          </p:cNvSpPr>
          <p:nvPr>
            <p:ph type="ftr" sz="quarter" idx="11"/>
          </p:nvPr>
        </p:nvSpPr>
        <p:spPr/>
        <p:txBody>
          <a:bodyPr/>
          <a:lstStyle>
            <a:lvl1pPr>
              <a:defRPr/>
            </a:lvl1pPr>
          </a:lstStyle>
          <a:p>
            <a:endParaRPr lang="en-US"/>
          </a:p>
        </p:txBody>
      </p:sp>
      <p:sp>
        <p:nvSpPr>
          <p:cNvPr id="4" name="3 Marcador de número de diapositiva"/>
          <p:cNvSpPr>
            <a:spLocks noGrp="1"/>
          </p:cNvSpPr>
          <p:nvPr>
            <p:ph type="sldNum" sz="quarter" idx="12"/>
          </p:nvPr>
        </p:nvSpPr>
        <p:spPr/>
        <p:txBody>
          <a:bodyPr/>
          <a:lstStyle>
            <a:lvl1pPr>
              <a:defRPr/>
            </a:lvl1pPr>
          </a:lstStyle>
          <a:p>
            <a:fld id="{00452FD8-C574-4503-9611-FA57BE691C61}" type="slidenum">
              <a:rPr lang="en-US"/>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B46BE2BE-25E5-46D5-BFEC-5A155523B5DA}" type="slidenum">
              <a:rPr lang="en-US"/>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C31CA91A-F521-4E09-BA8C-4A263A075B88}" type="slidenum">
              <a:rPr lang="en-US"/>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Haga clic para modificar el estilo de título del patrón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AE9F07-B509-4F6C-81DB-CAC8BAACD0B4}" type="slidenum">
              <a:rPr lang="en-US"/>
              <a:pPr/>
              <a:t>‹Nº›</a:t>
            </a:fld>
            <a:endParaRPr lang="en-US"/>
          </a:p>
        </p:txBody>
      </p:sp>
      <p:sp>
        <p:nvSpPr>
          <p:cNvPr id="1036" name="Line 12"/>
          <p:cNvSpPr>
            <a:spLocks noChangeShapeType="1"/>
          </p:cNvSpPr>
          <p:nvPr/>
        </p:nvSpPr>
        <p:spPr bwMode="auto">
          <a:xfrm>
            <a:off x="685800" y="1295400"/>
            <a:ext cx="7772400" cy="0"/>
          </a:xfrm>
          <a:prstGeom prst="line">
            <a:avLst/>
          </a:prstGeom>
          <a:noFill/>
          <a:ln w="57150">
            <a:solidFill>
              <a:schemeClr val="tx1"/>
            </a:solidFill>
            <a:round/>
            <a:headEnd/>
            <a:tailEnd/>
          </a:ln>
          <a:effectLst/>
        </p:spPr>
        <p:txBody>
          <a:bodyPr wrap="none" anchor="ctr"/>
          <a:lstStyle/>
          <a:p>
            <a:endParaRPr lang="es-MX"/>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4213" y="1844675"/>
            <a:ext cx="7772400" cy="990600"/>
          </a:xfrm>
        </p:spPr>
        <p:txBody>
          <a:bodyPr/>
          <a:lstStyle/>
          <a:p>
            <a:r>
              <a:rPr lang="es-ES_tradnl" sz="4000"/>
              <a:t>PARTE II: </a:t>
            </a:r>
            <a:br>
              <a:rPr lang="es-ES_tradnl" sz="4000"/>
            </a:br>
            <a:r>
              <a:rPr lang="es-ES_tradnl" sz="4000"/>
              <a:t>ALMACENES DE DATOS</a:t>
            </a:r>
            <a:br>
              <a:rPr lang="es-ES_tradnl" sz="4000"/>
            </a:br>
            <a:r>
              <a:rPr lang="es-ES_tradnl" sz="4000"/>
              <a:t/>
            </a:r>
            <a:br>
              <a:rPr lang="es-ES_tradnl" sz="4000"/>
            </a:br>
            <a:endParaRPr lang="es-ES" sz="3100"/>
          </a:p>
        </p:txBody>
      </p:sp>
      <p:sp>
        <p:nvSpPr>
          <p:cNvPr id="3079" name="Rectangle 7"/>
          <p:cNvSpPr>
            <a:spLocks noChangeArrowheads="1"/>
          </p:cNvSpPr>
          <p:nvPr/>
        </p:nvSpPr>
        <p:spPr bwMode="auto">
          <a:xfrm>
            <a:off x="2574925" y="3838575"/>
            <a:ext cx="4070350" cy="1082675"/>
          </a:xfrm>
          <a:prstGeom prst="rect">
            <a:avLst/>
          </a:prstGeom>
          <a:noFill/>
          <a:ln w="9525">
            <a:noFill/>
            <a:miter lim="800000"/>
            <a:headEnd/>
            <a:tailEnd/>
          </a:ln>
          <a:effectLst/>
        </p:spPr>
        <p:txBody>
          <a:bodyPr wrap="none">
            <a:spAutoFit/>
          </a:bodyPr>
          <a:lstStyle/>
          <a:p>
            <a:pPr algn="ctr">
              <a:spcBef>
                <a:spcPct val="50000"/>
              </a:spcBef>
            </a:pPr>
            <a:r>
              <a:rPr lang="es-ES_tradnl" sz="3200" b="1" i="1"/>
              <a:t>José Hernández Orallo</a:t>
            </a:r>
            <a:endParaRPr lang="es-ES_tradnl" sz="2800" b="1" i="1"/>
          </a:p>
          <a:p>
            <a:pPr algn="ctr">
              <a:spcBef>
                <a:spcPct val="50000"/>
              </a:spcBef>
            </a:pPr>
            <a:r>
              <a:rPr lang="es-ES_tradnl" sz="2200" b="1">
                <a:latin typeface="Courier New" pitchFamily="49" charset="0"/>
              </a:rPr>
              <a:t>jorallo@dsic.upv.es</a:t>
            </a:r>
            <a:endParaRPr lang="es-ES_tradnl" sz="2800" b="1" i="1"/>
          </a:p>
        </p:txBody>
      </p:sp>
      <p:sp>
        <p:nvSpPr>
          <p:cNvPr id="3082" name="Rectangle 10"/>
          <p:cNvSpPr>
            <a:spLocks noChangeArrowheads="1"/>
          </p:cNvSpPr>
          <p:nvPr/>
        </p:nvSpPr>
        <p:spPr bwMode="auto">
          <a:xfrm>
            <a:off x="2097088" y="5562600"/>
            <a:ext cx="5078412" cy="581025"/>
          </a:xfrm>
          <a:prstGeom prst="rect">
            <a:avLst/>
          </a:prstGeom>
          <a:noFill/>
          <a:ln w="9525">
            <a:noFill/>
            <a:miter lim="800000"/>
            <a:headEnd/>
            <a:tailEnd/>
          </a:ln>
          <a:effectLst/>
        </p:spPr>
        <p:txBody>
          <a:bodyPr wrap="none">
            <a:spAutoFit/>
          </a:bodyPr>
          <a:lstStyle/>
          <a:p>
            <a:pPr algn="ctr"/>
            <a:r>
              <a:rPr lang="es-ES_tradnl" sz="1600" b="1">
                <a:solidFill>
                  <a:srgbClr val="800000"/>
                </a:solidFill>
                <a:latin typeface="Times New Roman MT Extra Bold" pitchFamily="18" charset="0"/>
              </a:rPr>
              <a:t>Departamento de Sistemas Informáticos y Computación</a:t>
            </a:r>
          </a:p>
          <a:p>
            <a:pPr algn="ctr"/>
            <a:r>
              <a:rPr lang="es-ES_tradnl" sz="1600" b="1" i="1">
                <a:solidFill>
                  <a:srgbClr val="800000"/>
                </a:solidFill>
                <a:latin typeface="Times New Roman MT Extra Bold" pitchFamily="18" charset="0"/>
              </a:rPr>
              <a:t>Universidad Politécnica de Valencia</a:t>
            </a:r>
            <a:endParaRPr lang="es-ES_tradnl" sz="1600" b="1" i="1">
              <a:solidFill>
                <a:srgbClr val="800000"/>
              </a:solidFill>
            </a:endParaRPr>
          </a:p>
        </p:txBody>
      </p:sp>
      <p:sp>
        <p:nvSpPr>
          <p:cNvPr id="3083" name="Rectangle 11"/>
          <p:cNvSpPr>
            <a:spLocks noChangeArrowheads="1"/>
          </p:cNvSpPr>
          <p:nvPr/>
        </p:nvSpPr>
        <p:spPr bwMode="auto">
          <a:xfrm>
            <a:off x="2295525" y="3068638"/>
            <a:ext cx="6756400" cy="336550"/>
          </a:xfrm>
          <a:prstGeom prst="rect">
            <a:avLst/>
          </a:prstGeom>
          <a:noFill/>
          <a:ln w="9525">
            <a:noFill/>
            <a:miter lim="800000"/>
            <a:headEnd/>
            <a:tailEnd/>
          </a:ln>
          <a:effectLst/>
        </p:spPr>
        <p:txBody>
          <a:bodyPr wrap="none">
            <a:spAutoFit/>
          </a:bodyPr>
          <a:lstStyle/>
          <a:p>
            <a:pPr algn="ctr">
              <a:spcBef>
                <a:spcPct val="50000"/>
              </a:spcBef>
            </a:pPr>
            <a:r>
              <a:rPr lang="es-ES_tradnl" sz="1600" b="1" i="1">
                <a:solidFill>
                  <a:srgbClr val="3AA537"/>
                </a:solidFill>
              </a:rPr>
              <a:t>* Transparencias basadas parcialmente en el “tutorial DW” de Matilde Celma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4 Marcador de número de diapositiva"/>
          <p:cNvSpPr>
            <a:spLocks noGrp="1"/>
          </p:cNvSpPr>
          <p:nvPr>
            <p:ph type="sldNum" sz="quarter" idx="12"/>
          </p:nvPr>
        </p:nvSpPr>
        <p:spPr/>
        <p:txBody>
          <a:bodyPr/>
          <a:lstStyle/>
          <a:p>
            <a:fld id="{C80CC3EF-9D22-4757-A6DA-5E408122C720}" type="slidenum">
              <a:rPr lang="en-US"/>
              <a:pPr/>
              <a:t>10</a:t>
            </a:fld>
            <a:endParaRPr lang="en-US"/>
          </a:p>
        </p:txBody>
      </p:sp>
      <p:sp>
        <p:nvSpPr>
          <p:cNvPr id="133122" name="Rectangle 2"/>
          <p:cNvSpPr>
            <a:spLocks noGrp="1" noChangeArrowheads="1"/>
          </p:cNvSpPr>
          <p:nvPr>
            <p:ph type="title"/>
          </p:nvPr>
        </p:nvSpPr>
        <p:spPr/>
        <p:txBody>
          <a:bodyPr/>
          <a:lstStyle/>
          <a:p>
            <a:pPr>
              <a:tabLst>
                <a:tab pos="7143750" algn="l"/>
              </a:tabLst>
            </a:pPr>
            <a:r>
              <a:rPr lang="en-GB"/>
              <a:t>Introducción a los Almacenes de Datos</a:t>
            </a:r>
            <a:endParaRPr lang="es-ES_tradnl"/>
          </a:p>
        </p:txBody>
      </p:sp>
      <p:sp>
        <p:nvSpPr>
          <p:cNvPr id="133124" name="Text Box 4"/>
          <p:cNvSpPr txBox="1">
            <a:spLocks noChangeArrowheads="1"/>
          </p:cNvSpPr>
          <p:nvPr/>
        </p:nvSpPr>
        <p:spPr bwMode="auto">
          <a:xfrm>
            <a:off x="2570163" y="1557338"/>
            <a:ext cx="4260850" cy="579437"/>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3200">
                <a:latin typeface="Arial" charset="0"/>
              </a:rPr>
              <a:t>Almacenes de Datos</a:t>
            </a:r>
          </a:p>
        </p:txBody>
      </p:sp>
      <p:sp>
        <p:nvSpPr>
          <p:cNvPr id="133125" name="Text Box 5"/>
          <p:cNvSpPr txBox="1">
            <a:spLocks noChangeArrowheads="1"/>
          </p:cNvSpPr>
          <p:nvPr/>
        </p:nvSpPr>
        <p:spPr bwMode="auto">
          <a:xfrm>
            <a:off x="2692400" y="2603500"/>
            <a:ext cx="3763963" cy="1006475"/>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2000">
                <a:latin typeface="Arial" charset="0"/>
              </a:rPr>
              <a:t>colección de datos diseñada para dar apoyo a los procesos de toma de decisiones</a:t>
            </a:r>
          </a:p>
        </p:txBody>
      </p:sp>
      <p:sp>
        <p:nvSpPr>
          <p:cNvPr id="133126" name="AutoShape 6"/>
          <p:cNvSpPr>
            <a:spLocks noChangeArrowheads="1"/>
          </p:cNvSpPr>
          <p:nvPr/>
        </p:nvSpPr>
        <p:spPr bwMode="auto">
          <a:xfrm>
            <a:off x="4325938" y="2130425"/>
            <a:ext cx="201612" cy="433388"/>
          </a:xfrm>
          <a:prstGeom prst="downArrow">
            <a:avLst>
              <a:gd name="adj1" fmla="val 50000"/>
              <a:gd name="adj2" fmla="val 53740"/>
            </a:avLst>
          </a:prstGeom>
          <a:solidFill>
            <a:srgbClr val="DA1E4F"/>
          </a:solidFill>
          <a:ln w="12700">
            <a:solidFill>
              <a:schemeClr val="tx1"/>
            </a:solidFill>
            <a:miter lim="800000"/>
            <a:headEnd type="none" w="sm" len="sm"/>
            <a:tailEnd type="none" w="sm" len="sm"/>
          </a:ln>
          <a:effectLst/>
        </p:spPr>
        <p:txBody>
          <a:bodyPr wrap="none" anchor="ctr"/>
          <a:lstStyle/>
          <a:p>
            <a:endParaRPr lang="es-MX"/>
          </a:p>
        </p:txBody>
      </p:sp>
      <p:grpSp>
        <p:nvGrpSpPr>
          <p:cNvPr id="133127" name="Group 7"/>
          <p:cNvGrpSpPr>
            <a:grpSpLocks/>
          </p:cNvGrpSpPr>
          <p:nvPr/>
        </p:nvGrpSpPr>
        <p:grpSpPr bwMode="auto">
          <a:xfrm>
            <a:off x="1019175" y="3587750"/>
            <a:ext cx="3335338" cy="2084388"/>
            <a:chOff x="771" y="1964"/>
            <a:chExt cx="2101" cy="1313"/>
          </a:xfrm>
        </p:grpSpPr>
        <p:sp>
          <p:nvSpPr>
            <p:cNvPr id="133128" name="Text Box 8"/>
            <p:cNvSpPr txBox="1">
              <a:spLocks noChangeArrowheads="1"/>
            </p:cNvSpPr>
            <p:nvPr/>
          </p:nvSpPr>
          <p:spPr bwMode="auto">
            <a:xfrm>
              <a:off x="771" y="2519"/>
              <a:ext cx="1200" cy="758"/>
            </a:xfrm>
            <a:prstGeom prst="rect">
              <a:avLst/>
            </a:prstGeom>
            <a:noFill/>
            <a:ln w="12700">
              <a:solidFill>
                <a:srgbClr val="0033CC"/>
              </a:solidFill>
              <a:miter lim="800000"/>
              <a:headEnd type="none" w="sm" len="sm"/>
              <a:tailEnd type="none" w="sm" len="sm"/>
            </a:ln>
            <a:effectLst/>
          </p:spPr>
          <p:txBody>
            <a:bodyPr>
              <a:spAutoFit/>
            </a:bodyPr>
            <a:lstStyle/>
            <a:p>
              <a:pPr algn="ctr" eaLnBrk="1" hangingPunct="1">
                <a:spcBef>
                  <a:spcPct val="50000"/>
                </a:spcBef>
              </a:pPr>
              <a:r>
                <a:rPr lang="es-ES_tradnl" sz="1800">
                  <a:latin typeface="Arial" charset="0"/>
                </a:rPr>
                <a:t>orientada hacia la información* relevante de la organización</a:t>
              </a:r>
            </a:p>
          </p:txBody>
        </p:sp>
        <p:sp>
          <p:nvSpPr>
            <p:cNvPr id="133129" name="Line 9"/>
            <p:cNvSpPr>
              <a:spLocks noChangeShapeType="1"/>
            </p:cNvSpPr>
            <p:nvPr/>
          </p:nvSpPr>
          <p:spPr bwMode="auto">
            <a:xfrm flipH="1">
              <a:off x="1454" y="1964"/>
              <a:ext cx="1418" cy="545"/>
            </a:xfrm>
            <a:prstGeom prst="line">
              <a:avLst/>
            </a:prstGeom>
            <a:noFill/>
            <a:ln w="12700">
              <a:solidFill>
                <a:srgbClr val="DA1E4F"/>
              </a:solidFill>
              <a:round/>
              <a:headEnd type="none" w="sm" len="sm"/>
              <a:tailEnd type="triangle" w="sm" len="sm"/>
            </a:ln>
            <a:effectLst/>
          </p:spPr>
          <p:txBody>
            <a:bodyPr wrap="none" anchor="ctr"/>
            <a:lstStyle/>
            <a:p>
              <a:endParaRPr lang="es-MX"/>
            </a:p>
          </p:txBody>
        </p:sp>
      </p:grpSp>
      <p:grpSp>
        <p:nvGrpSpPr>
          <p:cNvPr id="133130" name="Group 10"/>
          <p:cNvGrpSpPr>
            <a:grpSpLocks/>
          </p:cNvGrpSpPr>
          <p:nvPr/>
        </p:nvGrpSpPr>
        <p:grpSpPr bwMode="auto">
          <a:xfrm>
            <a:off x="3582988" y="3587750"/>
            <a:ext cx="1262062" cy="1341438"/>
            <a:chOff x="2386" y="1964"/>
            <a:chExt cx="795" cy="845"/>
          </a:xfrm>
        </p:grpSpPr>
        <p:sp>
          <p:nvSpPr>
            <p:cNvPr id="133131" name="Text Box 11"/>
            <p:cNvSpPr txBox="1">
              <a:spLocks noChangeArrowheads="1"/>
            </p:cNvSpPr>
            <p:nvPr/>
          </p:nvSpPr>
          <p:spPr bwMode="auto">
            <a:xfrm>
              <a:off x="2386" y="2570"/>
              <a:ext cx="795" cy="239"/>
            </a:xfrm>
            <a:prstGeom prst="rect">
              <a:avLst/>
            </a:prstGeom>
            <a:noFill/>
            <a:ln w="12700">
              <a:solidFill>
                <a:srgbClr val="0033CC"/>
              </a:solidFill>
              <a:miter lim="800000"/>
              <a:headEnd type="none" w="sm" len="sm"/>
              <a:tailEnd type="none" w="sm" len="sm"/>
            </a:ln>
            <a:effectLst/>
          </p:spPr>
          <p:txBody>
            <a:bodyPr>
              <a:spAutoFit/>
            </a:bodyPr>
            <a:lstStyle/>
            <a:p>
              <a:pPr algn="ctr" eaLnBrk="1" hangingPunct="1">
                <a:spcBef>
                  <a:spcPct val="50000"/>
                </a:spcBef>
              </a:pPr>
              <a:r>
                <a:rPr lang="es-ES_tradnl" sz="1800">
                  <a:latin typeface="Arial" charset="0"/>
                </a:rPr>
                <a:t>integrada</a:t>
              </a:r>
            </a:p>
          </p:txBody>
        </p:sp>
        <p:sp>
          <p:nvSpPr>
            <p:cNvPr id="133132" name="Line 12"/>
            <p:cNvSpPr>
              <a:spLocks noChangeShapeType="1"/>
            </p:cNvSpPr>
            <p:nvPr/>
          </p:nvSpPr>
          <p:spPr bwMode="auto">
            <a:xfrm flipH="1">
              <a:off x="2700" y="1964"/>
              <a:ext cx="182" cy="591"/>
            </a:xfrm>
            <a:prstGeom prst="line">
              <a:avLst/>
            </a:prstGeom>
            <a:noFill/>
            <a:ln w="12700">
              <a:solidFill>
                <a:srgbClr val="DA1E4F"/>
              </a:solidFill>
              <a:round/>
              <a:headEnd type="none" w="sm" len="sm"/>
              <a:tailEnd type="triangle" w="sm" len="sm"/>
            </a:ln>
            <a:effectLst/>
          </p:spPr>
          <p:txBody>
            <a:bodyPr wrap="none" anchor="ctr"/>
            <a:lstStyle/>
            <a:p>
              <a:endParaRPr lang="es-MX"/>
            </a:p>
          </p:txBody>
        </p:sp>
      </p:grpSp>
      <p:grpSp>
        <p:nvGrpSpPr>
          <p:cNvPr id="133133" name="Group 13"/>
          <p:cNvGrpSpPr>
            <a:grpSpLocks/>
          </p:cNvGrpSpPr>
          <p:nvPr/>
        </p:nvGrpSpPr>
        <p:grpSpPr bwMode="auto">
          <a:xfrm>
            <a:off x="4354513" y="3602038"/>
            <a:ext cx="2538412" cy="1611312"/>
            <a:chOff x="2872" y="1973"/>
            <a:chExt cx="1599" cy="1015"/>
          </a:xfrm>
        </p:grpSpPr>
        <p:sp>
          <p:nvSpPr>
            <p:cNvPr id="133134" name="Text Box 14"/>
            <p:cNvSpPr txBox="1">
              <a:spLocks noChangeArrowheads="1"/>
            </p:cNvSpPr>
            <p:nvPr/>
          </p:nvSpPr>
          <p:spPr bwMode="auto">
            <a:xfrm>
              <a:off x="3468" y="2576"/>
              <a:ext cx="1003" cy="412"/>
            </a:xfrm>
            <a:prstGeom prst="rect">
              <a:avLst/>
            </a:prstGeom>
            <a:noFill/>
            <a:ln w="12700">
              <a:solidFill>
                <a:srgbClr val="0033CC"/>
              </a:solidFill>
              <a:miter lim="800000"/>
              <a:headEnd type="none" w="sm" len="sm"/>
              <a:tailEnd type="none" w="sm" len="sm"/>
            </a:ln>
            <a:effectLst/>
          </p:spPr>
          <p:txBody>
            <a:bodyPr>
              <a:spAutoFit/>
            </a:bodyPr>
            <a:lstStyle/>
            <a:p>
              <a:pPr algn="ctr" eaLnBrk="1" hangingPunct="1">
                <a:spcBef>
                  <a:spcPct val="50000"/>
                </a:spcBef>
              </a:pPr>
              <a:r>
                <a:rPr lang="es-ES_tradnl" sz="1800">
                  <a:latin typeface="Arial" charset="0"/>
                </a:rPr>
                <a:t>variable en el tiempo</a:t>
              </a:r>
            </a:p>
          </p:txBody>
        </p:sp>
        <p:sp>
          <p:nvSpPr>
            <p:cNvPr id="133135" name="Line 15"/>
            <p:cNvSpPr>
              <a:spLocks noChangeShapeType="1"/>
            </p:cNvSpPr>
            <p:nvPr/>
          </p:nvSpPr>
          <p:spPr bwMode="auto">
            <a:xfrm>
              <a:off x="2872" y="1973"/>
              <a:ext cx="1118" cy="591"/>
            </a:xfrm>
            <a:prstGeom prst="line">
              <a:avLst/>
            </a:prstGeom>
            <a:noFill/>
            <a:ln w="12700">
              <a:solidFill>
                <a:srgbClr val="DA1E4F"/>
              </a:solidFill>
              <a:round/>
              <a:headEnd type="none" w="sm" len="sm"/>
              <a:tailEnd type="triangle" w="sm" len="sm"/>
            </a:ln>
            <a:effectLst/>
          </p:spPr>
          <p:txBody>
            <a:bodyPr wrap="none" anchor="ctr"/>
            <a:lstStyle/>
            <a:p>
              <a:endParaRPr lang="es-MX"/>
            </a:p>
          </p:txBody>
        </p:sp>
      </p:grpSp>
      <p:grpSp>
        <p:nvGrpSpPr>
          <p:cNvPr id="133136" name="Group 16"/>
          <p:cNvGrpSpPr>
            <a:grpSpLocks/>
          </p:cNvGrpSpPr>
          <p:nvPr/>
        </p:nvGrpSpPr>
        <p:grpSpPr bwMode="auto">
          <a:xfrm>
            <a:off x="4354513" y="3602038"/>
            <a:ext cx="4227512" cy="1401762"/>
            <a:chOff x="2872" y="1973"/>
            <a:chExt cx="2663" cy="883"/>
          </a:xfrm>
        </p:grpSpPr>
        <p:sp>
          <p:nvSpPr>
            <p:cNvPr id="133137" name="Text Box 17"/>
            <p:cNvSpPr txBox="1">
              <a:spLocks noChangeArrowheads="1"/>
            </p:cNvSpPr>
            <p:nvPr/>
          </p:nvSpPr>
          <p:spPr bwMode="auto">
            <a:xfrm>
              <a:off x="4687" y="2617"/>
              <a:ext cx="848" cy="239"/>
            </a:xfrm>
            <a:prstGeom prst="rect">
              <a:avLst/>
            </a:prstGeom>
            <a:noFill/>
            <a:ln w="12700">
              <a:solidFill>
                <a:srgbClr val="0033CC"/>
              </a:solidFill>
              <a:miter lim="800000"/>
              <a:headEnd type="none" w="sm" len="sm"/>
              <a:tailEnd type="none" w="sm" len="sm"/>
            </a:ln>
            <a:effectLst/>
          </p:spPr>
          <p:txBody>
            <a:bodyPr>
              <a:spAutoFit/>
            </a:bodyPr>
            <a:lstStyle/>
            <a:p>
              <a:pPr algn="ctr" eaLnBrk="1" hangingPunct="1">
                <a:spcBef>
                  <a:spcPct val="50000"/>
                </a:spcBef>
              </a:pPr>
              <a:r>
                <a:rPr lang="es-ES_tradnl" sz="1800">
                  <a:latin typeface="Arial" charset="0"/>
                </a:rPr>
                <a:t>no volátil</a:t>
              </a:r>
            </a:p>
          </p:txBody>
        </p:sp>
        <p:sp>
          <p:nvSpPr>
            <p:cNvPr id="133138" name="Line 18"/>
            <p:cNvSpPr>
              <a:spLocks noChangeShapeType="1"/>
            </p:cNvSpPr>
            <p:nvPr/>
          </p:nvSpPr>
          <p:spPr bwMode="auto">
            <a:xfrm>
              <a:off x="2872" y="1973"/>
              <a:ext cx="2191" cy="618"/>
            </a:xfrm>
            <a:prstGeom prst="line">
              <a:avLst/>
            </a:prstGeom>
            <a:noFill/>
            <a:ln w="12700">
              <a:solidFill>
                <a:srgbClr val="DA1E4F"/>
              </a:solidFill>
              <a:round/>
              <a:headEnd type="none" w="sm" len="sm"/>
              <a:tailEnd type="triangle" w="sm" len="sm"/>
            </a:ln>
            <a:effectLst/>
          </p:spPr>
          <p:txBody>
            <a:bodyPr wrap="none" anchor="ctr"/>
            <a:lstStyle/>
            <a:p>
              <a:endParaRPr lang="es-MX"/>
            </a:p>
          </p:txBody>
        </p:sp>
      </p:grpSp>
      <p:sp>
        <p:nvSpPr>
          <p:cNvPr id="133139" name="Text Box 19"/>
          <p:cNvSpPr txBox="1">
            <a:spLocks noChangeArrowheads="1"/>
          </p:cNvSpPr>
          <p:nvPr/>
        </p:nvSpPr>
        <p:spPr bwMode="auto">
          <a:xfrm>
            <a:off x="4116388" y="3998913"/>
            <a:ext cx="1427162"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600" b="1">
                <a:solidFill>
                  <a:srgbClr val="DA1E4F"/>
                </a:solidFill>
                <a:latin typeface="Helvetica-Narrow" pitchFamily="34" charset="0"/>
              </a:rPr>
              <a:t>características</a:t>
            </a:r>
          </a:p>
        </p:txBody>
      </p:sp>
      <p:sp>
        <p:nvSpPr>
          <p:cNvPr id="133140" name="Text Box 20"/>
          <p:cNvSpPr txBox="1">
            <a:spLocks noChangeArrowheads="1"/>
          </p:cNvSpPr>
          <p:nvPr/>
        </p:nvSpPr>
        <p:spPr bwMode="auto">
          <a:xfrm>
            <a:off x="874713" y="6070600"/>
            <a:ext cx="7645400" cy="336550"/>
          </a:xfrm>
          <a:prstGeom prst="rect">
            <a:avLst/>
          </a:prstGeom>
          <a:noFill/>
          <a:ln w="12700">
            <a:noFill/>
            <a:miter lim="800000"/>
            <a:headEnd/>
            <a:tailEnd/>
          </a:ln>
          <a:effectLst/>
        </p:spPr>
        <p:txBody>
          <a:bodyPr>
            <a:spAutoFit/>
          </a:bodyPr>
          <a:lstStyle/>
          <a:p>
            <a:pPr eaLnBrk="1" hangingPunct="1">
              <a:spcBef>
                <a:spcPct val="50000"/>
              </a:spcBef>
            </a:pPr>
            <a:r>
              <a:rPr lang="es-ES_tradnl" sz="1600" i="1">
                <a:latin typeface="Arial" charset="0"/>
              </a:rPr>
              <a:t>* subject oriented, not process oriented</a:t>
            </a:r>
          </a:p>
        </p:txBody>
      </p:sp>
      <p:sp>
        <p:nvSpPr>
          <p:cNvPr id="133141" name="Text Box 21"/>
          <p:cNvSpPr txBox="1">
            <a:spLocks noChangeArrowheads="1"/>
          </p:cNvSpPr>
          <p:nvPr/>
        </p:nvSpPr>
        <p:spPr bwMode="auto">
          <a:xfrm>
            <a:off x="4529138" y="2154238"/>
            <a:ext cx="1198562" cy="366712"/>
          </a:xfrm>
          <a:prstGeom prst="rect">
            <a:avLst/>
          </a:prstGeom>
          <a:noFill/>
          <a:ln w="9525">
            <a:noFill/>
            <a:miter lim="800000"/>
            <a:headEnd/>
            <a:tailEnd/>
          </a:ln>
          <a:effectLst/>
        </p:spPr>
        <p:txBody>
          <a:bodyPr>
            <a:spAutoFit/>
          </a:bodyPr>
          <a:lstStyle/>
          <a:p>
            <a:pPr>
              <a:spcBef>
                <a:spcPct val="50000"/>
              </a:spcBef>
            </a:pPr>
            <a:r>
              <a:rPr lang="es-ES" sz="1800"/>
              <a:t>definición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133127"/>
                                        </p:tgtEl>
                                        <p:attrNameLst>
                                          <p:attrName>style.visibility</p:attrName>
                                        </p:attrNameLst>
                                      </p:cBhvr>
                                      <p:to>
                                        <p:strVal val="visible"/>
                                      </p:to>
                                    </p:set>
                                    <p:animEffect transition="in" filter="strips(downLeft)">
                                      <p:cBhvr>
                                        <p:cTn id="11" dur="500"/>
                                        <p:tgtEl>
                                          <p:spTgt spid="133127"/>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133130"/>
                                        </p:tgtEl>
                                        <p:attrNameLst>
                                          <p:attrName>style.visibility</p:attrName>
                                        </p:attrNameLst>
                                      </p:cBhvr>
                                      <p:to>
                                        <p:strVal val="visible"/>
                                      </p:to>
                                    </p:set>
                                    <p:animEffect transition="in" filter="strips(downLeft)">
                                      <p:cBhvr>
                                        <p:cTn id="16" dur="500"/>
                                        <p:tgtEl>
                                          <p:spTgt spid="133130"/>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nodeType="clickEffect">
                                  <p:stCondLst>
                                    <p:cond delay="0"/>
                                  </p:stCondLst>
                                  <p:childTnLst>
                                    <p:set>
                                      <p:cBhvr>
                                        <p:cTn id="20" dur="1" fill="hold">
                                          <p:stCondLst>
                                            <p:cond delay="0"/>
                                          </p:stCondLst>
                                        </p:cTn>
                                        <p:tgtEl>
                                          <p:spTgt spid="133133"/>
                                        </p:tgtEl>
                                        <p:attrNameLst>
                                          <p:attrName>style.visibility</p:attrName>
                                        </p:attrNameLst>
                                      </p:cBhvr>
                                      <p:to>
                                        <p:strVal val="visible"/>
                                      </p:to>
                                    </p:set>
                                    <p:animEffect transition="in" filter="strips(downRight)">
                                      <p:cBhvr>
                                        <p:cTn id="21" dur="500"/>
                                        <p:tgtEl>
                                          <p:spTgt spid="133133"/>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nodeType="clickEffect">
                                  <p:stCondLst>
                                    <p:cond delay="0"/>
                                  </p:stCondLst>
                                  <p:childTnLst>
                                    <p:set>
                                      <p:cBhvr>
                                        <p:cTn id="25" dur="1" fill="hold">
                                          <p:stCondLst>
                                            <p:cond delay="0"/>
                                          </p:stCondLst>
                                        </p:cTn>
                                        <p:tgtEl>
                                          <p:spTgt spid="133136"/>
                                        </p:tgtEl>
                                        <p:attrNameLst>
                                          <p:attrName>style.visibility</p:attrName>
                                        </p:attrNameLst>
                                      </p:cBhvr>
                                      <p:to>
                                        <p:strVal val="visible"/>
                                      </p:to>
                                    </p:set>
                                    <p:animEffect transition="in" filter="strips(downRight)">
                                      <p:cBhvr>
                                        <p:cTn id="26" dur="500"/>
                                        <p:tgtEl>
                                          <p:spTgt spid="133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9"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número de diapositiva"/>
          <p:cNvSpPr>
            <a:spLocks noGrp="1"/>
          </p:cNvSpPr>
          <p:nvPr>
            <p:ph type="sldNum" sz="quarter" idx="12"/>
          </p:nvPr>
        </p:nvSpPr>
        <p:spPr/>
        <p:txBody>
          <a:bodyPr/>
          <a:lstStyle/>
          <a:p>
            <a:fld id="{86EB7B63-4441-481F-9F35-B0FA7627CEE1}" type="slidenum">
              <a:rPr lang="en-US"/>
              <a:pPr/>
              <a:t>100</a:t>
            </a:fld>
            <a:endParaRPr lang="en-US"/>
          </a:p>
        </p:txBody>
      </p:sp>
      <p:sp>
        <p:nvSpPr>
          <p:cNvPr id="239618"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39619" name="Text Box 3"/>
          <p:cNvSpPr txBox="1">
            <a:spLocks noChangeArrowheads="1"/>
          </p:cNvSpPr>
          <p:nvPr/>
        </p:nvSpPr>
        <p:spPr bwMode="auto">
          <a:xfrm>
            <a:off x="3925888" y="2438400"/>
            <a:ext cx="1425575" cy="3152775"/>
          </a:xfrm>
          <a:prstGeom prst="rect">
            <a:avLst/>
          </a:prstGeom>
          <a:solidFill>
            <a:srgbClr val="E9FEFF"/>
          </a:solidFill>
          <a:ln w="12700">
            <a:solidFill>
              <a:srgbClr val="3333CC"/>
            </a:solidFill>
            <a:miter lim="800000"/>
            <a:headEnd type="none" w="sm" len="sm"/>
            <a:tailEnd type="none" w="sm" len="sm"/>
          </a:ln>
          <a:effectLst/>
        </p:spPr>
        <p:txBody>
          <a:bodyPr>
            <a:spAutoFit/>
          </a:bodyPr>
          <a:lstStyle/>
          <a:p>
            <a:pPr eaLnBrk="1" hangingPunct="1">
              <a:spcBef>
                <a:spcPct val="50000"/>
              </a:spcBef>
            </a:pPr>
            <a:r>
              <a:rPr lang="es-ES" sz="2000">
                <a:solidFill>
                  <a:srgbClr val="3333CC"/>
                </a:solidFill>
                <a:latin typeface="Arial" charset="0"/>
              </a:rPr>
              <a:t>id_dim1</a:t>
            </a:r>
          </a:p>
          <a:p>
            <a:pPr eaLnBrk="1" hangingPunct="1">
              <a:spcBef>
                <a:spcPct val="50000"/>
              </a:spcBef>
            </a:pPr>
            <a:r>
              <a:rPr lang="es-ES" sz="2000" b="1" i="1">
                <a:solidFill>
                  <a:srgbClr val="3333CC"/>
                </a:solidFill>
                <a:latin typeface="Arial" charset="0"/>
              </a:rPr>
              <a:t>....</a:t>
            </a:r>
          </a:p>
          <a:p>
            <a:pPr eaLnBrk="1" hangingPunct="1">
              <a:spcBef>
                <a:spcPct val="50000"/>
              </a:spcBef>
            </a:pPr>
            <a:endParaRPr lang="es-ES" sz="2000">
              <a:latin typeface="Arial" charset="0"/>
            </a:endParaRPr>
          </a:p>
          <a:p>
            <a:pPr eaLnBrk="1" hangingPunct="1">
              <a:spcBef>
                <a:spcPct val="50000"/>
              </a:spcBef>
            </a:pPr>
            <a:endParaRPr lang="es-ES" sz="2000">
              <a:latin typeface="Arial" charset="0"/>
            </a:endParaRPr>
          </a:p>
          <a:p>
            <a:pPr eaLnBrk="1" hangingPunct="1">
              <a:spcBef>
                <a:spcPct val="50000"/>
              </a:spcBef>
            </a:pPr>
            <a:endParaRPr lang="es-ES" sz="2000">
              <a:latin typeface="Arial" charset="0"/>
            </a:endParaRPr>
          </a:p>
          <a:p>
            <a:pPr eaLnBrk="1" hangingPunct="1">
              <a:spcBef>
                <a:spcPct val="50000"/>
              </a:spcBef>
            </a:pPr>
            <a:endParaRPr lang="es-ES" sz="2000">
              <a:latin typeface="Arial" charset="0"/>
            </a:endParaRPr>
          </a:p>
          <a:p>
            <a:pPr eaLnBrk="1" hangingPunct="1">
              <a:spcBef>
                <a:spcPct val="50000"/>
              </a:spcBef>
            </a:pPr>
            <a:endParaRPr lang="es-ES" sz="2000">
              <a:latin typeface="Arial" charset="0"/>
            </a:endParaRPr>
          </a:p>
        </p:txBody>
      </p:sp>
      <p:sp>
        <p:nvSpPr>
          <p:cNvPr id="239620" name="Text Box 4"/>
          <p:cNvSpPr txBox="1">
            <a:spLocks noChangeArrowheads="1"/>
          </p:cNvSpPr>
          <p:nvPr/>
        </p:nvSpPr>
        <p:spPr bwMode="auto">
          <a:xfrm>
            <a:off x="1968500" y="1844675"/>
            <a:ext cx="1655763" cy="70167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2000">
                <a:solidFill>
                  <a:schemeClr val="accent2"/>
                </a:solidFill>
                <a:latin typeface="Arial" charset="0"/>
              </a:rPr>
              <a:t>tabla Dimensión 1</a:t>
            </a:r>
          </a:p>
        </p:txBody>
      </p:sp>
      <p:sp>
        <p:nvSpPr>
          <p:cNvPr id="239621" name="Text Box 5"/>
          <p:cNvSpPr txBox="1">
            <a:spLocks noChangeArrowheads="1"/>
          </p:cNvSpPr>
          <p:nvPr/>
        </p:nvSpPr>
        <p:spPr bwMode="auto">
          <a:xfrm rot="-2535691">
            <a:off x="3967163" y="4240213"/>
            <a:ext cx="1343025" cy="39687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2000">
                <a:solidFill>
                  <a:srgbClr val="3333CC"/>
                </a:solidFill>
                <a:latin typeface="Arial" charset="0"/>
              </a:rPr>
              <a:t>(atributos)</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4 Marcador de número de diapositiva"/>
          <p:cNvSpPr>
            <a:spLocks noGrp="1"/>
          </p:cNvSpPr>
          <p:nvPr>
            <p:ph type="sldNum" sz="quarter" idx="12"/>
          </p:nvPr>
        </p:nvSpPr>
        <p:spPr/>
        <p:txBody>
          <a:bodyPr/>
          <a:lstStyle/>
          <a:p>
            <a:fld id="{D1E3608E-2EA3-4F76-B68E-4885B96CFD1F}" type="slidenum">
              <a:rPr lang="en-US"/>
              <a:pPr/>
              <a:t>101</a:t>
            </a:fld>
            <a:endParaRPr lang="en-US"/>
          </a:p>
        </p:txBody>
      </p:sp>
      <p:sp>
        <p:nvSpPr>
          <p:cNvPr id="240642"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40643" name="Rectangle 3"/>
          <p:cNvSpPr>
            <a:spLocks noChangeArrowheads="1"/>
          </p:cNvSpPr>
          <p:nvPr/>
        </p:nvSpPr>
        <p:spPr bwMode="auto">
          <a:xfrm>
            <a:off x="847725" y="1771650"/>
            <a:ext cx="7002463" cy="457200"/>
          </a:xfrm>
          <a:prstGeom prst="rect">
            <a:avLst/>
          </a:prstGeom>
          <a:noFill/>
          <a:ln w="12700">
            <a:noFill/>
            <a:miter lim="800000"/>
            <a:headEnd type="none" w="sm" len="sm"/>
            <a:tailEnd type="none" w="sm" len="sm"/>
          </a:ln>
          <a:effectLst/>
        </p:spPr>
        <p:txBody>
          <a:bodyPr>
            <a:spAutoFit/>
          </a:bodyPr>
          <a:lstStyle/>
          <a:p>
            <a:pPr eaLnBrk="1" hangingPunct="1"/>
            <a:r>
              <a:rPr lang="es-ES">
                <a:solidFill>
                  <a:srgbClr val="3333CC"/>
                </a:solidFill>
                <a:latin typeface="Arial" charset="0"/>
              </a:rPr>
              <a:t>Ejemplo: </a:t>
            </a:r>
            <a:r>
              <a:rPr lang="es-ES">
                <a:latin typeface="Arial" charset="0"/>
              </a:rPr>
              <a:t>Cadena de supermercados.</a:t>
            </a:r>
          </a:p>
        </p:txBody>
      </p:sp>
      <p:sp>
        <p:nvSpPr>
          <p:cNvPr id="240644" name="Text Box 4"/>
          <p:cNvSpPr txBox="1">
            <a:spLocks noChangeArrowheads="1"/>
          </p:cNvSpPr>
          <p:nvPr/>
        </p:nvSpPr>
        <p:spPr bwMode="auto">
          <a:xfrm>
            <a:off x="1179513" y="2752725"/>
            <a:ext cx="1473200" cy="654050"/>
          </a:xfrm>
          <a:prstGeom prst="rect">
            <a:avLst/>
          </a:prstGeom>
          <a:noFill/>
          <a:ln w="12700">
            <a:solidFill>
              <a:srgbClr val="3333CC"/>
            </a:solidFill>
            <a:miter lim="800000"/>
            <a:headEnd type="none" w="sm" len="sm"/>
            <a:tailEnd type="none" w="sm" len="sm"/>
          </a:ln>
          <a:effectLst/>
        </p:spPr>
        <p:txBody>
          <a:bodyPr>
            <a:spAutoFit/>
          </a:bodyPr>
          <a:lstStyle/>
          <a:p>
            <a:pPr eaLnBrk="1" hangingPunct="1">
              <a:spcBef>
                <a:spcPct val="50000"/>
              </a:spcBef>
            </a:pPr>
            <a:r>
              <a:rPr lang="es-ES" sz="1800">
                <a:latin typeface="Arial" charset="0"/>
              </a:rPr>
              <a:t>definición de gránulo</a:t>
            </a:r>
          </a:p>
        </p:txBody>
      </p:sp>
      <p:sp>
        <p:nvSpPr>
          <p:cNvPr id="240645" name="Text Box 5"/>
          <p:cNvSpPr txBox="1">
            <a:spLocks noChangeArrowheads="1"/>
          </p:cNvSpPr>
          <p:nvPr/>
        </p:nvSpPr>
        <p:spPr bwMode="auto">
          <a:xfrm>
            <a:off x="3929063" y="2752725"/>
            <a:ext cx="1487487" cy="654050"/>
          </a:xfrm>
          <a:prstGeom prst="rect">
            <a:avLst/>
          </a:prstGeom>
          <a:noFill/>
          <a:ln w="12700">
            <a:solidFill>
              <a:srgbClr val="3333CC"/>
            </a:solidFill>
            <a:miter lim="800000"/>
            <a:headEnd type="none" w="sm" len="sm"/>
            <a:tailEnd type="none" w="sm" len="sm"/>
          </a:ln>
          <a:effectLst/>
        </p:spPr>
        <p:txBody>
          <a:bodyPr>
            <a:spAutoFit/>
          </a:bodyPr>
          <a:lstStyle/>
          <a:p>
            <a:pPr eaLnBrk="1" hangingPunct="1">
              <a:spcBef>
                <a:spcPct val="50000"/>
              </a:spcBef>
            </a:pPr>
            <a:r>
              <a:rPr lang="es-ES" sz="1800">
                <a:latin typeface="Arial" charset="0"/>
              </a:rPr>
              <a:t>dimensiones básicas</a:t>
            </a:r>
          </a:p>
        </p:txBody>
      </p:sp>
      <p:sp>
        <p:nvSpPr>
          <p:cNvPr id="240646" name="AutoShape 6"/>
          <p:cNvSpPr>
            <a:spLocks noChangeArrowheads="1"/>
          </p:cNvSpPr>
          <p:nvPr/>
        </p:nvSpPr>
        <p:spPr bwMode="auto">
          <a:xfrm>
            <a:off x="3055938" y="2968625"/>
            <a:ext cx="547687" cy="288925"/>
          </a:xfrm>
          <a:prstGeom prst="rightArrow">
            <a:avLst>
              <a:gd name="adj1" fmla="val 50000"/>
              <a:gd name="adj2" fmla="val 47390"/>
            </a:avLst>
          </a:prstGeom>
          <a:solidFill>
            <a:schemeClr val="accent2"/>
          </a:solidFill>
          <a:ln w="12700">
            <a:noFill/>
            <a:miter lim="800000"/>
            <a:headEnd type="none" w="sm" len="sm"/>
            <a:tailEnd type="none" w="sm" len="sm"/>
          </a:ln>
          <a:effectLst/>
        </p:spPr>
        <p:txBody>
          <a:bodyPr wrap="none" anchor="ctr"/>
          <a:lstStyle/>
          <a:p>
            <a:endParaRPr lang="es-MX"/>
          </a:p>
        </p:txBody>
      </p:sp>
      <p:sp>
        <p:nvSpPr>
          <p:cNvPr id="240647" name="Text Box 7"/>
          <p:cNvSpPr txBox="1">
            <a:spLocks noChangeArrowheads="1"/>
          </p:cNvSpPr>
          <p:nvPr/>
        </p:nvSpPr>
        <p:spPr bwMode="auto">
          <a:xfrm>
            <a:off x="5970588" y="2335213"/>
            <a:ext cx="981075" cy="366712"/>
          </a:xfrm>
          <a:prstGeom prst="rect">
            <a:avLst/>
          </a:prstGeom>
          <a:solidFill>
            <a:srgbClr val="E9FEFF"/>
          </a:solidFill>
          <a:ln w="12700">
            <a:noFill/>
            <a:miter lim="800000"/>
            <a:headEnd type="none" w="sm" len="sm"/>
            <a:tailEnd type="none" w="sm" len="sm"/>
          </a:ln>
          <a:effectLst/>
        </p:spPr>
        <p:txBody>
          <a:bodyPr>
            <a:spAutoFit/>
          </a:bodyPr>
          <a:lstStyle/>
          <a:p>
            <a:pPr algn="ctr" eaLnBrk="1" hangingPunct="1">
              <a:spcBef>
                <a:spcPct val="50000"/>
              </a:spcBef>
            </a:pPr>
            <a:r>
              <a:rPr lang="es-ES" sz="1800">
                <a:latin typeface="Arial" charset="0"/>
              </a:rPr>
              <a:t>tiempo</a:t>
            </a:r>
          </a:p>
        </p:txBody>
      </p:sp>
      <p:sp>
        <p:nvSpPr>
          <p:cNvPr id="240648" name="Text Box 8"/>
          <p:cNvSpPr txBox="1">
            <a:spLocks noChangeArrowheads="1"/>
          </p:cNvSpPr>
          <p:nvPr/>
        </p:nvSpPr>
        <p:spPr bwMode="auto">
          <a:xfrm>
            <a:off x="5970588" y="2863850"/>
            <a:ext cx="1138237" cy="366713"/>
          </a:xfrm>
          <a:prstGeom prst="rect">
            <a:avLst/>
          </a:prstGeom>
          <a:solidFill>
            <a:srgbClr val="E9FEFF"/>
          </a:solidFill>
          <a:ln w="12700">
            <a:noFill/>
            <a:miter lim="800000"/>
            <a:headEnd type="none" w="sm" len="sm"/>
            <a:tailEnd type="none" w="sm" len="sm"/>
          </a:ln>
          <a:effectLst/>
        </p:spPr>
        <p:txBody>
          <a:bodyPr>
            <a:spAutoFit/>
          </a:bodyPr>
          <a:lstStyle/>
          <a:p>
            <a:pPr algn="ctr" eaLnBrk="1" hangingPunct="1">
              <a:spcBef>
                <a:spcPct val="50000"/>
              </a:spcBef>
            </a:pPr>
            <a:r>
              <a:rPr lang="es-ES" sz="1800">
                <a:latin typeface="Arial" charset="0"/>
              </a:rPr>
              <a:t>producto</a:t>
            </a:r>
          </a:p>
        </p:txBody>
      </p:sp>
      <p:sp>
        <p:nvSpPr>
          <p:cNvPr id="240649" name="Text Box 9"/>
          <p:cNvSpPr txBox="1">
            <a:spLocks noChangeArrowheads="1"/>
          </p:cNvSpPr>
          <p:nvPr/>
        </p:nvSpPr>
        <p:spPr bwMode="auto">
          <a:xfrm>
            <a:off x="5970588" y="3390900"/>
            <a:ext cx="1936750" cy="366713"/>
          </a:xfrm>
          <a:prstGeom prst="rect">
            <a:avLst/>
          </a:prstGeom>
          <a:solidFill>
            <a:srgbClr val="E9FEFF"/>
          </a:solidFill>
          <a:ln w="12700">
            <a:noFill/>
            <a:miter lim="800000"/>
            <a:headEnd type="none" w="sm" len="sm"/>
            <a:tailEnd type="none" w="sm" len="sm"/>
          </a:ln>
          <a:effectLst/>
        </p:spPr>
        <p:txBody>
          <a:bodyPr>
            <a:spAutoFit/>
          </a:bodyPr>
          <a:lstStyle/>
          <a:p>
            <a:pPr algn="ctr" eaLnBrk="1" hangingPunct="1">
              <a:spcBef>
                <a:spcPct val="50000"/>
              </a:spcBef>
            </a:pPr>
            <a:r>
              <a:rPr lang="es-ES" sz="1800">
                <a:latin typeface="Arial" charset="0"/>
              </a:rPr>
              <a:t>establecimiento</a:t>
            </a:r>
          </a:p>
        </p:txBody>
      </p:sp>
      <p:sp>
        <p:nvSpPr>
          <p:cNvPr id="240650" name="Line 10"/>
          <p:cNvSpPr>
            <a:spLocks noChangeShapeType="1"/>
          </p:cNvSpPr>
          <p:nvPr/>
        </p:nvSpPr>
        <p:spPr bwMode="auto">
          <a:xfrm flipV="1">
            <a:off x="5421313" y="2565400"/>
            <a:ext cx="490537" cy="519113"/>
          </a:xfrm>
          <a:prstGeom prst="line">
            <a:avLst/>
          </a:prstGeom>
          <a:noFill/>
          <a:ln w="12700">
            <a:solidFill>
              <a:srgbClr val="3333CC"/>
            </a:solidFill>
            <a:round/>
            <a:headEnd type="none" w="sm" len="sm"/>
            <a:tailEnd type="triangle" w="sm" len="sm"/>
          </a:ln>
          <a:effectLst/>
        </p:spPr>
        <p:txBody>
          <a:bodyPr wrap="none" anchor="ctr"/>
          <a:lstStyle/>
          <a:p>
            <a:endParaRPr lang="es-MX"/>
          </a:p>
        </p:txBody>
      </p:sp>
      <p:sp>
        <p:nvSpPr>
          <p:cNvPr id="240651" name="Line 11"/>
          <p:cNvSpPr>
            <a:spLocks noChangeShapeType="1"/>
          </p:cNvSpPr>
          <p:nvPr/>
        </p:nvSpPr>
        <p:spPr bwMode="auto">
          <a:xfrm>
            <a:off x="5421313" y="3084513"/>
            <a:ext cx="520700" cy="0"/>
          </a:xfrm>
          <a:prstGeom prst="line">
            <a:avLst/>
          </a:prstGeom>
          <a:noFill/>
          <a:ln w="12700">
            <a:solidFill>
              <a:srgbClr val="3333CC"/>
            </a:solidFill>
            <a:round/>
            <a:headEnd type="none" w="sm" len="sm"/>
            <a:tailEnd type="triangle" w="sm" len="sm"/>
          </a:ln>
          <a:effectLst/>
        </p:spPr>
        <p:txBody>
          <a:bodyPr wrap="none" anchor="ctr"/>
          <a:lstStyle/>
          <a:p>
            <a:endParaRPr lang="es-MX"/>
          </a:p>
        </p:txBody>
      </p:sp>
      <p:sp>
        <p:nvSpPr>
          <p:cNvPr id="240652" name="Line 12"/>
          <p:cNvSpPr>
            <a:spLocks noChangeShapeType="1"/>
          </p:cNvSpPr>
          <p:nvPr/>
        </p:nvSpPr>
        <p:spPr bwMode="auto">
          <a:xfrm>
            <a:off x="5407025" y="3098800"/>
            <a:ext cx="534988" cy="433388"/>
          </a:xfrm>
          <a:prstGeom prst="line">
            <a:avLst/>
          </a:prstGeom>
          <a:noFill/>
          <a:ln w="12700">
            <a:solidFill>
              <a:srgbClr val="3333CC"/>
            </a:solidFill>
            <a:round/>
            <a:headEnd type="none" w="sm" len="sm"/>
            <a:tailEnd type="triangle" w="sm" len="sm"/>
          </a:ln>
          <a:effectLst/>
        </p:spPr>
        <p:txBody>
          <a:bodyPr wrap="none" anchor="ctr"/>
          <a:lstStyle/>
          <a:p>
            <a:endParaRPr lang="es-MX"/>
          </a:p>
        </p:txBody>
      </p:sp>
      <p:sp>
        <p:nvSpPr>
          <p:cNvPr id="240653" name="Text Box 13"/>
          <p:cNvSpPr txBox="1">
            <a:spLocks noChangeArrowheads="1"/>
          </p:cNvSpPr>
          <p:nvPr/>
        </p:nvSpPr>
        <p:spPr bwMode="auto">
          <a:xfrm>
            <a:off x="1187450" y="4797425"/>
            <a:ext cx="6604000" cy="641350"/>
          </a:xfrm>
          <a:prstGeom prst="rect">
            <a:avLst/>
          </a:prstGeom>
          <a:solidFill>
            <a:srgbClr val="F3C6AF"/>
          </a:solidFill>
          <a:ln w="12700">
            <a:noFill/>
            <a:miter lim="800000"/>
            <a:headEnd/>
            <a:tailEnd/>
          </a:ln>
          <a:effectLst/>
        </p:spPr>
        <p:txBody>
          <a:bodyPr>
            <a:spAutoFit/>
          </a:bodyPr>
          <a:lstStyle/>
          <a:p>
            <a:pPr eaLnBrk="1" hangingPunct="1">
              <a:spcBef>
                <a:spcPct val="50000"/>
              </a:spcBef>
            </a:pPr>
            <a:r>
              <a:rPr lang="es-ES_tradnl" sz="1800">
                <a:latin typeface="Arial" charset="0"/>
              </a:rPr>
              <a:t>Nota: En las aplicaciones reales el número de dimensiones suele variar entre 3 y 15 dimensiones. </a:t>
            </a:r>
            <a:endParaRPr lang="es-ES" sz="1800">
              <a:latin typeface="Arial"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9BCBF551-F1B8-4670-9737-D543F2C4A1C9}" type="slidenum">
              <a:rPr lang="en-US"/>
              <a:pPr/>
              <a:t>102</a:t>
            </a:fld>
            <a:endParaRPr lang="en-US"/>
          </a:p>
        </p:txBody>
      </p:sp>
      <p:sp>
        <p:nvSpPr>
          <p:cNvPr id="241666"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41667" name="Text Box 3"/>
          <p:cNvSpPr txBox="1">
            <a:spLocks noChangeArrowheads="1"/>
          </p:cNvSpPr>
          <p:nvPr/>
        </p:nvSpPr>
        <p:spPr bwMode="auto">
          <a:xfrm>
            <a:off x="755650" y="1628775"/>
            <a:ext cx="2435225" cy="39687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2000">
                <a:solidFill>
                  <a:srgbClr val="3333CC"/>
                </a:solidFill>
                <a:latin typeface="Arial" charset="0"/>
              </a:rPr>
              <a:t>Dimensión Tiempo:</a:t>
            </a:r>
          </a:p>
        </p:txBody>
      </p:sp>
      <p:sp>
        <p:nvSpPr>
          <p:cNvPr id="241668" name="Text Box 4"/>
          <p:cNvSpPr txBox="1">
            <a:spLocks noChangeArrowheads="1"/>
          </p:cNvSpPr>
          <p:nvPr/>
        </p:nvSpPr>
        <p:spPr bwMode="auto">
          <a:xfrm>
            <a:off x="1152525" y="2243138"/>
            <a:ext cx="6867525" cy="4338637"/>
          </a:xfrm>
          <a:prstGeom prst="rect">
            <a:avLst/>
          </a:prstGeom>
          <a:noFill/>
          <a:ln w="12700">
            <a:noFill/>
            <a:miter lim="800000"/>
            <a:headEnd type="none" w="sm" len="sm"/>
            <a:tailEnd type="none" w="sm" len="sm"/>
          </a:ln>
          <a:effectLst/>
        </p:spPr>
        <p:txBody>
          <a:bodyPr>
            <a:spAutoFit/>
          </a:bodyPr>
          <a:lstStyle/>
          <a:p>
            <a:pPr marL="287338" indent="-287338" eaLnBrk="1" hangingPunct="1">
              <a:spcBef>
                <a:spcPct val="50000"/>
              </a:spcBef>
              <a:buClr>
                <a:schemeClr val="accent2"/>
              </a:buClr>
              <a:buFont typeface="Wingdings" pitchFamily="2" charset="2"/>
              <a:buChar char="ü"/>
            </a:pPr>
            <a:r>
              <a:rPr lang="es-ES" sz="1800">
                <a:latin typeface="Arial" charset="0"/>
              </a:rPr>
              <a:t>dimensión presente en todo AD porque el AD contiene información histórica sobre la organización.</a:t>
            </a:r>
          </a:p>
          <a:p>
            <a:pPr marL="287338" indent="-287338" eaLnBrk="1" hangingPunct="1">
              <a:spcBef>
                <a:spcPct val="50000"/>
              </a:spcBef>
              <a:buClr>
                <a:schemeClr val="accent2"/>
              </a:buClr>
              <a:buFont typeface="Wingdings" pitchFamily="2" charset="2"/>
              <a:buChar char="ü"/>
            </a:pPr>
            <a:r>
              <a:rPr lang="es-ES" sz="1800">
                <a:latin typeface="Arial" charset="0"/>
              </a:rPr>
              <a:t>aunque el lenguaje SQL ofrece funciones de tipo DATE, una dimensión Tiempo permite representar otros atributos temporales no calculables en SQL.</a:t>
            </a:r>
          </a:p>
          <a:p>
            <a:pPr marL="287338" indent="-287338" eaLnBrk="1" hangingPunct="1">
              <a:spcBef>
                <a:spcPct val="50000"/>
              </a:spcBef>
              <a:buClr>
                <a:schemeClr val="accent2"/>
              </a:buClr>
              <a:buFont typeface="Wingdings" pitchFamily="2" charset="2"/>
              <a:buChar char="ü"/>
            </a:pPr>
            <a:r>
              <a:rPr lang="es-ES" sz="1800">
                <a:latin typeface="Arial" charset="0"/>
              </a:rPr>
              <a:t>se puede calcular de antemano</a:t>
            </a:r>
          </a:p>
          <a:p>
            <a:pPr marL="287338" indent="-287338" eaLnBrk="1" hangingPunct="1">
              <a:spcBef>
                <a:spcPct val="50000"/>
              </a:spcBef>
              <a:buClr>
                <a:schemeClr val="accent2"/>
              </a:buClr>
              <a:buFont typeface="Wingdings" pitchFamily="2" charset="2"/>
              <a:buChar char="ü"/>
            </a:pPr>
            <a:r>
              <a:rPr lang="es-ES" sz="1800">
                <a:latin typeface="Arial" charset="0"/>
              </a:rPr>
              <a:t>atributos frecuentes: </a:t>
            </a:r>
          </a:p>
          <a:p>
            <a:pPr marL="477838" lvl="1" eaLnBrk="1" hangingPunct="1">
              <a:spcBef>
                <a:spcPct val="50000"/>
              </a:spcBef>
              <a:buClr>
                <a:srgbClr val="3333CC"/>
              </a:buClr>
              <a:buFontTx/>
              <a:buChar char="–"/>
            </a:pPr>
            <a:r>
              <a:rPr lang="es-ES" sz="1600">
                <a:latin typeface="Arial" charset="0"/>
              </a:rPr>
              <a:t> nro. de día, nro. de semana, nro. de año: valores absolutos del calendario juliano que permiten hacer ciertos cálculos aritméticos.</a:t>
            </a:r>
          </a:p>
          <a:p>
            <a:pPr marL="477838" lvl="1" eaLnBrk="1" hangingPunct="1">
              <a:spcBef>
                <a:spcPct val="50000"/>
              </a:spcBef>
              <a:buClr>
                <a:srgbClr val="3333CC"/>
              </a:buClr>
              <a:buFontTx/>
              <a:buChar char="–"/>
            </a:pPr>
            <a:r>
              <a:rPr lang="es-ES" sz="1600">
                <a:latin typeface="Arial" charset="0"/>
              </a:rPr>
              <a:t> día de la semana (lunes, martes, miércoles,...): permite hacer análisis sobre días de la semana concretos (ej. ventas en sábado, ventas en lunes,..). </a:t>
            </a:r>
            <a:r>
              <a:rPr lang="es-ES" sz="1800">
                <a:latin typeface="Arial" charset="0"/>
              </a:rPr>
              <a:t> </a:t>
            </a:r>
          </a:p>
          <a:p>
            <a:pPr marL="287338" indent="-287338" eaLnBrk="1" hangingPunct="1">
              <a:spcBef>
                <a:spcPct val="50000"/>
              </a:spcBef>
            </a:pPr>
            <a:endParaRPr lang="es-ES" sz="1800">
              <a:latin typeface="Arial"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B1141414-3C00-4CE7-B6B2-AB6372D7F623}" type="slidenum">
              <a:rPr lang="en-US"/>
              <a:pPr/>
              <a:t>103</a:t>
            </a:fld>
            <a:endParaRPr lang="en-US"/>
          </a:p>
        </p:txBody>
      </p:sp>
      <p:sp>
        <p:nvSpPr>
          <p:cNvPr id="242690"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42691" name="Text Box 3"/>
          <p:cNvSpPr txBox="1">
            <a:spLocks noChangeArrowheads="1"/>
          </p:cNvSpPr>
          <p:nvPr/>
        </p:nvSpPr>
        <p:spPr bwMode="auto">
          <a:xfrm>
            <a:off x="755650" y="1484313"/>
            <a:ext cx="2435225" cy="39687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2000">
                <a:solidFill>
                  <a:srgbClr val="3333CC"/>
                </a:solidFill>
                <a:latin typeface="Arial" charset="0"/>
              </a:rPr>
              <a:t>Dimensión Tiempo:</a:t>
            </a:r>
          </a:p>
        </p:txBody>
      </p:sp>
      <p:sp>
        <p:nvSpPr>
          <p:cNvPr id="242692" name="Text Box 4"/>
          <p:cNvSpPr txBox="1">
            <a:spLocks noChangeArrowheads="1"/>
          </p:cNvSpPr>
          <p:nvPr/>
        </p:nvSpPr>
        <p:spPr bwMode="auto">
          <a:xfrm>
            <a:off x="1008063" y="1911350"/>
            <a:ext cx="7473950" cy="4718050"/>
          </a:xfrm>
          <a:prstGeom prst="rect">
            <a:avLst/>
          </a:prstGeom>
          <a:noFill/>
          <a:ln w="12700">
            <a:noFill/>
            <a:miter lim="800000"/>
            <a:headEnd type="none" w="sm" len="sm"/>
            <a:tailEnd type="none" w="sm" len="sm"/>
          </a:ln>
          <a:effectLst/>
        </p:spPr>
        <p:txBody>
          <a:bodyPr>
            <a:spAutoFit/>
          </a:bodyPr>
          <a:lstStyle/>
          <a:p>
            <a:pPr eaLnBrk="1" hangingPunct="1">
              <a:spcBef>
                <a:spcPct val="50000"/>
              </a:spcBef>
              <a:buClr>
                <a:schemeClr val="accent2"/>
              </a:buClr>
              <a:buFont typeface="Wingdings" pitchFamily="2" charset="2"/>
              <a:buChar char="ü"/>
            </a:pPr>
            <a:r>
              <a:rPr lang="es-ES" sz="1800">
                <a:latin typeface="Arial" charset="0"/>
              </a:rPr>
              <a:t> atributos frecuentes: </a:t>
            </a:r>
            <a:endParaRPr lang="es-ES" sz="1600">
              <a:latin typeface="Arial" charset="0"/>
            </a:endParaRPr>
          </a:p>
          <a:p>
            <a:pPr marL="665163" lvl="1" indent="-207963" eaLnBrk="1" hangingPunct="1">
              <a:spcBef>
                <a:spcPct val="30000"/>
              </a:spcBef>
              <a:buClr>
                <a:srgbClr val="3333CC"/>
              </a:buClr>
              <a:buFontTx/>
              <a:buChar char="­"/>
            </a:pPr>
            <a:r>
              <a:rPr lang="es-ES" sz="1700">
                <a:latin typeface="Arial" charset="0"/>
              </a:rPr>
              <a:t>día del mes (1..31): permite hacer comparaciones sobre el mismo día en meses distintos (ventas el 1º de mes).</a:t>
            </a:r>
          </a:p>
          <a:p>
            <a:pPr marL="665163" lvl="1" indent="-207963" eaLnBrk="1" hangingPunct="1">
              <a:spcBef>
                <a:spcPct val="30000"/>
              </a:spcBef>
              <a:buClr>
                <a:srgbClr val="3333CC"/>
              </a:buClr>
              <a:buFontTx/>
              <a:buChar char="­"/>
            </a:pPr>
            <a:r>
              <a:rPr lang="es-ES" sz="1700">
                <a:latin typeface="Arial" charset="0"/>
              </a:rPr>
              <a:t>marca de fin de mes, marca de fin de semana : permite hacer comparaciones sobre el último día del mes o días de fin de semana en distintos meses.</a:t>
            </a:r>
          </a:p>
          <a:p>
            <a:pPr marL="665163" lvl="1" indent="-207963" eaLnBrk="1" hangingPunct="1">
              <a:spcBef>
                <a:spcPct val="30000"/>
              </a:spcBef>
              <a:buClr>
                <a:srgbClr val="3333CC"/>
              </a:buClr>
              <a:buFontTx/>
              <a:buChar char="­"/>
            </a:pPr>
            <a:r>
              <a:rPr lang="es-ES" sz="1700">
                <a:latin typeface="Arial" charset="0"/>
              </a:rPr>
              <a:t>trimestre del año (1..4): permite hacer análisis sobre un trimestre concreto en distintos años.</a:t>
            </a:r>
          </a:p>
          <a:p>
            <a:pPr marL="665163" lvl="1" indent="-207963" eaLnBrk="1" hangingPunct="1">
              <a:spcBef>
                <a:spcPct val="30000"/>
              </a:spcBef>
              <a:buClr>
                <a:srgbClr val="3333CC"/>
              </a:buClr>
              <a:buFontTx/>
              <a:buChar char="­"/>
            </a:pPr>
            <a:r>
              <a:rPr lang="es-ES" sz="1700">
                <a:latin typeface="Arial" charset="0"/>
              </a:rPr>
              <a:t>marca de día festivo: permite hacer análisis sobre los días contiguos a un día festivo.</a:t>
            </a:r>
          </a:p>
          <a:p>
            <a:pPr marL="665163" lvl="1" indent="-207963" eaLnBrk="1" hangingPunct="1">
              <a:spcBef>
                <a:spcPct val="30000"/>
              </a:spcBef>
              <a:buClr>
                <a:srgbClr val="3333CC"/>
              </a:buClr>
              <a:buFontTx/>
              <a:buChar char="­"/>
            </a:pPr>
            <a:r>
              <a:rPr lang="es-ES" sz="1700">
                <a:latin typeface="Arial" charset="0"/>
              </a:rPr>
              <a:t>estación (primavera, verano..)</a:t>
            </a:r>
          </a:p>
          <a:p>
            <a:pPr marL="665163" lvl="1" indent="-207963" eaLnBrk="1" hangingPunct="1">
              <a:spcBef>
                <a:spcPct val="30000"/>
              </a:spcBef>
              <a:buClr>
                <a:srgbClr val="3333CC"/>
              </a:buClr>
              <a:buFontTx/>
              <a:buChar char="­"/>
            </a:pPr>
            <a:r>
              <a:rPr lang="es-ES" sz="1700">
                <a:latin typeface="Arial" charset="0"/>
              </a:rPr>
              <a:t>evento especial: permite marcar días de eventos especiales (final de futbol, elecciones...)</a:t>
            </a:r>
          </a:p>
          <a:p>
            <a:pPr eaLnBrk="1" hangingPunct="1">
              <a:spcBef>
                <a:spcPct val="50000"/>
              </a:spcBef>
              <a:buClr>
                <a:schemeClr val="accent2"/>
              </a:buClr>
              <a:buFont typeface="Wingdings" pitchFamily="2" charset="2"/>
              <a:buChar char="ü"/>
            </a:pPr>
            <a:r>
              <a:rPr lang="es-ES" sz="1800">
                <a:latin typeface="Arial" charset="0"/>
              </a:rPr>
              <a:t> jerarquía natural: </a:t>
            </a:r>
            <a:endParaRPr lang="es-ES" sz="1600">
              <a:latin typeface="Arial" charset="0"/>
            </a:endParaRPr>
          </a:p>
          <a:p>
            <a:pPr marL="665163" lvl="1" indent="-207963" eaLnBrk="1" hangingPunct="1">
              <a:spcBef>
                <a:spcPct val="50000"/>
              </a:spcBef>
              <a:buClr>
                <a:schemeClr val="accent2"/>
              </a:buClr>
              <a:buFont typeface="Monotype Sorts" pitchFamily="2" charset="2"/>
              <a:buNone/>
            </a:pPr>
            <a:r>
              <a:rPr lang="es-ES" sz="1600">
                <a:latin typeface="Arial" charset="0"/>
              </a:rPr>
              <a:t>día - mes - trimestre -año</a:t>
            </a:r>
            <a:endParaRPr lang="es-ES" sz="1800">
              <a:latin typeface="Arial"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03F55B42-58AD-4C73-A18C-E1F7865C8E1A}" type="slidenum">
              <a:rPr lang="en-US"/>
              <a:pPr/>
              <a:t>104</a:t>
            </a:fld>
            <a:endParaRPr lang="en-US"/>
          </a:p>
        </p:txBody>
      </p:sp>
      <p:sp>
        <p:nvSpPr>
          <p:cNvPr id="243714"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43715" name="Text Box 3"/>
          <p:cNvSpPr txBox="1">
            <a:spLocks noChangeArrowheads="1"/>
          </p:cNvSpPr>
          <p:nvPr/>
        </p:nvSpPr>
        <p:spPr bwMode="auto">
          <a:xfrm>
            <a:off x="900113" y="1557338"/>
            <a:ext cx="2809875" cy="39687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2000">
                <a:solidFill>
                  <a:srgbClr val="3333CC"/>
                </a:solidFill>
                <a:latin typeface="Arial" charset="0"/>
              </a:rPr>
              <a:t>Dimensión Producto:</a:t>
            </a:r>
          </a:p>
        </p:txBody>
      </p:sp>
      <p:sp>
        <p:nvSpPr>
          <p:cNvPr id="243716" name="Text Box 4"/>
          <p:cNvSpPr txBox="1">
            <a:spLocks noChangeArrowheads="1"/>
          </p:cNvSpPr>
          <p:nvPr/>
        </p:nvSpPr>
        <p:spPr bwMode="auto">
          <a:xfrm>
            <a:off x="1344613" y="2073275"/>
            <a:ext cx="7099300" cy="4352925"/>
          </a:xfrm>
          <a:prstGeom prst="rect">
            <a:avLst/>
          </a:prstGeom>
          <a:noFill/>
          <a:ln w="12700">
            <a:noFill/>
            <a:miter lim="800000"/>
            <a:headEnd type="none" w="sm" len="sm"/>
            <a:tailEnd type="none" w="sm" len="sm"/>
          </a:ln>
          <a:effectLst/>
        </p:spPr>
        <p:txBody>
          <a:bodyPr>
            <a:spAutoFit/>
          </a:bodyPr>
          <a:lstStyle/>
          <a:p>
            <a:pPr marL="377825" indent="-377825" eaLnBrk="1" hangingPunct="1">
              <a:spcBef>
                <a:spcPct val="50000"/>
              </a:spcBef>
              <a:buClr>
                <a:schemeClr val="accent2"/>
              </a:buClr>
              <a:buFont typeface="Wingdings" pitchFamily="2" charset="2"/>
              <a:buChar char="ü"/>
            </a:pPr>
            <a:r>
              <a:rPr lang="es-ES" sz="1800">
                <a:latin typeface="Arial" charset="0"/>
              </a:rPr>
              <a:t>la dimensión Producto se define a partir del fichero maestro de productos del sistema OLTP.</a:t>
            </a:r>
          </a:p>
          <a:p>
            <a:pPr marL="377825" indent="-377825" eaLnBrk="1" hangingPunct="1">
              <a:spcBef>
                <a:spcPct val="50000"/>
              </a:spcBef>
              <a:buClr>
                <a:schemeClr val="accent2"/>
              </a:buClr>
              <a:buFont typeface="Wingdings" pitchFamily="2" charset="2"/>
              <a:buChar char="ü"/>
            </a:pPr>
            <a:r>
              <a:rPr lang="es-ES" sz="1800">
                <a:latin typeface="Arial" charset="0"/>
              </a:rPr>
              <a:t>las actualizaciones del fichero maestro de productos deben reflejarse en la dimensión Producto (¿cómo?).</a:t>
            </a:r>
          </a:p>
          <a:p>
            <a:pPr marL="377825" indent="-377825" eaLnBrk="1" hangingPunct="1">
              <a:spcBef>
                <a:spcPct val="50000"/>
              </a:spcBef>
              <a:buClr>
                <a:schemeClr val="accent2"/>
              </a:buClr>
              <a:buFont typeface="Wingdings" pitchFamily="2" charset="2"/>
              <a:buChar char="ü"/>
            </a:pPr>
            <a:r>
              <a:rPr lang="es-ES" sz="1800">
                <a:latin typeface="Arial" charset="0"/>
              </a:rPr>
              <a:t>la dimensión Producto debe contener el mayor número posible de atributos descriptivos que permitan un análisis flexible. Un número frecuente es de 50 atributos.</a:t>
            </a:r>
          </a:p>
          <a:p>
            <a:pPr marL="377825" indent="-377825" eaLnBrk="1" hangingPunct="1">
              <a:spcBef>
                <a:spcPct val="50000"/>
              </a:spcBef>
              <a:buClr>
                <a:schemeClr val="accent2"/>
              </a:buClr>
              <a:buFont typeface="Wingdings" pitchFamily="2" charset="2"/>
              <a:buChar char="ü"/>
            </a:pPr>
            <a:r>
              <a:rPr lang="es-ES" sz="1800">
                <a:latin typeface="Arial" charset="0"/>
              </a:rPr>
              <a:t>atributos frecuentes: identificador (código estándar), descripción, tamaño del envase, marca, categoría, departamento, tipo de envase, producto dietético, peso, unidades de peso, unidades por envase, fórmula, ...</a:t>
            </a:r>
          </a:p>
          <a:p>
            <a:pPr marL="377825" indent="-377825" eaLnBrk="1" hangingPunct="1">
              <a:spcBef>
                <a:spcPct val="50000"/>
              </a:spcBef>
              <a:buClr>
                <a:schemeClr val="accent2"/>
              </a:buClr>
              <a:buFont typeface="Wingdings" pitchFamily="2" charset="2"/>
              <a:buChar char="ü"/>
            </a:pPr>
            <a:r>
              <a:rPr lang="es-ES" sz="1800">
                <a:latin typeface="Arial" charset="0"/>
              </a:rPr>
              <a:t>jerarquías: producto-categoría-departamento</a:t>
            </a:r>
          </a:p>
          <a:p>
            <a:pPr marL="377825" indent="-377825" eaLnBrk="1" hangingPunct="1">
              <a:spcBef>
                <a:spcPct val="50000"/>
              </a:spcBef>
            </a:pPr>
            <a:endParaRPr lang="es-ES" sz="1800">
              <a:latin typeface="Arial"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2F84A091-B050-4A92-9BAF-C5915D605EDC}" type="slidenum">
              <a:rPr lang="en-US"/>
              <a:pPr/>
              <a:t>105</a:t>
            </a:fld>
            <a:endParaRPr lang="en-US"/>
          </a:p>
        </p:txBody>
      </p:sp>
      <p:sp>
        <p:nvSpPr>
          <p:cNvPr id="244738"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44739" name="Text Box 3"/>
          <p:cNvSpPr txBox="1">
            <a:spLocks noChangeArrowheads="1"/>
          </p:cNvSpPr>
          <p:nvPr/>
        </p:nvSpPr>
        <p:spPr bwMode="auto">
          <a:xfrm>
            <a:off x="827088" y="1430338"/>
            <a:ext cx="4756150" cy="39687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2000">
                <a:solidFill>
                  <a:srgbClr val="3333CC"/>
                </a:solidFill>
                <a:latin typeface="Arial" charset="0"/>
              </a:rPr>
              <a:t>Dimensión Establecimiento (</a:t>
            </a:r>
            <a:r>
              <a:rPr lang="es-ES" sz="2000" i="1">
                <a:solidFill>
                  <a:srgbClr val="3333CC"/>
                </a:solidFill>
                <a:latin typeface="Arial" charset="0"/>
              </a:rPr>
              <a:t>store</a:t>
            </a:r>
            <a:r>
              <a:rPr lang="es-ES" sz="2000">
                <a:solidFill>
                  <a:srgbClr val="3333CC"/>
                </a:solidFill>
                <a:latin typeface="Arial" charset="0"/>
              </a:rPr>
              <a:t>) :</a:t>
            </a:r>
          </a:p>
        </p:txBody>
      </p:sp>
      <p:sp>
        <p:nvSpPr>
          <p:cNvPr id="244740" name="Text Box 4"/>
          <p:cNvSpPr txBox="1">
            <a:spLocks noChangeArrowheads="1"/>
          </p:cNvSpPr>
          <p:nvPr/>
        </p:nvSpPr>
        <p:spPr bwMode="auto">
          <a:xfrm>
            <a:off x="987425" y="1870075"/>
            <a:ext cx="7419975" cy="5314950"/>
          </a:xfrm>
          <a:prstGeom prst="rect">
            <a:avLst/>
          </a:prstGeom>
          <a:noFill/>
          <a:ln w="12700">
            <a:noFill/>
            <a:miter lim="800000"/>
            <a:headEnd type="none" w="sm" len="sm"/>
            <a:tailEnd type="none" w="sm" len="sm"/>
          </a:ln>
          <a:effectLst/>
        </p:spPr>
        <p:txBody>
          <a:bodyPr>
            <a:spAutoFit/>
          </a:bodyPr>
          <a:lstStyle/>
          <a:p>
            <a:pPr marL="287338" indent="-287338" eaLnBrk="1" hangingPunct="1">
              <a:spcBef>
                <a:spcPct val="50000"/>
              </a:spcBef>
              <a:buClr>
                <a:schemeClr val="accent2"/>
              </a:buClr>
              <a:buFont typeface="Wingdings" pitchFamily="2" charset="2"/>
              <a:buChar char="ü"/>
            </a:pPr>
            <a:r>
              <a:rPr lang="es-ES" sz="1800">
                <a:latin typeface="Arial" charset="0"/>
              </a:rPr>
              <a:t>la dimensión Almacén representa la información geográfica básica.</a:t>
            </a:r>
          </a:p>
          <a:p>
            <a:pPr marL="287338" indent="-287338" eaLnBrk="1" hangingPunct="1">
              <a:spcBef>
                <a:spcPct val="50000"/>
              </a:spcBef>
              <a:buClr>
                <a:schemeClr val="accent2"/>
              </a:buClr>
              <a:buFont typeface="Wingdings" pitchFamily="2" charset="2"/>
              <a:buChar char="ü"/>
            </a:pPr>
            <a:r>
              <a:rPr lang="es-ES" sz="1800">
                <a:latin typeface="Arial" charset="0"/>
              </a:rPr>
              <a:t>esta dimensión suele ser creada explícitamente recopilando información </a:t>
            </a:r>
            <a:r>
              <a:rPr lang="es-ES" sz="1800" i="1">
                <a:latin typeface="Arial" charset="0"/>
              </a:rPr>
              <a:t>externa</a:t>
            </a:r>
            <a:r>
              <a:rPr lang="es-ES" sz="1800">
                <a:latin typeface="Arial" charset="0"/>
              </a:rPr>
              <a:t> que sólo tiene sentido en el A.D y que no la tiene en un OLTP (número de habitantes de la ciudad del establecimiento, caracterización del tipo de población del distrito, ...) </a:t>
            </a:r>
          </a:p>
          <a:p>
            <a:pPr marL="287338" indent="-287338" eaLnBrk="1" hangingPunct="1">
              <a:spcBef>
                <a:spcPct val="50000"/>
              </a:spcBef>
              <a:buClr>
                <a:schemeClr val="accent2"/>
              </a:buClr>
              <a:buFont typeface="Wingdings" pitchFamily="2" charset="2"/>
              <a:buChar char="ü"/>
            </a:pPr>
            <a:r>
              <a:rPr lang="es-ES" sz="1800">
                <a:latin typeface="Arial" charset="0"/>
              </a:rPr>
              <a:t>atributos frecuentes: identificador (código interno), nombre, dirección, distrito, región, ciudad, país, director, teléfono, fax, tipo de almacén, superficie, fecha de apertura, fecha de la última remodelación, superficie para congelados, superficie para productos frescos, datos de la población del distrito, zona de ventas, ...</a:t>
            </a:r>
          </a:p>
          <a:p>
            <a:pPr marL="287338" indent="-287338" eaLnBrk="1" hangingPunct="1">
              <a:spcBef>
                <a:spcPct val="50000"/>
              </a:spcBef>
              <a:buClr>
                <a:schemeClr val="accent2"/>
              </a:buClr>
              <a:buFont typeface="Wingdings" pitchFamily="2" charset="2"/>
              <a:buChar char="ü"/>
            </a:pPr>
            <a:r>
              <a:rPr lang="es-ES" sz="1800">
                <a:latin typeface="Arial" charset="0"/>
              </a:rPr>
              <a:t>jerarquías: </a:t>
            </a:r>
          </a:p>
          <a:p>
            <a:pPr marL="860425" lvl="1" indent="-382588" eaLnBrk="1" hangingPunct="1">
              <a:spcBef>
                <a:spcPct val="50000"/>
              </a:spcBef>
              <a:buClr>
                <a:srgbClr val="3333CC"/>
              </a:buClr>
              <a:buFontTx/>
              <a:buChar char="–"/>
            </a:pPr>
            <a:r>
              <a:rPr lang="es-ES" sz="1800">
                <a:latin typeface="Arial" charset="0"/>
              </a:rPr>
              <a:t>establecimiento - distrito - ciudad - región - país (jerarquía geográfica)</a:t>
            </a:r>
          </a:p>
          <a:p>
            <a:pPr marL="860425" lvl="1" indent="-382588" eaLnBrk="1" hangingPunct="1">
              <a:spcBef>
                <a:spcPct val="50000"/>
              </a:spcBef>
              <a:buClr>
                <a:srgbClr val="3333CC"/>
              </a:buClr>
              <a:buFontTx/>
              <a:buChar char="–"/>
            </a:pPr>
            <a:r>
              <a:rPr lang="es-ES" sz="1800">
                <a:latin typeface="Arial" charset="0"/>
              </a:rPr>
              <a:t>establecimiento - zona_ventas - región_ventas (jerarquía de ventas)</a:t>
            </a:r>
          </a:p>
          <a:p>
            <a:pPr marL="287338" indent="-287338" eaLnBrk="1" hangingPunct="1">
              <a:spcBef>
                <a:spcPct val="50000"/>
              </a:spcBef>
            </a:pPr>
            <a:endParaRPr lang="es-ES" sz="1800">
              <a:latin typeface="Arial"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4 Marcador de número de diapositiva"/>
          <p:cNvSpPr>
            <a:spLocks noGrp="1"/>
          </p:cNvSpPr>
          <p:nvPr>
            <p:ph type="sldNum" sz="quarter" idx="12"/>
          </p:nvPr>
        </p:nvSpPr>
        <p:spPr/>
        <p:txBody>
          <a:bodyPr/>
          <a:lstStyle/>
          <a:p>
            <a:fld id="{DD82EF4D-25D5-4A6B-9CD3-1FE777DBF4E5}" type="slidenum">
              <a:rPr lang="en-US"/>
              <a:pPr/>
              <a:t>106</a:t>
            </a:fld>
            <a:endParaRPr lang="en-US"/>
          </a:p>
        </p:txBody>
      </p:sp>
      <p:sp>
        <p:nvSpPr>
          <p:cNvPr id="245762"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45763" name="Text Box 3"/>
          <p:cNvSpPr txBox="1">
            <a:spLocks noChangeArrowheads="1"/>
          </p:cNvSpPr>
          <p:nvPr/>
        </p:nvSpPr>
        <p:spPr bwMode="auto">
          <a:xfrm>
            <a:off x="3883025" y="1922463"/>
            <a:ext cx="1398588" cy="3827462"/>
          </a:xfrm>
          <a:prstGeom prst="rect">
            <a:avLst/>
          </a:prstGeom>
          <a:noFill/>
          <a:ln w="12700">
            <a:solidFill>
              <a:schemeClr val="tx1"/>
            </a:solidFill>
            <a:miter lim="800000"/>
            <a:headEnd type="none" w="sm" len="sm"/>
            <a:tailEnd type="none" w="sm" len="sm"/>
          </a:ln>
          <a:effectLst/>
        </p:spPr>
        <p:txBody>
          <a:bodyPr>
            <a:spAutoFit/>
          </a:bodyPr>
          <a:lstStyle/>
          <a:p>
            <a:pPr eaLnBrk="1" hangingPunct="1">
              <a:spcBef>
                <a:spcPct val="50000"/>
              </a:spcBef>
            </a:pPr>
            <a:r>
              <a:rPr lang="es-ES" sz="1400" b="1">
                <a:latin typeface="Arial" charset="0"/>
              </a:rPr>
              <a:t>id_establec</a:t>
            </a:r>
            <a:endParaRPr lang="es-ES_tradnl" sz="1400" b="1">
              <a:latin typeface="Arial" charset="0"/>
            </a:endParaRPr>
          </a:p>
          <a:p>
            <a:pPr eaLnBrk="1" hangingPunct="1">
              <a:spcBef>
                <a:spcPct val="50000"/>
              </a:spcBef>
            </a:pPr>
            <a:r>
              <a:rPr lang="es-ES_tradnl" sz="1400">
                <a:latin typeface="Arial" charset="0"/>
              </a:rPr>
              <a:t>nro_establec</a:t>
            </a:r>
            <a:endParaRPr lang="es-ES" sz="1400">
              <a:latin typeface="Arial" charset="0"/>
            </a:endParaRPr>
          </a:p>
          <a:p>
            <a:pPr eaLnBrk="1" hangingPunct="1">
              <a:spcBef>
                <a:spcPct val="50000"/>
              </a:spcBef>
            </a:pPr>
            <a:r>
              <a:rPr lang="es-ES" sz="1400">
                <a:latin typeface="Arial" charset="0"/>
              </a:rPr>
              <a:t>nombre</a:t>
            </a:r>
          </a:p>
          <a:p>
            <a:pPr eaLnBrk="1" hangingPunct="1">
              <a:spcBef>
                <a:spcPct val="50000"/>
              </a:spcBef>
            </a:pPr>
            <a:r>
              <a:rPr lang="es-ES" sz="1400">
                <a:latin typeface="Arial" charset="0"/>
              </a:rPr>
              <a:t>dirección</a:t>
            </a:r>
          </a:p>
          <a:p>
            <a:pPr eaLnBrk="1" hangingPunct="1">
              <a:spcBef>
                <a:spcPct val="50000"/>
              </a:spcBef>
            </a:pPr>
            <a:r>
              <a:rPr lang="es-ES" sz="1400">
                <a:latin typeface="Arial" charset="0"/>
              </a:rPr>
              <a:t>distrito</a:t>
            </a:r>
          </a:p>
          <a:p>
            <a:pPr eaLnBrk="1" hangingPunct="1">
              <a:spcBef>
                <a:spcPct val="50000"/>
              </a:spcBef>
            </a:pPr>
            <a:r>
              <a:rPr lang="es-ES" sz="1400">
                <a:latin typeface="Arial" charset="0"/>
              </a:rPr>
              <a:t>ciudad</a:t>
            </a:r>
          </a:p>
          <a:p>
            <a:pPr eaLnBrk="1" hangingPunct="1">
              <a:spcBef>
                <a:spcPct val="50000"/>
              </a:spcBef>
            </a:pPr>
            <a:r>
              <a:rPr lang="es-ES" sz="1400">
                <a:latin typeface="Arial" charset="0"/>
              </a:rPr>
              <a:t>país</a:t>
            </a:r>
          </a:p>
          <a:p>
            <a:pPr eaLnBrk="1" hangingPunct="1">
              <a:spcBef>
                <a:spcPct val="50000"/>
              </a:spcBef>
            </a:pPr>
            <a:r>
              <a:rPr lang="es-ES" sz="1400">
                <a:latin typeface="Arial" charset="0"/>
              </a:rPr>
              <a:t>tlfno</a:t>
            </a:r>
          </a:p>
          <a:p>
            <a:pPr eaLnBrk="1" hangingPunct="1">
              <a:spcBef>
                <a:spcPct val="50000"/>
              </a:spcBef>
            </a:pPr>
            <a:r>
              <a:rPr lang="es-ES" sz="1400">
                <a:latin typeface="Arial" charset="0"/>
              </a:rPr>
              <a:t>fax</a:t>
            </a:r>
          </a:p>
          <a:p>
            <a:pPr eaLnBrk="1" hangingPunct="1">
              <a:spcBef>
                <a:spcPct val="50000"/>
              </a:spcBef>
            </a:pPr>
            <a:r>
              <a:rPr lang="es-ES" sz="1400">
                <a:latin typeface="Arial" charset="0"/>
              </a:rPr>
              <a:t>superficie</a:t>
            </a:r>
          </a:p>
          <a:p>
            <a:pPr eaLnBrk="1" hangingPunct="1">
              <a:spcBef>
                <a:spcPct val="50000"/>
              </a:spcBef>
            </a:pPr>
            <a:r>
              <a:rPr lang="es-ES" sz="1400">
                <a:latin typeface="Arial" charset="0"/>
              </a:rPr>
              <a:t>tipo_almacén</a:t>
            </a:r>
          </a:p>
          <a:p>
            <a:pPr eaLnBrk="1" hangingPunct="1">
              <a:spcBef>
                <a:spcPct val="50000"/>
              </a:spcBef>
            </a:pPr>
            <a:r>
              <a:rPr lang="es-ES" sz="1400">
                <a:latin typeface="Arial" charset="0"/>
              </a:rPr>
              <a:t>...</a:t>
            </a:r>
          </a:p>
        </p:txBody>
      </p:sp>
      <p:sp>
        <p:nvSpPr>
          <p:cNvPr id="245764" name="Text Box 4"/>
          <p:cNvSpPr txBox="1">
            <a:spLocks noChangeArrowheads="1"/>
          </p:cNvSpPr>
          <p:nvPr/>
        </p:nvSpPr>
        <p:spPr bwMode="auto">
          <a:xfrm>
            <a:off x="3725863" y="1577975"/>
            <a:ext cx="1847850"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b="1">
                <a:solidFill>
                  <a:srgbClr val="3333CC"/>
                </a:solidFill>
                <a:latin typeface="Arial" charset="0"/>
              </a:rPr>
              <a:t>Establecimiento</a:t>
            </a:r>
            <a:endParaRPr lang="es-ES" sz="1600">
              <a:solidFill>
                <a:srgbClr val="3333CC"/>
              </a:solidFill>
              <a:latin typeface="Arial" charset="0"/>
            </a:endParaRPr>
          </a:p>
        </p:txBody>
      </p:sp>
      <p:sp>
        <p:nvSpPr>
          <p:cNvPr id="245765" name="Text Box 5"/>
          <p:cNvSpPr txBox="1">
            <a:spLocks noChangeArrowheads="1"/>
          </p:cNvSpPr>
          <p:nvPr/>
        </p:nvSpPr>
        <p:spPr bwMode="auto">
          <a:xfrm>
            <a:off x="1287463" y="1928813"/>
            <a:ext cx="1282700" cy="3189287"/>
          </a:xfrm>
          <a:prstGeom prst="rect">
            <a:avLst/>
          </a:prstGeom>
          <a:noFill/>
          <a:ln w="12700">
            <a:solidFill>
              <a:schemeClr val="tx1"/>
            </a:solidFill>
            <a:miter lim="800000"/>
            <a:headEnd type="none" w="sm" len="sm"/>
            <a:tailEnd type="none" w="sm" len="sm"/>
          </a:ln>
          <a:effectLst/>
        </p:spPr>
        <p:txBody>
          <a:bodyPr>
            <a:spAutoFit/>
          </a:bodyPr>
          <a:lstStyle/>
          <a:p>
            <a:pPr eaLnBrk="1" hangingPunct="1">
              <a:spcBef>
                <a:spcPct val="50000"/>
              </a:spcBef>
            </a:pPr>
            <a:r>
              <a:rPr lang="es-ES_tradnl" sz="1400" b="1">
                <a:latin typeface="Arial" charset="0"/>
              </a:rPr>
              <a:t>id_</a:t>
            </a:r>
            <a:r>
              <a:rPr lang="es-ES" sz="1400" b="1">
                <a:latin typeface="Arial" charset="0"/>
              </a:rPr>
              <a:t>fecha</a:t>
            </a:r>
            <a:endParaRPr lang="es-ES_tradnl" sz="1400" b="1">
              <a:latin typeface="Arial" charset="0"/>
            </a:endParaRPr>
          </a:p>
          <a:p>
            <a:pPr eaLnBrk="1" hangingPunct="1">
              <a:spcBef>
                <a:spcPct val="50000"/>
              </a:spcBef>
            </a:pPr>
            <a:r>
              <a:rPr lang="es-ES_tradnl" sz="1400">
                <a:latin typeface="Arial" charset="0"/>
              </a:rPr>
              <a:t>día</a:t>
            </a:r>
            <a:endParaRPr lang="es-ES" sz="1400">
              <a:latin typeface="Arial" charset="0"/>
            </a:endParaRPr>
          </a:p>
          <a:p>
            <a:pPr eaLnBrk="1" hangingPunct="1">
              <a:spcBef>
                <a:spcPct val="50000"/>
              </a:spcBef>
            </a:pPr>
            <a:r>
              <a:rPr lang="es-ES" sz="1400">
                <a:latin typeface="Arial" charset="0"/>
              </a:rPr>
              <a:t>semana</a:t>
            </a:r>
          </a:p>
          <a:p>
            <a:pPr eaLnBrk="1" hangingPunct="1">
              <a:spcBef>
                <a:spcPct val="50000"/>
              </a:spcBef>
            </a:pPr>
            <a:r>
              <a:rPr lang="es-ES" sz="1400">
                <a:latin typeface="Arial" charset="0"/>
              </a:rPr>
              <a:t>mes</a:t>
            </a:r>
          </a:p>
          <a:p>
            <a:pPr eaLnBrk="1" hangingPunct="1">
              <a:spcBef>
                <a:spcPct val="50000"/>
              </a:spcBef>
            </a:pPr>
            <a:r>
              <a:rPr lang="es-ES" sz="1400">
                <a:latin typeface="Arial" charset="0"/>
              </a:rPr>
              <a:t>año</a:t>
            </a:r>
          </a:p>
          <a:p>
            <a:pPr eaLnBrk="1" hangingPunct="1">
              <a:spcBef>
                <a:spcPct val="50000"/>
              </a:spcBef>
            </a:pPr>
            <a:r>
              <a:rPr lang="es-ES" sz="1400">
                <a:latin typeface="Arial" charset="0"/>
              </a:rPr>
              <a:t>día_semana</a:t>
            </a:r>
          </a:p>
          <a:p>
            <a:pPr eaLnBrk="1" hangingPunct="1">
              <a:spcBef>
                <a:spcPct val="50000"/>
              </a:spcBef>
            </a:pPr>
            <a:r>
              <a:rPr lang="es-ES" sz="1400">
                <a:latin typeface="Arial" charset="0"/>
              </a:rPr>
              <a:t>día_mes</a:t>
            </a:r>
          </a:p>
          <a:p>
            <a:pPr eaLnBrk="1" hangingPunct="1">
              <a:spcBef>
                <a:spcPct val="50000"/>
              </a:spcBef>
            </a:pPr>
            <a:r>
              <a:rPr lang="es-ES" sz="1400">
                <a:latin typeface="Arial" charset="0"/>
              </a:rPr>
              <a:t>trimestre</a:t>
            </a:r>
          </a:p>
          <a:p>
            <a:pPr eaLnBrk="1" hangingPunct="1">
              <a:spcBef>
                <a:spcPct val="50000"/>
              </a:spcBef>
            </a:pPr>
            <a:r>
              <a:rPr lang="es-ES" sz="1400">
                <a:latin typeface="Arial" charset="0"/>
              </a:rPr>
              <a:t>festivo</a:t>
            </a:r>
            <a:endParaRPr lang="es-ES" sz="1400" b="1">
              <a:latin typeface="Arial" charset="0"/>
            </a:endParaRPr>
          </a:p>
          <a:p>
            <a:pPr eaLnBrk="1" hangingPunct="1">
              <a:spcBef>
                <a:spcPct val="50000"/>
              </a:spcBef>
            </a:pPr>
            <a:r>
              <a:rPr lang="es-ES" sz="1400">
                <a:latin typeface="Arial" charset="0"/>
              </a:rPr>
              <a:t>....</a:t>
            </a:r>
          </a:p>
        </p:txBody>
      </p:sp>
      <p:sp>
        <p:nvSpPr>
          <p:cNvPr id="245766" name="Text Box 6"/>
          <p:cNvSpPr txBox="1">
            <a:spLocks noChangeArrowheads="1"/>
          </p:cNvSpPr>
          <p:nvPr/>
        </p:nvSpPr>
        <p:spPr bwMode="auto">
          <a:xfrm>
            <a:off x="1187450" y="1628775"/>
            <a:ext cx="1154113"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b="1">
                <a:solidFill>
                  <a:srgbClr val="3333CC"/>
                </a:solidFill>
                <a:latin typeface="Arial" charset="0"/>
              </a:rPr>
              <a:t>Tiempo</a:t>
            </a:r>
          </a:p>
        </p:txBody>
      </p:sp>
      <p:sp>
        <p:nvSpPr>
          <p:cNvPr id="245767" name="Text Box 7"/>
          <p:cNvSpPr txBox="1">
            <a:spLocks noChangeArrowheads="1"/>
          </p:cNvSpPr>
          <p:nvPr/>
        </p:nvSpPr>
        <p:spPr bwMode="auto">
          <a:xfrm>
            <a:off x="6613525" y="1985963"/>
            <a:ext cx="1398588" cy="3827462"/>
          </a:xfrm>
          <a:prstGeom prst="rect">
            <a:avLst/>
          </a:prstGeom>
          <a:noFill/>
          <a:ln w="12700">
            <a:solidFill>
              <a:schemeClr val="tx1"/>
            </a:solidFill>
            <a:miter lim="800000"/>
            <a:headEnd type="none" w="sm" len="sm"/>
            <a:tailEnd type="none" w="sm" len="sm"/>
          </a:ln>
          <a:effectLst/>
        </p:spPr>
        <p:txBody>
          <a:bodyPr>
            <a:spAutoFit/>
          </a:bodyPr>
          <a:lstStyle/>
          <a:p>
            <a:pPr eaLnBrk="1" hangingPunct="1">
              <a:spcBef>
                <a:spcPct val="50000"/>
              </a:spcBef>
            </a:pPr>
            <a:r>
              <a:rPr lang="es-ES" sz="1400" b="1">
                <a:latin typeface="Arial" charset="0"/>
              </a:rPr>
              <a:t>id_producto</a:t>
            </a:r>
            <a:endParaRPr lang="es-ES_tradnl" sz="1400" b="1">
              <a:latin typeface="Arial" charset="0"/>
            </a:endParaRPr>
          </a:p>
          <a:p>
            <a:pPr eaLnBrk="1" hangingPunct="1">
              <a:spcBef>
                <a:spcPct val="50000"/>
              </a:spcBef>
            </a:pPr>
            <a:r>
              <a:rPr lang="es-ES_tradnl" sz="1400">
                <a:latin typeface="Arial" charset="0"/>
              </a:rPr>
              <a:t>nro_producto</a:t>
            </a:r>
            <a:endParaRPr lang="es-ES" sz="1400">
              <a:latin typeface="Arial" charset="0"/>
            </a:endParaRPr>
          </a:p>
          <a:p>
            <a:pPr eaLnBrk="1" hangingPunct="1">
              <a:spcBef>
                <a:spcPct val="50000"/>
              </a:spcBef>
            </a:pPr>
            <a:r>
              <a:rPr lang="es-ES" sz="1400">
                <a:latin typeface="Arial" charset="0"/>
              </a:rPr>
              <a:t>descripción</a:t>
            </a:r>
          </a:p>
          <a:p>
            <a:pPr eaLnBrk="1" hangingPunct="1">
              <a:spcBef>
                <a:spcPct val="50000"/>
              </a:spcBef>
            </a:pPr>
            <a:r>
              <a:rPr lang="es-ES" sz="1400">
                <a:latin typeface="Arial" charset="0"/>
              </a:rPr>
              <a:t>marca</a:t>
            </a:r>
          </a:p>
          <a:p>
            <a:pPr eaLnBrk="1" hangingPunct="1">
              <a:spcBef>
                <a:spcPct val="50000"/>
              </a:spcBef>
            </a:pPr>
            <a:r>
              <a:rPr lang="es-ES" sz="1400">
                <a:latin typeface="Arial" charset="0"/>
              </a:rPr>
              <a:t>subcategoría</a:t>
            </a:r>
          </a:p>
          <a:p>
            <a:pPr eaLnBrk="1" hangingPunct="1">
              <a:spcBef>
                <a:spcPct val="50000"/>
              </a:spcBef>
            </a:pPr>
            <a:r>
              <a:rPr lang="es-ES" sz="1400">
                <a:latin typeface="Arial" charset="0"/>
              </a:rPr>
              <a:t>categoría</a:t>
            </a:r>
          </a:p>
          <a:p>
            <a:pPr eaLnBrk="1" hangingPunct="1">
              <a:spcBef>
                <a:spcPct val="50000"/>
              </a:spcBef>
            </a:pPr>
            <a:r>
              <a:rPr lang="es-ES" sz="1400">
                <a:latin typeface="Arial" charset="0"/>
              </a:rPr>
              <a:t>departamento</a:t>
            </a:r>
          </a:p>
          <a:p>
            <a:pPr eaLnBrk="1" hangingPunct="1">
              <a:spcBef>
                <a:spcPct val="50000"/>
              </a:spcBef>
            </a:pPr>
            <a:r>
              <a:rPr lang="es-ES" sz="1400">
                <a:latin typeface="Arial" charset="0"/>
              </a:rPr>
              <a:t>peso</a:t>
            </a:r>
          </a:p>
          <a:p>
            <a:pPr eaLnBrk="1" hangingPunct="1">
              <a:spcBef>
                <a:spcPct val="50000"/>
              </a:spcBef>
            </a:pPr>
            <a:r>
              <a:rPr lang="es-ES" sz="1400">
                <a:latin typeface="Arial" charset="0"/>
              </a:rPr>
              <a:t>unidades_peso</a:t>
            </a:r>
          </a:p>
          <a:p>
            <a:pPr eaLnBrk="1" hangingPunct="1">
              <a:spcBef>
                <a:spcPct val="50000"/>
              </a:spcBef>
            </a:pPr>
            <a:r>
              <a:rPr lang="es-ES" sz="1400">
                <a:latin typeface="Arial" charset="0"/>
              </a:rPr>
              <a:t>tipo_envase</a:t>
            </a:r>
          </a:p>
          <a:p>
            <a:pPr eaLnBrk="1" hangingPunct="1">
              <a:spcBef>
                <a:spcPct val="50000"/>
              </a:spcBef>
            </a:pPr>
            <a:r>
              <a:rPr lang="es-ES" sz="1400">
                <a:latin typeface="Arial" charset="0"/>
              </a:rPr>
              <a:t>dietético</a:t>
            </a:r>
          </a:p>
          <a:p>
            <a:pPr eaLnBrk="1" hangingPunct="1">
              <a:spcBef>
                <a:spcPct val="50000"/>
              </a:spcBef>
            </a:pPr>
            <a:r>
              <a:rPr lang="es-ES" sz="1400">
                <a:latin typeface="Arial" charset="0"/>
              </a:rPr>
              <a:t>...</a:t>
            </a:r>
          </a:p>
        </p:txBody>
      </p:sp>
      <p:sp>
        <p:nvSpPr>
          <p:cNvPr id="245768" name="Text Box 8"/>
          <p:cNvSpPr txBox="1">
            <a:spLocks noChangeArrowheads="1"/>
          </p:cNvSpPr>
          <p:nvPr/>
        </p:nvSpPr>
        <p:spPr bwMode="auto">
          <a:xfrm>
            <a:off x="6607175" y="1646238"/>
            <a:ext cx="1154113"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b="1">
                <a:solidFill>
                  <a:srgbClr val="3333CC"/>
                </a:solidFill>
                <a:latin typeface="Arial" charset="0"/>
              </a:rPr>
              <a:t>Producto</a:t>
            </a:r>
            <a:endParaRPr lang="es-ES" sz="1600">
              <a:solidFill>
                <a:srgbClr val="3333CC"/>
              </a:solidFill>
              <a:latin typeface="Arial"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4 Marcador de número de diapositiva"/>
          <p:cNvSpPr>
            <a:spLocks noGrp="1"/>
          </p:cNvSpPr>
          <p:nvPr>
            <p:ph type="sldNum" sz="quarter" idx="12"/>
          </p:nvPr>
        </p:nvSpPr>
        <p:spPr/>
        <p:txBody>
          <a:bodyPr/>
          <a:lstStyle/>
          <a:p>
            <a:fld id="{186DEAFC-600B-44BA-B90B-8959407CAFC8}" type="slidenum">
              <a:rPr lang="en-US"/>
              <a:pPr/>
              <a:t>107</a:t>
            </a:fld>
            <a:endParaRPr lang="en-US"/>
          </a:p>
        </p:txBody>
      </p:sp>
      <p:sp>
        <p:nvSpPr>
          <p:cNvPr id="246786"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46787" name="Text Box 3"/>
          <p:cNvSpPr txBox="1">
            <a:spLocks noChangeArrowheads="1"/>
          </p:cNvSpPr>
          <p:nvPr/>
        </p:nvSpPr>
        <p:spPr bwMode="auto">
          <a:xfrm>
            <a:off x="4672013" y="4667250"/>
            <a:ext cx="1441450" cy="1912938"/>
          </a:xfrm>
          <a:prstGeom prst="rect">
            <a:avLst/>
          </a:prstGeom>
          <a:noFill/>
          <a:ln w="12700">
            <a:solidFill>
              <a:schemeClr val="tx1"/>
            </a:solidFill>
            <a:miter lim="800000"/>
            <a:headEnd type="none" w="sm" len="sm"/>
            <a:tailEnd type="none" w="sm" len="sm"/>
          </a:ln>
          <a:effectLst/>
        </p:spPr>
        <p:txBody>
          <a:bodyPr>
            <a:spAutoFit/>
          </a:bodyPr>
          <a:lstStyle/>
          <a:p>
            <a:pPr eaLnBrk="1" hangingPunct="1">
              <a:spcBef>
                <a:spcPct val="50000"/>
              </a:spcBef>
            </a:pPr>
            <a:r>
              <a:rPr lang="es-ES_tradnl" sz="1400" b="1">
                <a:latin typeface="Arial" charset="0"/>
              </a:rPr>
              <a:t>id_</a:t>
            </a:r>
            <a:r>
              <a:rPr lang="es-ES" sz="1400" b="1">
                <a:latin typeface="Arial" charset="0"/>
              </a:rPr>
              <a:t>fecha</a:t>
            </a:r>
            <a:endParaRPr lang="es-ES" sz="1400">
              <a:latin typeface="Arial" charset="0"/>
            </a:endParaRPr>
          </a:p>
          <a:p>
            <a:pPr eaLnBrk="1" hangingPunct="1">
              <a:spcBef>
                <a:spcPct val="50000"/>
              </a:spcBef>
            </a:pPr>
            <a:r>
              <a:rPr lang="es-ES" sz="1400" b="1">
                <a:latin typeface="Arial" charset="0"/>
              </a:rPr>
              <a:t>id_producto</a:t>
            </a:r>
            <a:endParaRPr lang="es-ES" sz="1400">
              <a:latin typeface="Arial" charset="0"/>
            </a:endParaRPr>
          </a:p>
          <a:p>
            <a:pPr eaLnBrk="1" hangingPunct="1">
              <a:spcBef>
                <a:spcPct val="50000"/>
              </a:spcBef>
            </a:pPr>
            <a:r>
              <a:rPr lang="es-ES" sz="1400" b="1">
                <a:latin typeface="Arial" charset="0"/>
              </a:rPr>
              <a:t>id_establec</a:t>
            </a:r>
            <a:endParaRPr lang="es-ES" sz="1400">
              <a:latin typeface="Arial" charset="0"/>
            </a:endParaRPr>
          </a:p>
          <a:p>
            <a:pPr eaLnBrk="1" hangingPunct="1">
              <a:spcBef>
                <a:spcPct val="50000"/>
              </a:spcBef>
            </a:pPr>
            <a:r>
              <a:rPr lang="es-ES" sz="1400">
                <a:latin typeface="Arial" charset="0"/>
              </a:rPr>
              <a:t>...</a:t>
            </a:r>
          </a:p>
          <a:p>
            <a:pPr eaLnBrk="1" hangingPunct="1">
              <a:spcBef>
                <a:spcPct val="50000"/>
              </a:spcBef>
            </a:pPr>
            <a:r>
              <a:rPr lang="es-ES" sz="1400">
                <a:latin typeface="Arial" charset="0"/>
              </a:rPr>
              <a:t>...</a:t>
            </a:r>
          </a:p>
          <a:p>
            <a:pPr eaLnBrk="1" hangingPunct="1">
              <a:spcBef>
                <a:spcPct val="50000"/>
              </a:spcBef>
            </a:pPr>
            <a:r>
              <a:rPr lang="es-ES" sz="1400">
                <a:latin typeface="Arial" charset="0"/>
              </a:rPr>
              <a:t>...</a:t>
            </a:r>
          </a:p>
        </p:txBody>
      </p:sp>
      <p:sp>
        <p:nvSpPr>
          <p:cNvPr id="246788" name="Text Box 4"/>
          <p:cNvSpPr txBox="1">
            <a:spLocks noChangeArrowheads="1"/>
          </p:cNvSpPr>
          <p:nvPr/>
        </p:nvSpPr>
        <p:spPr bwMode="auto">
          <a:xfrm>
            <a:off x="4614863" y="4322763"/>
            <a:ext cx="1154112"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b="1">
                <a:solidFill>
                  <a:schemeClr val="accent2"/>
                </a:solidFill>
                <a:latin typeface="Arial" charset="0"/>
              </a:rPr>
              <a:t>Ventas</a:t>
            </a:r>
            <a:endParaRPr lang="es-ES" sz="1600">
              <a:solidFill>
                <a:srgbClr val="3333CC"/>
              </a:solidFill>
              <a:latin typeface="Arial" charset="0"/>
            </a:endParaRPr>
          </a:p>
        </p:txBody>
      </p:sp>
      <p:sp>
        <p:nvSpPr>
          <p:cNvPr id="246789" name="Text Box 5"/>
          <p:cNvSpPr txBox="1">
            <a:spLocks noChangeArrowheads="1"/>
          </p:cNvSpPr>
          <p:nvPr/>
        </p:nvSpPr>
        <p:spPr bwMode="auto">
          <a:xfrm>
            <a:off x="6829425" y="1930400"/>
            <a:ext cx="1398588" cy="3827463"/>
          </a:xfrm>
          <a:prstGeom prst="rect">
            <a:avLst/>
          </a:prstGeom>
          <a:noFill/>
          <a:ln w="12700">
            <a:solidFill>
              <a:schemeClr val="tx1"/>
            </a:solidFill>
            <a:miter lim="800000"/>
            <a:headEnd type="none" w="sm" len="sm"/>
            <a:tailEnd type="none" w="sm" len="sm"/>
          </a:ln>
          <a:effectLst/>
        </p:spPr>
        <p:txBody>
          <a:bodyPr>
            <a:spAutoFit/>
          </a:bodyPr>
          <a:lstStyle/>
          <a:p>
            <a:pPr eaLnBrk="1" hangingPunct="1">
              <a:spcBef>
                <a:spcPct val="50000"/>
              </a:spcBef>
            </a:pPr>
            <a:r>
              <a:rPr lang="es-ES" sz="1400" b="1">
                <a:latin typeface="Arial" charset="0"/>
              </a:rPr>
              <a:t>id_establec</a:t>
            </a:r>
            <a:endParaRPr lang="es-ES_tradnl" sz="1400" b="1">
              <a:latin typeface="Arial" charset="0"/>
            </a:endParaRPr>
          </a:p>
          <a:p>
            <a:pPr eaLnBrk="1" hangingPunct="1">
              <a:spcBef>
                <a:spcPct val="50000"/>
              </a:spcBef>
            </a:pPr>
            <a:r>
              <a:rPr lang="es-ES_tradnl" sz="1400">
                <a:latin typeface="Arial" charset="0"/>
              </a:rPr>
              <a:t>nro_establec</a:t>
            </a:r>
            <a:endParaRPr lang="es-ES" sz="1400">
              <a:latin typeface="Arial" charset="0"/>
            </a:endParaRPr>
          </a:p>
          <a:p>
            <a:pPr eaLnBrk="1" hangingPunct="1">
              <a:spcBef>
                <a:spcPct val="50000"/>
              </a:spcBef>
            </a:pPr>
            <a:r>
              <a:rPr lang="es-ES" sz="1400">
                <a:latin typeface="Arial" charset="0"/>
              </a:rPr>
              <a:t>nombre</a:t>
            </a:r>
          </a:p>
          <a:p>
            <a:pPr eaLnBrk="1" hangingPunct="1">
              <a:spcBef>
                <a:spcPct val="50000"/>
              </a:spcBef>
            </a:pPr>
            <a:r>
              <a:rPr lang="es-ES" sz="1400">
                <a:latin typeface="Arial" charset="0"/>
              </a:rPr>
              <a:t>dirección</a:t>
            </a:r>
          </a:p>
          <a:p>
            <a:pPr eaLnBrk="1" hangingPunct="1">
              <a:spcBef>
                <a:spcPct val="50000"/>
              </a:spcBef>
            </a:pPr>
            <a:r>
              <a:rPr lang="es-ES" sz="1400">
                <a:latin typeface="Arial" charset="0"/>
              </a:rPr>
              <a:t>distrito</a:t>
            </a:r>
          </a:p>
          <a:p>
            <a:pPr eaLnBrk="1" hangingPunct="1">
              <a:spcBef>
                <a:spcPct val="50000"/>
              </a:spcBef>
            </a:pPr>
            <a:r>
              <a:rPr lang="es-ES" sz="1400">
                <a:latin typeface="Arial" charset="0"/>
              </a:rPr>
              <a:t>ciudad</a:t>
            </a:r>
          </a:p>
          <a:p>
            <a:pPr eaLnBrk="1" hangingPunct="1">
              <a:spcBef>
                <a:spcPct val="50000"/>
              </a:spcBef>
            </a:pPr>
            <a:r>
              <a:rPr lang="es-ES" sz="1400">
                <a:latin typeface="Arial" charset="0"/>
              </a:rPr>
              <a:t>país</a:t>
            </a:r>
          </a:p>
          <a:p>
            <a:pPr eaLnBrk="1" hangingPunct="1">
              <a:spcBef>
                <a:spcPct val="50000"/>
              </a:spcBef>
            </a:pPr>
            <a:r>
              <a:rPr lang="es-ES" sz="1400">
                <a:latin typeface="Arial" charset="0"/>
              </a:rPr>
              <a:t>tlfno</a:t>
            </a:r>
          </a:p>
          <a:p>
            <a:pPr eaLnBrk="1" hangingPunct="1">
              <a:spcBef>
                <a:spcPct val="50000"/>
              </a:spcBef>
            </a:pPr>
            <a:r>
              <a:rPr lang="es-ES" sz="1400">
                <a:latin typeface="Arial" charset="0"/>
              </a:rPr>
              <a:t>fax</a:t>
            </a:r>
          </a:p>
          <a:p>
            <a:pPr eaLnBrk="1" hangingPunct="1">
              <a:spcBef>
                <a:spcPct val="50000"/>
              </a:spcBef>
            </a:pPr>
            <a:r>
              <a:rPr lang="es-ES" sz="1400">
                <a:latin typeface="Arial" charset="0"/>
              </a:rPr>
              <a:t>superficie</a:t>
            </a:r>
          </a:p>
          <a:p>
            <a:pPr eaLnBrk="1" hangingPunct="1">
              <a:spcBef>
                <a:spcPct val="50000"/>
              </a:spcBef>
            </a:pPr>
            <a:r>
              <a:rPr lang="es-ES" sz="1400">
                <a:latin typeface="Arial" charset="0"/>
              </a:rPr>
              <a:t>tipo_almacén</a:t>
            </a:r>
          </a:p>
          <a:p>
            <a:pPr eaLnBrk="1" hangingPunct="1">
              <a:spcBef>
                <a:spcPct val="50000"/>
              </a:spcBef>
            </a:pPr>
            <a:r>
              <a:rPr lang="es-ES" sz="1400">
                <a:latin typeface="Arial" charset="0"/>
              </a:rPr>
              <a:t>...</a:t>
            </a:r>
          </a:p>
        </p:txBody>
      </p:sp>
      <p:sp>
        <p:nvSpPr>
          <p:cNvPr id="246790" name="Text Box 6"/>
          <p:cNvSpPr txBox="1">
            <a:spLocks noChangeArrowheads="1"/>
          </p:cNvSpPr>
          <p:nvPr/>
        </p:nvSpPr>
        <p:spPr bwMode="auto">
          <a:xfrm>
            <a:off x="1193800" y="2905125"/>
            <a:ext cx="1398588" cy="3827463"/>
          </a:xfrm>
          <a:prstGeom prst="rect">
            <a:avLst/>
          </a:prstGeom>
          <a:noFill/>
          <a:ln w="12700">
            <a:solidFill>
              <a:schemeClr val="tx1"/>
            </a:solidFill>
            <a:miter lim="800000"/>
            <a:headEnd type="none" w="sm" len="sm"/>
            <a:tailEnd type="none" w="sm" len="sm"/>
          </a:ln>
          <a:effectLst/>
        </p:spPr>
        <p:txBody>
          <a:bodyPr>
            <a:spAutoFit/>
          </a:bodyPr>
          <a:lstStyle/>
          <a:p>
            <a:pPr eaLnBrk="1" hangingPunct="1">
              <a:spcBef>
                <a:spcPct val="50000"/>
              </a:spcBef>
            </a:pPr>
            <a:r>
              <a:rPr lang="es-ES" sz="1400" b="1">
                <a:latin typeface="Arial" charset="0"/>
              </a:rPr>
              <a:t>id_producto</a:t>
            </a:r>
            <a:endParaRPr lang="es-ES_tradnl" sz="1400" b="1">
              <a:latin typeface="Arial" charset="0"/>
            </a:endParaRPr>
          </a:p>
          <a:p>
            <a:pPr eaLnBrk="1" hangingPunct="1">
              <a:spcBef>
                <a:spcPct val="50000"/>
              </a:spcBef>
            </a:pPr>
            <a:r>
              <a:rPr lang="es-ES_tradnl" sz="1400">
                <a:latin typeface="Arial" charset="0"/>
              </a:rPr>
              <a:t>nro_producto</a:t>
            </a:r>
            <a:endParaRPr lang="es-ES" sz="1400">
              <a:latin typeface="Arial" charset="0"/>
            </a:endParaRPr>
          </a:p>
          <a:p>
            <a:pPr eaLnBrk="1" hangingPunct="1">
              <a:spcBef>
                <a:spcPct val="50000"/>
              </a:spcBef>
            </a:pPr>
            <a:r>
              <a:rPr lang="es-ES" sz="1400">
                <a:latin typeface="Arial" charset="0"/>
              </a:rPr>
              <a:t>descripción</a:t>
            </a:r>
          </a:p>
          <a:p>
            <a:pPr eaLnBrk="1" hangingPunct="1">
              <a:spcBef>
                <a:spcPct val="50000"/>
              </a:spcBef>
            </a:pPr>
            <a:r>
              <a:rPr lang="es-ES" sz="1400">
                <a:latin typeface="Arial" charset="0"/>
              </a:rPr>
              <a:t>marca</a:t>
            </a:r>
          </a:p>
          <a:p>
            <a:pPr eaLnBrk="1" hangingPunct="1">
              <a:spcBef>
                <a:spcPct val="50000"/>
              </a:spcBef>
            </a:pPr>
            <a:r>
              <a:rPr lang="es-ES" sz="1400">
                <a:latin typeface="Arial" charset="0"/>
              </a:rPr>
              <a:t>subcategoría</a:t>
            </a:r>
          </a:p>
          <a:p>
            <a:pPr eaLnBrk="1" hangingPunct="1">
              <a:spcBef>
                <a:spcPct val="50000"/>
              </a:spcBef>
            </a:pPr>
            <a:r>
              <a:rPr lang="es-ES" sz="1400">
                <a:latin typeface="Arial" charset="0"/>
              </a:rPr>
              <a:t>categoría</a:t>
            </a:r>
          </a:p>
          <a:p>
            <a:pPr eaLnBrk="1" hangingPunct="1">
              <a:spcBef>
                <a:spcPct val="50000"/>
              </a:spcBef>
            </a:pPr>
            <a:r>
              <a:rPr lang="es-ES" sz="1400">
                <a:latin typeface="Arial" charset="0"/>
              </a:rPr>
              <a:t>departamento</a:t>
            </a:r>
          </a:p>
          <a:p>
            <a:pPr eaLnBrk="1" hangingPunct="1">
              <a:spcBef>
                <a:spcPct val="50000"/>
              </a:spcBef>
            </a:pPr>
            <a:r>
              <a:rPr lang="es-ES" sz="1400">
                <a:latin typeface="Arial" charset="0"/>
              </a:rPr>
              <a:t>peso</a:t>
            </a:r>
          </a:p>
          <a:p>
            <a:pPr eaLnBrk="1" hangingPunct="1">
              <a:spcBef>
                <a:spcPct val="50000"/>
              </a:spcBef>
            </a:pPr>
            <a:r>
              <a:rPr lang="es-ES" sz="1400">
                <a:latin typeface="Arial" charset="0"/>
              </a:rPr>
              <a:t>unidades_peso</a:t>
            </a:r>
          </a:p>
          <a:p>
            <a:pPr eaLnBrk="1" hangingPunct="1">
              <a:spcBef>
                <a:spcPct val="50000"/>
              </a:spcBef>
            </a:pPr>
            <a:r>
              <a:rPr lang="es-ES" sz="1400">
                <a:latin typeface="Arial" charset="0"/>
              </a:rPr>
              <a:t>tipo_envase</a:t>
            </a:r>
          </a:p>
          <a:p>
            <a:pPr eaLnBrk="1" hangingPunct="1">
              <a:spcBef>
                <a:spcPct val="50000"/>
              </a:spcBef>
            </a:pPr>
            <a:r>
              <a:rPr lang="es-ES" sz="1400">
                <a:latin typeface="Arial" charset="0"/>
              </a:rPr>
              <a:t>dietético</a:t>
            </a:r>
          </a:p>
          <a:p>
            <a:pPr eaLnBrk="1" hangingPunct="1">
              <a:spcBef>
                <a:spcPct val="50000"/>
              </a:spcBef>
            </a:pPr>
            <a:r>
              <a:rPr lang="es-ES" sz="1400">
                <a:latin typeface="Arial" charset="0"/>
              </a:rPr>
              <a:t>...</a:t>
            </a:r>
          </a:p>
        </p:txBody>
      </p:sp>
      <p:sp>
        <p:nvSpPr>
          <p:cNvPr id="246791" name="Text Box 7"/>
          <p:cNvSpPr txBox="1">
            <a:spLocks noChangeArrowheads="1"/>
          </p:cNvSpPr>
          <p:nvPr/>
        </p:nvSpPr>
        <p:spPr bwMode="auto">
          <a:xfrm>
            <a:off x="6569075" y="1585913"/>
            <a:ext cx="1857375"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b="1">
                <a:solidFill>
                  <a:srgbClr val="3333CC"/>
                </a:solidFill>
                <a:latin typeface="Arial" charset="0"/>
              </a:rPr>
              <a:t>Establecimiento</a:t>
            </a:r>
            <a:endParaRPr lang="es-ES" sz="1600">
              <a:solidFill>
                <a:srgbClr val="3333CC"/>
              </a:solidFill>
              <a:latin typeface="Arial" charset="0"/>
            </a:endParaRPr>
          </a:p>
        </p:txBody>
      </p:sp>
      <p:sp>
        <p:nvSpPr>
          <p:cNvPr id="246792" name="Text Box 8"/>
          <p:cNvSpPr txBox="1">
            <a:spLocks noChangeArrowheads="1"/>
          </p:cNvSpPr>
          <p:nvPr/>
        </p:nvSpPr>
        <p:spPr bwMode="auto">
          <a:xfrm>
            <a:off x="1187450" y="2565400"/>
            <a:ext cx="1154113"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b="1">
                <a:solidFill>
                  <a:srgbClr val="3333CC"/>
                </a:solidFill>
                <a:latin typeface="Arial" charset="0"/>
              </a:rPr>
              <a:t>Producto</a:t>
            </a:r>
            <a:endParaRPr lang="es-ES" sz="1600">
              <a:solidFill>
                <a:srgbClr val="3333CC"/>
              </a:solidFill>
              <a:latin typeface="Arial" charset="0"/>
            </a:endParaRPr>
          </a:p>
        </p:txBody>
      </p:sp>
      <p:sp>
        <p:nvSpPr>
          <p:cNvPr id="246793" name="Text Box 9"/>
          <p:cNvSpPr txBox="1">
            <a:spLocks noChangeArrowheads="1"/>
          </p:cNvSpPr>
          <p:nvPr/>
        </p:nvSpPr>
        <p:spPr bwMode="auto">
          <a:xfrm>
            <a:off x="2989263" y="1755775"/>
            <a:ext cx="1282700" cy="3189288"/>
          </a:xfrm>
          <a:prstGeom prst="rect">
            <a:avLst/>
          </a:prstGeom>
          <a:noFill/>
          <a:ln w="12700">
            <a:solidFill>
              <a:schemeClr val="tx1"/>
            </a:solidFill>
            <a:miter lim="800000"/>
            <a:headEnd type="none" w="sm" len="sm"/>
            <a:tailEnd type="none" w="sm" len="sm"/>
          </a:ln>
          <a:effectLst/>
        </p:spPr>
        <p:txBody>
          <a:bodyPr>
            <a:spAutoFit/>
          </a:bodyPr>
          <a:lstStyle/>
          <a:p>
            <a:pPr eaLnBrk="1" hangingPunct="1">
              <a:spcBef>
                <a:spcPct val="50000"/>
              </a:spcBef>
            </a:pPr>
            <a:r>
              <a:rPr lang="es-ES_tradnl" sz="1400" b="1">
                <a:latin typeface="Arial" charset="0"/>
              </a:rPr>
              <a:t>id_</a:t>
            </a:r>
            <a:r>
              <a:rPr lang="es-ES" sz="1400" b="1">
                <a:latin typeface="Arial" charset="0"/>
              </a:rPr>
              <a:t>fecha</a:t>
            </a:r>
            <a:endParaRPr lang="es-ES_tradnl" sz="1400" b="1">
              <a:latin typeface="Arial" charset="0"/>
            </a:endParaRPr>
          </a:p>
          <a:p>
            <a:pPr eaLnBrk="1" hangingPunct="1">
              <a:spcBef>
                <a:spcPct val="50000"/>
              </a:spcBef>
            </a:pPr>
            <a:r>
              <a:rPr lang="es-ES_tradnl" sz="1400">
                <a:latin typeface="Arial" charset="0"/>
              </a:rPr>
              <a:t>día</a:t>
            </a:r>
            <a:endParaRPr lang="es-ES" sz="1400">
              <a:latin typeface="Arial" charset="0"/>
            </a:endParaRPr>
          </a:p>
          <a:p>
            <a:pPr eaLnBrk="1" hangingPunct="1">
              <a:spcBef>
                <a:spcPct val="50000"/>
              </a:spcBef>
            </a:pPr>
            <a:r>
              <a:rPr lang="es-ES" sz="1400">
                <a:latin typeface="Arial" charset="0"/>
              </a:rPr>
              <a:t>semana</a:t>
            </a:r>
          </a:p>
          <a:p>
            <a:pPr eaLnBrk="1" hangingPunct="1">
              <a:spcBef>
                <a:spcPct val="50000"/>
              </a:spcBef>
            </a:pPr>
            <a:r>
              <a:rPr lang="es-ES" sz="1400">
                <a:latin typeface="Arial" charset="0"/>
              </a:rPr>
              <a:t>mes</a:t>
            </a:r>
          </a:p>
          <a:p>
            <a:pPr eaLnBrk="1" hangingPunct="1">
              <a:spcBef>
                <a:spcPct val="50000"/>
              </a:spcBef>
            </a:pPr>
            <a:r>
              <a:rPr lang="es-ES" sz="1400">
                <a:latin typeface="Arial" charset="0"/>
              </a:rPr>
              <a:t>año</a:t>
            </a:r>
          </a:p>
          <a:p>
            <a:pPr eaLnBrk="1" hangingPunct="1">
              <a:spcBef>
                <a:spcPct val="50000"/>
              </a:spcBef>
            </a:pPr>
            <a:r>
              <a:rPr lang="es-ES" sz="1400">
                <a:latin typeface="Arial" charset="0"/>
              </a:rPr>
              <a:t>día_semana</a:t>
            </a:r>
          </a:p>
          <a:p>
            <a:pPr eaLnBrk="1" hangingPunct="1">
              <a:spcBef>
                <a:spcPct val="50000"/>
              </a:spcBef>
            </a:pPr>
            <a:r>
              <a:rPr lang="es-ES" sz="1400">
                <a:latin typeface="Arial" charset="0"/>
              </a:rPr>
              <a:t>día_mes</a:t>
            </a:r>
          </a:p>
          <a:p>
            <a:pPr eaLnBrk="1" hangingPunct="1">
              <a:spcBef>
                <a:spcPct val="50000"/>
              </a:spcBef>
            </a:pPr>
            <a:r>
              <a:rPr lang="es-ES" sz="1400">
                <a:latin typeface="Arial" charset="0"/>
              </a:rPr>
              <a:t>trimestre</a:t>
            </a:r>
          </a:p>
          <a:p>
            <a:pPr eaLnBrk="1" hangingPunct="1">
              <a:spcBef>
                <a:spcPct val="50000"/>
              </a:spcBef>
            </a:pPr>
            <a:r>
              <a:rPr lang="es-ES" sz="1400">
                <a:latin typeface="Arial" charset="0"/>
              </a:rPr>
              <a:t>festivo</a:t>
            </a:r>
            <a:endParaRPr lang="es-ES" sz="1400" b="1">
              <a:latin typeface="Arial" charset="0"/>
            </a:endParaRPr>
          </a:p>
          <a:p>
            <a:pPr eaLnBrk="1" hangingPunct="1">
              <a:spcBef>
                <a:spcPct val="50000"/>
              </a:spcBef>
            </a:pPr>
            <a:r>
              <a:rPr lang="es-ES" sz="1400">
                <a:latin typeface="Arial" charset="0"/>
              </a:rPr>
              <a:t>....</a:t>
            </a:r>
          </a:p>
        </p:txBody>
      </p:sp>
      <p:sp>
        <p:nvSpPr>
          <p:cNvPr id="246794" name="Text Box 10"/>
          <p:cNvSpPr txBox="1">
            <a:spLocks noChangeArrowheads="1"/>
          </p:cNvSpPr>
          <p:nvPr/>
        </p:nvSpPr>
        <p:spPr bwMode="auto">
          <a:xfrm>
            <a:off x="2889250" y="1455738"/>
            <a:ext cx="1154113"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b="1">
                <a:solidFill>
                  <a:srgbClr val="3333CC"/>
                </a:solidFill>
                <a:latin typeface="Arial" charset="0"/>
              </a:rPr>
              <a:t>Tiempo</a:t>
            </a:r>
          </a:p>
        </p:txBody>
      </p:sp>
      <p:grpSp>
        <p:nvGrpSpPr>
          <p:cNvPr id="246795" name="Group 11"/>
          <p:cNvGrpSpPr>
            <a:grpSpLocks/>
          </p:cNvGrpSpPr>
          <p:nvPr/>
        </p:nvGrpSpPr>
        <p:grpSpPr bwMode="auto">
          <a:xfrm>
            <a:off x="5911850" y="2082800"/>
            <a:ext cx="838200" cy="3390900"/>
            <a:chOff x="3536" y="873"/>
            <a:chExt cx="664" cy="1936"/>
          </a:xfrm>
        </p:grpSpPr>
        <p:sp>
          <p:nvSpPr>
            <p:cNvPr id="246796" name="Line 12"/>
            <p:cNvSpPr>
              <a:spLocks noChangeShapeType="1"/>
            </p:cNvSpPr>
            <p:nvPr/>
          </p:nvSpPr>
          <p:spPr bwMode="auto">
            <a:xfrm>
              <a:off x="3536" y="2809"/>
              <a:ext cx="454" cy="0"/>
            </a:xfrm>
            <a:prstGeom prst="line">
              <a:avLst/>
            </a:prstGeom>
            <a:noFill/>
            <a:ln w="12700">
              <a:solidFill>
                <a:schemeClr val="accent2"/>
              </a:solidFill>
              <a:round/>
              <a:headEnd type="none" w="sm" len="sm"/>
              <a:tailEnd type="none" w="sm" len="sm"/>
            </a:ln>
            <a:effectLst/>
          </p:spPr>
          <p:txBody>
            <a:bodyPr wrap="none" anchor="ctr"/>
            <a:lstStyle/>
            <a:p>
              <a:endParaRPr lang="es-MX"/>
            </a:p>
          </p:txBody>
        </p:sp>
        <p:sp>
          <p:nvSpPr>
            <p:cNvPr id="246797" name="Line 13"/>
            <p:cNvSpPr>
              <a:spLocks noChangeShapeType="1"/>
            </p:cNvSpPr>
            <p:nvPr/>
          </p:nvSpPr>
          <p:spPr bwMode="auto">
            <a:xfrm flipV="1">
              <a:off x="3990" y="873"/>
              <a:ext cx="0" cy="1936"/>
            </a:xfrm>
            <a:prstGeom prst="line">
              <a:avLst/>
            </a:prstGeom>
            <a:noFill/>
            <a:ln w="12700">
              <a:solidFill>
                <a:schemeClr val="accent2"/>
              </a:solidFill>
              <a:round/>
              <a:headEnd type="none" w="sm" len="sm"/>
              <a:tailEnd type="none" w="sm" len="sm"/>
            </a:ln>
            <a:effectLst/>
          </p:spPr>
          <p:txBody>
            <a:bodyPr wrap="none" anchor="ctr"/>
            <a:lstStyle/>
            <a:p>
              <a:endParaRPr lang="es-MX"/>
            </a:p>
          </p:txBody>
        </p:sp>
        <p:sp>
          <p:nvSpPr>
            <p:cNvPr id="246798" name="Line 14"/>
            <p:cNvSpPr>
              <a:spLocks noChangeShapeType="1"/>
            </p:cNvSpPr>
            <p:nvPr/>
          </p:nvSpPr>
          <p:spPr bwMode="auto">
            <a:xfrm>
              <a:off x="3990" y="873"/>
              <a:ext cx="210" cy="0"/>
            </a:xfrm>
            <a:prstGeom prst="line">
              <a:avLst/>
            </a:prstGeom>
            <a:noFill/>
            <a:ln w="12700">
              <a:solidFill>
                <a:schemeClr val="accent2"/>
              </a:solidFill>
              <a:round/>
              <a:headEnd type="none" w="sm" len="sm"/>
              <a:tailEnd type="triangle" w="sm" len="sm"/>
            </a:ln>
            <a:effectLst/>
          </p:spPr>
          <p:txBody>
            <a:bodyPr wrap="none" anchor="ctr"/>
            <a:lstStyle/>
            <a:p>
              <a:endParaRPr lang="es-MX"/>
            </a:p>
          </p:txBody>
        </p:sp>
      </p:grpSp>
      <p:sp>
        <p:nvSpPr>
          <p:cNvPr id="246799" name="Line 15"/>
          <p:cNvSpPr>
            <a:spLocks noChangeShapeType="1"/>
          </p:cNvSpPr>
          <p:nvPr/>
        </p:nvSpPr>
        <p:spPr bwMode="auto">
          <a:xfrm flipH="1">
            <a:off x="2809875" y="5170488"/>
            <a:ext cx="1935163" cy="0"/>
          </a:xfrm>
          <a:prstGeom prst="line">
            <a:avLst/>
          </a:prstGeom>
          <a:noFill/>
          <a:ln w="12700">
            <a:solidFill>
              <a:schemeClr val="accent2"/>
            </a:solidFill>
            <a:round/>
            <a:headEnd type="none" w="sm" len="sm"/>
            <a:tailEnd type="none" w="sm" len="sm"/>
          </a:ln>
          <a:effectLst/>
        </p:spPr>
        <p:txBody>
          <a:bodyPr wrap="none" anchor="ctr"/>
          <a:lstStyle/>
          <a:p>
            <a:endParaRPr lang="es-MX"/>
          </a:p>
        </p:txBody>
      </p:sp>
      <p:sp>
        <p:nvSpPr>
          <p:cNvPr id="246800" name="Line 16"/>
          <p:cNvSpPr>
            <a:spLocks noChangeShapeType="1"/>
          </p:cNvSpPr>
          <p:nvPr/>
        </p:nvSpPr>
        <p:spPr bwMode="auto">
          <a:xfrm flipH="1" flipV="1">
            <a:off x="2797175" y="3106738"/>
            <a:ext cx="12700" cy="2078037"/>
          </a:xfrm>
          <a:prstGeom prst="line">
            <a:avLst/>
          </a:prstGeom>
          <a:noFill/>
          <a:ln w="12700">
            <a:solidFill>
              <a:schemeClr val="accent2"/>
            </a:solidFill>
            <a:round/>
            <a:headEnd type="none" w="sm" len="sm"/>
            <a:tailEnd type="none" w="sm" len="sm"/>
          </a:ln>
          <a:effectLst/>
        </p:spPr>
        <p:txBody>
          <a:bodyPr wrap="none" anchor="ctr"/>
          <a:lstStyle/>
          <a:p>
            <a:endParaRPr lang="es-MX"/>
          </a:p>
        </p:txBody>
      </p:sp>
      <p:sp>
        <p:nvSpPr>
          <p:cNvPr id="246801" name="Line 17"/>
          <p:cNvSpPr>
            <a:spLocks noChangeShapeType="1"/>
          </p:cNvSpPr>
          <p:nvPr/>
        </p:nvSpPr>
        <p:spPr bwMode="auto">
          <a:xfrm flipH="1" flipV="1">
            <a:off x="2436813" y="3090863"/>
            <a:ext cx="347662" cy="25400"/>
          </a:xfrm>
          <a:prstGeom prst="line">
            <a:avLst/>
          </a:prstGeom>
          <a:noFill/>
          <a:ln w="12700">
            <a:solidFill>
              <a:schemeClr val="accent2"/>
            </a:solidFill>
            <a:round/>
            <a:headEnd type="none" w="sm" len="sm"/>
            <a:tailEnd type="triangle" w="sm" len="sm"/>
          </a:ln>
          <a:effectLst/>
        </p:spPr>
        <p:txBody>
          <a:bodyPr wrap="none" anchor="ctr"/>
          <a:lstStyle/>
          <a:p>
            <a:endParaRPr lang="es-MX"/>
          </a:p>
        </p:txBody>
      </p:sp>
      <p:grpSp>
        <p:nvGrpSpPr>
          <p:cNvPr id="246802" name="Group 18"/>
          <p:cNvGrpSpPr>
            <a:grpSpLocks/>
          </p:cNvGrpSpPr>
          <p:nvPr/>
        </p:nvGrpSpPr>
        <p:grpSpPr bwMode="auto">
          <a:xfrm>
            <a:off x="3878263" y="1925638"/>
            <a:ext cx="873125" cy="2927350"/>
            <a:chOff x="2327" y="718"/>
            <a:chExt cx="500" cy="1900"/>
          </a:xfrm>
        </p:grpSpPr>
        <p:sp>
          <p:nvSpPr>
            <p:cNvPr id="246803" name="Line 19"/>
            <p:cNvSpPr>
              <a:spLocks noChangeShapeType="1"/>
            </p:cNvSpPr>
            <p:nvPr/>
          </p:nvSpPr>
          <p:spPr bwMode="auto">
            <a:xfrm flipH="1">
              <a:off x="2700" y="2618"/>
              <a:ext cx="127" cy="0"/>
            </a:xfrm>
            <a:prstGeom prst="line">
              <a:avLst/>
            </a:prstGeom>
            <a:noFill/>
            <a:ln w="12700">
              <a:solidFill>
                <a:schemeClr val="accent2"/>
              </a:solidFill>
              <a:round/>
              <a:headEnd type="none" w="sm" len="sm"/>
              <a:tailEnd type="none" w="sm" len="sm"/>
            </a:ln>
            <a:effectLst/>
          </p:spPr>
          <p:txBody>
            <a:bodyPr wrap="none" anchor="ctr"/>
            <a:lstStyle/>
            <a:p>
              <a:endParaRPr lang="es-MX"/>
            </a:p>
          </p:txBody>
        </p:sp>
        <p:sp>
          <p:nvSpPr>
            <p:cNvPr id="246804" name="Line 20"/>
            <p:cNvSpPr>
              <a:spLocks noChangeShapeType="1"/>
            </p:cNvSpPr>
            <p:nvPr/>
          </p:nvSpPr>
          <p:spPr bwMode="auto">
            <a:xfrm flipV="1">
              <a:off x="2700" y="718"/>
              <a:ext cx="0" cy="1891"/>
            </a:xfrm>
            <a:prstGeom prst="line">
              <a:avLst/>
            </a:prstGeom>
            <a:noFill/>
            <a:ln w="12700">
              <a:solidFill>
                <a:schemeClr val="accent2"/>
              </a:solidFill>
              <a:round/>
              <a:headEnd type="none" w="sm" len="sm"/>
              <a:tailEnd type="none" w="sm" len="sm"/>
            </a:ln>
            <a:effectLst/>
          </p:spPr>
          <p:txBody>
            <a:bodyPr wrap="none" anchor="ctr"/>
            <a:lstStyle/>
            <a:p>
              <a:endParaRPr lang="es-MX"/>
            </a:p>
          </p:txBody>
        </p:sp>
        <p:sp>
          <p:nvSpPr>
            <p:cNvPr id="246805" name="Line 21"/>
            <p:cNvSpPr>
              <a:spLocks noChangeShapeType="1"/>
            </p:cNvSpPr>
            <p:nvPr/>
          </p:nvSpPr>
          <p:spPr bwMode="auto">
            <a:xfrm flipH="1">
              <a:off x="2327" y="718"/>
              <a:ext cx="382" cy="0"/>
            </a:xfrm>
            <a:prstGeom prst="line">
              <a:avLst/>
            </a:prstGeom>
            <a:noFill/>
            <a:ln w="12700">
              <a:solidFill>
                <a:schemeClr val="accent2"/>
              </a:solidFill>
              <a:round/>
              <a:headEnd type="none" w="sm" len="sm"/>
              <a:tailEnd type="triangle" w="sm" len="sm"/>
            </a:ln>
            <a:effectLst/>
          </p:spPr>
          <p:txBody>
            <a:bodyPr wrap="none" anchor="ctr"/>
            <a:lstStyle/>
            <a:p>
              <a:endParaRPr lang="es-MX"/>
            </a:p>
          </p:txBody>
        </p:sp>
      </p:gr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8F59598B-5B91-4BFC-9CDD-D21661C447D0}" type="slidenum">
              <a:rPr lang="en-US"/>
              <a:pPr/>
              <a:t>108</a:t>
            </a:fld>
            <a:endParaRPr lang="en-US"/>
          </a:p>
        </p:txBody>
      </p:sp>
      <p:sp>
        <p:nvSpPr>
          <p:cNvPr id="247810"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47811" name="Text Box 3"/>
          <p:cNvSpPr txBox="1">
            <a:spLocks noChangeArrowheads="1"/>
          </p:cNvSpPr>
          <p:nvPr/>
        </p:nvSpPr>
        <p:spPr bwMode="auto">
          <a:xfrm>
            <a:off x="755650" y="1628775"/>
            <a:ext cx="7699375" cy="354012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a:solidFill>
                  <a:srgbClr val="3333CC"/>
                </a:solidFill>
                <a:latin typeface="Arial" charset="0"/>
              </a:rPr>
              <a:t>Paso 4. Decidir la información a almacenar sobre el proceso.</a:t>
            </a:r>
            <a:endParaRPr lang="es-ES" sz="2000">
              <a:latin typeface="Arial" charset="0"/>
            </a:endParaRPr>
          </a:p>
          <a:p>
            <a:pPr eaLnBrk="1" hangingPunct="1">
              <a:spcBef>
                <a:spcPct val="50000"/>
              </a:spcBef>
            </a:pPr>
            <a:r>
              <a:rPr lang="es-ES" sz="2000" i="1">
                <a:solidFill>
                  <a:schemeClr val="accent2"/>
                </a:solidFill>
                <a:latin typeface="Arial" charset="0"/>
              </a:rPr>
              <a:t>Hechos</a:t>
            </a:r>
            <a:r>
              <a:rPr lang="es-ES" sz="2000">
                <a:latin typeface="Arial" charset="0"/>
              </a:rPr>
              <a:t>: información (sobre la actividad) que se desea almacenar en cada tupla de la tabla de hechos y que será el objeto del análisis.</a:t>
            </a:r>
            <a:endParaRPr lang="es-ES" sz="1800" i="1">
              <a:solidFill>
                <a:schemeClr val="accent2"/>
              </a:solidFill>
              <a:latin typeface="Arial" charset="0"/>
            </a:endParaRPr>
          </a:p>
          <a:p>
            <a:pPr lvl="3" eaLnBrk="1" hangingPunct="1">
              <a:spcBef>
                <a:spcPct val="50000"/>
              </a:spcBef>
            </a:pPr>
            <a:r>
              <a:rPr lang="es-ES" sz="1800" i="1">
                <a:solidFill>
                  <a:schemeClr val="accent2"/>
                </a:solidFill>
                <a:latin typeface="Arial" charset="0"/>
              </a:rPr>
              <a:t>Precio</a:t>
            </a:r>
          </a:p>
          <a:p>
            <a:pPr lvl="3" eaLnBrk="1" hangingPunct="1">
              <a:spcBef>
                <a:spcPct val="50000"/>
              </a:spcBef>
            </a:pPr>
            <a:r>
              <a:rPr lang="es-ES" sz="1800" i="1">
                <a:solidFill>
                  <a:schemeClr val="accent2"/>
                </a:solidFill>
                <a:latin typeface="Arial" charset="0"/>
              </a:rPr>
              <a:t>Unidades</a:t>
            </a:r>
          </a:p>
          <a:p>
            <a:pPr lvl="3" eaLnBrk="1" hangingPunct="1">
              <a:spcBef>
                <a:spcPct val="50000"/>
              </a:spcBef>
            </a:pPr>
            <a:r>
              <a:rPr lang="es-ES" sz="1800" i="1">
                <a:solidFill>
                  <a:schemeClr val="accent2"/>
                </a:solidFill>
                <a:latin typeface="Arial" charset="0"/>
              </a:rPr>
              <a:t>Importe</a:t>
            </a:r>
          </a:p>
          <a:p>
            <a:pPr lvl="2" eaLnBrk="1" hangingPunct="1">
              <a:spcBef>
                <a:spcPct val="50000"/>
              </a:spcBef>
            </a:pPr>
            <a:r>
              <a:rPr lang="es-ES" sz="1800" i="1">
                <a:solidFill>
                  <a:schemeClr val="accent2"/>
                </a:solidFill>
                <a:latin typeface="Arial" charset="0"/>
              </a:rPr>
              <a:t>....</a:t>
            </a:r>
            <a:endParaRPr lang="es-ES" sz="2000">
              <a:latin typeface="Arial" charset="0"/>
            </a:endParaRPr>
          </a:p>
        </p:txBody>
      </p:sp>
      <p:sp>
        <p:nvSpPr>
          <p:cNvPr id="247812" name="Text Box 4"/>
          <p:cNvSpPr txBox="1">
            <a:spLocks noChangeArrowheads="1"/>
          </p:cNvSpPr>
          <p:nvPr/>
        </p:nvSpPr>
        <p:spPr bwMode="auto">
          <a:xfrm>
            <a:off x="885825" y="5524500"/>
            <a:ext cx="7251700" cy="915988"/>
          </a:xfrm>
          <a:prstGeom prst="rect">
            <a:avLst/>
          </a:prstGeom>
          <a:solidFill>
            <a:srgbClr val="F3C6AF"/>
          </a:solidFill>
          <a:ln w="12700">
            <a:noFill/>
            <a:miter lim="800000"/>
            <a:headEnd/>
            <a:tailEnd/>
          </a:ln>
          <a:effectLst/>
        </p:spPr>
        <p:txBody>
          <a:bodyPr>
            <a:spAutoFit/>
          </a:bodyPr>
          <a:lstStyle/>
          <a:p>
            <a:pPr eaLnBrk="1" hangingPunct="1">
              <a:spcBef>
                <a:spcPct val="50000"/>
              </a:spcBef>
            </a:pPr>
            <a:r>
              <a:rPr lang="es-ES_tradnl" sz="1800">
                <a:solidFill>
                  <a:schemeClr val="accent2"/>
                </a:solidFill>
                <a:latin typeface="Arial" charset="0"/>
              </a:rPr>
              <a:t>Nota</a:t>
            </a:r>
            <a:r>
              <a:rPr lang="es-ES_tradnl" sz="1800">
                <a:latin typeface="Arial" charset="0"/>
              </a:rPr>
              <a:t>: algunos datos que en el OLTP coincidirían con valores de atributos de dimensiones, en el almacén de datos pueden representar hechos. (Ejemplo: el precio de venta de un producto).</a:t>
            </a:r>
            <a:endParaRPr lang="es-ES" sz="1800">
              <a:latin typeface="Arial"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Marcador de número de diapositiva"/>
          <p:cNvSpPr>
            <a:spLocks noGrp="1"/>
          </p:cNvSpPr>
          <p:nvPr>
            <p:ph type="sldNum" sz="quarter" idx="12"/>
          </p:nvPr>
        </p:nvSpPr>
        <p:spPr/>
        <p:txBody>
          <a:bodyPr/>
          <a:lstStyle/>
          <a:p>
            <a:fld id="{1D72ACAE-77AF-497C-BD51-B34433F97BEA}" type="slidenum">
              <a:rPr lang="en-US"/>
              <a:pPr/>
              <a:t>109</a:t>
            </a:fld>
            <a:endParaRPr lang="en-US"/>
          </a:p>
        </p:txBody>
      </p:sp>
      <p:sp>
        <p:nvSpPr>
          <p:cNvPr id="248834"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48835" name="Text Box 3"/>
          <p:cNvSpPr txBox="1">
            <a:spLocks noChangeArrowheads="1"/>
          </p:cNvSpPr>
          <p:nvPr/>
        </p:nvSpPr>
        <p:spPr bwMode="auto">
          <a:xfrm>
            <a:off x="755650" y="1989138"/>
            <a:ext cx="7334250" cy="4572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a:solidFill>
                  <a:srgbClr val="3333CC"/>
                </a:solidFill>
                <a:latin typeface="Arial" charset="0"/>
              </a:rPr>
              <a:t>Ejemplo: </a:t>
            </a:r>
            <a:r>
              <a:rPr lang="es-ES">
                <a:latin typeface="Arial" charset="0"/>
              </a:rPr>
              <a:t>Cadena de supermercados.</a:t>
            </a:r>
          </a:p>
        </p:txBody>
      </p:sp>
      <p:sp>
        <p:nvSpPr>
          <p:cNvPr id="248836" name="Rectangle 4"/>
          <p:cNvSpPr>
            <a:spLocks noChangeArrowheads="1"/>
          </p:cNvSpPr>
          <p:nvPr/>
        </p:nvSpPr>
        <p:spPr bwMode="auto">
          <a:xfrm>
            <a:off x="695325" y="2897188"/>
            <a:ext cx="7558088" cy="701675"/>
          </a:xfrm>
          <a:prstGeom prst="rect">
            <a:avLst/>
          </a:prstGeom>
          <a:noFill/>
          <a:ln w="12700">
            <a:noFill/>
            <a:miter lim="800000"/>
            <a:headEnd type="none" w="sm" len="sm"/>
            <a:tailEnd type="none" w="sm" len="sm"/>
          </a:ln>
          <a:effectLst/>
        </p:spPr>
        <p:txBody>
          <a:bodyPr>
            <a:spAutoFit/>
          </a:bodyPr>
          <a:lstStyle/>
          <a:p>
            <a:pPr eaLnBrk="1" hangingPunct="1"/>
            <a:r>
              <a:rPr lang="es-ES" sz="2000" i="1">
                <a:solidFill>
                  <a:schemeClr val="accent2"/>
                </a:solidFill>
                <a:latin typeface="Arial" charset="0"/>
              </a:rPr>
              <a:t>Gránulo</a:t>
            </a:r>
            <a:r>
              <a:rPr lang="es-ES" sz="2000">
                <a:latin typeface="Arial" charset="0"/>
              </a:rPr>
              <a:t>: “se desea almacenar información sobre las </a:t>
            </a:r>
            <a:r>
              <a:rPr lang="es-ES" sz="2000" u="sng">
                <a:solidFill>
                  <a:schemeClr val="accent2"/>
                </a:solidFill>
                <a:latin typeface="Arial" charset="0"/>
              </a:rPr>
              <a:t>ventas</a:t>
            </a:r>
            <a:r>
              <a:rPr lang="es-ES" sz="2000">
                <a:latin typeface="Arial" charset="0"/>
              </a:rPr>
              <a:t> </a:t>
            </a:r>
            <a:r>
              <a:rPr lang="es-ES" sz="2000" u="sng">
                <a:solidFill>
                  <a:srgbClr val="3333CC"/>
                </a:solidFill>
                <a:latin typeface="Arial" charset="0"/>
              </a:rPr>
              <a:t>diarias</a:t>
            </a:r>
            <a:r>
              <a:rPr lang="es-ES" sz="2000">
                <a:latin typeface="Arial" charset="0"/>
              </a:rPr>
              <a:t> de cada</a:t>
            </a:r>
            <a:r>
              <a:rPr lang="es-ES" sz="2000">
                <a:solidFill>
                  <a:srgbClr val="3333CC"/>
                </a:solidFill>
                <a:latin typeface="Arial" charset="0"/>
              </a:rPr>
              <a:t> </a:t>
            </a:r>
            <a:r>
              <a:rPr lang="es-ES" sz="2000" u="sng">
                <a:solidFill>
                  <a:srgbClr val="3333CC"/>
                </a:solidFill>
                <a:latin typeface="Arial" charset="0"/>
              </a:rPr>
              <a:t>producto</a:t>
            </a:r>
            <a:r>
              <a:rPr lang="es-ES" sz="2000">
                <a:latin typeface="Arial" charset="0"/>
              </a:rPr>
              <a:t> en cada </a:t>
            </a:r>
            <a:r>
              <a:rPr lang="es-ES" sz="2000" u="sng">
                <a:solidFill>
                  <a:srgbClr val="3333CC"/>
                </a:solidFill>
                <a:latin typeface="Arial" charset="0"/>
              </a:rPr>
              <a:t>establecimiento</a:t>
            </a:r>
            <a:r>
              <a:rPr lang="es-ES" sz="2000">
                <a:latin typeface="Arial" charset="0"/>
              </a:rPr>
              <a:t> de la cadena”.</a:t>
            </a:r>
          </a:p>
        </p:txBody>
      </p:sp>
      <p:sp>
        <p:nvSpPr>
          <p:cNvPr id="248837" name="Text Box 5"/>
          <p:cNvSpPr txBox="1">
            <a:spLocks noChangeArrowheads="1"/>
          </p:cNvSpPr>
          <p:nvPr/>
        </p:nvSpPr>
        <p:spPr bwMode="auto">
          <a:xfrm>
            <a:off x="1320800" y="3989388"/>
            <a:ext cx="6629400" cy="1879600"/>
          </a:xfrm>
          <a:prstGeom prst="rect">
            <a:avLst/>
          </a:prstGeom>
          <a:noFill/>
          <a:ln w="12700">
            <a:noFill/>
            <a:miter lim="800000"/>
            <a:headEnd type="none" w="sm" len="sm"/>
            <a:tailEnd type="none" w="sm" len="sm"/>
          </a:ln>
          <a:effectLst/>
        </p:spPr>
        <p:txBody>
          <a:bodyPr>
            <a:spAutoFit/>
          </a:bodyPr>
          <a:lstStyle/>
          <a:p>
            <a:pPr marL="287338" indent="-287338" eaLnBrk="1" hangingPunct="1">
              <a:spcBef>
                <a:spcPct val="50000"/>
              </a:spcBef>
              <a:buClr>
                <a:srgbClr val="3333CC"/>
              </a:buClr>
              <a:buFontTx/>
              <a:buChar char="–"/>
            </a:pPr>
            <a:r>
              <a:rPr lang="es-ES" sz="1800">
                <a:latin typeface="Arial" charset="0"/>
              </a:rPr>
              <a:t>importe total de las ventas del producto en el día</a:t>
            </a:r>
          </a:p>
          <a:p>
            <a:pPr marL="287338" indent="-287338" eaLnBrk="1" hangingPunct="1">
              <a:spcBef>
                <a:spcPct val="50000"/>
              </a:spcBef>
              <a:buClr>
                <a:srgbClr val="3333CC"/>
              </a:buClr>
              <a:buFontTx/>
              <a:buChar char="–"/>
            </a:pPr>
            <a:r>
              <a:rPr lang="es-ES" sz="1800">
                <a:latin typeface="Arial" charset="0"/>
              </a:rPr>
              <a:t>número total de unidades vendidas del producto en el día</a:t>
            </a:r>
          </a:p>
          <a:p>
            <a:pPr marL="287338" indent="-287338" eaLnBrk="1" hangingPunct="1">
              <a:spcBef>
                <a:spcPct val="50000"/>
              </a:spcBef>
              <a:buClr>
                <a:srgbClr val="3333CC"/>
              </a:buClr>
              <a:buFontTx/>
              <a:buChar char="–"/>
            </a:pPr>
            <a:r>
              <a:rPr lang="es-ES" sz="1800">
                <a:latin typeface="Arial" charset="0"/>
              </a:rPr>
              <a:t>número total de clientes distintos que han comprado el producto en el día.</a:t>
            </a:r>
          </a:p>
          <a:p>
            <a:pPr marL="287338" indent="-287338" eaLnBrk="1" hangingPunct="1">
              <a:spcBef>
                <a:spcPct val="50000"/>
              </a:spcBef>
              <a:buClr>
                <a:srgbClr val="3333CC"/>
              </a:buClr>
              <a:buFontTx/>
              <a:buChar char="–"/>
            </a:pPr>
            <a:endParaRPr lang="es-ES" sz="1800">
              <a:latin typeface="Arial" charset="0"/>
            </a:endParaRPr>
          </a:p>
        </p:txBody>
      </p:sp>
      <p:cxnSp>
        <p:nvCxnSpPr>
          <p:cNvPr id="248838" name="AutoShape 6"/>
          <p:cNvCxnSpPr>
            <a:cxnSpLocks noChangeShapeType="1"/>
          </p:cNvCxnSpPr>
          <p:nvPr/>
        </p:nvCxnSpPr>
        <p:spPr bwMode="auto">
          <a:xfrm flipH="1">
            <a:off x="7835900" y="3057525"/>
            <a:ext cx="303213" cy="1681163"/>
          </a:xfrm>
          <a:prstGeom prst="bentConnector3">
            <a:avLst>
              <a:gd name="adj1" fmla="val -75394"/>
            </a:avLst>
          </a:prstGeom>
          <a:noFill/>
          <a:ln w="12700">
            <a:solidFill>
              <a:schemeClr val="accent2"/>
            </a:solidFill>
            <a:miter lim="800000"/>
            <a:headEnd/>
            <a:tailEnd type="triangle" w="med" len="med"/>
          </a:ln>
          <a:effectLst/>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4 Marcador de número de diapositiva"/>
          <p:cNvSpPr>
            <a:spLocks noGrp="1"/>
          </p:cNvSpPr>
          <p:nvPr>
            <p:ph type="sldNum" sz="quarter" idx="12"/>
          </p:nvPr>
        </p:nvSpPr>
        <p:spPr/>
        <p:txBody>
          <a:bodyPr/>
          <a:lstStyle/>
          <a:p>
            <a:fld id="{D09BE9D0-A80D-4740-A425-0C11772B510C}" type="slidenum">
              <a:rPr lang="en-US"/>
              <a:pPr/>
              <a:t>11</a:t>
            </a:fld>
            <a:endParaRPr lang="en-US"/>
          </a:p>
        </p:txBody>
      </p:sp>
      <p:sp>
        <p:nvSpPr>
          <p:cNvPr id="134146" name="Rectangle 2"/>
          <p:cNvSpPr>
            <a:spLocks noGrp="1" noChangeArrowheads="1"/>
          </p:cNvSpPr>
          <p:nvPr>
            <p:ph type="title"/>
          </p:nvPr>
        </p:nvSpPr>
        <p:spPr/>
        <p:txBody>
          <a:bodyPr/>
          <a:lstStyle/>
          <a:p>
            <a:pPr>
              <a:tabLst>
                <a:tab pos="7143750" algn="l"/>
              </a:tabLst>
            </a:pPr>
            <a:r>
              <a:rPr lang="en-GB"/>
              <a:t>Introducción a los Almacenes de Datos</a:t>
            </a:r>
            <a:endParaRPr lang="es-ES_tradnl"/>
          </a:p>
        </p:txBody>
      </p:sp>
      <p:sp>
        <p:nvSpPr>
          <p:cNvPr id="134147" name="Text Box 3"/>
          <p:cNvSpPr txBox="1">
            <a:spLocks noChangeArrowheads="1"/>
          </p:cNvSpPr>
          <p:nvPr/>
        </p:nvSpPr>
        <p:spPr bwMode="auto">
          <a:xfrm>
            <a:off x="762000" y="1905000"/>
            <a:ext cx="2859088" cy="100647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2000">
                <a:solidFill>
                  <a:srgbClr val="000099"/>
                </a:solidFill>
                <a:latin typeface="Arial" charset="0"/>
              </a:rPr>
              <a:t>AD: Orientado hacia la información relevante de la organización</a:t>
            </a:r>
          </a:p>
        </p:txBody>
      </p:sp>
      <p:sp>
        <p:nvSpPr>
          <p:cNvPr id="134148" name="Text Box 4"/>
          <p:cNvSpPr txBox="1">
            <a:spLocks noChangeArrowheads="1"/>
          </p:cNvSpPr>
          <p:nvPr/>
        </p:nvSpPr>
        <p:spPr bwMode="auto">
          <a:xfrm>
            <a:off x="4084638" y="1905000"/>
            <a:ext cx="4587875" cy="1901825"/>
          </a:xfrm>
          <a:prstGeom prst="rect">
            <a:avLst/>
          </a:prstGeom>
          <a:noFill/>
          <a:ln w="12700">
            <a:noFill/>
            <a:miter lim="800000"/>
            <a:headEnd type="none" w="sm" len="sm"/>
            <a:tailEnd type="none" w="sm" len="sm"/>
          </a:ln>
          <a:effectLst/>
        </p:spPr>
        <p:txBody>
          <a:bodyPr>
            <a:spAutoFit/>
          </a:bodyPr>
          <a:lstStyle/>
          <a:p>
            <a:pPr eaLnBrk="1" hangingPunct="1">
              <a:lnSpc>
                <a:spcPct val="110000"/>
              </a:lnSpc>
              <a:spcBef>
                <a:spcPct val="50000"/>
              </a:spcBef>
            </a:pPr>
            <a:r>
              <a:rPr lang="es-ES_tradnl" sz="1800">
                <a:latin typeface="Arial" charset="0"/>
              </a:rPr>
              <a:t>se diseña para consultar eficientemente información relativa a las  actividades (ventas, compras, producción, ...) básicas de la organización, no para soportar los procesos que se realizan en ella (gestión de pedidos, facturación, etc).</a:t>
            </a:r>
          </a:p>
        </p:txBody>
      </p:sp>
      <p:sp>
        <p:nvSpPr>
          <p:cNvPr id="134149" name="AutoShape 5"/>
          <p:cNvSpPr>
            <a:spLocks noChangeArrowheads="1"/>
          </p:cNvSpPr>
          <p:nvPr/>
        </p:nvSpPr>
        <p:spPr bwMode="auto">
          <a:xfrm rot="62230">
            <a:off x="3505200" y="2209800"/>
            <a:ext cx="444500" cy="431800"/>
          </a:xfrm>
          <a:prstGeom prst="rightArrow">
            <a:avLst>
              <a:gd name="adj1" fmla="val 50000"/>
              <a:gd name="adj2" fmla="val 25735"/>
            </a:avLst>
          </a:prstGeom>
          <a:solidFill>
            <a:schemeClr val="accent2"/>
          </a:solidFill>
          <a:ln w="12700">
            <a:noFill/>
            <a:miter lim="800000"/>
            <a:headEnd/>
            <a:tailEnd/>
          </a:ln>
          <a:effectLst/>
        </p:spPr>
        <p:txBody>
          <a:bodyPr wrap="none" anchor="ctr">
            <a:spAutoFit/>
          </a:bodyPr>
          <a:lstStyle/>
          <a:p>
            <a:endParaRPr lang="es-MX"/>
          </a:p>
        </p:txBody>
      </p:sp>
      <p:grpSp>
        <p:nvGrpSpPr>
          <p:cNvPr id="134196" name="Group 52"/>
          <p:cNvGrpSpPr>
            <a:grpSpLocks/>
          </p:cNvGrpSpPr>
          <p:nvPr/>
        </p:nvGrpSpPr>
        <p:grpSpPr bwMode="auto">
          <a:xfrm>
            <a:off x="4911725" y="4648200"/>
            <a:ext cx="2860675" cy="1485900"/>
            <a:chOff x="9893" y="14183"/>
            <a:chExt cx="2756" cy="1382"/>
          </a:xfrm>
        </p:grpSpPr>
        <p:sp>
          <p:nvSpPr>
            <p:cNvPr id="134197" name="AutoShape 53"/>
            <p:cNvSpPr>
              <a:spLocks noChangeArrowheads="1"/>
            </p:cNvSpPr>
            <p:nvPr/>
          </p:nvSpPr>
          <p:spPr bwMode="auto">
            <a:xfrm rot="676495">
              <a:off x="9893" y="14183"/>
              <a:ext cx="2756" cy="1382"/>
            </a:xfrm>
            <a:prstGeom prst="irregularSeal2">
              <a:avLst/>
            </a:prstGeom>
            <a:solidFill>
              <a:srgbClr val="CCFFFF"/>
            </a:solidFill>
            <a:ln w="9525">
              <a:solidFill>
                <a:srgbClr val="000000"/>
              </a:solidFill>
              <a:miter lim="800000"/>
              <a:headEnd/>
              <a:tailEnd/>
            </a:ln>
          </p:spPr>
          <p:txBody>
            <a:bodyPr/>
            <a:lstStyle/>
            <a:p>
              <a:endParaRPr lang="es-MX"/>
            </a:p>
          </p:txBody>
        </p:sp>
        <p:sp>
          <p:nvSpPr>
            <p:cNvPr id="134198" name="Text Box 54"/>
            <p:cNvSpPr txBox="1">
              <a:spLocks noChangeArrowheads="1"/>
            </p:cNvSpPr>
            <p:nvPr/>
          </p:nvSpPr>
          <p:spPr bwMode="auto">
            <a:xfrm>
              <a:off x="10376" y="14616"/>
              <a:ext cx="1488" cy="614"/>
            </a:xfrm>
            <a:prstGeom prst="rect">
              <a:avLst/>
            </a:prstGeom>
            <a:noFill/>
            <a:ln w="9525">
              <a:noFill/>
              <a:miter lim="800000"/>
              <a:headEnd/>
              <a:tailEnd/>
            </a:ln>
          </p:spPr>
          <p:txBody>
            <a:bodyPr/>
            <a:lstStyle/>
            <a:p>
              <a:pPr algn="ctr"/>
              <a:r>
                <a:rPr lang="es-ES" altLang="ko-KR" sz="1800" b="1">
                  <a:latin typeface="Arial Narrow" pitchFamily="34" charset="0"/>
                  <a:ea typeface="Batang" pitchFamily="18" charset="-127"/>
                </a:rPr>
                <a:t>Información Necesaria</a:t>
              </a:r>
              <a:endParaRPr lang="es-ES" sz="1800" b="1"/>
            </a:p>
          </p:txBody>
        </p:sp>
      </p:grpSp>
      <p:sp>
        <p:nvSpPr>
          <p:cNvPr id="134194" name="AutoShape 50"/>
          <p:cNvSpPr>
            <a:spLocks noChangeArrowheads="1"/>
          </p:cNvSpPr>
          <p:nvPr/>
        </p:nvSpPr>
        <p:spPr bwMode="auto">
          <a:xfrm>
            <a:off x="1066800" y="3962400"/>
            <a:ext cx="2705100" cy="2311400"/>
          </a:xfrm>
          <a:prstGeom prst="flowChartMagneticDisk">
            <a:avLst/>
          </a:prstGeom>
          <a:solidFill>
            <a:srgbClr val="EBFFEB"/>
          </a:solidFill>
          <a:ln w="9525">
            <a:solidFill>
              <a:srgbClr val="000000"/>
            </a:solidFill>
            <a:round/>
            <a:headEnd/>
            <a:tailEnd/>
          </a:ln>
        </p:spPr>
        <p:txBody>
          <a:bodyPr/>
          <a:lstStyle/>
          <a:p>
            <a:endParaRPr lang="es-MX"/>
          </a:p>
        </p:txBody>
      </p:sp>
      <p:sp>
        <p:nvSpPr>
          <p:cNvPr id="134195" name="Line 51"/>
          <p:cNvSpPr>
            <a:spLocks noChangeShapeType="1"/>
          </p:cNvSpPr>
          <p:nvPr/>
        </p:nvSpPr>
        <p:spPr bwMode="auto">
          <a:xfrm flipV="1">
            <a:off x="3681413" y="5346700"/>
            <a:ext cx="1166812" cy="6350"/>
          </a:xfrm>
          <a:prstGeom prst="line">
            <a:avLst/>
          </a:prstGeom>
          <a:noFill/>
          <a:ln w="38100">
            <a:solidFill>
              <a:srgbClr val="FF9900"/>
            </a:solidFill>
            <a:prstDash val="sysDot"/>
            <a:round/>
            <a:headEnd/>
            <a:tailEnd type="triangle" w="med" len="med"/>
          </a:ln>
        </p:spPr>
        <p:txBody>
          <a:bodyPr/>
          <a:lstStyle/>
          <a:p>
            <a:endParaRPr lang="es-MX"/>
          </a:p>
        </p:txBody>
      </p:sp>
      <p:grpSp>
        <p:nvGrpSpPr>
          <p:cNvPr id="134199" name="Group 55"/>
          <p:cNvGrpSpPr>
            <a:grpSpLocks/>
          </p:cNvGrpSpPr>
          <p:nvPr/>
        </p:nvGrpSpPr>
        <p:grpSpPr bwMode="auto">
          <a:xfrm>
            <a:off x="3003550" y="5602288"/>
            <a:ext cx="614363" cy="393700"/>
            <a:chOff x="8541" y="14224"/>
            <a:chExt cx="801" cy="522"/>
          </a:xfrm>
        </p:grpSpPr>
        <p:sp>
          <p:nvSpPr>
            <p:cNvPr id="134200" name="Text Box 56"/>
            <p:cNvSpPr txBox="1">
              <a:spLocks noChangeArrowheads="1"/>
            </p:cNvSpPr>
            <p:nvPr/>
          </p:nvSpPr>
          <p:spPr bwMode="auto">
            <a:xfrm>
              <a:off x="8541" y="14224"/>
              <a:ext cx="801" cy="214"/>
            </a:xfrm>
            <a:prstGeom prst="rect">
              <a:avLst/>
            </a:prstGeom>
            <a:noFill/>
            <a:ln w="9525">
              <a:solidFill>
                <a:srgbClr val="000000"/>
              </a:solidFill>
              <a:miter lim="800000"/>
              <a:headEnd/>
              <a:tailEnd/>
            </a:ln>
          </p:spPr>
          <p:txBody>
            <a:bodyPr lIns="18000" tIns="10800" rIns="18000" bIns="10800"/>
            <a:lstStyle/>
            <a:p>
              <a:pPr algn="ctr"/>
              <a:r>
                <a:rPr lang="es-ES" altLang="ko-KR" sz="900">
                  <a:latin typeface="Arial Narrow" pitchFamily="34" charset="0"/>
                  <a:ea typeface="Batang" pitchFamily="18" charset="-127"/>
                </a:rPr>
                <a:t>PRODUCTO</a:t>
              </a:r>
              <a:endParaRPr lang="es-ES" sz="900"/>
            </a:p>
          </p:txBody>
        </p:sp>
        <p:sp>
          <p:nvSpPr>
            <p:cNvPr id="134201" name="Text Box 57"/>
            <p:cNvSpPr txBox="1">
              <a:spLocks noChangeArrowheads="1"/>
            </p:cNvSpPr>
            <p:nvPr/>
          </p:nvSpPr>
          <p:spPr bwMode="auto">
            <a:xfrm>
              <a:off x="8541" y="14438"/>
              <a:ext cx="801" cy="308"/>
            </a:xfrm>
            <a:prstGeom prst="rect">
              <a:avLst/>
            </a:prstGeom>
            <a:noFill/>
            <a:ln w="9525">
              <a:solidFill>
                <a:srgbClr val="000000"/>
              </a:solidFill>
              <a:miter lim="800000"/>
              <a:headEnd/>
              <a:tailEnd/>
            </a:ln>
          </p:spPr>
          <p:txBody>
            <a:bodyPr lIns="18000" tIns="10800" rIns="18000" bIns="10800"/>
            <a:lstStyle/>
            <a:p>
              <a:pPr algn="ctr"/>
              <a:r>
                <a:rPr lang="es-ES" altLang="ko-KR" sz="900">
                  <a:latin typeface="Arial Narrow" pitchFamily="34" charset="0"/>
                  <a:ea typeface="Batang" pitchFamily="18" charset="-127"/>
                </a:rPr>
                <a:t>...</a:t>
              </a:r>
              <a:endParaRPr lang="es-ES" sz="900"/>
            </a:p>
          </p:txBody>
        </p:sp>
      </p:grpSp>
      <p:grpSp>
        <p:nvGrpSpPr>
          <p:cNvPr id="134202" name="Group 58"/>
          <p:cNvGrpSpPr>
            <a:grpSpLocks/>
          </p:cNvGrpSpPr>
          <p:nvPr/>
        </p:nvGrpSpPr>
        <p:grpSpPr bwMode="auto">
          <a:xfrm>
            <a:off x="2944813" y="4778375"/>
            <a:ext cx="614362" cy="392113"/>
            <a:chOff x="8541" y="14224"/>
            <a:chExt cx="801" cy="522"/>
          </a:xfrm>
        </p:grpSpPr>
        <p:sp>
          <p:nvSpPr>
            <p:cNvPr id="134203" name="Text Box 59"/>
            <p:cNvSpPr txBox="1">
              <a:spLocks noChangeArrowheads="1"/>
            </p:cNvSpPr>
            <p:nvPr/>
          </p:nvSpPr>
          <p:spPr bwMode="auto">
            <a:xfrm>
              <a:off x="8541" y="14224"/>
              <a:ext cx="801" cy="214"/>
            </a:xfrm>
            <a:prstGeom prst="rect">
              <a:avLst/>
            </a:prstGeom>
            <a:noFill/>
            <a:ln w="9525">
              <a:solidFill>
                <a:srgbClr val="000000"/>
              </a:solidFill>
              <a:miter lim="800000"/>
              <a:headEnd/>
              <a:tailEnd/>
            </a:ln>
          </p:spPr>
          <p:txBody>
            <a:bodyPr lIns="18000" tIns="10800" rIns="18000" bIns="10800"/>
            <a:lstStyle/>
            <a:p>
              <a:pPr algn="ctr"/>
              <a:r>
                <a:rPr lang="es-ES" altLang="ko-KR" sz="900">
                  <a:latin typeface="Arial Narrow" pitchFamily="34" charset="0"/>
                  <a:ea typeface="Batang" pitchFamily="18" charset="-127"/>
                </a:rPr>
                <a:t>GAMA</a:t>
              </a:r>
              <a:endParaRPr lang="es-ES" sz="900"/>
            </a:p>
          </p:txBody>
        </p:sp>
        <p:sp>
          <p:nvSpPr>
            <p:cNvPr id="134204" name="Text Box 60"/>
            <p:cNvSpPr txBox="1">
              <a:spLocks noChangeArrowheads="1"/>
            </p:cNvSpPr>
            <p:nvPr/>
          </p:nvSpPr>
          <p:spPr bwMode="auto">
            <a:xfrm>
              <a:off x="8541" y="14438"/>
              <a:ext cx="801" cy="308"/>
            </a:xfrm>
            <a:prstGeom prst="rect">
              <a:avLst/>
            </a:prstGeom>
            <a:noFill/>
            <a:ln w="9525">
              <a:solidFill>
                <a:srgbClr val="000000"/>
              </a:solidFill>
              <a:miter lim="800000"/>
              <a:headEnd/>
              <a:tailEnd/>
            </a:ln>
          </p:spPr>
          <p:txBody>
            <a:bodyPr lIns="18000" tIns="10800" rIns="18000" bIns="10800"/>
            <a:lstStyle/>
            <a:p>
              <a:pPr algn="ctr"/>
              <a:r>
                <a:rPr lang="es-ES" altLang="ko-KR" sz="900">
                  <a:latin typeface="Arial Narrow" pitchFamily="34" charset="0"/>
                  <a:ea typeface="Batang" pitchFamily="18" charset="-127"/>
                </a:rPr>
                <a:t>...</a:t>
              </a:r>
              <a:endParaRPr lang="es-ES" sz="900"/>
            </a:p>
          </p:txBody>
        </p:sp>
      </p:grpSp>
      <p:grpSp>
        <p:nvGrpSpPr>
          <p:cNvPr id="134205" name="Group 61"/>
          <p:cNvGrpSpPr>
            <a:grpSpLocks/>
          </p:cNvGrpSpPr>
          <p:nvPr/>
        </p:nvGrpSpPr>
        <p:grpSpPr bwMode="auto">
          <a:xfrm>
            <a:off x="2255838" y="5238750"/>
            <a:ext cx="615950" cy="395288"/>
            <a:chOff x="8541" y="14224"/>
            <a:chExt cx="801" cy="522"/>
          </a:xfrm>
        </p:grpSpPr>
        <p:sp>
          <p:nvSpPr>
            <p:cNvPr id="134206" name="Text Box 62"/>
            <p:cNvSpPr txBox="1">
              <a:spLocks noChangeArrowheads="1"/>
            </p:cNvSpPr>
            <p:nvPr/>
          </p:nvSpPr>
          <p:spPr bwMode="auto">
            <a:xfrm>
              <a:off x="8541" y="14224"/>
              <a:ext cx="801" cy="214"/>
            </a:xfrm>
            <a:prstGeom prst="rect">
              <a:avLst/>
            </a:prstGeom>
            <a:noFill/>
            <a:ln w="9525">
              <a:solidFill>
                <a:srgbClr val="000000"/>
              </a:solidFill>
              <a:miter lim="800000"/>
              <a:headEnd/>
              <a:tailEnd/>
            </a:ln>
          </p:spPr>
          <p:txBody>
            <a:bodyPr lIns="18000" tIns="10800" rIns="18000" bIns="10800"/>
            <a:lstStyle/>
            <a:p>
              <a:pPr algn="ctr"/>
              <a:r>
                <a:rPr lang="es-ES" altLang="ko-KR" sz="900">
                  <a:latin typeface="Arial Narrow" pitchFamily="34" charset="0"/>
                  <a:ea typeface="Batang" pitchFamily="18" charset="-127"/>
                </a:rPr>
                <a:t>VENTA</a:t>
              </a:r>
              <a:endParaRPr lang="es-ES" sz="900"/>
            </a:p>
          </p:txBody>
        </p:sp>
        <p:sp>
          <p:nvSpPr>
            <p:cNvPr id="134207" name="Text Box 63"/>
            <p:cNvSpPr txBox="1">
              <a:spLocks noChangeArrowheads="1"/>
            </p:cNvSpPr>
            <p:nvPr/>
          </p:nvSpPr>
          <p:spPr bwMode="auto">
            <a:xfrm>
              <a:off x="8541" y="14438"/>
              <a:ext cx="801" cy="308"/>
            </a:xfrm>
            <a:prstGeom prst="rect">
              <a:avLst/>
            </a:prstGeom>
            <a:noFill/>
            <a:ln w="9525">
              <a:solidFill>
                <a:srgbClr val="000000"/>
              </a:solidFill>
              <a:miter lim="800000"/>
              <a:headEnd/>
              <a:tailEnd/>
            </a:ln>
          </p:spPr>
          <p:txBody>
            <a:bodyPr lIns="18000" tIns="10800" rIns="18000" bIns="10800"/>
            <a:lstStyle/>
            <a:p>
              <a:pPr algn="ctr"/>
              <a:r>
                <a:rPr lang="es-ES" altLang="ko-KR" sz="900">
                  <a:latin typeface="Arial Narrow" pitchFamily="34" charset="0"/>
                  <a:ea typeface="Batang" pitchFamily="18" charset="-127"/>
                </a:rPr>
                <a:t>...</a:t>
              </a:r>
              <a:endParaRPr lang="es-ES" sz="900"/>
            </a:p>
          </p:txBody>
        </p:sp>
      </p:grpSp>
      <p:grpSp>
        <p:nvGrpSpPr>
          <p:cNvPr id="134208" name="Group 64"/>
          <p:cNvGrpSpPr>
            <a:grpSpLocks/>
          </p:cNvGrpSpPr>
          <p:nvPr/>
        </p:nvGrpSpPr>
        <p:grpSpPr bwMode="auto">
          <a:xfrm>
            <a:off x="2116138" y="4778375"/>
            <a:ext cx="615950" cy="392113"/>
            <a:chOff x="8541" y="14224"/>
            <a:chExt cx="801" cy="522"/>
          </a:xfrm>
        </p:grpSpPr>
        <p:sp>
          <p:nvSpPr>
            <p:cNvPr id="134209" name="Text Box 65"/>
            <p:cNvSpPr txBox="1">
              <a:spLocks noChangeArrowheads="1"/>
            </p:cNvSpPr>
            <p:nvPr/>
          </p:nvSpPr>
          <p:spPr bwMode="auto">
            <a:xfrm>
              <a:off x="8541" y="14224"/>
              <a:ext cx="801" cy="214"/>
            </a:xfrm>
            <a:prstGeom prst="rect">
              <a:avLst/>
            </a:prstGeom>
            <a:noFill/>
            <a:ln w="9525">
              <a:solidFill>
                <a:srgbClr val="000000"/>
              </a:solidFill>
              <a:miter lim="800000"/>
              <a:headEnd/>
              <a:tailEnd/>
            </a:ln>
          </p:spPr>
          <p:txBody>
            <a:bodyPr lIns="18000" tIns="10800" rIns="18000" bIns="10800"/>
            <a:lstStyle/>
            <a:p>
              <a:pPr algn="ctr"/>
              <a:r>
                <a:rPr lang="es-ES" altLang="ko-KR" sz="900">
                  <a:latin typeface="Arial Narrow" pitchFamily="34" charset="0"/>
                  <a:ea typeface="Batang" pitchFamily="18" charset="-127"/>
                </a:rPr>
                <a:t>PAÍS</a:t>
              </a:r>
              <a:endParaRPr lang="es-ES" sz="900"/>
            </a:p>
          </p:txBody>
        </p:sp>
        <p:sp>
          <p:nvSpPr>
            <p:cNvPr id="134210" name="Text Box 66"/>
            <p:cNvSpPr txBox="1">
              <a:spLocks noChangeArrowheads="1"/>
            </p:cNvSpPr>
            <p:nvPr/>
          </p:nvSpPr>
          <p:spPr bwMode="auto">
            <a:xfrm>
              <a:off x="8541" y="14438"/>
              <a:ext cx="801" cy="308"/>
            </a:xfrm>
            <a:prstGeom prst="rect">
              <a:avLst/>
            </a:prstGeom>
            <a:noFill/>
            <a:ln w="9525">
              <a:solidFill>
                <a:srgbClr val="000000"/>
              </a:solidFill>
              <a:miter lim="800000"/>
              <a:headEnd/>
              <a:tailEnd/>
            </a:ln>
          </p:spPr>
          <p:txBody>
            <a:bodyPr lIns="18000" tIns="10800" rIns="18000" bIns="10800"/>
            <a:lstStyle/>
            <a:p>
              <a:pPr algn="ctr"/>
              <a:r>
                <a:rPr lang="es-ES" altLang="ko-KR" sz="900">
                  <a:latin typeface="Arial Narrow" pitchFamily="34" charset="0"/>
                  <a:ea typeface="Batang" pitchFamily="18" charset="-127"/>
                </a:rPr>
                <a:t>...</a:t>
              </a:r>
              <a:endParaRPr lang="es-ES" sz="900"/>
            </a:p>
          </p:txBody>
        </p:sp>
      </p:grpSp>
      <p:sp>
        <p:nvSpPr>
          <p:cNvPr id="134211" name="Text Box 67"/>
          <p:cNvSpPr txBox="1">
            <a:spLocks noChangeArrowheads="1"/>
          </p:cNvSpPr>
          <p:nvPr/>
        </p:nvSpPr>
        <p:spPr bwMode="auto">
          <a:xfrm>
            <a:off x="1700213" y="4078288"/>
            <a:ext cx="1517650" cy="542925"/>
          </a:xfrm>
          <a:prstGeom prst="rect">
            <a:avLst/>
          </a:prstGeom>
          <a:noFill/>
          <a:ln w="9525">
            <a:noFill/>
            <a:miter lim="800000"/>
            <a:headEnd/>
            <a:tailEnd/>
          </a:ln>
        </p:spPr>
        <p:txBody>
          <a:bodyPr/>
          <a:lstStyle/>
          <a:p>
            <a:pPr algn="ctr"/>
            <a:r>
              <a:rPr lang="es-ES" altLang="ko-KR" sz="1400" b="1">
                <a:latin typeface="Arial" charset="0"/>
                <a:ea typeface="Batang" pitchFamily="18" charset="-127"/>
              </a:rPr>
              <a:t>Base de Datos Transaccional</a:t>
            </a:r>
            <a:endParaRPr lang="es-ES" sz="1400" b="1"/>
          </a:p>
        </p:txBody>
      </p:sp>
      <p:sp>
        <p:nvSpPr>
          <p:cNvPr id="134222" name="Freeform 78"/>
          <p:cNvSpPr>
            <a:spLocks/>
          </p:cNvSpPr>
          <p:nvPr/>
        </p:nvSpPr>
        <p:spPr bwMode="auto">
          <a:xfrm>
            <a:off x="1946275" y="4665663"/>
            <a:ext cx="1844675" cy="1431925"/>
          </a:xfrm>
          <a:custGeom>
            <a:avLst/>
            <a:gdLst/>
            <a:ahLst/>
            <a:cxnLst>
              <a:cxn ang="0">
                <a:pos x="1335" y="1810"/>
              </a:cxn>
              <a:cxn ang="0">
                <a:pos x="1755" y="1840"/>
              </a:cxn>
              <a:cxn ang="0">
                <a:pos x="2265" y="1750"/>
              </a:cxn>
              <a:cxn ang="0">
                <a:pos x="2280" y="955"/>
              </a:cxn>
              <a:cxn ang="0">
                <a:pos x="2220" y="190"/>
              </a:cxn>
              <a:cxn ang="0">
                <a:pos x="1155" y="70"/>
              </a:cxn>
              <a:cxn ang="0">
                <a:pos x="150" y="145"/>
              </a:cxn>
              <a:cxn ang="0">
                <a:pos x="255" y="940"/>
              </a:cxn>
              <a:cxn ang="0">
                <a:pos x="330" y="1330"/>
              </a:cxn>
              <a:cxn ang="0">
                <a:pos x="1215" y="1360"/>
              </a:cxn>
              <a:cxn ang="0">
                <a:pos x="1335" y="1810"/>
              </a:cxn>
            </a:cxnLst>
            <a:rect l="0" t="0" r="r" b="b"/>
            <a:pathLst>
              <a:path w="2408" h="1897">
                <a:moveTo>
                  <a:pt x="1335" y="1810"/>
                </a:moveTo>
                <a:cubicBezTo>
                  <a:pt x="1425" y="1890"/>
                  <a:pt x="1600" y="1850"/>
                  <a:pt x="1755" y="1840"/>
                </a:cubicBezTo>
                <a:cubicBezTo>
                  <a:pt x="1910" y="1830"/>
                  <a:pt x="2178" y="1897"/>
                  <a:pt x="2265" y="1750"/>
                </a:cubicBezTo>
                <a:cubicBezTo>
                  <a:pt x="2352" y="1603"/>
                  <a:pt x="2288" y="1215"/>
                  <a:pt x="2280" y="955"/>
                </a:cubicBezTo>
                <a:cubicBezTo>
                  <a:pt x="2272" y="695"/>
                  <a:pt x="2408" y="338"/>
                  <a:pt x="2220" y="190"/>
                </a:cubicBezTo>
                <a:cubicBezTo>
                  <a:pt x="2032" y="42"/>
                  <a:pt x="1500" y="77"/>
                  <a:pt x="1155" y="70"/>
                </a:cubicBezTo>
                <a:cubicBezTo>
                  <a:pt x="810" y="63"/>
                  <a:pt x="300" y="0"/>
                  <a:pt x="150" y="145"/>
                </a:cubicBezTo>
                <a:cubicBezTo>
                  <a:pt x="0" y="290"/>
                  <a:pt x="225" y="743"/>
                  <a:pt x="255" y="940"/>
                </a:cubicBezTo>
                <a:cubicBezTo>
                  <a:pt x="285" y="1137"/>
                  <a:pt x="170" y="1260"/>
                  <a:pt x="330" y="1330"/>
                </a:cubicBezTo>
                <a:cubicBezTo>
                  <a:pt x="490" y="1400"/>
                  <a:pt x="1048" y="1280"/>
                  <a:pt x="1215" y="1360"/>
                </a:cubicBezTo>
                <a:cubicBezTo>
                  <a:pt x="1382" y="1440"/>
                  <a:pt x="1245" y="1730"/>
                  <a:pt x="1335" y="1810"/>
                </a:cubicBezTo>
                <a:close/>
              </a:path>
            </a:pathLst>
          </a:custGeom>
          <a:noFill/>
          <a:ln w="38100" cap="flat">
            <a:solidFill>
              <a:srgbClr val="FF9900"/>
            </a:solidFill>
            <a:prstDash val="sysDot"/>
            <a:round/>
            <a:headEnd/>
            <a:tailEnd/>
          </a:ln>
        </p:spPr>
        <p:txBody>
          <a:bodyPr/>
          <a:lstStyle/>
          <a:p>
            <a:endParaRPr lang="es-MX"/>
          </a:p>
        </p:txBody>
      </p:sp>
      <p:grpSp>
        <p:nvGrpSpPr>
          <p:cNvPr id="134223" name="Group 79"/>
          <p:cNvGrpSpPr>
            <a:grpSpLocks/>
          </p:cNvGrpSpPr>
          <p:nvPr/>
        </p:nvGrpSpPr>
        <p:grpSpPr bwMode="auto">
          <a:xfrm>
            <a:off x="1289050" y="4914900"/>
            <a:ext cx="614363" cy="392113"/>
            <a:chOff x="8541" y="14224"/>
            <a:chExt cx="801" cy="522"/>
          </a:xfrm>
        </p:grpSpPr>
        <p:sp>
          <p:nvSpPr>
            <p:cNvPr id="134224" name="Text Box 80"/>
            <p:cNvSpPr txBox="1">
              <a:spLocks noChangeArrowheads="1"/>
            </p:cNvSpPr>
            <p:nvPr/>
          </p:nvSpPr>
          <p:spPr bwMode="auto">
            <a:xfrm>
              <a:off x="8541" y="14224"/>
              <a:ext cx="801" cy="214"/>
            </a:xfrm>
            <a:prstGeom prst="rect">
              <a:avLst/>
            </a:prstGeom>
            <a:noFill/>
            <a:ln w="9525">
              <a:solidFill>
                <a:srgbClr val="000000"/>
              </a:solidFill>
              <a:miter lim="800000"/>
              <a:headEnd/>
              <a:tailEnd/>
            </a:ln>
          </p:spPr>
          <p:txBody>
            <a:bodyPr lIns="18000" tIns="10800" rIns="18000" bIns="10800"/>
            <a:lstStyle/>
            <a:p>
              <a:pPr algn="ctr"/>
              <a:r>
                <a:rPr lang="es-ES" altLang="ko-KR" sz="900">
                  <a:latin typeface="Arial Narrow" pitchFamily="34" charset="0"/>
                  <a:ea typeface="Batang" pitchFamily="18" charset="-127"/>
                </a:rPr>
                <a:t>CURSO</a:t>
              </a:r>
              <a:endParaRPr lang="es-ES" sz="900"/>
            </a:p>
          </p:txBody>
        </p:sp>
        <p:sp>
          <p:nvSpPr>
            <p:cNvPr id="134225" name="Text Box 81"/>
            <p:cNvSpPr txBox="1">
              <a:spLocks noChangeArrowheads="1"/>
            </p:cNvSpPr>
            <p:nvPr/>
          </p:nvSpPr>
          <p:spPr bwMode="auto">
            <a:xfrm>
              <a:off x="8541" y="14438"/>
              <a:ext cx="801" cy="308"/>
            </a:xfrm>
            <a:prstGeom prst="rect">
              <a:avLst/>
            </a:prstGeom>
            <a:noFill/>
            <a:ln w="9525">
              <a:solidFill>
                <a:srgbClr val="000000"/>
              </a:solidFill>
              <a:miter lim="800000"/>
              <a:headEnd/>
              <a:tailEnd/>
            </a:ln>
          </p:spPr>
          <p:txBody>
            <a:bodyPr lIns="18000" tIns="10800" rIns="18000" bIns="10800"/>
            <a:lstStyle/>
            <a:p>
              <a:pPr algn="ctr"/>
              <a:r>
                <a:rPr lang="es-ES" altLang="ko-KR" sz="900">
                  <a:latin typeface="Arial Narrow" pitchFamily="34" charset="0"/>
                  <a:ea typeface="Batang" pitchFamily="18" charset="-127"/>
                </a:rPr>
                <a:t>...</a:t>
              </a:r>
              <a:endParaRPr lang="es-ES" sz="900"/>
            </a:p>
          </p:txBody>
        </p:sp>
      </p:grpSp>
      <p:grpSp>
        <p:nvGrpSpPr>
          <p:cNvPr id="134226" name="Group 82"/>
          <p:cNvGrpSpPr>
            <a:grpSpLocks/>
          </p:cNvGrpSpPr>
          <p:nvPr/>
        </p:nvGrpSpPr>
        <p:grpSpPr bwMode="auto">
          <a:xfrm>
            <a:off x="1150938" y="5457825"/>
            <a:ext cx="614362" cy="393700"/>
            <a:chOff x="8541" y="14224"/>
            <a:chExt cx="801" cy="522"/>
          </a:xfrm>
        </p:grpSpPr>
        <p:sp>
          <p:nvSpPr>
            <p:cNvPr id="134227" name="Text Box 83"/>
            <p:cNvSpPr txBox="1">
              <a:spLocks noChangeArrowheads="1"/>
            </p:cNvSpPr>
            <p:nvPr/>
          </p:nvSpPr>
          <p:spPr bwMode="auto">
            <a:xfrm>
              <a:off x="8541" y="14224"/>
              <a:ext cx="801" cy="214"/>
            </a:xfrm>
            <a:prstGeom prst="rect">
              <a:avLst/>
            </a:prstGeom>
            <a:noFill/>
            <a:ln w="9525">
              <a:solidFill>
                <a:srgbClr val="000000"/>
              </a:solidFill>
              <a:miter lim="800000"/>
              <a:headEnd/>
              <a:tailEnd/>
            </a:ln>
          </p:spPr>
          <p:txBody>
            <a:bodyPr lIns="18000" tIns="10800" rIns="18000" bIns="10800"/>
            <a:lstStyle/>
            <a:p>
              <a:pPr algn="ctr"/>
              <a:r>
                <a:rPr lang="es-ES" altLang="ko-KR" sz="900">
                  <a:latin typeface="Arial Narrow" pitchFamily="34" charset="0"/>
                  <a:ea typeface="Batang" pitchFamily="18" charset="-127"/>
                </a:rPr>
                <a:t>REUNION</a:t>
              </a:r>
              <a:endParaRPr lang="es-ES" sz="900"/>
            </a:p>
          </p:txBody>
        </p:sp>
        <p:sp>
          <p:nvSpPr>
            <p:cNvPr id="134228" name="Text Box 84"/>
            <p:cNvSpPr txBox="1">
              <a:spLocks noChangeArrowheads="1"/>
            </p:cNvSpPr>
            <p:nvPr/>
          </p:nvSpPr>
          <p:spPr bwMode="auto">
            <a:xfrm>
              <a:off x="8541" y="14438"/>
              <a:ext cx="801" cy="308"/>
            </a:xfrm>
            <a:prstGeom prst="rect">
              <a:avLst/>
            </a:prstGeom>
            <a:noFill/>
            <a:ln w="9525">
              <a:solidFill>
                <a:srgbClr val="000000"/>
              </a:solidFill>
              <a:miter lim="800000"/>
              <a:headEnd/>
              <a:tailEnd/>
            </a:ln>
          </p:spPr>
          <p:txBody>
            <a:bodyPr lIns="18000" tIns="10800" rIns="18000" bIns="10800"/>
            <a:lstStyle/>
            <a:p>
              <a:pPr algn="ctr"/>
              <a:r>
                <a:rPr lang="es-ES" altLang="ko-KR" sz="900">
                  <a:latin typeface="Arial Narrow" pitchFamily="34" charset="0"/>
                  <a:ea typeface="Batang" pitchFamily="18" charset="-127"/>
                </a:rPr>
                <a:t>...</a:t>
              </a:r>
              <a:endParaRPr lang="es-ES" sz="900"/>
            </a:p>
          </p:txBody>
        </p:sp>
      </p:grpSp>
      <p:grpSp>
        <p:nvGrpSpPr>
          <p:cNvPr id="134229" name="Group 85"/>
          <p:cNvGrpSpPr>
            <a:grpSpLocks/>
          </p:cNvGrpSpPr>
          <p:nvPr/>
        </p:nvGrpSpPr>
        <p:grpSpPr bwMode="auto">
          <a:xfrm>
            <a:off x="1893888" y="5772150"/>
            <a:ext cx="612775" cy="393700"/>
            <a:chOff x="8541" y="14224"/>
            <a:chExt cx="801" cy="522"/>
          </a:xfrm>
        </p:grpSpPr>
        <p:sp>
          <p:nvSpPr>
            <p:cNvPr id="134230" name="Text Box 86"/>
            <p:cNvSpPr txBox="1">
              <a:spLocks noChangeArrowheads="1"/>
            </p:cNvSpPr>
            <p:nvPr/>
          </p:nvSpPr>
          <p:spPr bwMode="auto">
            <a:xfrm>
              <a:off x="8541" y="14224"/>
              <a:ext cx="801" cy="214"/>
            </a:xfrm>
            <a:prstGeom prst="rect">
              <a:avLst/>
            </a:prstGeom>
            <a:noFill/>
            <a:ln w="9525">
              <a:solidFill>
                <a:srgbClr val="000000"/>
              </a:solidFill>
              <a:miter lim="800000"/>
              <a:headEnd/>
              <a:tailEnd/>
            </a:ln>
          </p:spPr>
          <p:txBody>
            <a:bodyPr lIns="18000" tIns="10800" rIns="18000" bIns="10800"/>
            <a:lstStyle/>
            <a:p>
              <a:pPr algn="ctr"/>
              <a:r>
                <a:rPr lang="es-ES" altLang="ko-KR" sz="900">
                  <a:latin typeface="Arial Narrow" pitchFamily="34" charset="0"/>
                  <a:ea typeface="Batang" pitchFamily="18" charset="-127"/>
                </a:rPr>
                <a:t>PROTOTIPO</a:t>
              </a:r>
              <a:endParaRPr lang="es-ES" sz="900"/>
            </a:p>
          </p:txBody>
        </p:sp>
        <p:sp>
          <p:nvSpPr>
            <p:cNvPr id="134231" name="Text Box 87"/>
            <p:cNvSpPr txBox="1">
              <a:spLocks noChangeArrowheads="1"/>
            </p:cNvSpPr>
            <p:nvPr/>
          </p:nvSpPr>
          <p:spPr bwMode="auto">
            <a:xfrm>
              <a:off x="8541" y="14438"/>
              <a:ext cx="801" cy="308"/>
            </a:xfrm>
            <a:prstGeom prst="rect">
              <a:avLst/>
            </a:prstGeom>
            <a:noFill/>
            <a:ln w="9525">
              <a:solidFill>
                <a:srgbClr val="000000"/>
              </a:solidFill>
              <a:miter lim="800000"/>
              <a:headEnd/>
              <a:tailEnd/>
            </a:ln>
          </p:spPr>
          <p:txBody>
            <a:bodyPr lIns="18000" tIns="10800" rIns="18000" bIns="10800"/>
            <a:lstStyle/>
            <a:p>
              <a:pPr algn="ctr"/>
              <a:r>
                <a:rPr lang="es-ES" altLang="ko-KR" sz="900">
                  <a:latin typeface="Arial Narrow" pitchFamily="34" charset="0"/>
                  <a:ea typeface="Batang" pitchFamily="18" charset="-127"/>
                </a:rPr>
                <a:t>...</a:t>
              </a:r>
              <a:endParaRPr lang="es-ES" sz="900"/>
            </a:p>
          </p:txBody>
        </p:sp>
      </p:gr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4 Marcador de número de diapositiva"/>
          <p:cNvSpPr>
            <a:spLocks noGrp="1"/>
          </p:cNvSpPr>
          <p:nvPr>
            <p:ph type="sldNum" sz="quarter" idx="12"/>
          </p:nvPr>
        </p:nvSpPr>
        <p:spPr/>
        <p:txBody>
          <a:bodyPr/>
          <a:lstStyle/>
          <a:p>
            <a:fld id="{753E1357-1749-4F81-892D-918924A14611}" type="slidenum">
              <a:rPr lang="en-US"/>
              <a:pPr/>
              <a:t>110</a:t>
            </a:fld>
            <a:endParaRPr lang="en-US"/>
          </a:p>
        </p:txBody>
      </p:sp>
      <p:sp>
        <p:nvSpPr>
          <p:cNvPr id="249858"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49859" name="Text Box 3"/>
          <p:cNvSpPr txBox="1">
            <a:spLocks noChangeArrowheads="1"/>
          </p:cNvSpPr>
          <p:nvPr/>
        </p:nvSpPr>
        <p:spPr bwMode="auto">
          <a:xfrm>
            <a:off x="4552950" y="4616450"/>
            <a:ext cx="1441450" cy="1912938"/>
          </a:xfrm>
          <a:prstGeom prst="rect">
            <a:avLst/>
          </a:prstGeom>
          <a:noFill/>
          <a:ln w="12700">
            <a:solidFill>
              <a:schemeClr val="tx1"/>
            </a:solidFill>
            <a:miter lim="800000"/>
            <a:headEnd type="none" w="sm" len="sm"/>
            <a:tailEnd type="none" w="sm" len="sm"/>
          </a:ln>
          <a:effectLst/>
        </p:spPr>
        <p:txBody>
          <a:bodyPr>
            <a:spAutoFit/>
          </a:bodyPr>
          <a:lstStyle/>
          <a:p>
            <a:pPr eaLnBrk="1" hangingPunct="1">
              <a:spcBef>
                <a:spcPct val="50000"/>
              </a:spcBef>
            </a:pPr>
            <a:r>
              <a:rPr lang="es-ES_tradnl" sz="1400" b="1">
                <a:latin typeface="Arial" charset="0"/>
              </a:rPr>
              <a:t>id_</a:t>
            </a:r>
            <a:r>
              <a:rPr lang="es-ES" sz="1400" b="1">
                <a:latin typeface="Arial" charset="0"/>
              </a:rPr>
              <a:t>fecha</a:t>
            </a:r>
            <a:endParaRPr lang="es-ES" sz="1400">
              <a:latin typeface="Arial" charset="0"/>
            </a:endParaRPr>
          </a:p>
          <a:p>
            <a:pPr eaLnBrk="1" hangingPunct="1">
              <a:spcBef>
                <a:spcPct val="50000"/>
              </a:spcBef>
            </a:pPr>
            <a:r>
              <a:rPr lang="es-ES" sz="1400" b="1">
                <a:latin typeface="Arial" charset="0"/>
              </a:rPr>
              <a:t>id_producto</a:t>
            </a:r>
            <a:endParaRPr lang="es-ES" sz="1400">
              <a:latin typeface="Arial" charset="0"/>
            </a:endParaRPr>
          </a:p>
          <a:p>
            <a:pPr eaLnBrk="1" hangingPunct="1">
              <a:spcBef>
                <a:spcPct val="50000"/>
              </a:spcBef>
            </a:pPr>
            <a:r>
              <a:rPr lang="es-ES" sz="1400" b="1">
                <a:latin typeface="Arial" charset="0"/>
              </a:rPr>
              <a:t>id_establec</a:t>
            </a:r>
            <a:endParaRPr lang="es-ES" sz="1400">
              <a:latin typeface="Arial" charset="0"/>
            </a:endParaRPr>
          </a:p>
          <a:p>
            <a:pPr eaLnBrk="1" hangingPunct="1">
              <a:spcBef>
                <a:spcPct val="50000"/>
              </a:spcBef>
            </a:pPr>
            <a:r>
              <a:rPr lang="es-ES" sz="1400">
                <a:latin typeface="Arial" charset="0"/>
              </a:rPr>
              <a:t>importe</a:t>
            </a:r>
          </a:p>
          <a:p>
            <a:pPr eaLnBrk="1" hangingPunct="1">
              <a:spcBef>
                <a:spcPct val="50000"/>
              </a:spcBef>
            </a:pPr>
            <a:r>
              <a:rPr lang="es-ES" sz="1400">
                <a:latin typeface="Arial" charset="0"/>
              </a:rPr>
              <a:t>unidades</a:t>
            </a:r>
          </a:p>
          <a:p>
            <a:pPr eaLnBrk="1" hangingPunct="1">
              <a:spcBef>
                <a:spcPct val="50000"/>
              </a:spcBef>
            </a:pPr>
            <a:r>
              <a:rPr lang="es-ES" sz="1400">
                <a:latin typeface="Arial" charset="0"/>
              </a:rPr>
              <a:t>nro_clientes</a:t>
            </a:r>
          </a:p>
        </p:txBody>
      </p:sp>
      <p:sp>
        <p:nvSpPr>
          <p:cNvPr id="249860" name="Text Box 4"/>
          <p:cNvSpPr txBox="1">
            <a:spLocks noChangeArrowheads="1"/>
          </p:cNvSpPr>
          <p:nvPr/>
        </p:nvSpPr>
        <p:spPr bwMode="auto">
          <a:xfrm>
            <a:off x="4495800" y="4271963"/>
            <a:ext cx="1154113"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b="1">
                <a:solidFill>
                  <a:schemeClr val="accent2"/>
                </a:solidFill>
                <a:latin typeface="Arial" charset="0"/>
              </a:rPr>
              <a:t>Ventas</a:t>
            </a:r>
            <a:endParaRPr lang="es-ES" sz="1600">
              <a:solidFill>
                <a:srgbClr val="3333CC"/>
              </a:solidFill>
              <a:latin typeface="Arial" charset="0"/>
            </a:endParaRPr>
          </a:p>
        </p:txBody>
      </p:sp>
      <p:sp>
        <p:nvSpPr>
          <p:cNvPr id="249861" name="Text Box 5"/>
          <p:cNvSpPr txBox="1">
            <a:spLocks noChangeArrowheads="1"/>
          </p:cNvSpPr>
          <p:nvPr/>
        </p:nvSpPr>
        <p:spPr bwMode="auto">
          <a:xfrm>
            <a:off x="6710363" y="1879600"/>
            <a:ext cx="1398587" cy="3827463"/>
          </a:xfrm>
          <a:prstGeom prst="rect">
            <a:avLst/>
          </a:prstGeom>
          <a:noFill/>
          <a:ln w="12700">
            <a:solidFill>
              <a:schemeClr val="tx1"/>
            </a:solidFill>
            <a:miter lim="800000"/>
            <a:headEnd type="none" w="sm" len="sm"/>
            <a:tailEnd type="none" w="sm" len="sm"/>
          </a:ln>
          <a:effectLst/>
        </p:spPr>
        <p:txBody>
          <a:bodyPr>
            <a:spAutoFit/>
          </a:bodyPr>
          <a:lstStyle/>
          <a:p>
            <a:pPr eaLnBrk="1" hangingPunct="1">
              <a:spcBef>
                <a:spcPct val="50000"/>
              </a:spcBef>
            </a:pPr>
            <a:r>
              <a:rPr lang="es-ES" sz="1400" b="1">
                <a:latin typeface="Arial" charset="0"/>
              </a:rPr>
              <a:t>id_establec</a:t>
            </a:r>
            <a:endParaRPr lang="es-ES_tradnl" sz="1400" b="1">
              <a:latin typeface="Arial" charset="0"/>
            </a:endParaRPr>
          </a:p>
          <a:p>
            <a:pPr eaLnBrk="1" hangingPunct="1">
              <a:spcBef>
                <a:spcPct val="50000"/>
              </a:spcBef>
            </a:pPr>
            <a:r>
              <a:rPr lang="es-ES_tradnl" sz="1400">
                <a:latin typeface="Arial" charset="0"/>
              </a:rPr>
              <a:t>nro_establec</a:t>
            </a:r>
            <a:endParaRPr lang="es-ES" sz="1400">
              <a:latin typeface="Arial" charset="0"/>
            </a:endParaRPr>
          </a:p>
          <a:p>
            <a:pPr eaLnBrk="1" hangingPunct="1">
              <a:spcBef>
                <a:spcPct val="50000"/>
              </a:spcBef>
            </a:pPr>
            <a:r>
              <a:rPr lang="es-ES" sz="1400">
                <a:latin typeface="Arial" charset="0"/>
              </a:rPr>
              <a:t>nombre</a:t>
            </a:r>
          </a:p>
          <a:p>
            <a:pPr eaLnBrk="1" hangingPunct="1">
              <a:spcBef>
                <a:spcPct val="50000"/>
              </a:spcBef>
            </a:pPr>
            <a:r>
              <a:rPr lang="es-ES" sz="1400">
                <a:latin typeface="Arial" charset="0"/>
              </a:rPr>
              <a:t>dirección</a:t>
            </a:r>
          </a:p>
          <a:p>
            <a:pPr eaLnBrk="1" hangingPunct="1">
              <a:spcBef>
                <a:spcPct val="50000"/>
              </a:spcBef>
            </a:pPr>
            <a:r>
              <a:rPr lang="es-ES" sz="1400">
                <a:latin typeface="Arial" charset="0"/>
              </a:rPr>
              <a:t>distrito</a:t>
            </a:r>
          </a:p>
          <a:p>
            <a:pPr eaLnBrk="1" hangingPunct="1">
              <a:spcBef>
                <a:spcPct val="50000"/>
              </a:spcBef>
            </a:pPr>
            <a:r>
              <a:rPr lang="es-ES" sz="1400">
                <a:latin typeface="Arial" charset="0"/>
              </a:rPr>
              <a:t>ciudad</a:t>
            </a:r>
          </a:p>
          <a:p>
            <a:pPr eaLnBrk="1" hangingPunct="1">
              <a:spcBef>
                <a:spcPct val="50000"/>
              </a:spcBef>
            </a:pPr>
            <a:r>
              <a:rPr lang="es-ES" sz="1400">
                <a:latin typeface="Arial" charset="0"/>
              </a:rPr>
              <a:t>país</a:t>
            </a:r>
          </a:p>
          <a:p>
            <a:pPr eaLnBrk="1" hangingPunct="1">
              <a:spcBef>
                <a:spcPct val="50000"/>
              </a:spcBef>
            </a:pPr>
            <a:r>
              <a:rPr lang="es-ES" sz="1400">
                <a:latin typeface="Arial" charset="0"/>
              </a:rPr>
              <a:t>tlfno</a:t>
            </a:r>
          </a:p>
          <a:p>
            <a:pPr eaLnBrk="1" hangingPunct="1">
              <a:spcBef>
                <a:spcPct val="50000"/>
              </a:spcBef>
            </a:pPr>
            <a:r>
              <a:rPr lang="es-ES" sz="1400">
                <a:latin typeface="Arial" charset="0"/>
              </a:rPr>
              <a:t>fax</a:t>
            </a:r>
          </a:p>
          <a:p>
            <a:pPr eaLnBrk="1" hangingPunct="1">
              <a:spcBef>
                <a:spcPct val="50000"/>
              </a:spcBef>
            </a:pPr>
            <a:r>
              <a:rPr lang="es-ES" sz="1400">
                <a:latin typeface="Arial" charset="0"/>
              </a:rPr>
              <a:t>superficie</a:t>
            </a:r>
          </a:p>
          <a:p>
            <a:pPr eaLnBrk="1" hangingPunct="1">
              <a:spcBef>
                <a:spcPct val="50000"/>
              </a:spcBef>
            </a:pPr>
            <a:r>
              <a:rPr lang="es-ES" sz="1400">
                <a:latin typeface="Arial" charset="0"/>
              </a:rPr>
              <a:t>tipo_almacén</a:t>
            </a:r>
          </a:p>
          <a:p>
            <a:pPr eaLnBrk="1" hangingPunct="1">
              <a:spcBef>
                <a:spcPct val="50000"/>
              </a:spcBef>
            </a:pPr>
            <a:r>
              <a:rPr lang="es-ES" sz="1400">
                <a:latin typeface="Arial" charset="0"/>
              </a:rPr>
              <a:t>...</a:t>
            </a:r>
          </a:p>
        </p:txBody>
      </p:sp>
      <p:sp>
        <p:nvSpPr>
          <p:cNvPr id="249862" name="Text Box 6"/>
          <p:cNvSpPr txBox="1">
            <a:spLocks noChangeArrowheads="1"/>
          </p:cNvSpPr>
          <p:nvPr/>
        </p:nvSpPr>
        <p:spPr bwMode="auto">
          <a:xfrm>
            <a:off x="1074738" y="2854325"/>
            <a:ext cx="1398587" cy="3827463"/>
          </a:xfrm>
          <a:prstGeom prst="rect">
            <a:avLst/>
          </a:prstGeom>
          <a:noFill/>
          <a:ln w="12700">
            <a:solidFill>
              <a:schemeClr val="tx1"/>
            </a:solidFill>
            <a:miter lim="800000"/>
            <a:headEnd type="none" w="sm" len="sm"/>
            <a:tailEnd type="none" w="sm" len="sm"/>
          </a:ln>
          <a:effectLst/>
        </p:spPr>
        <p:txBody>
          <a:bodyPr>
            <a:spAutoFit/>
          </a:bodyPr>
          <a:lstStyle/>
          <a:p>
            <a:pPr eaLnBrk="1" hangingPunct="1">
              <a:spcBef>
                <a:spcPct val="50000"/>
              </a:spcBef>
            </a:pPr>
            <a:r>
              <a:rPr lang="es-ES" sz="1400" b="1">
                <a:latin typeface="Arial" charset="0"/>
              </a:rPr>
              <a:t>id_producto</a:t>
            </a:r>
            <a:endParaRPr lang="es-ES_tradnl" sz="1400" b="1">
              <a:latin typeface="Arial" charset="0"/>
            </a:endParaRPr>
          </a:p>
          <a:p>
            <a:pPr eaLnBrk="1" hangingPunct="1">
              <a:spcBef>
                <a:spcPct val="50000"/>
              </a:spcBef>
            </a:pPr>
            <a:r>
              <a:rPr lang="es-ES_tradnl" sz="1400">
                <a:latin typeface="Arial" charset="0"/>
              </a:rPr>
              <a:t>nro_producto</a:t>
            </a:r>
            <a:endParaRPr lang="es-ES" sz="1400">
              <a:latin typeface="Arial" charset="0"/>
            </a:endParaRPr>
          </a:p>
          <a:p>
            <a:pPr eaLnBrk="1" hangingPunct="1">
              <a:spcBef>
                <a:spcPct val="50000"/>
              </a:spcBef>
            </a:pPr>
            <a:r>
              <a:rPr lang="es-ES" sz="1400">
                <a:latin typeface="Arial" charset="0"/>
              </a:rPr>
              <a:t>descripción</a:t>
            </a:r>
          </a:p>
          <a:p>
            <a:pPr eaLnBrk="1" hangingPunct="1">
              <a:spcBef>
                <a:spcPct val="50000"/>
              </a:spcBef>
            </a:pPr>
            <a:r>
              <a:rPr lang="es-ES" sz="1400">
                <a:latin typeface="Arial" charset="0"/>
              </a:rPr>
              <a:t>marca</a:t>
            </a:r>
          </a:p>
          <a:p>
            <a:pPr eaLnBrk="1" hangingPunct="1">
              <a:spcBef>
                <a:spcPct val="50000"/>
              </a:spcBef>
            </a:pPr>
            <a:r>
              <a:rPr lang="es-ES" sz="1400">
                <a:latin typeface="Arial" charset="0"/>
              </a:rPr>
              <a:t>subcategoría</a:t>
            </a:r>
          </a:p>
          <a:p>
            <a:pPr eaLnBrk="1" hangingPunct="1">
              <a:spcBef>
                <a:spcPct val="50000"/>
              </a:spcBef>
            </a:pPr>
            <a:r>
              <a:rPr lang="es-ES" sz="1400">
                <a:latin typeface="Arial" charset="0"/>
              </a:rPr>
              <a:t>categoría</a:t>
            </a:r>
          </a:p>
          <a:p>
            <a:pPr eaLnBrk="1" hangingPunct="1">
              <a:spcBef>
                <a:spcPct val="50000"/>
              </a:spcBef>
            </a:pPr>
            <a:r>
              <a:rPr lang="es-ES" sz="1400">
                <a:latin typeface="Arial" charset="0"/>
              </a:rPr>
              <a:t>departamento</a:t>
            </a:r>
          </a:p>
          <a:p>
            <a:pPr eaLnBrk="1" hangingPunct="1">
              <a:spcBef>
                <a:spcPct val="50000"/>
              </a:spcBef>
            </a:pPr>
            <a:r>
              <a:rPr lang="es-ES" sz="1400">
                <a:latin typeface="Arial" charset="0"/>
              </a:rPr>
              <a:t>peso</a:t>
            </a:r>
          </a:p>
          <a:p>
            <a:pPr eaLnBrk="1" hangingPunct="1">
              <a:spcBef>
                <a:spcPct val="50000"/>
              </a:spcBef>
            </a:pPr>
            <a:r>
              <a:rPr lang="es-ES" sz="1400">
                <a:latin typeface="Arial" charset="0"/>
              </a:rPr>
              <a:t>unidades_peso</a:t>
            </a:r>
          </a:p>
          <a:p>
            <a:pPr eaLnBrk="1" hangingPunct="1">
              <a:spcBef>
                <a:spcPct val="50000"/>
              </a:spcBef>
            </a:pPr>
            <a:r>
              <a:rPr lang="es-ES" sz="1400">
                <a:latin typeface="Arial" charset="0"/>
              </a:rPr>
              <a:t>tipo_envase</a:t>
            </a:r>
          </a:p>
          <a:p>
            <a:pPr eaLnBrk="1" hangingPunct="1">
              <a:spcBef>
                <a:spcPct val="50000"/>
              </a:spcBef>
            </a:pPr>
            <a:r>
              <a:rPr lang="es-ES" sz="1400">
                <a:latin typeface="Arial" charset="0"/>
              </a:rPr>
              <a:t>dietético</a:t>
            </a:r>
          </a:p>
          <a:p>
            <a:pPr eaLnBrk="1" hangingPunct="1">
              <a:spcBef>
                <a:spcPct val="50000"/>
              </a:spcBef>
            </a:pPr>
            <a:r>
              <a:rPr lang="es-ES" sz="1400">
                <a:latin typeface="Arial" charset="0"/>
              </a:rPr>
              <a:t>...</a:t>
            </a:r>
          </a:p>
        </p:txBody>
      </p:sp>
      <p:sp>
        <p:nvSpPr>
          <p:cNvPr id="249863" name="Text Box 7"/>
          <p:cNvSpPr txBox="1">
            <a:spLocks noChangeArrowheads="1"/>
          </p:cNvSpPr>
          <p:nvPr/>
        </p:nvSpPr>
        <p:spPr bwMode="auto">
          <a:xfrm>
            <a:off x="6599238" y="1535113"/>
            <a:ext cx="1866900"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b="1">
                <a:solidFill>
                  <a:srgbClr val="3333CC"/>
                </a:solidFill>
                <a:latin typeface="Arial" charset="0"/>
              </a:rPr>
              <a:t>Establecimiento</a:t>
            </a:r>
            <a:endParaRPr lang="es-ES" sz="1600">
              <a:solidFill>
                <a:srgbClr val="3333CC"/>
              </a:solidFill>
              <a:latin typeface="Arial" charset="0"/>
            </a:endParaRPr>
          </a:p>
        </p:txBody>
      </p:sp>
      <p:sp>
        <p:nvSpPr>
          <p:cNvPr id="249864" name="Text Box 8"/>
          <p:cNvSpPr txBox="1">
            <a:spLocks noChangeArrowheads="1"/>
          </p:cNvSpPr>
          <p:nvPr/>
        </p:nvSpPr>
        <p:spPr bwMode="auto">
          <a:xfrm>
            <a:off x="1068388" y="2514600"/>
            <a:ext cx="1154112"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b="1">
                <a:solidFill>
                  <a:srgbClr val="3333CC"/>
                </a:solidFill>
                <a:latin typeface="Arial" charset="0"/>
              </a:rPr>
              <a:t>Producto</a:t>
            </a:r>
            <a:endParaRPr lang="es-ES" sz="1600">
              <a:solidFill>
                <a:srgbClr val="3333CC"/>
              </a:solidFill>
              <a:latin typeface="Arial" charset="0"/>
            </a:endParaRPr>
          </a:p>
        </p:txBody>
      </p:sp>
      <p:sp>
        <p:nvSpPr>
          <p:cNvPr id="249865" name="Text Box 9"/>
          <p:cNvSpPr txBox="1">
            <a:spLocks noChangeArrowheads="1"/>
          </p:cNvSpPr>
          <p:nvPr/>
        </p:nvSpPr>
        <p:spPr bwMode="auto">
          <a:xfrm>
            <a:off x="2870200" y="1704975"/>
            <a:ext cx="1282700" cy="3189288"/>
          </a:xfrm>
          <a:prstGeom prst="rect">
            <a:avLst/>
          </a:prstGeom>
          <a:noFill/>
          <a:ln w="12700">
            <a:solidFill>
              <a:schemeClr val="tx1"/>
            </a:solidFill>
            <a:miter lim="800000"/>
            <a:headEnd type="none" w="sm" len="sm"/>
            <a:tailEnd type="none" w="sm" len="sm"/>
          </a:ln>
          <a:effectLst/>
        </p:spPr>
        <p:txBody>
          <a:bodyPr>
            <a:spAutoFit/>
          </a:bodyPr>
          <a:lstStyle/>
          <a:p>
            <a:pPr eaLnBrk="1" hangingPunct="1">
              <a:spcBef>
                <a:spcPct val="50000"/>
              </a:spcBef>
            </a:pPr>
            <a:r>
              <a:rPr lang="es-ES_tradnl" sz="1400" b="1">
                <a:latin typeface="Arial" charset="0"/>
              </a:rPr>
              <a:t>id_</a:t>
            </a:r>
            <a:r>
              <a:rPr lang="es-ES" sz="1400" b="1">
                <a:latin typeface="Arial" charset="0"/>
              </a:rPr>
              <a:t>fecha</a:t>
            </a:r>
            <a:endParaRPr lang="es-ES_tradnl" sz="1400" b="1">
              <a:latin typeface="Arial" charset="0"/>
            </a:endParaRPr>
          </a:p>
          <a:p>
            <a:pPr eaLnBrk="1" hangingPunct="1">
              <a:spcBef>
                <a:spcPct val="50000"/>
              </a:spcBef>
            </a:pPr>
            <a:r>
              <a:rPr lang="es-ES_tradnl" sz="1400">
                <a:latin typeface="Arial" charset="0"/>
              </a:rPr>
              <a:t>día</a:t>
            </a:r>
            <a:endParaRPr lang="es-ES" sz="1400">
              <a:latin typeface="Arial" charset="0"/>
            </a:endParaRPr>
          </a:p>
          <a:p>
            <a:pPr eaLnBrk="1" hangingPunct="1">
              <a:spcBef>
                <a:spcPct val="50000"/>
              </a:spcBef>
            </a:pPr>
            <a:r>
              <a:rPr lang="es-ES" sz="1400">
                <a:latin typeface="Arial" charset="0"/>
              </a:rPr>
              <a:t>semana</a:t>
            </a:r>
          </a:p>
          <a:p>
            <a:pPr eaLnBrk="1" hangingPunct="1">
              <a:spcBef>
                <a:spcPct val="50000"/>
              </a:spcBef>
            </a:pPr>
            <a:r>
              <a:rPr lang="es-ES" sz="1400">
                <a:latin typeface="Arial" charset="0"/>
              </a:rPr>
              <a:t>mes</a:t>
            </a:r>
          </a:p>
          <a:p>
            <a:pPr eaLnBrk="1" hangingPunct="1">
              <a:spcBef>
                <a:spcPct val="50000"/>
              </a:spcBef>
            </a:pPr>
            <a:r>
              <a:rPr lang="es-ES" sz="1400">
                <a:latin typeface="Arial" charset="0"/>
              </a:rPr>
              <a:t>año</a:t>
            </a:r>
          </a:p>
          <a:p>
            <a:pPr eaLnBrk="1" hangingPunct="1">
              <a:spcBef>
                <a:spcPct val="50000"/>
              </a:spcBef>
            </a:pPr>
            <a:r>
              <a:rPr lang="es-ES" sz="1400">
                <a:latin typeface="Arial" charset="0"/>
              </a:rPr>
              <a:t>día_semana</a:t>
            </a:r>
          </a:p>
          <a:p>
            <a:pPr eaLnBrk="1" hangingPunct="1">
              <a:spcBef>
                <a:spcPct val="50000"/>
              </a:spcBef>
            </a:pPr>
            <a:r>
              <a:rPr lang="es-ES" sz="1400">
                <a:latin typeface="Arial" charset="0"/>
              </a:rPr>
              <a:t>día_mes</a:t>
            </a:r>
          </a:p>
          <a:p>
            <a:pPr eaLnBrk="1" hangingPunct="1">
              <a:spcBef>
                <a:spcPct val="50000"/>
              </a:spcBef>
            </a:pPr>
            <a:r>
              <a:rPr lang="es-ES" sz="1400">
                <a:latin typeface="Arial" charset="0"/>
              </a:rPr>
              <a:t>trimestre</a:t>
            </a:r>
          </a:p>
          <a:p>
            <a:pPr eaLnBrk="1" hangingPunct="1">
              <a:spcBef>
                <a:spcPct val="50000"/>
              </a:spcBef>
            </a:pPr>
            <a:r>
              <a:rPr lang="es-ES" sz="1400">
                <a:latin typeface="Arial" charset="0"/>
              </a:rPr>
              <a:t>festivo</a:t>
            </a:r>
            <a:endParaRPr lang="es-ES" sz="1400" b="1">
              <a:latin typeface="Arial" charset="0"/>
            </a:endParaRPr>
          </a:p>
          <a:p>
            <a:pPr eaLnBrk="1" hangingPunct="1">
              <a:spcBef>
                <a:spcPct val="50000"/>
              </a:spcBef>
            </a:pPr>
            <a:r>
              <a:rPr lang="es-ES" sz="1400">
                <a:latin typeface="Arial" charset="0"/>
              </a:rPr>
              <a:t>....</a:t>
            </a:r>
          </a:p>
        </p:txBody>
      </p:sp>
      <p:sp>
        <p:nvSpPr>
          <p:cNvPr id="249866" name="Text Box 10"/>
          <p:cNvSpPr txBox="1">
            <a:spLocks noChangeArrowheads="1"/>
          </p:cNvSpPr>
          <p:nvPr/>
        </p:nvSpPr>
        <p:spPr bwMode="auto">
          <a:xfrm>
            <a:off x="2770188" y="1404938"/>
            <a:ext cx="1154112"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b="1">
                <a:solidFill>
                  <a:srgbClr val="3333CC"/>
                </a:solidFill>
                <a:latin typeface="Arial" charset="0"/>
              </a:rPr>
              <a:t>Tiempo</a:t>
            </a:r>
          </a:p>
        </p:txBody>
      </p:sp>
      <p:grpSp>
        <p:nvGrpSpPr>
          <p:cNvPr id="249867" name="Group 11"/>
          <p:cNvGrpSpPr>
            <a:grpSpLocks/>
          </p:cNvGrpSpPr>
          <p:nvPr/>
        </p:nvGrpSpPr>
        <p:grpSpPr bwMode="auto">
          <a:xfrm>
            <a:off x="5792788" y="2032000"/>
            <a:ext cx="838200" cy="3390900"/>
            <a:chOff x="3536" y="873"/>
            <a:chExt cx="664" cy="1936"/>
          </a:xfrm>
        </p:grpSpPr>
        <p:sp>
          <p:nvSpPr>
            <p:cNvPr id="249868" name="Line 12"/>
            <p:cNvSpPr>
              <a:spLocks noChangeShapeType="1"/>
            </p:cNvSpPr>
            <p:nvPr/>
          </p:nvSpPr>
          <p:spPr bwMode="auto">
            <a:xfrm>
              <a:off x="3536" y="2809"/>
              <a:ext cx="454" cy="0"/>
            </a:xfrm>
            <a:prstGeom prst="line">
              <a:avLst/>
            </a:prstGeom>
            <a:noFill/>
            <a:ln w="12700">
              <a:solidFill>
                <a:schemeClr val="accent2"/>
              </a:solidFill>
              <a:round/>
              <a:headEnd type="none" w="sm" len="sm"/>
              <a:tailEnd type="none" w="sm" len="sm"/>
            </a:ln>
            <a:effectLst/>
          </p:spPr>
          <p:txBody>
            <a:bodyPr wrap="none" anchor="ctr"/>
            <a:lstStyle/>
            <a:p>
              <a:endParaRPr lang="es-MX"/>
            </a:p>
          </p:txBody>
        </p:sp>
        <p:sp>
          <p:nvSpPr>
            <p:cNvPr id="249869" name="Line 13"/>
            <p:cNvSpPr>
              <a:spLocks noChangeShapeType="1"/>
            </p:cNvSpPr>
            <p:nvPr/>
          </p:nvSpPr>
          <p:spPr bwMode="auto">
            <a:xfrm flipV="1">
              <a:off x="3990" y="873"/>
              <a:ext cx="0" cy="1936"/>
            </a:xfrm>
            <a:prstGeom prst="line">
              <a:avLst/>
            </a:prstGeom>
            <a:noFill/>
            <a:ln w="12700">
              <a:solidFill>
                <a:schemeClr val="accent2"/>
              </a:solidFill>
              <a:round/>
              <a:headEnd type="none" w="sm" len="sm"/>
              <a:tailEnd type="none" w="sm" len="sm"/>
            </a:ln>
            <a:effectLst/>
          </p:spPr>
          <p:txBody>
            <a:bodyPr wrap="none" anchor="ctr"/>
            <a:lstStyle/>
            <a:p>
              <a:endParaRPr lang="es-MX"/>
            </a:p>
          </p:txBody>
        </p:sp>
        <p:sp>
          <p:nvSpPr>
            <p:cNvPr id="249870" name="Line 14"/>
            <p:cNvSpPr>
              <a:spLocks noChangeShapeType="1"/>
            </p:cNvSpPr>
            <p:nvPr/>
          </p:nvSpPr>
          <p:spPr bwMode="auto">
            <a:xfrm>
              <a:off x="3990" y="873"/>
              <a:ext cx="210" cy="0"/>
            </a:xfrm>
            <a:prstGeom prst="line">
              <a:avLst/>
            </a:prstGeom>
            <a:noFill/>
            <a:ln w="12700">
              <a:solidFill>
                <a:schemeClr val="accent2"/>
              </a:solidFill>
              <a:round/>
              <a:headEnd type="none" w="sm" len="sm"/>
              <a:tailEnd type="triangle" w="sm" len="sm"/>
            </a:ln>
            <a:effectLst/>
          </p:spPr>
          <p:txBody>
            <a:bodyPr wrap="none" anchor="ctr"/>
            <a:lstStyle/>
            <a:p>
              <a:endParaRPr lang="es-MX"/>
            </a:p>
          </p:txBody>
        </p:sp>
      </p:grpSp>
      <p:sp>
        <p:nvSpPr>
          <p:cNvPr id="249871" name="Line 15"/>
          <p:cNvSpPr>
            <a:spLocks noChangeShapeType="1"/>
          </p:cNvSpPr>
          <p:nvPr/>
        </p:nvSpPr>
        <p:spPr bwMode="auto">
          <a:xfrm flipH="1">
            <a:off x="2690813" y="5119688"/>
            <a:ext cx="1935162" cy="0"/>
          </a:xfrm>
          <a:prstGeom prst="line">
            <a:avLst/>
          </a:prstGeom>
          <a:noFill/>
          <a:ln w="12700">
            <a:solidFill>
              <a:schemeClr val="accent2"/>
            </a:solidFill>
            <a:round/>
            <a:headEnd type="none" w="sm" len="sm"/>
            <a:tailEnd type="none" w="sm" len="sm"/>
          </a:ln>
          <a:effectLst/>
        </p:spPr>
        <p:txBody>
          <a:bodyPr wrap="none" anchor="ctr"/>
          <a:lstStyle/>
          <a:p>
            <a:endParaRPr lang="es-MX"/>
          </a:p>
        </p:txBody>
      </p:sp>
      <p:sp>
        <p:nvSpPr>
          <p:cNvPr id="249872" name="Line 16"/>
          <p:cNvSpPr>
            <a:spLocks noChangeShapeType="1"/>
          </p:cNvSpPr>
          <p:nvPr/>
        </p:nvSpPr>
        <p:spPr bwMode="auto">
          <a:xfrm flipH="1" flipV="1">
            <a:off x="2678113" y="3055938"/>
            <a:ext cx="12700" cy="2078037"/>
          </a:xfrm>
          <a:prstGeom prst="line">
            <a:avLst/>
          </a:prstGeom>
          <a:noFill/>
          <a:ln w="12700">
            <a:solidFill>
              <a:schemeClr val="accent2"/>
            </a:solidFill>
            <a:round/>
            <a:headEnd type="none" w="sm" len="sm"/>
            <a:tailEnd type="none" w="sm" len="sm"/>
          </a:ln>
          <a:effectLst/>
        </p:spPr>
        <p:txBody>
          <a:bodyPr wrap="none" anchor="ctr"/>
          <a:lstStyle/>
          <a:p>
            <a:endParaRPr lang="es-MX"/>
          </a:p>
        </p:txBody>
      </p:sp>
      <p:sp>
        <p:nvSpPr>
          <p:cNvPr id="249873" name="Line 17"/>
          <p:cNvSpPr>
            <a:spLocks noChangeShapeType="1"/>
          </p:cNvSpPr>
          <p:nvPr/>
        </p:nvSpPr>
        <p:spPr bwMode="auto">
          <a:xfrm flipH="1" flipV="1">
            <a:off x="2317750" y="3040063"/>
            <a:ext cx="347663" cy="25400"/>
          </a:xfrm>
          <a:prstGeom prst="line">
            <a:avLst/>
          </a:prstGeom>
          <a:noFill/>
          <a:ln w="12700">
            <a:solidFill>
              <a:schemeClr val="accent2"/>
            </a:solidFill>
            <a:round/>
            <a:headEnd type="none" w="sm" len="sm"/>
            <a:tailEnd type="triangle" w="sm" len="sm"/>
          </a:ln>
          <a:effectLst/>
        </p:spPr>
        <p:txBody>
          <a:bodyPr wrap="none" anchor="ctr"/>
          <a:lstStyle/>
          <a:p>
            <a:endParaRPr lang="es-MX"/>
          </a:p>
        </p:txBody>
      </p:sp>
      <p:grpSp>
        <p:nvGrpSpPr>
          <p:cNvPr id="249874" name="Group 18"/>
          <p:cNvGrpSpPr>
            <a:grpSpLocks/>
          </p:cNvGrpSpPr>
          <p:nvPr/>
        </p:nvGrpSpPr>
        <p:grpSpPr bwMode="auto">
          <a:xfrm>
            <a:off x="3759200" y="1874838"/>
            <a:ext cx="873125" cy="2927350"/>
            <a:chOff x="2327" y="718"/>
            <a:chExt cx="500" cy="1900"/>
          </a:xfrm>
        </p:grpSpPr>
        <p:sp>
          <p:nvSpPr>
            <p:cNvPr id="249875" name="Line 19"/>
            <p:cNvSpPr>
              <a:spLocks noChangeShapeType="1"/>
            </p:cNvSpPr>
            <p:nvPr/>
          </p:nvSpPr>
          <p:spPr bwMode="auto">
            <a:xfrm flipH="1">
              <a:off x="2700" y="2618"/>
              <a:ext cx="127" cy="0"/>
            </a:xfrm>
            <a:prstGeom prst="line">
              <a:avLst/>
            </a:prstGeom>
            <a:noFill/>
            <a:ln w="12700">
              <a:solidFill>
                <a:schemeClr val="accent2"/>
              </a:solidFill>
              <a:round/>
              <a:headEnd type="none" w="sm" len="sm"/>
              <a:tailEnd type="none" w="sm" len="sm"/>
            </a:ln>
            <a:effectLst/>
          </p:spPr>
          <p:txBody>
            <a:bodyPr wrap="none" anchor="ctr"/>
            <a:lstStyle/>
            <a:p>
              <a:endParaRPr lang="es-MX"/>
            </a:p>
          </p:txBody>
        </p:sp>
        <p:sp>
          <p:nvSpPr>
            <p:cNvPr id="249876" name="Line 20"/>
            <p:cNvSpPr>
              <a:spLocks noChangeShapeType="1"/>
            </p:cNvSpPr>
            <p:nvPr/>
          </p:nvSpPr>
          <p:spPr bwMode="auto">
            <a:xfrm flipV="1">
              <a:off x="2700" y="718"/>
              <a:ext cx="0" cy="1891"/>
            </a:xfrm>
            <a:prstGeom prst="line">
              <a:avLst/>
            </a:prstGeom>
            <a:noFill/>
            <a:ln w="12700">
              <a:solidFill>
                <a:schemeClr val="accent2"/>
              </a:solidFill>
              <a:round/>
              <a:headEnd type="none" w="sm" len="sm"/>
              <a:tailEnd type="none" w="sm" len="sm"/>
            </a:ln>
            <a:effectLst/>
          </p:spPr>
          <p:txBody>
            <a:bodyPr wrap="none" anchor="ctr"/>
            <a:lstStyle/>
            <a:p>
              <a:endParaRPr lang="es-MX"/>
            </a:p>
          </p:txBody>
        </p:sp>
        <p:sp>
          <p:nvSpPr>
            <p:cNvPr id="249877" name="Line 21"/>
            <p:cNvSpPr>
              <a:spLocks noChangeShapeType="1"/>
            </p:cNvSpPr>
            <p:nvPr/>
          </p:nvSpPr>
          <p:spPr bwMode="auto">
            <a:xfrm flipH="1">
              <a:off x="2327" y="718"/>
              <a:ext cx="382" cy="0"/>
            </a:xfrm>
            <a:prstGeom prst="line">
              <a:avLst/>
            </a:prstGeom>
            <a:noFill/>
            <a:ln w="12700">
              <a:solidFill>
                <a:schemeClr val="accent2"/>
              </a:solidFill>
              <a:round/>
              <a:headEnd type="none" w="sm" len="sm"/>
              <a:tailEnd type="triangle" w="sm" len="sm"/>
            </a:ln>
            <a:effectLst/>
          </p:spPr>
          <p:txBody>
            <a:bodyPr wrap="none" anchor="ctr"/>
            <a:lstStyle/>
            <a:p>
              <a:endParaRPr lang="es-MX"/>
            </a:p>
          </p:txBody>
        </p:sp>
      </p:gr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número de diapositiva"/>
          <p:cNvSpPr>
            <a:spLocks noGrp="1"/>
          </p:cNvSpPr>
          <p:nvPr>
            <p:ph type="sldNum" sz="quarter" idx="12"/>
          </p:nvPr>
        </p:nvSpPr>
        <p:spPr/>
        <p:txBody>
          <a:bodyPr/>
          <a:lstStyle/>
          <a:p>
            <a:fld id="{5C73FDE7-76A7-4F8A-BB77-563DA1034DF6}" type="slidenum">
              <a:rPr lang="en-US"/>
              <a:pPr/>
              <a:t>111</a:t>
            </a:fld>
            <a:endParaRPr lang="en-US"/>
          </a:p>
        </p:txBody>
      </p:sp>
      <p:sp>
        <p:nvSpPr>
          <p:cNvPr id="250882"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50883" name="Text Box 3"/>
          <p:cNvSpPr txBox="1">
            <a:spLocks noChangeArrowheads="1"/>
          </p:cNvSpPr>
          <p:nvPr/>
        </p:nvSpPr>
        <p:spPr bwMode="auto">
          <a:xfrm>
            <a:off x="1042988" y="1989138"/>
            <a:ext cx="6781800" cy="2743200"/>
          </a:xfrm>
          <a:prstGeom prst="rect">
            <a:avLst/>
          </a:prstGeom>
          <a:noFill/>
          <a:ln w="12700">
            <a:noFill/>
            <a:miter lim="800000"/>
            <a:headEnd/>
            <a:tailEnd/>
          </a:ln>
          <a:effectLst/>
        </p:spPr>
        <p:txBody>
          <a:bodyPr>
            <a:spAutoFit/>
          </a:bodyPr>
          <a:lstStyle/>
          <a:p>
            <a:pPr eaLnBrk="1" hangingPunct="1">
              <a:spcBef>
                <a:spcPct val="50000"/>
              </a:spcBef>
            </a:pPr>
            <a:r>
              <a:rPr lang="es-ES">
                <a:latin typeface="Arial" charset="0"/>
              </a:rPr>
              <a:t>Otras orientaciones de diseño:</a:t>
            </a:r>
          </a:p>
          <a:p>
            <a:pPr marL="757238" lvl="1" indent="-300038" eaLnBrk="1" hangingPunct="1">
              <a:spcBef>
                <a:spcPct val="50000"/>
              </a:spcBef>
              <a:buClr>
                <a:schemeClr val="accent2"/>
              </a:buClr>
              <a:buFont typeface="Wingdings" pitchFamily="2" charset="2"/>
              <a:buChar char="ü"/>
            </a:pPr>
            <a:r>
              <a:rPr lang="es-ES" sz="2000">
                <a:latin typeface="Arial" charset="0"/>
              </a:rPr>
              <a:t>usar claves sin significado:</a:t>
            </a:r>
          </a:p>
          <a:p>
            <a:pPr marL="757238" lvl="1" indent="-300038" eaLnBrk="1" hangingPunct="1">
              <a:spcBef>
                <a:spcPct val="50000"/>
              </a:spcBef>
              <a:buClr>
                <a:schemeClr val="accent2"/>
              </a:buClr>
              <a:buFont typeface="Wingdings" pitchFamily="2" charset="2"/>
              <a:buChar char="ü"/>
            </a:pPr>
            <a:r>
              <a:rPr lang="es-ES" sz="2000">
                <a:latin typeface="Arial" charset="0"/>
              </a:rPr>
              <a:t>evitar normalizar.</a:t>
            </a:r>
          </a:p>
          <a:p>
            <a:pPr marL="757238" lvl="1" indent="-300038" eaLnBrk="1" hangingPunct="1">
              <a:spcBef>
                <a:spcPct val="50000"/>
              </a:spcBef>
              <a:buClr>
                <a:schemeClr val="accent2"/>
              </a:buClr>
              <a:buFont typeface="Wingdings" pitchFamily="2" charset="2"/>
              <a:buChar char="ü"/>
            </a:pPr>
            <a:r>
              <a:rPr lang="es-ES" sz="2000">
                <a:latin typeface="Arial" charset="0"/>
              </a:rPr>
              <a:t>incluir la dimensión Tiempo.</a:t>
            </a:r>
          </a:p>
          <a:p>
            <a:pPr marL="757238" lvl="1" indent="-300038" eaLnBrk="1" hangingPunct="1">
              <a:spcBef>
                <a:spcPct val="50000"/>
              </a:spcBef>
              <a:buClr>
                <a:schemeClr val="accent2"/>
              </a:buClr>
              <a:buFont typeface="Wingdings" pitchFamily="2" charset="2"/>
              <a:buChar char="ü"/>
            </a:pPr>
            <a:r>
              <a:rPr lang="es-ES" sz="2000">
                <a:latin typeface="Arial" charset="0"/>
              </a:rPr>
              <a:t>dimensiones “que cambian”.</a:t>
            </a:r>
          </a:p>
          <a:p>
            <a:pPr marL="757238" lvl="1" indent="-300038" eaLnBrk="1" hangingPunct="1">
              <a:spcBef>
                <a:spcPct val="50000"/>
              </a:spcBef>
              <a:buClr>
                <a:schemeClr val="accent2"/>
              </a:buClr>
              <a:buFont typeface="Wingdings" pitchFamily="2" charset="2"/>
              <a:buChar char="ü"/>
            </a:pPr>
            <a:r>
              <a:rPr lang="es-ES" sz="2000">
                <a:latin typeface="Arial" charset="0"/>
              </a:rPr>
              <a:t>definición de agregados.</a:t>
            </a:r>
            <a:endParaRPr lang="es-ES">
              <a:latin typeface="Arial"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número de diapositiva"/>
          <p:cNvSpPr>
            <a:spLocks noGrp="1"/>
          </p:cNvSpPr>
          <p:nvPr>
            <p:ph type="sldNum" sz="quarter" idx="12"/>
          </p:nvPr>
        </p:nvSpPr>
        <p:spPr/>
        <p:txBody>
          <a:bodyPr/>
          <a:lstStyle/>
          <a:p>
            <a:fld id="{113A3F24-0CC2-4361-8211-89321C3B8D15}" type="slidenum">
              <a:rPr lang="en-US"/>
              <a:pPr/>
              <a:t>112</a:t>
            </a:fld>
            <a:endParaRPr lang="en-US"/>
          </a:p>
        </p:txBody>
      </p:sp>
      <p:sp>
        <p:nvSpPr>
          <p:cNvPr id="251906"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51907" name="Rectangle 3"/>
          <p:cNvSpPr>
            <a:spLocks noChangeArrowheads="1"/>
          </p:cNvSpPr>
          <p:nvPr/>
        </p:nvSpPr>
        <p:spPr bwMode="auto">
          <a:xfrm>
            <a:off x="971550" y="1557338"/>
            <a:ext cx="4321175" cy="914400"/>
          </a:xfrm>
          <a:prstGeom prst="rect">
            <a:avLst/>
          </a:prstGeom>
          <a:noFill/>
          <a:ln w="12700">
            <a:noFill/>
            <a:miter lim="800000"/>
            <a:headEnd type="none" w="sm" len="sm"/>
            <a:tailEnd type="none" w="sm" len="sm"/>
          </a:ln>
          <a:effectLst/>
        </p:spPr>
        <p:txBody>
          <a:bodyPr wrap="none">
            <a:spAutoFit/>
          </a:bodyPr>
          <a:lstStyle/>
          <a:p>
            <a:pPr eaLnBrk="1" hangingPunct="1">
              <a:spcBef>
                <a:spcPct val="50000"/>
              </a:spcBef>
            </a:pPr>
            <a:r>
              <a:rPr lang="es-ES">
                <a:latin typeface="Arial" charset="0"/>
              </a:rPr>
              <a:t>Otras orientaciones de diseño:</a:t>
            </a:r>
            <a:endParaRPr lang="es-ES" sz="2000">
              <a:latin typeface="Arial" charset="0"/>
            </a:endParaRPr>
          </a:p>
          <a:p>
            <a:pPr marL="665163" lvl="1" indent="-207963" eaLnBrk="1" hangingPunct="1">
              <a:spcBef>
                <a:spcPct val="50000"/>
              </a:spcBef>
              <a:buClr>
                <a:schemeClr val="accent2"/>
              </a:buClr>
              <a:buFont typeface="Wingdings" pitchFamily="2" charset="2"/>
              <a:buChar char="ü"/>
            </a:pPr>
            <a:r>
              <a:rPr lang="es-ES" sz="2000">
                <a:latin typeface="Arial" charset="0"/>
              </a:rPr>
              <a:t>uso de </a:t>
            </a:r>
            <a:r>
              <a:rPr lang="es-ES_tradnl" sz="2000">
                <a:latin typeface="Arial" charset="0"/>
              </a:rPr>
              <a:t>claves sin</a:t>
            </a:r>
            <a:r>
              <a:rPr lang="es-ES" sz="2000">
                <a:latin typeface="Arial" charset="0"/>
              </a:rPr>
              <a:t> significado.</a:t>
            </a:r>
          </a:p>
        </p:txBody>
      </p:sp>
      <p:sp>
        <p:nvSpPr>
          <p:cNvPr id="251908" name="Text Box 4"/>
          <p:cNvSpPr txBox="1">
            <a:spLocks noChangeArrowheads="1"/>
          </p:cNvSpPr>
          <p:nvPr/>
        </p:nvSpPr>
        <p:spPr bwMode="auto">
          <a:xfrm>
            <a:off x="1600200" y="2590800"/>
            <a:ext cx="6738938" cy="2016125"/>
          </a:xfrm>
          <a:prstGeom prst="rect">
            <a:avLst/>
          </a:prstGeom>
          <a:noFill/>
          <a:ln w="12700">
            <a:noFill/>
            <a:miter lim="800000"/>
            <a:headEnd type="none" w="sm" len="sm"/>
            <a:tailEnd type="none" w="sm" len="sm"/>
          </a:ln>
          <a:effectLst/>
        </p:spPr>
        <p:txBody>
          <a:bodyPr>
            <a:spAutoFit/>
          </a:bodyPr>
          <a:lstStyle/>
          <a:p>
            <a:pPr marL="287338" indent="-287338" eaLnBrk="1" hangingPunct="1">
              <a:spcBef>
                <a:spcPct val="50000"/>
              </a:spcBef>
              <a:buClr>
                <a:srgbClr val="3333CC"/>
              </a:buClr>
              <a:buFontTx/>
              <a:buChar char="–"/>
            </a:pPr>
            <a:r>
              <a:rPr lang="es-ES_tradnl" sz="1800">
                <a:latin typeface="Arial" charset="0"/>
              </a:rPr>
              <a:t>en un almacén de datos debe evitarse el uso de las claves del sistema operacional.</a:t>
            </a:r>
          </a:p>
          <a:p>
            <a:pPr marL="287338" indent="-287338" eaLnBrk="1" hangingPunct="1">
              <a:spcBef>
                <a:spcPct val="50000"/>
              </a:spcBef>
              <a:buClr>
                <a:srgbClr val="3333CC"/>
              </a:buClr>
              <a:buFontTx/>
              <a:buChar char="–"/>
            </a:pPr>
            <a:r>
              <a:rPr lang="es-ES_tradnl" sz="1800">
                <a:latin typeface="Arial" charset="0"/>
              </a:rPr>
              <a:t>las claves de las dimensiones deben ser generadas artificialmente: claves de tipo entero  (4 bytes) son suficiente para dimensiones de cualquier tamaño (2</a:t>
            </a:r>
            <a:r>
              <a:rPr lang="es-ES_tradnl" sz="1800" baseline="30000">
                <a:latin typeface="Arial" charset="0"/>
              </a:rPr>
              <a:t>32</a:t>
            </a:r>
            <a:r>
              <a:rPr lang="es-ES_tradnl" sz="1800">
                <a:latin typeface="Arial" charset="0"/>
              </a:rPr>
              <a:t> valores distintos)</a:t>
            </a:r>
            <a:r>
              <a:rPr lang="es-ES" sz="1800">
                <a:latin typeface="Arial" charset="0"/>
              </a:rPr>
              <a:t>.</a:t>
            </a:r>
          </a:p>
          <a:p>
            <a:pPr marL="287338" indent="-287338" eaLnBrk="1" hangingPunct="1">
              <a:spcBef>
                <a:spcPct val="50000"/>
              </a:spcBef>
              <a:buClr>
                <a:srgbClr val="3333CC"/>
              </a:buClr>
              <a:buFontTx/>
              <a:buChar char="–"/>
            </a:pPr>
            <a:r>
              <a:rPr lang="es-ES_tradnl" sz="1800">
                <a:latin typeface="Arial" charset="0"/>
              </a:rPr>
              <a:t>la dimensión TIEMPO debe tener también una clave artificial.</a:t>
            </a:r>
            <a:endParaRPr lang="es-ES" sz="1800">
              <a:latin typeface="Arial" charset="0"/>
            </a:endParaRPr>
          </a:p>
        </p:txBody>
      </p:sp>
      <p:sp>
        <p:nvSpPr>
          <p:cNvPr id="251909" name="Text Box 5"/>
          <p:cNvSpPr txBox="1">
            <a:spLocks noChangeArrowheads="1"/>
          </p:cNvSpPr>
          <p:nvPr/>
        </p:nvSpPr>
        <p:spPr bwMode="auto">
          <a:xfrm>
            <a:off x="990600" y="4876800"/>
            <a:ext cx="7175500" cy="1741488"/>
          </a:xfrm>
          <a:prstGeom prst="rect">
            <a:avLst/>
          </a:prstGeom>
          <a:noFill/>
          <a:ln w="12700">
            <a:noFill/>
            <a:miter lim="800000"/>
            <a:headEnd/>
            <a:tailEnd/>
          </a:ln>
          <a:effectLst/>
        </p:spPr>
        <p:txBody>
          <a:bodyPr>
            <a:spAutoFit/>
          </a:bodyPr>
          <a:lstStyle/>
          <a:p>
            <a:pPr eaLnBrk="1" hangingPunct="1">
              <a:spcBef>
                <a:spcPct val="50000"/>
              </a:spcBef>
            </a:pPr>
            <a:r>
              <a:rPr lang="es-ES_tradnl" sz="1800">
                <a:solidFill>
                  <a:schemeClr val="accent2"/>
                </a:solidFill>
                <a:latin typeface="Arial" charset="0"/>
              </a:rPr>
              <a:t>Inconvenientes del uso de las claves del sistema operacional:</a:t>
            </a:r>
          </a:p>
          <a:p>
            <a:pPr marL="757238" lvl="1" indent="-300038" eaLnBrk="1" hangingPunct="1">
              <a:spcBef>
                <a:spcPct val="50000"/>
              </a:spcBef>
              <a:buClr>
                <a:schemeClr val="accent2"/>
              </a:buClr>
              <a:buFont typeface="Wingdings" pitchFamily="2" charset="2"/>
              <a:buChar char="ü"/>
            </a:pPr>
            <a:r>
              <a:rPr lang="es-ES_tradnl" sz="1800">
                <a:latin typeface="Arial" charset="0"/>
              </a:rPr>
              <a:t>en el OLTP se puede decidir reutilizar valores de la clave no utilizados actualmente.</a:t>
            </a:r>
          </a:p>
          <a:p>
            <a:pPr marL="757238" lvl="1" indent="-300038" eaLnBrk="1" hangingPunct="1">
              <a:spcBef>
                <a:spcPct val="50000"/>
              </a:spcBef>
              <a:buClr>
                <a:schemeClr val="accent2"/>
              </a:buClr>
              <a:buFont typeface="Wingdings" pitchFamily="2" charset="2"/>
              <a:buChar char="ü"/>
            </a:pPr>
            <a:r>
              <a:rPr lang="es-ES_tradnl" sz="1800">
                <a:latin typeface="Arial" charset="0"/>
              </a:rPr>
              <a:t>en el OLTP se puede decidir cambiar la codificación de las claves.</a:t>
            </a:r>
            <a:endParaRPr lang="es-ES" sz="1800">
              <a:latin typeface="Arial"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Marcador de número de diapositiva"/>
          <p:cNvSpPr>
            <a:spLocks noGrp="1"/>
          </p:cNvSpPr>
          <p:nvPr>
            <p:ph type="sldNum" sz="quarter" idx="12"/>
          </p:nvPr>
        </p:nvSpPr>
        <p:spPr/>
        <p:txBody>
          <a:bodyPr/>
          <a:lstStyle/>
          <a:p>
            <a:fld id="{7BD690CC-50E1-4E40-8DC5-12D72E99E2F3}" type="slidenum">
              <a:rPr lang="en-US"/>
              <a:pPr/>
              <a:t>113</a:t>
            </a:fld>
            <a:endParaRPr lang="en-US"/>
          </a:p>
        </p:txBody>
      </p:sp>
      <p:sp>
        <p:nvSpPr>
          <p:cNvPr id="252930"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52931" name="Rectangle 3"/>
          <p:cNvSpPr>
            <a:spLocks noChangeArrowheads="1"/>
          </p:cNvSpPr>
          <p:nvPr/>
        </p:nvSpPr>
        <p:spPr bwMode="auto">
          <a:xfrm>
            <a:off x="1042988" y="1628775"/>
            <a:ext cx="4387850" cy="914400"/>
          </a:xfrm>
          <a:prstGeom prst="rect">
            <a:avLst/>
          </a:prstGeom>
          <a:noFill/>
          <a:ln w="12700">
            <a:noFill/>
            <a:miter lim="800000"/>
            <a:headEnd type="none" w="sm" len="sm"/>
            <a:tailEnd type="none" w="sm" len="sm"/>
          </a:ln>
          <a:effectLst/>
        </p:spPr>
        <p:txBody>
          <a:bodyPr wrap="none">
            <a:spAutoFit/>
          </a:bodyPr>
          <a:lstStyle/>
          <a:p>
            <a:pPr eaLnBrk="1" hangingPunct="1">
              <a:spcBef>
                <a:spcPct val="50000"/>
              </a:spcBef>
            </a:pPr>
            <a:r>
              <a:rPr lang="es-ES">
                <a:latin typeface="Arial" charset="0"/>
              </a:rPr>
              <a:t>Otras Orientaciones de diseño:</a:t>
            </a:r>
            <a:endParaRPr lang="es-ES" sz="2000">
              <a:latin typeface="Arial" charset="0"/>
            </a:endParaRPr>
          </a:p>
          <a:p>
            <a:pPr marL="665163" lvl="1" indent="-207963" eaLnBrk="1" hangingPunct="1">
              <a:spcBef>
                <a:spcPct val="50000"/>
              </a:spcBef>
              <a:buClr>
                <a:schemeClr val="accent2"/>
              </a:buClr>
              <a:buFont typeface="Wingdings" pitchFamily="2" charset="2"/>
              <a:buChar char="ü"/>
            </a:pPr>
            <a:r>
              <a:rPr lang="es-ES" sz="2000">
                <a:latin typeface="Arial" charset="0"/>
              </a:rPr>
              <a:t>evitar normalizar.</a:t>
            </a:r>
          </a:p>
        </p:txBody>
      </p:sp>
      <p:sp>
        <p:nvSpPr>
          <p:cNvPr id="252932" name="Text Box 4"/>
          <p:cNvSpPr txBox="1">
            <a:spLocks noChangeArrowheads="1"/>
          </p:cNvSpPr>
          <p:nvPr/>
        </p:nvSpPr>
        <p:spPr bwMode="auto">
          <a:xfrm>
            <a:off x="1177925" y="2695575"/>
            <a:ext cx="6883400" cy="1298575"/>
          </a:xfrm>
          <a:prstGeom prst="rect">
            <a:avLst/>
          </a:prstGeom>
          <a:noFill/>
          <a:ln w="12700">
            <a:noFill/>
            <a:miter lim="800000"/>
            <a:headEnd type="none" w="sm" len="sm"/>
            <a:tailEnd type="none" w="sm" len="sm"/>
          </a:ln>
          <a:effectLst/>
        </p:spPr>
        <p:txBody>
          <a:bodyPr>
            <a:spAutoFit/>
          </a:bodyPr>
          <a:lstStyle/>
          <a:p>
            <a:pPr eaLnBrk="1" hangingPunct="1">
              <a:lnSpc>
                <a:spcPct val="110000"/>
              </a:lnSpc>
              <a:spcBef>
                <a:spcPct val="50000"/>
              </a:spcBef>
            </a:pPr>
            <a:r>
              <a:rPr lang="es-ES" sz="1800">
                <a:latin typeface="Arial" charset="0"/>
              </a:rPr>
              <a:t>Si se define una tabla de dimensión para cada dimensión identificada en el análisis, es frecuente que entre el conjunto de atributos de la tabla aparezcan dependencias funcionales que hacen que la tabla no esté en 3ª F.N.</a:t>
            </a:r>
          </a:p>
        </p:txBody>
      </p:sp>
      <p:sp>
        <p:nvSpPr>
          <p:cNvPr id="252933" name="AutoShape 5"/>
          <p:cNvSpPr>
            <a:spLocks noChangeArrowheads="1"/>
          </p:cNvSpPr>
          <p:nvPr/>
        </p:nvSpPr>
        <p:spPr bwMode="auto">
          <a:xfrm>
            <a:off x="3890963" y="4024313"/>
            <a:ext cx="346075" cy="519112"/>
          </a:xfrm>
          <a:prstGeom prst="downArrow">
            <a:avLst>
              <a:gd name="adj1" fmla="val 50000"/>
              <a:gd name="adj2" fmla="val 37500"/>
            </a:avLst>
          </a:prstGeom>
          <a:solidFill>
            <a:schemeClr val="accent2"/>
          </a:solidFill>
          <a:ln w="12700">
            <a:noFill/>
            <a:miter lim="800000"/>
            <a:headEnd type="none" w="sm" len="sm"/>
            <a:tailEnd type="none" w="sm" len="sm"/>
          </a:ln>
          <a:effectLst/>
        </p:spPr>
        <p:txBody>
          <a:bodyPr wrap="none" anchor="ctr"/>
          <a:lstStyle/>
          <a:p>
            <a:endParaRPr lang="es-MX"/>
          </a:p>
        </p:txBody>
      </p:sp>
      <p:sp>
        <p:nvSpPr>
          <p:cNvPr id="252934" name="Text Box 6"/>
          <p:cNvSpPr txBox="1">
            <a:spLocks noChangeArrowheads="1"/>
          </p:cNvSpPr>
          <p:nvPr/>
        </p:nvSpPr>
        <p:spPr bwMode="auto">
          <a:xfrm>
            <a:off x="1477963" y="4645025"/>
            <a:ext cx="5481637" cy="1192213"/>
          </a:xfrm>
          <a:prstGeom prst="rect">
            <a:avLst/>
          </a:prstGeom>
          <a:solidFill>
            <a:srgbClr val="F3C6AF"/>
          </a:solid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Evitar normalizar:</a:t>
            </a:r>
          </a:p>
          <a:p>
            <a:pPr lvl="1" eaLnBrk="1" hangingPunct="1">
              <a:spcBef>
                <a:spcPct val="50000"/>
              </a:spcBef>
              <a:buClr>
                <a:schemeClr val="accent2"/>
              </a:buClr>
              <a:buFont typeface="Wingdings" pitchFamily="2" charset="2"/>
              <a:buChar char="ü"/>
            </a:pPr>
            <a:r>
              <a:rPr lang="es-ES" sz="1800">
                <a:latin typeface="Arial" charset="0"/>
              </a:rPr>
              <a:t> el ahorro de espacio no es significativo</a:t>
            </a:r>
          </a:p>
          <a:p>
            <a:pPr lvl="1" eaLnBrk="1" hangingPunct="1">
              <a:spcBef>
                <a:spcPct val="50000"/>
              </a:spcBef>
              <a:buClr>
                <a:schemeClr val="accent2"/>
              </a:buClr>
              <a:buFont typeface="Wingdings" pitchFamily="2" charset="2"/>
              <a:buChar char="ü"/>
            </a:pPr>
            <a:r>
              <a:rPr lang="es-ES" sz="1800">
                <a:latin typeface="Arial" charset="0"/>
              </a:rPr>
              <a:t>se multiplican los JOIN durante las consultas.</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D21A033E-6D19-4FC4-8F1D-AEFE8624EF67}" type="slidenum">
              <a:rPr lang="en-US"/>
              <a:pPr/>
              <a:t>114</a:t>
            </a:fld>
            <a:endParaRPr lang="en-US"/>
          </a:p>
        </p:txBody>
      </p:sp>
      <p:sp>
        <p:nvSpPr>
          <p:cNvPr id="253954"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53955" name="Text Box 3"/>
          <p:cNvSpPr txBox="1">
            <a:spLocks noChangeArrowheads="1"/>
          </p:cNvSpPr>
          <p:nvPr/>
        </p:nvSpPr>
        <p:spPr bwMode="auto">
          <a:xfrm>
            <a:off x="1554163" y="3733800"/>
            <a:ext cx="5684837" cy="996950"/>
          </a:xfrm>
          <a:prstGeom prst="rect">
            <a:avLst/>
          </a:prstGeom>
          <a:solidFill>
            <a:srgbClr val="F3C6AF"/>
          </a:solidFill>
          <a:ln w="12700">
            <a:noFill/>
            <a:miter lim="800000"/>
            <a:headEnd type="none" w="sm" len="sm"/>
            <a:tailEnd type="none" w="sm" len="sm"/>
          </a:ln>
          <a:effectLst/>
        </p:spPr>
        <p:txBody>
          <a:bodyPr>
            <a:spAutoFit/>
          </a:bodyPr>
          <a:lstStyle/>
          <a:p>
            <a:pPr algn="ctr" eaLnBrk="1" hangingPunct="1">
              <a:lnSpc>
                <a:spcPct val="110000"/>
              </a:lnSpc>
              <a:spcBef>
                <a:spcPct val="50000"/>
              </a:spcBef>
            </a:pPr>
            <a:r>
              <a:rPr lang="es-ES_tradnl" sz="1800">
                <a:latin typeface="Arial" charset="0"/>
              </a:rPr>
              <a:t>En un almacén de Datos muchas consultas son restringidas y parametrizadas por criterios relativos a periodos de tiempo (último mes, este año, ...).</a:t>
            </a:r>
          </a:p>
        </p:txBody>
      </p:sp>
      <p:sp>
        <p:nvSpPr>
          <p:cNvPr id="253956" name="Rectangle 4"/>
          <p:cNvSpPr>
            <a:spLocks noChangeArrowheads="1"/>
          </p:cNvSpPr>
          <p:nvPr/>
        </p:nvSpPr>
        <p:spPr bwMode="auto">
          <a:xfrm>
            <a:off x="1042988" y="2133600"/>
            <a:ext cx="5443537" cy="914400"/>
          </a:xfrm>
          <a:prstGeom prst="rect">
            <a:avLst/>
          </a:prstGeom>
          <a:noFill/>
          <a:ln w="12700">
            <a:noFill/>
            <a:miter lim="800000"/>
            <a:headEnd type="none" w="sm" len="sm"/>
            <a:tailEnd type="none" w="sm" len="sm"/>
          </a:ln>
          <a:effectLst/>
        </p:spPr>
        <p:txBody>
          <a:bodyPr wrap="none">
            <a:spAutoFit/>
          </a:bodyPr>
          <a:lstStyle/>
          <a:p>
            <a:pPr eaLnBrk="1" hangingPunct="1">
              <a:spcBef>
                <a:spcPct val="50000"/>
              </a:spcBef>
            </a:pPr>
            <a:r>
              <a:rPr lang="es-ES">
                <a:latin typeface="Arial" charset="0"/>
              </a:rPr>
              <a:t>Otras Orientaciones de diseño:</a:t>
            </a:r>
            <a:endParaRPr lang="es-ES" sz="2000">
              <a:latin typeface="Arial" charset="0"/>
            </a:endParaRPr>
          </a:p>
          <a:p>
            <a:pPr marL="757238" lvl="1" indent="-300038" eaLnBrk="1" hangingPunct="1">
              <a:spcBef>
                <a:spcPct val="50000"/>
              </a:spcBef>
              <a:buClr>
                <a:schemeClr val="accent2"/>
              </a:buClr>
              <a:buFont typeface="Wingdings" pitchFamily="2" charset="2"/>
              <a:buChar char="ü"/>
            </a:pPr>
            <a:r>
              <a:rPr lang="es-ES" sz="2000">
                <a:latin typeface="Arial" charset="0"/>
              </a:rPr>
              <a:t>siempre introducir la dimensión Tiempo.</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Marcador de número de diapositiva"/>
          <p:cNvSpPr>
            <a:spLocks noGrp="1"/>
          </p:cNvSpPr>
          <p:nvPr>
            <p:ph type="sldNum" sz="quarter" idx="12"/>
          </p:nvPr>
        </p:nvSpPr>
        <p:spPr/>
        <p:txBody>
          <a:bodyPr/>
          <a:lstStyle/>
          <a:p>
            <a:fld id="{C6E82D77-4EEF-466E-B45C-E14F8B60B3F9}" type="slidenum">
              <a:rPr lang="en-US"/>
              <a:pPr/>
              <a:t>115</a:t>
            </a:fld>
            <a:endParaRPr lang="en-US"/>
          </a:p>
        </p:txBody>
      </p:sp>
      <p:sp>
        <p:nvSpPr>
          <p:cNvPr id="254978"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54979" name="Rectangle 3"/>
          <p:cNvSpPr>
            <a:spLocks noChangeArrowheads="1"/>
          </p:cNvSpPr>
          <p:nvPr/>
        </p:nvSpPr>
        <p:spPr bwMode="auto">
          <a:xfrm>
            <a:off x="900113" y="1628775"/>
            <a:ext cx="4321175" cy="914400"/>
          </a:xfrm>
          <a:prstGeom prst="rect">
            <a:avLst/>
          </a:prstGeom>
          <a:noFill/>
          <a:ln w="12700">
            <a:noFill/>
            <a:miter lim="800000"/>
            <a:headEnd type="none" w="sm" len="sm"/>
            <a:tailEnd type="none" w="sm" len="sm"/>
          </a:ln>
          <a:effectLst/>
        </p:spPr>
        <p:txBody>
          <a:bodyPr wrap="none">
            <a:spAutoFit/>
          </a:bodyPr>
          <a:lstStyle/>
          <a:p>
            <a:pPr eaLnBrk="1" hangingPunct="1">
              <a:spcBef>
                <a:spcPct val="50000"/>
              </a:spcBef>
            </a:pPr>
            <a:r>
              <a:rPr lang="es-ES">
                <a:solidFill>
                  <a:srgbClr val="3333CC"/>
                </a:solidFill>
                <a:latin typeface="Arial" charset="0"/>
              </a:rPr>
              <a:t>Otras orientaciones de diseño:</a:t>
            </a:r>
            <a:endParaRPr lang="es-ES" sz="2000">
              <a:latin typeface="Arial" charset="0"/>
            </a:endParaRPr>
          </a:p>
          <a:p>
            <a:pPr lvl="1" eaLnBrk="1" hangingPunct="1">
              <a:spcBef>
                <a:spcPct val="50000"/>
              </a:spcBef>
              <a:buClr>
                <a:schemeClr val="accent2"/>
              </a:buClr>
              <a:buFont typeface="Wingdings" pitchFamily="2" charset="2"/>
              <a:buChar char="ü"/>
            </a:pPr>
            <a:r>
              <a:rPr lang="es-ES" sz="2000">
                <a:latin typeface="Arial" charset="0"/>
              </a:rPr>
              <a:t>dimensiones “que cambian”.</a:t>
            </a:r>
          </a:p>
        </p:txBody>
      </p:sp>
      <p:sp>
        <p:nvSpPr>
          <p:cNvPr id="254980" name="Text Box 4"/>
          <p:cNvSpPr txBox="1">
            <a:spLocks noChangeArrowheads="1"/>
          </p:cNvSpPr>
          <p:nvPr/>
        </p:nvSpPr>
        <p:spPr bwMode="auto">
          <a:xfrm>
            <a:off x="838200" y="3657600"/>
            <a:ext cx="7312025" cy="1082675"/>
          </a:xfrm>
          <a:prstGeom prst="rect">
            <a:avLst/>
          </a:prstGeom>
          <a:noFill/>
          <a:ln w="12700">
            <a:solidFill>
              <a:schemeClr val="accent2"/>
            </a:solidFill>
            <a:miter lim="800000"/>
            <a:headEnd type="none" w="sm" len="sm"/>
            <a:tailEnd type="none" w="sm" len="sm"/>
          </a:ln>
          <a:effectLst/>
        </p:spPr>
        <p:txBody>
          <a:bodyPr>
            <a:spAutoFit/>
          </a:bodyPr>
          <a:lstStyle/>
          <a:p>
            <a:pPr algn="ctr" eaLnBrk="1" hangingPunct="1">
              <a:spcBef>
                <a:spcPct val="50000"/>
              </a:spcBef>
            </a:pPr>
            <a:r>
              <a:rPr lang="es-ES" sz="1600">
                <a:solidFill>
                  <a:schemeClr val="accent2"/>
                </a:solidFill>
                <a:latin typeface="Arial" charset="0"/>
              </a:rPr>
              <a:t>Ejemplo:</a:t>
            </a:r>
            <a:r>
              <a:rPr lang="es-ES" sz="1600">
                <a:latin typeface="Arial" charset="0"/>
              </a:rPr>
              <a:t> En un A.D existe la dimensión CLIENTE. En la tabla correspondiente un registro representa la información sobre el cliente “María García” cuyo estado civil cambia el 15-01-1994 de </a:t>
            </a:r>
            <a:r>
              <a:rPr lang="es-ES" sz="1600" i="1">
                <a:latin typeface="Arial" charset="0"/>
              </a:rPr>
              <a:t>soltera</a:t>
            </a:r>
            <a:r>
              <a:rPr lang="es-ES" sz="1600">
                <a:latin typeface="Arial" charset="0"/>
              </a:rPr>
              <a:t> a </a:t>
            </a:r>
            <a:r>
              <a:rPr lang="es-ES" sz="1600" i="1">
                <a:latin typeface="Arial" charset="0"/>
              </a:rPr>
              <a:t>casada</a:t>
            </a:r>
            <a:r>
              <a:rPr lang="es-ES" sz="1600">
                <a:latin typeface="Arial" charset="0"/>
              </a:rPr>
              <a:t>. El estado civil del cliente es utilizado con frecuencia en el análisis de la información.</a:t>
            </a:r>
          </a:p>
        </p:txBody>
      </p:sp>
      <p:sp>
        <p:nvSpPr>
          <p:cNvPr id="254981" name="Text Box 5"/>
          <p:cNvSpPr txBox="1">
            <a:spLocks noChangeArrowheads="1"/>
          </p:cNvSpPr>
          <p:nvPr/>
        </p:nvSpPr>
        <p:spPr bwMode="auto">
          <a:xfrm>
            <a:off x="1258888" y="2565400"/>
            <a:ext cx="6896100" cy="915988"/>
          </a:xfrm>
          <a:prstGeom prst="rect">
            <a:avLst/>
          </a:prstGeom>
          <a:solidFill>
            <a:srgbClr val="F3C6AF"/>
          </a:solidFill>
          <a:ln w="12700">
            <a:noFill/>
            <a:miter lim="800000"/>
            <a:headEnd/>
            <a:tailEnd/>
          </a:ln>
          <a:effectLst/>
        </p:spPr>
        <p:txBody>
          <a:bodyPr>
            <a:spAutoFit/>
          </a:bodyPr>
          <a:lstStyle/>
          <a:p>
            <a:pPr algn="ctr" eaLnBrk="1" hangingPunct="1">
              <a:spcBef>
                <a:spcPct val="50000"/>
              </a:spcBef>
            </a:pPr>
            <a:r>
              <a:rPr lang="es-ES_tradnl" sz="1800">
                <a:latin typeface="Arial" charset="0"/>
              </a:rPr>
              <a:t>Se considera relevante el caso en que, en el mundo real, para un valor de una dimensión, cambia el valor de un atributo que es significativo para el análisis sin cambiar el valor de su clave.</a:t>
            </a:r>
            <a:endParaRPr lang="es-ES" sz="1800">
              <a:latin typeface="Arial" charset="0"/>
            </a:endParaRPr>
          </a:p>
        </p:txBody>
      </p:sp>
      <p:sp>
        <p:nvSpPr>
          <p:cNvPr id="254982" name="Text Box 6"/>
          <p:cNvSpPr txBox="1">
            <a:spLocks noChangeArrowheads="1"/>
          </p:cNvSpPr>
          <p:nvPr/>
        </p:nvSpPr>
        <p:spPr bwMode="auto">
          <a:xfrm>
            <a:off x="1187450" y="4784725"/>
            <a:ext cx="6608763" cy="18796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Existen tres estrategias para el tratamiento de los cambios en las dimensiones:</a:t>
            </a:r>
          </a:p>
          <a:p>
            <a:pPr lvl="2" eaLnBrk="1" hangingPunct="1">
              <a:spcBef>
                <a:spcPct val="50000"/>
              </a:spcBef>
            </a:pPr>
            <a:r>
              <a:rPr lang="es-ES" sz="1800">
                <a:solidFill>
                  <a:schemeClr val="accent2"/>
                </a:solidFill>
                <a:latin typeface="Arial" charset="0"/>
              </a:rPr>
              <a:t>Tipo 1: Realizar la modificación.</a:t>
            </a:r>
          </a:p>
          <a:p>
            <a:pPr lvl="2" eaLnBrk="1" hangingPunct="1">
              <a:spcBef>
                <a:spcPct val="50000"/>
              </a:spcBef>
            </a:pPr>
            <a:r>
              <a:rPr lang="es-ES" sz="1800">
                <a:solidFill>
                  <a:schemeClr val="accent2"/>
                </a:solidFill>
                <a:latin typeface="Arial" charset="0"/>
              </a:rPr>
              <a:t>Tipo 2: Crear un nuevo registro.</a:t>
            </a:r>
          </a:p>
          <a:p>
            <a:pPr lvl="2" eaLnBrk="1" hangingPunct="1">
              <a:spcBef>
                <a:spcPct val="50000"/>
              </a:spcBef>
            </a:pPr>
            <a:r>
              <a:rPr lang="es-ES" sz="1800">
                <a:solidFill>
                  <a:schemeClr val="accent2"/>
                </a:solidFill>
                <a:latin typeface="Arial" charset="0"/>
              </a:rPr>
              <a:t>Tipo 3: Crear un nuevo atributo</a:t>
            </a:r>
            <a:r>
              <a:rPr lang="es-ES" sz="1800">
                <a:latin typeface="Arial" charset="0"/>
              </a:rPr>
              <a:t>.</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Marcador de número de diapositiva"/>
          <p:cNvSpPr>
            <a:spLocks noGrp="1"/>
          </p:cNvSpPr>
          <p:nvPr>
            <p:ph type="sldNum" sz="quarter" idx="12"/>
          </p:nvPr>
        </p:nvSpPr>
        <p:spPr/>
        <p:txBody>
          <a:bodyPr/>
          <a:lstStyle/>
          <a:p>
            <a:fld id="{4CD2AE77-C7E9-488F-B8F2-C4554362EF43}" type="slidenum">
              <a:rPr lang="en-US"/>
              <a:pPr/>
              <a:t>116</a:t>
            </a:fld>
            <a:endParaRPr lang="en-US"/>
          </a:p>
        </p:txBody>
      </p:sp>
      <p:sp>
        <p:nvSpPr>
          <p:cNvPr id="256002"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56003" name="Rectangle 3"/>
          <p:cNvSpPr>
            <a:spLocks noChangeArrowheads="1"/>
          </p:cNvSpPr>
          <p:nvPr/>
        </p:nvSpPr>
        <p:spPr bwMode="auto">
          <a:xfrm>
            <a:off x="900113" y="1628775"/>
            <a:ext cx="4321175" cy="914400"/>
          </a:xfrm>
          <a:prstGeom prst="rect">
            <a:avLst/>
          </a:prstGeom>
          <a:noFill/>
          <a:ln w="12700">
            <a:noFill/>
            <a:miter lim="800000"/>
            <a:headEnd type="none" w="sm" len="sm"/>
            <a:tailEnd type="none" w="sm" len="sm"/>
          </a:ln>
          <a:effectLst/>
        </p:spPr>
        <p:txBody>
          <a:bodyPr wrap="none">
            <a:spAutoFit/>
          </a:bodyPr>
          <a:lstStyle/>
          <a:p>
            <a:pPr eaLnBrk="1" hangingPunct="1">
              <a:spcBef>
                <a:spcPct val="50000"/>
              </a:spcBef>
            </a:pPr>
            <a:r>
              <a:rPr lang="es-ES">
                <a:solidFill>
                  <a:srgbClr val="3333CC"/>
                </a:solidFill>
                <a:latin typeface="Arial" charset="0"/>
              </a:rPr>
              <a:t>Otras orientaciones de diseño:</a:t>
            </a:r>
            <a:endParaRPr lang="es-ES" sz="2000">
              <a:latin typeface="Arial" charset="0"/>
            </a:endParaRPr>
          </a:p>
          <a:p>
            <a:pPr lvl="1" eaLnBrk="1" hangingPunct="1">
              <a:spcBef>
                <a:spcPct val="50000"/>
              </a:spcBef>
              <a:buClr>
                <a:schemeClr val="accent2"/>
              </a:buClr>
              <a:buFont typeface="Wingdings" pitchFamily="2" charset="2"/>
              <a:buChar char="ü"/>
            </a:pPr>
            <a:r>
              <a:rPr lang="es-ES" sz="2000">
                <a:latin typeface="Arial" charset="0"/>
              </a:rPr>
              <a:t>definición de agregados.</a:t>
            </a:r>
          </a:p>
        </p:txBody>
      </p:sp>
      <p:sp>
        <p:nvSpPr>
          <p:cNvPr id="256004" name="Text Box 4"/>
          <p:cNvSpPr txBox="1">
            <a:spLocks noChangeArrowheads="1"/>
          </p:cNvSpPr>
          <p:nvPr/>
        </p:nvSpPr>
        <p:spPr bwMode="auto">
          <a:xfrm>
            <a:off x="1817688" y="2643188"/>
            <a:ext cx="5713412" cy="641350"/>
          </a:xfrm>
          <a:prstGeom prst="rect">
            <a:avLst/>
          </a:prstGeom>
          <a:solidFill>
            <a:srgbClr val="F3C6AF"/>
          </a:solidFill>
          <a:ln w="12700">
            <a:noFill/>
            <a:miter lim="800000"/>
            <a:headEnd type="none" w="sm" len="sm"/>
            <a:tailEnd type="none" w="sm" len="sm"/>
          </a:ln>
          <a:effectLst/>
        </p:spPr>
        <p:txBody>
          <a:bodyPr>
            <a:spAutoFit/>
          </a:bodyPr>
          <a:lstStyle/>
          <a:p>
            <a:pPr algn="ctr" eaLnBrk="1" hangingPunct="1">
              <a:lnSpc>
                <a:spcPct val="90000"/>
              </a:lnSpc>
              <a:spcBef>
                <a:spcPct val="50000"/>
              </a:spcBef>
            </a:pPr>
            <a:r>
              <a:rPr lang="es-ES" sz="2000">
                <a:latin typeface="Arial" charset="0"/>
              </a:rPr>
              <a:t>¡En un almacén de datos es usual consultar información agregada!</a:t>
            </a:r>
          </a:p>
        </p:txBody>
      </p:sp>
      <p:sp>
        <p:nvSpPr>
          <p:cNvPr id="256005" name="Text Box 5"/>
          <p:cNvSpPr txBox="1">
            <a:spLocks noChangeArrowheads="1"/>
          </p:cNvSpPr>
          <p:nvPr/>
        </p:nvSpPr>
        <p:spPr bwMode="auto">
          <a:xfrm>
            <a:off x="1182688" y="3536950"/>
            <a:ext cx="6708775" cy="641350"/>
          </a:xfrm>
          <a:prstGeom prst="rect">
            <a:avLst/>
          </a:prstGeom>
          <a:solidFill>
            <a:srgbClr val="F3C6AF"/>
          </a:solid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El almacenamiento de datos agregados por distintos criterios de agregación en la tabla de hechos mejora la eficiencia del AD.</a:t>
            </a:r>
          </a:p>
        </p:txBody>
      </p:sp>
      <p:sp>
        <p:nvSpPr>
          <p:cNvPr id="256006" name="Text Box 6"/>
          <p:cNvSpPr txBox="1">
            <a:spLocks noChangeArrowheads="1"/>
          </p:cNvSpPr>
          <p:nvPr/>
        </p:nvSpPr>
        <p:spPr bwMode="auto">
          <a:xfrm>
            <a:off x="1001713" y="4300538"/>
            <a:ext cx="7439025" cy="232092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2000" u="sng">
                <a:solidFill>
                  <a:schemeClr val="accent2"/>
                </a:solidFill>
                <a:latin typeface="Arial" charset="0"/>
              </a:rPr>
              <a:t>Estrategias de almacenamiento de datos agregados:</a:t>
            </a:r>
            <a:endParaRPr lang="es-ES" sz="1800" u="sng">
              <a:solidFill>
                <a:schemeClr val="accent2"/>
              </a:solidFill>
              <a:latin typeface="Arial" charset="0"/>
            </a:endParaRPr>
          </a:p>
          <a:p>
            <a:pPr marL="757238" lvl="1" indent="-300038" eaLnBrk="1" hangingPunct="1">
              <a:spcBef>
                <a:spcPct val="50000"/>
              </a:spcBef>
              <a:buClr>
                <a:schemeClr val="accent2"/>
              </a:buClr>
              <a:buFont typeface="Wingdings" pitchFamily="2" charset="2"/>
              <a:buChar char="ü"/>
            </a:pPr>
            <a:r>
              <a:rPr lang="es-ES" sz="1800">
                <a:solidFill>
                  <a:schemeClr val="accent2"/>
                </a:solidFill>
                <a:latin typeface="Arial" charset="0"/>
              </a:rPr>
              <a:t>Estrategia 1:</a:t>
            </a:r>
            <a:r>
              <a:rPr lang="es-ES" sz="1800">
                <a:latin typeface="Arial" charset="0"/>
              </a:rPr>
              <a:t> definir nuevas tablas de hechos (resp. de dimensiones) para almacenar la información agregada (resp. la descripción de los niveles de agregación).</a:t>
            </a:r>
          </a:p>
          <a:p>
            <a:pPr marL="757238" lvl="1" indent="-300038" eaLnBrk="1" hangingPunct="1">
              <a:spcBef>
                <a:spcPct val="50000"/>
              </a:spcBef>
              <a:buClr>
                <a:schemeClr val="accent2"/>
              </a:buClr>
              <a:buFont typeface="Wingdings" pitchFamily="2" charset="2"/>
              <a:buChar char="ü"/>
            </a:pPr>
            <a:r>
              <a:rPr lang="es-ES" sz="1800">
                <a:solidFill>
                  <a:schemeClr val="accent2"/>
                </a:solidFill>
                <a:latin typeface="Arial" charset="0"/>
              </a:rPr>
              <a:t>Estrategia 2:</a:t>
            </a:r>
            <a:r>
              <a:rPr lang="es-ES" sz="1800">
                <a:latin typeface="Arial" charset="0"/>
              </a:rPr>
              <a:t> insertar en la tabla de hechos (resp. dimensiones) tuplas que representan la información agregada (resp. los niveles de agregación).</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número de diapositiva"/>
          <p:cNvSpPr>
            <a:spLocks noGrp="1"/>
          </p:cNvSpPr>
          <p:nvPr>
            <p:ph type="sldNum" sz="quarter" idx="12"/>
          </p:nvPr>
        </p:nvSpPr>
        <p:spPr/>
        <p:txBody>
          <a:bodyPr/>
          <a:lstStyle/>
          <a:p>
            <a:fld id="{0ACEDA23-CA13-4493-8493-3CE015442597}" type="slidenum">
              <a:rPr lang="en-US"/>
              <a:pPr/>
              <a:t>117</a:t>
            </a:fld>
            <a:endParaRPr lang="en-US"/>
          </a:p>
        </p:txBody>
      </p:sp>
      <p:sp>
        <p:nvSpPr>
          <p:cNvPr id="126978" name="Rectangle 2"/>
          <p:cNvSpPr>
            <a:spLocks noGrp="1" noChangeArrowheads="1"/>
          </p:cNvSpPr>
          <p:nvPr>
            <p:ph type="title"/>
          </p:nvPr>
        </p:nvSpPr>
        <p:spPr/>
        <p:txBody>
          <a:bodyPr/>
          <a:lstStyle/>
          <a:p>
            <a:pPr>
              <a:tabLst>
                <a:tab pos="7143750" algn="l"/>
              </a:tabLst>
            </a:pPr>
            <a:r>
              <a:rPr lang="en-GB"/>
              <a:t>Líneas de Investigación Abiertas</a:t>
            </a:r>
            <a:endParaRPr lang="es-ES_tradnl"/>
          </a:p>
        </p:txBody>
      </p:sp>
      <p:sp>
        <p:nvSpPr>
          <p:cNvPr id="126980" name="Text Box 4"/>
          <p:cNvSpPr txBox="1">
            <a:spLocks noChangeArrowheads="1"/>
          </p:cNvSpPr>
          <p:nvPr/>
        </p:nvSpPr>
        <p:spPr bwMode="auto">
          <a:xfrm>
            <a:off x="685800" y="1828800"/>
            <a:ext cx="7808913" cy="4748213"/>
          </a:xfrm>
          <a:prstGeom prst="rect">
            <a:avLst/>
          </a:prstGeom>
          <a:noFill/>
          <a:ln w="12700">
            <a:noFill/>
            <a:miter lim="800000"/>
            <a:headEnd/>
            <a:tailEnd/>
          </a:ln>
          <a:effectLst/>
        </p:spPr>
        <p:txBody>
          <a:bodyPr>
            <a:spAutoFit/>
          </a:bodyPr>
          <a:lstStyle/>
          <a:p>
            <a:pPr marL="457200" indent="-457200" eaLnBrk="1" hangingPunct="1">
              <a:lnSpc>
                <a:spcPct val="75000"/>
              </a:lnSpc>
              <a:spcBef>
                <a:spcPct val="50000"/>
              </a:spcBef>
            </a:pPr>
            <a:r>
              <a:rPr lang="es-ES_tradnl" sz="2800">
                <a:solidFill>
                  <a:srgbClr val="000099"/>
                </a:solidFill>
                <a:latin typeface="Arial" charset="0"/>
              </a:rPr>
              <a:t>Resúmenes:</a:t>
            </a:r>
            <a:endParaRPr lang="es-ES_tradnl" sz="1800">
              <a:latin typeface="Arial" charset="0"/>
            </a:endParaRPr>
          </a:p>
          <a:p>
            <a:pPr marL="457200" indent="-457200" eaLnBrk="1" hangingPunct="1">
              <a:lnSpc>
                <a:spcPct val="80000"/>
              </a:lnSpc>
              <a:spcBef>
                <a:spcPct val="50000"/>
              </a:spcBef>
              <a:buClr>
                <a:schemeClr val="accent2"/>
              </a:buClr>
              <a:buFont typeface="Wingdings" pitchFamily="2" charset="2"/>
              <a:buChar char="ü"/>
            </a:pPr>
            <a:r>
              <a:rPr lang="es-ES_tradnl" sz="1800">
                <a:latin typeface="Arial" charset="0"/>
              </a:rPr>
              <a:t>Widom, J. </a:t>
            </a:r>
            <a:r>
              <a:rPr lang="es-ES_tradnl" sz="1800" i="1">
                <a:solidFill>
                  <a:schemeClr val="accent2"/>
                </a:solidFill>
                <a:latin typeface="Arial" charset="0"/>
              </a:rPr>
              <a:t>Research problems in data warehousing</a:t>
            </a:r>
          </a:p>
          <a:p>
            <a:pPr marL="914400" lvl="1" indent="-457200" eaLnBrk="1" hangingPunct="1">
              <a:lnSpc>
                <a:spcPct val="110000"/>
              </a:lnSpc>
              <a:spcBef>
                <a:spcPct val="50000"/>
              </a:spcBef>
            </a:pPr>
            <a:r>
              <a:rPr lang="es-ES_tradnl" sz="1800">
                <a:latin typeface="Arial" charset="0"/>
              </a:rPr>
              <a:t>Actas de la International Conference on Information and Knowledge Management (CIKM95), ACM Press. 1995</a:t>
            </a:r>
          </a:p>
          <a:p>
            <a:pPr marL="914400" lvl="1" indent="-457200" eaLnBrk="1" hangingPunct="1">
              <a:lnSpc>
                <a:spcPct val="75000"/>
              </a:lnSpc>
              <a:spcBef>
                <a:spcPct val="50000"/>
              </a:spcBef>
            </a:pPr>
            <a:endParaRPr lang="es-ES_tradnl" sz="1800">
              <a:latin typeface="Arial" charset="0"/>
            </a:endParaRPr>
          </a:p>
          <a:p>
            <a:pPr marL="457200" indent="-457200" eaLnBrk="1" hangingPunct="1">
              <a:lnSpc>
                <a:spcPct val="105000"/>
              </a:lnSpc>
              <a:spcBef>
                <a:spcPct val="50000"/>
              </a:spcBef>
              <a:buClr>
                <a:schemeClr val="accent2"/>
              </a:buClr>
              <a:buFont typeface="Wingdings" pitchFamily="2" charset="2"/>
              <a:buChar char="ü"/>
            </a:pPr>
            <a:r>
              <a:rPr lang="es-ES_tradnl" sz="1800">
                <a:latin typeface="Arial" charset="0"/>
              </a:rPr>
              <a:t>Chaudhuri, S., Dayal, U. </a:t>
            </a:r>
            <a:r>
              <a:rPr lang="es-ES_tradnl" sz="1800" i="1">
                <a:solidFill>
                  <a:schemeClr val="accent2"/>
                </a:solidFill>
                <a:latin typeface="Arial" charset="0"/>
              </a:rPr>
              <a:t>An overview of data warehousing and OLAP technology</a:t>
            </a:r>
            <a:r>
              <a:rPr lang="es-ES_tradnl" sz="1800">
                <a:latin typeface="Arial" charset="0"/>
              </a:rPr>
              <a:t>.</a:t>
            </a:r>
          </a:p>
          <a:p>
            <a:pPr marL="914400" lvl="1" indent="-457200" eaLnBrk="1" hangingPunct="1">
              <a:lnSpc>
                <a:spcPct val="75000"/>
              </a:lnSpc>
              <a:spcBef>
                <a:spcPct val="50000"/>
              </a:spcBef>
            </a:pPr>
            <a:r>
              <a:rPr lang="es-ES_tradnl" sz="1800">
                <a:latin typeface="Arial" charset="0"/>
              </a:rPr>
              <a:t>SIGMOD Records. 26(1), pp. 65-74, 1997.</a:t>
            </a:r>
          </a:p>
          <a:p>
            <a:pPr marL="914400" lvl="1" indent="-457200" eaLnBrk="1" hangingPunct="1">
              <a:lnSpc>
                <a:spcPct val="75000"/>
              </a:lnSpc>
              <a:spcBef>
                <a:spcPct val="50000"/>
              </a:spcBef>
            </a:pPr>
            <a:endParaRPr lang="es-ES_tradnl" sz="1800">
              <a:latin typeface="Arial" charset="0"/>
            </a:endParaRPr>
          </a:p>
          <a:p>
            <a:pPr marL="457200" indent="-457200" eaLnBrk="1" hangingPunct="1">
              <a:lnSpc>
                <a:spcPct val="85000"/>
              </a:lnSpc>
              <a:spcBef>
                <a:spcPct val="50000"/>
              </a:spcBef>
              <a:buClr>
                <a:schemeClr val="accent2"/>
              </a:buClr>
              <a:buFont typeface="Wingdings" pitchFamily="2" charset="2"/>
              <a:buChar char="ü"/>
            </a:pPr>
            <a:r>
              <a:rPr lang="es-ES_tradnl" sz="1800">
                <a:latin typeface="Arial" charset="0"/>
              </a:rPr>
              <a:t>Wu, Ch., Buchmann, P. </a:t>
            </a:r>
            <a:r>
              <a:rPr lang="es-ES_tradnl" sz="1800" i="1">
                <a:solidFill>
                  <a:schemeClr val="accent2"/>
                </a:solidFill>
                <a:latin typeface="Arial" charset="0"/>
              </a:rPr>
              <a:t>Research issues in data warehousing</a:t>
            </a:r>
          </a:p>
          <a:p>
            <a:pPr marL="914400" lvl="1" indent="-457200" eaLnBrk="1" hangingPunct="1">
              <a:lnSpc>
                <a:spcPct val="90000"/>
              </a:lnSpc>
              <a:spcBef>
                <a:spcPct val="50000"/>
              </a:spcBef>
              <a:buClr>
                <a:schemeClr val="accent2"/>
              </a:buClr>
              <a:buFont typeface="Wingdings" pitchFamily="2" charset="2"/>
              <a:buNone/>
            </a:pPr>
            <a:r>
              <a:rPr lang="es-ES_tradnl" sz="1800">
                <a:latin typeface="Arial" charset="0"/>
              </a:rPr>
              <a:t>Datebanksysteme in Büro, Technik und Wissenchaft (BTW),</a:t>
            </a:r>
          </a:p>
          <a:p>
            <a:pPr marL="914400" lvl="1" indent="-457200" eaLnBrk="1" hangingPunct="1">
              <a:lnSpc>
                <a:spcPct val="90000"/>
              </a:lnSpc>
              <a:spcBef>
                <a:spcPct val="50000"/>
              </a:spcBef>
              <a:buClr>
                <a:schemeClr val="accent2"/>
              </a:buClr>
              <a:buFont typeface="Wingdings" pitchFamily="2" charset="2"/>
              <a:buNone/>
            </a:pPr>
            <a:r>
              <a:rPr lang="es-ES_tradnl" sz="1800">
                <a:latin typeface="Arial" charset="0"/>
              </a:rPr>
              <a:t>Informatik Aktuell, pp. 61-62. Springer, 1997</a:t>
            </a:r>
          </a:p>
          <a:p>
            <a:pPr marL="457200" indent="-457200" eaLnBrk="1" hangingPunct="1">
              <a:lnSpc>
                <a:spcPct val="75000"/>
              </a:lnSpc>
              <a:spcBef>
                <a:spcPct val="50000"/>
              </a:spcBef>
            </a:pPr>
            <a:endParaRPr lang="es-ES_tradnl" sz="1800">
              <a:latin typeface="Arial" charset="0"/>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número de diapositiva"/>
          <p:cNvSpPr>
            <a:spLocks noGrp="1"/>
          </p:cNvSpPr>
          <p:nvPr>
            <p:ph type="sldNum" sz="quarter" idx="12"/>
          </p:nvPr>
        </p:nvSpPr>
        <p:spPr/>
        <p:txBody>
          <a:bodyPr/>
          <a:lstStyle/>
          <a:p>
            <a:fld id="{12001F42-59A2-472B-BC3D-F0820E585F45}" type="slidenum">
              <a:rPr lang="en-US"/>
              <a:pPr/>
              <a:t>118</a:t>
            </a:fld>
            <a:endParaRPr lang="en-US"/>
          </a:p>
        </p:txBody>
      </p:sp>
      <p:sp>
        <p:nvSpPr>
          <p:cNvPr id="286722" name="Rectangle 2"/>
          <p:cNvSpPr>
            <a:spLocks noGrp="1" noChangeArrowheads="1"/>
          </p:cNvSpPr>
          <p:nvPr>
            <p:ph type="title"/>
          </p:nvPr>
        </p:nvSpPr>
        <p:spPr/>
        <p:txBody>
          <a:bodyPr/>
          <a:lstStyle/>
          <a:p>
            <a:pPr>
              <a:tabLst>
                <a:tab pos="7143750" algn="l"/>
              </a:tabLst>
            </a:pPr>
            <a:r>
              <a:rPr lang="en-GB"/>
              <a:t>Líneas de Investigación Abiertas</a:t>
            </a:r>
            <a:endParaRPr lang="es-ES_tradnl"/>
          </a:p>
        </p:txBody>
      </p:sp>
      <p:sp>
        <p:nvSpPr>
          <p:cNvPr id="286723" name="Text Box 3"/>
          <p:cNvSpPr txBox="1">
            <a:spLocks noChangeArrowheads="1"/>
          </p:cNvSpPr>
          <p:nvPr/>
        </p:nvSpPr>
        <p:spPr bwMode="auto">
          <a:xfrm>
            <a:off x="698500" y="1566863"/>
            <a:ext cx="7810500" cy="5372100"/>
          </a:xfrm>
          <a:prstGeom prst="rect">
            <a:avLst/>
          </a:prstGeom>
          <a:noFill/>
          <a:ln w="12700">
            <a:noFill/>
            <a:miter lim="800000"/>
            <a:headEnd/>
            <a:tailEnd/>
          </a:ln>
          <a:effectLst/>
        </p:spPr>
        <p:txBody>
          <a:bodyPr>
            <a:spAutoFit/>
          </a:bodyPr>
          <a:lstStyle/>
          <a:p>
            <a:pPr marL="457200" indent="-457200" eaLnBrk="1" hangingPunct="1">
              <a:lnSpc>
                <a:spcPct val="75000"/>
              </a:lnSpc>
              <a:spcBef>
                <a:spcPct val="50000"/>
              </a:spcBef>
            </a:pPr>
            <a:r>
              <a:rPr lang="es-ES_tradnl" sz="2800">
                <a:solidFill>
                  <a:srgbClr val="000099"/>
                </a:solidFill>
                <a:latin typeface="Arial" charset="0"/>
              </a:rPr>
              <a:t>Resúmenes:</a:t>
            </a:r>
            <a:endParaRPr lang="es-ES_tradnl" sz="1800">
              <a:latin typeface="Arial" charset="0"/>
            </a:endParaRPr>
          </a:p>
          <a:p>
            <a:pPr marL="457200" indent="-457200" eaLnBrk="1" hangingPunct="1">
              <a:lnSpc>
                <a:spcPct val="75000"/>
              </a:lnSpc>
              <a:spcBef>
                <a:spcPct val="100000"/>
              </a:spcBef>
              <a:buClr>
                <a:schemeClr val="accent2"/>
              </a:buClr>
              <a:buFont typeface="Wingdings" pitchFamily="2" charset="2"/>
              <a:buChar char="ü"/>
            </a:pPr>
            <a:r>
              <a:rPr lang="es-ES_tradnl" sz="1800">
                <a:latin typeface="Arial" charset="0"/>
              </a:rPr>
              <a:t>Samtani, S., Kumar, V., Kambayashi, Y.</a:t>
            </a:r>
          </a:p>
          <a:p>
            <a:pPr marL="914400" lvl="1" indent="-457200" eaLnBrk="1" hangingPunct="1">
              <a:lnSpc>
                <a:spcPct val="75000"/>
              </a:lnSpc>
              <a:spcBef>
                <a:spcPct val="50000"/>
              </a:spcBef>
            </a:pPr>
            <a:r>
              <a:rPr lang="es-ES_tradnl" sz="1800" i="1">
                <a:solidFill>
                  <a:schemeClr val="accent2"/>
                </a:solidFill>
                <a:latin typeface="Arial" charset="0"/>
              </a:rPr>
              <a:t>Recent advances and research problems in data warehousing.</a:t>
            </a:r>
          </a:p>
          <a:p>
            <a:pPr marL="914400" lvl="1" indent="-457200" eaLnBrk="1" hangingPunct="1">
              <a:lnSpc>
                <a:spcPct val="75000"/>
              </a:lnSpc>
              <a:spcBef>
                <a:spcPct val="50000"/>
              </a:spcBef>
            </a:pPr>
            <a:r>
              <a:rPr lang="es-ES_tradnl" sz="1800">
                <a:latin typeface="Arial" charset="0"/>
              </a:rPr>
              <a:t>Actas de la International Conference on Conceptual Modeling (ER)</a:t>
            </a:r>
          </a:p>
          <a:p>
            <a:pPr marL="914400" lvl="1" indent="-457200" eaLnBrk="1" hangingPunct="1">
              <a:lnSpc>
                <a:spcPct val="75000"/>
              </a:lnSpc>
              <a:spcBef>
                <a:spcPct val="50000"/>
              </a:spcBef>
            </a:pPr>
            <a:r>
              <a:rPr lang="es-ES_tradnl" sz="1800">
                <a:latin typeface="Arial" charset="0"/>
              </a:rPr>
              <a:t>LNCS 1507,Springer, 1998</a:t>
            </a:r>
            <a:endParaRPr lang="es-ES" sz="1800">
              <a:latin typeface="Arial" charset="0"/>
            </a:endParaRPr>
          </a:p>
          <a:p>
            <a:pPr marL="457200" indent="-457200" eaLnBrk="1" hangingPunct="1">
              <a:lnSpc>
                <a:spcPct val="75000"/>
              </a:lnSpc>
              <a:spcBef>
                <a:spcPct val="50000"/>
              </a:spcBef>
              <a:buClr>
                <a:schemeClr val="accent2"/>
              </a:buClr>
              <a:buFont typeface="Wingdings" pitchFamily="2" charset="2"/>
              <a:buChar char="ü"/>
            </a:pPr>
            <a:endParaRPr lang="es-ES_tradnl" sz="1800">
              <a:latin typeface="Arial" charset="0"/>
            </a:endParaRPr>
          </a:p>
          <a:p>
            <a:pPr marL="457200" indent="-457200" eaLnBrk="1" hangingPunct="1">
              <a:lnSpc>
                <a:spcPct val="75000"/>
              </a:lnSpc>
              <a:spcBef>
                <a:spcPct val="50000"/>
              </a:spcBef>
              <a:buClr>
                <a:schemeClr val="accent2"/>
              </a:buClr>
              <a:buFont typeface="Wingdings" pitchFamily="2" charset="2"/>
              <a:buChar char="ü"/>
            </a:pPr>
            <a:r>
              <a:rPr lang="es-ES_tradnl" sz="1800">
                <a:latin typeface="Arial" charset="0"/>
              </a:rPr>
              <a:t>Gardner, S.R.</a:t>
            </a:r>
          </a:p>
          <a:p>
            <a:pPr marL="914400" lvl="1" indent="-457200" eaLnBrk="1" hangingPunct="1">
              <a:lnSpc>
                <a:spcPct val="75000"/>
              </a:lnSpc>
              <a:spcBef>
                <a:spcPct val="50000"/>
              </a:spcBef>
            </a:pPr>
            <a:r>
              <a:rPr lang="es-ES_tradnl" sz="1800" i="1">
                <a:solidFill>
                  <a:schemeClr val="accent2"/>
                </a:solidFill>
                <a:latin typeface="Arial" charset="0"/>
              </a:rPr>
              <a:t>Building the data warehouse.</a:t>
            </a:r>
            <a:endParaRPr lang="es-ES_tradnl" sz="1800">
              <a:latin typeface="Arial" charset="0"/>
            </a:endParaRPr>
          </a:p>
          <a:p>
            <a:pPr marL="914400" lvl="1" indent="-457200" eaLnBrk="1" hangingPunct="1">
              <a:lnSpc>
                <a:spcPct val="75000"/>
              </a:lnSpc>
              <a:spcBef>
                <a:spcPct val="50000"/>
              </a:spcBef>
            </a:pPr>
            <a:r>
              <a:rPr lang="es-ES_tradnl" sz="1800">
                <a:latin typeface="Arial" charset="0"/>
              </a:rPr>
              <a:t>Communications of the ACM 41(9), pp. 52-60, 1998.</a:t>
            </a:r>
          </a:p>
          <a:p>
            <a:pPr marL="914400" lvl="1" indent="-457200" eaLnBrk="1" hangingPunct="1">
              <a:lnSpc>
                <a:spcPct val="75000"/>
              </a:lnSpc>
              <a:spcBef>
                <a:spcPct val="50000"/>
              </a:spcBef>
            </a:pPr>
            <a:endParaRPr lang="es-ES_tradnl" sz="1800">
              <a:latin typeface="Arial" charset="0"/>
            </a:endParaRPr>
          </a:p>
          <a:p>
            <a:pPr marL="457200" indent="-457200" eaLnBrk="1" hangingPunct="1">
              <a:lnSpc>
                <a:spcPct val="75000"/>
              </a:lnSpc>
              <a:spcBef>
                <a:spcPct val="50000"/>
              </a:spcBef>
              <a:buClr>
                <a:schemeClr val="accent2"/>
              </a:buClr>
              <a:buFont typeface="Wingdings" pitchFamily="2" charset="2"/>
              <a:buChar char="ü"/>
            </a:pPr>
            <a:r>
              <a:rPr lang="es-ES_tradnl" sz="1800">
                <a:latin typeface="Arial" charset="0"/>
              </a:rPr>
              <a:t>Dinter, B., Sapia, C. Hölfing, G., Blaschka, M.</a:t>
            </a:r>
          </a:p>
          <a:p>
            <a:pPr marL="914400" lvl="1" indent="-457200" eaLnBrk="1" hangingPunct="1">
              <a:lnSpc>
                <a:spcPct val="75000"/>
              </a:lnSpc>
              <a:spcBef>
                <a:spcPct val="50000"/>
              </a:spcBef>
            </a:pPr>
            <a:r>
              <a:rPr lang="es-ES_tradnl" sz="1800" i="1">
                <a:solidFill>
                  <a:schemeClr val="accent2"/>
                </a:solidFill>
                <a:latin typeface="Arial" charset="0"/>
              </a:rPr>
              <a:t>OLAP market and research: initiating the cooperation.</a:t>
            </a:r>
          </a:p>
          <a:p>
            <a:pPr marL="914400" lvl="1" indent="-457200" eaLnBrk="1" hangingPunct="1">
              <a:lnSpc>
                <a:spcPct val="75000"/>
              </a:lnSpc>
              <a:spcBef>
                <a:spcPct val="50000"/>
              </a:spcBef>
            </a:pPr>
            <a:r>
              <a:rPr lang="es-ES_tradnl" sz="1800">
                <a:latin typeface="Arial" charset="0"/>
              </a:rPr>
              <a:t>Journal of Computer Science and Information Management, 2(3), 1999</a:t>
            </a:r>
          </a:p>
          <a:p>
            <a:pPr marL="457200" indent="-457200" eaLnBrk="1" hangingPunct="1">
              <a:lnSpc>
                <a:spcPct val="75000"/>
              </a:lnSpc>
              <a:spcBef>
                <a:spcPct val="50000"/>
              </a:spcBef>
              <a:buClr>
                <a:schemeClr val="accent2"/>
              </a:buClr>
              <a:buFont typeface="Wingdings" pitchFamily="2" charset="2"/>
              <a:buChar char="ü"/>
            </a:pPr>
            <a:endParaRPr lang="es-ES_tradnl" sz="1800">
              <a:latin typeface="Arial" charset="0"/>
            </a:endParaRPr>
          </a:p>
          <a:p>
            <a:pPr marL="457200" indent="-457200" eaLnBrk="1" hangingPunct="1">
              <a:lnSpc>
                <a:spcPct val="75000"/>
              </a:lnSpc>
              <a:spcBef>
                <a:spcPct val="50000"/>
              </a:spcBef>
            </a:pPr>
            <a:endParaRPr lang="es-ES_tradnl" sz="1800">
              <a:latin typeface="Arial" charset="0"/>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número de diapositiva"/>
          <p:cNvSpPr>
            <a:spLocks noGrp="1"/>
          </p:cNvSpPr>
          <p:nvPr>
            <p:ph type="sldNum" sz="quarter" idx="12"/>
          </p:nvPr>
        </p:nvSpPr>
        <p:spPr/>
        <p:txBody>
          <a:bodyPr/>
          <a:lstStyle/>
          <a:p>
            <a:fld id="{9E65669D-9F0D-4E0A-9151-085551A86AC0}" type="slidenum">
              <a:rPr lang="en-US"/>
              <a:pPr/>
              <a:t>119</a:t>
            </a:fld>
            <a:endParaRPr lang="en-US"/>
          </a:p>
        </p:txBody>
      </p:sp>
      <p:sp>
        <p:nvSpPr>
          <p:cNvPr id="287746" name="Rectangle 2"/>
          <p:cNvSpPr>
            <a:spLocks noGrp="1" noChangeArrowheads="1"/>
          </p:cNvSpPr>
          <p:nvPr>
            <p:ph type="title"/>
          </p:nvPr>
        </p:nvSpPr>
        <p:spPr/>
        <p:txBody>
          <a:bodyPr/>
          <a:lstStyle/>
          <a:p>
            <a:pPr>
              <a:tabLst>
                <a:tab pos="7143750" algn="l"/>
              </a:tabLst>
            </a:pPr>
            <a:r>
              <a:rPr lang="en-GB"/>
              <a:t>Líneas de Investigación Abiertas</a:t>
            </a:r>
            <a:endParaRPr lang="es-ES_tradnl"/>
          </a:p>
        </p:txBody>
      </p:sp>
      <p:sp>
        <p:nvSpPr>
          <p:cNvPr id="287747" name="Text Box 3"/>
          <p:cNvSpPr txBox="1">
            <a:spLocks noChangeArrowheads="1"/>
          </p:cNvSpPr>
          <p:nvPr/>
        </p:nvSpPr>
        <p:spPr bwMode="auto">
          <a:xfrm>
            <a:off x="808038" y="1917700"/>
            <a:ext cx="7823200" cy="3419475"/>
          </a:xfrm>
          <a:prstGeom prst="rect">
            <a:avLst/>
          </a:prstGeom>
          <a:noFill/>
          <a:ln w="12700">
            <a:noFill/>
            <a:miter lim="800000"/>
            <a:headEnd/>
            <a:tailEnd/>
          </a:ln>
          <a:effectLst/>
        </p:spPr>
        <p:txBody>
          <a:bodyPr>
            <a:spAutoFit/>
          </a:bodyPr>
          <a:lstStyle/>
          <a:p>
            <a:pPr marL="287338" indent="-287338" eaLnBrk="1" hangingPunct="1">
              <a:spcBef>
                <a:spcPct val="50000"/>
              </a:spcBef>
              <a:buClr>
                <a:schemeClr val="accent2"/>
              </a:buClr>
              <a:buFont typeface="Wingdings" pitchFamily="2" charset="2"/>
              <a:buNone/>
            </a:pPr>
            <a:r>
              <a:rPr lang="es-ES_tradnl" sz="2800">
                <a:solidFill>
                  <a:srgbClr val="000099"/>
                </a:solidFill>
                <a:latin typeface="Arial" charset="0"/>
              </a:rPr>
              <a:t>Conferencias especializadas en DW:</a:t>
            </a:r>
          </a:p>
          <a:p>
            <a:pPr marL="287338" indent="-287338" eaLnBrk="1" hangingPunct="1">
              <a:spcBef>
                <a:spcPct val="50000"/>
              </a:spcBef>
              <a:buClr>
                <a:schemeClr val="accent2"/>
              </a:buClr>
              <a:buFont typeface="Wingdings" pitchFamily="2" charset="2"/>
              <a:buNone/>
            </a:pPr>
            <a:endParaRPr lang="es-ES_tradnl" sz="1600">
              <a:solidFill>
                <a:srgbClr val="000099"/>
              </a:solidFill>
              <a:latin typeface="Arial" charset="0"/>
            </a:endParaRPr>
          </a:p>
          <a:p>
            <a:pPr marL="287338" indent="-287338" eaLnBrk="1" hangingPunct="1">
              <a:lnSpc>
                <a:spcPct val="120000"/>
              </a:lnSpc>
              <a:spcBef>
                <a:spcPct val="50000"/>
              </a:spcBef>
              <a:buClr>
                <a:schemeClr val="accent2"/>
              </a:buClr>
              <a:buFont typeface="Wingdings" pitchFamily="2" charset="2"/>
              <a:buChar char="ü"/>
            </a:pPr>
            <a:r>
              <a:rPr lang="es-ES_tradnl" sz="1800">
                <a:latin typeface="Arial" charset="0"/>
              </a:rPr>
              <a:t>International Worshop on Data Warehousing and OLAP. (DOLAP)</a:t>
            </a:r>
          </a:p>
          <a:p>
            <a:pPr marL="287338" indent="-287338" eaLnBrk="1" hangingPunct="1">
              <a:lnSpc>
                <a:spcPct val="120000"/>
              </a:lnSpc>
              <a:spcBef>
                <a:spcPct val="50000"/>
              </a:spcBef>
              <a:buClr>
                <a:schemeClr val="accent2"/>
              </a:buClr>
              <a:buFont typeface="Wingdings" pitchFamily="2" charset="2"/>
              <a:buChar char="ü"/>
            </a:pPr>
            <a:r>
              <a:rPr lang="es-ES_tradnl" sz="1800">
                <a:latin typeface="Arial" charset="0"/>
              </a:rPr>
              <a:t>International Workshop on Data Warehouse and Data Mining. (DWDM)</a:t>
            </a:r>
          </a:p>
          <a:p>
            <a:pPr marL="287338" indent="-287338" eaLnBrk="1" hangingPunct="1">
              <a:lnSpc>
                <a:spcPct val="120000"/>
              </a:lnSpc>
              <a:spcBef>
                <a:spcPct val="50000"/>
              </a:spcBef>
              <a:buClr>
                <a:schemeClr val="accent2"/>
              </a:buClr>
              <a:buFont typeface="Wingdings" pitchFamily="2" charset="2"/>
              <a:buChar char="ü"/>
            </a:pPr>
            <a:r>
              <a:rPr lang="es-ES_tradnl" sz="1800">
                <a:latin typeface="Arial" charset="0"/>
              </a:rPr>
              <a:t>Interantional Workshop on Design and Management of Data Warehouses. (DMDW)</a:t>
            </a:r>
          </a:p>
          <a:p>
            <a:pPr marL="287338" indent="-287338" eaLnBrk="1" hangingPunct="1">
              <a:lnSpc>
                <a:spcPct val="120000"/>
              </a:lnSpc>
              <a:spcBef>
                <a:spcPct val="50000"/>
              </a:spcBef>
              <a:buClr>
                <a:schemeClr val="accent2"/>
              </a:buClr>
              <a:buFont typeface="Wingdings" pitchFamily="2" charset="2"/>
              <a:buChar char="ü"/>
            </a:pPr>
            <a:r>
              <a:rPr lang="es-ES_tradnl" sz="1800">
                <a:latin typeface="Arial" charset="0"/>
              </a:rPr>
              <a:t>International Conference on Data Warehousing and Knowledege Discovery.  (DaWaK)</a:t>
            </a:r>
            <a:endParaRPr lang="es-ES" sz="1800">
              <a:latin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4 Marcador de número de diapositiva"/>
          <p:cNvSpPr>
            <a:spLocks noGrp="1"/>
          </p:cNvSpPr>
          <p:nvPr>
            <p:ph type="sldNum" sz="quarter" idx="12"/>
          </p:nvPr>
        </p:nvSpPr>
        <p:spPr/>
        <p:txBody>
          <a:bodyPr/>
          <a:lstStyle/>
          <a:p>
            <a:fld id="{0A9A707E-719D-4484-94A6-C0148A349FE7}" type="slidenum">
              <a:rPr lang="en-US"/>
              <a:pPr/>
              <a:t>12</a:t>
            </a:fld>
            <a:endParaRPr lang="en-US"/>
          </a:p>
        </p:txBody>
      </p:sp>
      <p:sp>
        <p:nvSpPr>
          <p:cNvPr id="135170" name="Rectangle 2"/>
          <p:cNvSpPr>
            <a:spLocks noGrp="1" noChangeArrowheads="1"/>
          </p:cNvSpPr>
          <p:nvPr>
            <p:ph type="title"/>
          </p:nvPr>
        </p:nvSpPr>
        <p:spPr/>
        <p:txBody>
          <a:bodyPr/>
          <a:lstStyle/>
          <a:p>
            <a:pPr>
              <a:tabLst>
                <a:tab pos="7143750" algn="l"/>
              </a:tabLst>
            </a:pPr>
            <a:r>
              <a:rPr lang="en-GB"/>
              <a:t>Introducción a los Almacenes de Datos</a:t>
            </a:r>
            <a:endParaRPr lang="es-ES_tradnl"/>
          </a:p>
        </p:txBody>
      </p:sp>
      <p:grpSp>
        <p:nvGrpSpPr>
          <p:cNvPr id="135197" name="Group 29"/>
          <p:cNvGrpSpPr>
            <a:grpSpLocks/>
          </p:cNvGrpSpPr>
          <p:nvPr/>
        </p:nvGrpSpPr>
        <p:grpSpPr bwMode="auto">
          <a:xfrm>
            <a:off x="1905000" y="3581400"/>
            <a:ext cx="5029200" cy="2855913"/>
            <a:chOff x="1148" y="2708"/>
            <a:chExt cx="2788" cy="1299"/>
          </a:xfrm>
        </p:grpSpPr>
        <p:sp>
          <p:nvSpPr>
            <p:cNvPr id="135171" name="AutoShape 3"/>
            <p:cNvSpPr>
              <a:spLocks noChangeArrowheads="1"/>
            </p:cNvSpPr>
            <p:nvPr/>
          </p:nvSpPr>
          <p:spPr bwMode="auto">
            <a:xfrm>
              <a:off x="1292" y="2931"/>
              <a:ext cx="576" cy="405"/>
            </a:xfrm>
            <a:prstGeom prst="flowChartMagneticDisk">
              <a:avLst/>
            </a:prstGeom>
            <a:solidFill>
              <a:srgbClr val="EBFFEB"/>
            </a:solidFill>
            <a:ln w="9525">
              <a:solidFill>
                <a:srgbClr val="000000"/>
              </a:solidFill>
              <a:round/>
              <a:headEnd/>
              <a:tailEnd/>
            </a:ln>
          </p:spPr>
          <p:txBody>
            <a:bodyPr/>
            <a:lstStyle/>
            <a:p>
              <a:endParaRPr lang="es-MX"/>
            </a:p>
          </p:txBody>
        </p:sp>
        <p:sp>
          <p:nvSpPr>
            <p:cNvPr id="135172" name="Line 4"/>
            <p:cNvSpPr>
              <a:spLocks noChangeShapeType="1"/>
            </p:cNvSpPr>
            <p:nvPr/>
          </p:nvSpPr>
          <p:spPr bwMode="auto">
            <a:xfrm>
              <a:off x="1986" y="3564"/>
              <a:ext cx="314" cy="80"/>
            </a:xfrm>
            <a:prstGeom prst="line">
              <a:avLst/>
            </a:prstGeom>
            <a:noFill/>
            <a:ln w="38100">
              <a:solidFill>
                <a:srgbClr val="FF9900"/>
              </a:solidFill>
              <a:prstDash val="sysDot"/>
              <a:round/>
              <a:headEnd/>
              <a:tailEnd type="triangle" w="med" len="med"/>
            </a:ln>
          </p:spPr>
          <p:txBody>
            <a:bodyPr/>
            <a:lstStyle/>
            <a:p>
              <a:endParaRPr lang="es-MX"/>
            </a:p>
          </p:txBody>
        </p:sp>
        <p:sp>
          <p:nvSpPr>
            <p:cNvPr id="135173" name="Text Box 5"/>
            <p:cNvSpPr txBox="1">
              <a:spLocks noChangeArrowheads="1"/>
            </p:cNvSpPr>
            <p:nvPr/>
          </p:nvSpPr>
          <p:spPr bwMode="auto">
            <a:xfrm>
              <a:off x="1166" y="3082"/>
              <a:ext cx="792" cy="317"/>
            </a:xfrm>
            <a:prstGeom prst="rect">
              <a:avLst/>
            </a:prstGeom>
            <a:noFill/>
            <a:ln w="9525">
              <a:noFill/>
              <a:miter lim="800000"/>
              <a:headEnd/>
              <a:tailEnd/>
            </a:ln>
          </p:spPr>
          <p:txBody>
            <a:bodyPr/>
            <a:lstStyle/>
            <a:p>
              <a:pPr algn="ctr" eaLnBrk="1" hangingPunct="1">
                <a:spcBef>
                  <a:spcPct val="50000"/>
                </a:spcBef>
              </a:pPr>
              <a:r>
                <a:rPr lang="es-ES" altLang="ko-KR" sz="1000">
                  <a:latin typeface="Arial" charset="0"/>
                  <a:ea typeface="Batang" pitchFamily="18" charset="-127"/>
                </a:rPr>
                <a:t>Base de Datos Transaccional 1</a:t>
              </a:r>
              <a:endParaRPr lang="es-ES" sz="1000">
                <a:latin typeface="Arial" charset="0"/>
              </a:endParaRPr>
            </a:p>
          </p:txBody>
        </p:sp>
        <p:sp>
          <p:nvSpPr>
            <p:cNvPr id="135174" name="Oval 6"/>
            <p:cNvSpPr>
              <a:spLocks noChangeArrowheads="1"/>
            </p:cNvSpPr>
            <p:nvPr/>
          </p:nvSpPr>
          <p:spPr bwMode="auto">
            <a:xfrm>
              <a:off x="1148" y="2708"/>
              <a:ext cx="864" cy="1288"/>
            </a:xfrm>
            <a:prstGeom prst="ellipse">
              <a:avLst/>
            </a:prstGeom>
            <a:noFill/>
            <a:ln w="38100">
              <a:solidFill>
                <a:srgbClr val="FF9900"/>
              </a:solidFill>
              <a:prstDash val="sysDot"/>
              <a:round/>
              <a:headEnd/>
              <a:tailEnd/>
            </a:ln>
          </p:spPr>
          <p:txBody>
            <a:bodyPr/>
            <a:lstStyle/>
            <a:p>
              <a:endParaRPr lang="es-MX"/>
            </a:p>
          </p:txBody>
        </p:sp>
        <p:sp>
          <p:nvSpPr>
            <p:cNvPr id="135175" name="AutoShape 7"/>
            <p:cNvSpPr>
              <a:spLocks noChangeArrowheads="1"/>
            </p:cNvSpPr>
            <p:nvPr/>
          </p:nvSpPr>
          <p:spPr bwMode="auto">
            <a:xfrm>
              <a:off x="2274" y="2820"/>
              <a:ext cx="504" cy="288"/>
            </a:xfrm>
            <a:prstGeom prst="flowChartInputOutput">
              <a:avLst/>
            </a:prstGeom>
            <a:solidFill>
              <a:srgbClr val="FFE6D5"/>
            </a:solidFill>
            <a:ln w="9525">
              <a:solidFill>
                <a:srgbClr val="000000"/>
              </a:solidFill>
              <a:miter lim="800000"/>
              <a:headEnd/>
              <a:tailEnd/>
            </a:ln>
          </p:spPr>
          <p:txBody>
            <a:bodyPr/>
            <a:lstStyle/>
            <a:p>
              <a:endParaRPr lang="es-MX"/>
            </a:p>
          </p:txBody>
        </p:sp>
        <p:sp>
          <p:nvSpPr>
            <p:cNvPr id="135176" name="Text Box 8"/>
            <p:cNvSpPr txBox="1">
              <a:spLocks noChangeArrowheads="1"/>
            </p:cNvSpPr>
            <p:nvPr/>
          </p:nvSpPr>
          <p:spPr bwMode="auto">
            <a:xfrm>
              <a:off x="2325" y="2850"/>
              <a:ext cx="432" cy="211"/>
            </a:xfrm>
            <a:prstGeom prst="rect">
              <a:avLst/>
            </a:prstGeom>
            <a:noFill/>
            <a:ln w="9525">
              <a:noFill/>
              <a:miter lim="800000"/>
              <a:headEnd/>
              <a:tailEnd/>
            </a:ln>
          </p:spPr>
          <p:txBody>
            <a:bodyPr/>
            <a:lstStyle/>
            <a:p>
              <a:pPr algn="ctr" eaLnBrk="1" hangingPunct="1">
                <a:spcBef>
                  <a:spcPct val="50000"/>
                </a:spcBef>
              </a:pPr>
              <a:r>
                <a:rPr lang="es-ES" altLang="ko-KR" sz="1000">
                  <a:latin typeface="Arial Narrow" pitchFamily="34" charset="0"/>
                  <a:ea typeface="Batang" pitchFamily="18" charset="-127"/>
                </a:rPr>
                <a:t>Fuente de Datos 1</a:t>
              </a:r>
              <a:endParaRPr lang="es-ES" sz="1000">
                <a:latin typeface="Arial" charset="0"/>
              </a:endParaRPr>
            </a:p>
          </p:txBody>
        </p:sp>
        <p:sp>
          <p:nvSpPr>
            <p:cNvPr id="135177" name="Line 9"/>
            <p:cNvSpPr>
              <a:spLocks noChangeShapeType="1"/>
            </p:cNvSpPr>
            <p:nvPr/>
          </p:nvSpPr>
          <p:spPr bwMode="auto">
            <a:xfrm flipH="1">
              <a:off x="2983" y="3248"/>
              <a:ext cx="36" cy="210"/>
            </a:xfrm>
            <a:prstGeom prst="line">
              <a:avLst/>
            </a:prstGeom>
            <a:noFill/>
            <a:ln w="38100">
              <a:solidFill>
                <a:srgbClr val="FF9900"/>
              </a:solidFill>
              <a:prstDash val="sysDot"/>
              <a:round/>
              <a:headEnd/>
              <a:tailEnd type="triangle" w="med" len="med"/>
            </a:ln>
          </p:spPr>
          <p:txBody>
            <a:bodyPr/>
            <a:lstStyle/>
            <a:p>
              <a:endParaRPr lang="es-MX"/>
            </a:p>
          </p:txBody>
        </p:sp>
        <p:sp>
          <p:nvSpPr>
            <p:cNvPr id="135178" name="Text Box 10"/>
            <p:cNvSpPr txBox="1">
              <a:spLocks noChangeArrowheads="1"/>
            </p:cNvSpPr>
            <p:nvPr/>
          </p:nvSpPr>
          <p:spPr bwMode="auto">
            <a:xfrm>
              <a:off x="2961" y="3240"/>
              <a:ext cx="469" cy="263"/>
            </a:xfrm>
            <a:prstGeom prst="rect">
              <a:avLst/>
            </a:prstGeom>
            <a:noFill/>
            <a:ln w="9525">
              <a:noFill/>
              <a:miter lim="800000"/>
              <a:headEnd/>
              <a:tailEnd/>
            </a:ln>
          </p:spPr>
          <p:txBody>
            <a:bodyPr/>
            <a:lstStyle/>
            <a:p>
              <a:pPr algn="ctr" eaLnBrk="1" hangingPunct="1">
                <a:spcBef>
                  <a:spcPct val="50000"/>
                </a:spcBef>
              </a:pPr>
              <a:r>
                <a:rPr lang="es-ES" altLang="ko-KR" sz="1000">
                  <a:latin typeface="Arial" charset="0"/>
                  <a:ea typeface="Batang" pitchFamily="18" charset="-127"/>
                </a:rPr>
                <a:t>Fuentes Externas</a:t>
              </a:r>
              <a:endParaRPr lang="es-ES" sz="1000">
                <a:latin typeface="Arial" charset="0"/>
              </a:endParaRPr>
            </a:p>
          </p:txBody>
        </p:sp>
        <p:sp>
          <p:nvSpPr>
            <p:cNvPr id="135179" name="Text Box 11"/>
            <p:cNvSpPr txBox="1">
              <a:spLocks noChangeArrowheads="1"/>
            </p:cNvSpPr>
            <p:nvPr/>
          </p:nvSpPr>
          <p:spPr bwMode="auto">
            <a:xfrm>
              <a:off x="1916" y="3349"/>
              <a:ext cx="469" cy="262"/>
            </a:xfrm>
            <a:prstGeom prst="rect">
              <a:avLst/>
            </a:prstGeom>
            <a:noFill/>
            <a:ln w="9525">
              <a:noFill/>
              <a:miter lim="800000"/>
              <a:headEnd/>
              <a:tailEnd/>
            </a:ln>
          </p:spPr>
          <p:txBody>
            <a:bodyPr/>
            <a:lstStyle/>
            <a:p>
              <a:pPr algn="ctr" eaLnBrk="1" hangingPunct="1">
                <a:spcBef>
                  <a:spcPct val="50000"/>
                </a:spcBef>
              </a:pPr>
              <a:r>
                <a:rPr lang="es-ES" altLang="ko-KR" sz="1000">
                  <a:latin typeface="Arial" charset="0"/>
                  <a:ea typeface="Batang" pitchFamily="18" charset="-127"/>
                </a:rPr>
                <a:t>Fuentes Internas</a:t>
              </a:r>
              <a:endParaRPr lang="es-ES" sz="1000">
                <a:latin typeface="Arial" charset="0"/>
              </a:endParaRPr>
            </a:p>
          </p:txBody>
        </p:sp>
        <p:grpSp>
          <p:nvGrpSpPr>
            <p:cNvPr id="135180" name="Group 12"/>
            <p:cNvGrpSpPr>
              <a:grpSpLocks/>
            </p:cNvGrpSpPr>
            <p:nvPr/>
          </p:nvGrpSpPr>
          <p:grpSpPr bwMode="auto">
            <a:xfrm>
              <a:off x="3380" y="2780"/>
              <a:ext cx="469" cy="392"/>
              <a:chOff x="10527" y="12221"/>
              <a:chExt cx="1172" cy="981"/>
            </a:xfrm>
          </p:grpSpPr>
          <p:sp>
            <p:nvSpPr>
              <p:cNvPr id="135181" name="AutoShape 13"/>
              <p:cNvSpPr>
                <a:spLocks noChangeArrowheads="1"/>
              </p:cNvSpPr>
              <p:nvPr/>
            </p:nvSpPr>
            <p:spPr bwMode="auto">
              <a:xfrm>
                <a:off x="10629" y="12221"/>
                <a:ext cx="900" cy="900"/>
              </a:xfrm>
              <a:prstGeom prst="flowChartMagneticDisk">
                <a:avLst/>
              </a:prstGeom>
              <a:solidFill>
                <a:srgbClr val="EBFFEB"/>
              </a:solidFill>
              <a:ln w="9525">
                <a:solidFill>
                  <a:srgbClr val="000000"/>
                </a:solidFill>
                <a:round/>
                <a:headEnd/>
                <a:tailEnd/>
              </a:ln>
            </p:spPr>
            <p:txBody>
              <a:bodyPr/>
              <a:lstStyle/>
              <a:p>
                <a:endParaRPr lang="es-MX"/>
              </a:p>
            </p:txBody>
          </p:sp>
          <p:sp>
            <p:nvSpPr>
              <p:cNvPr id="135182" name="Text Box 14"/>
              <p:cNvSpPr txBox="1">
                <a:spLocks noChangeArrowheads="1"/>
              </p:cNvSpPr>
              <p:nvPr/>
            </p:nvSpPr>
            <p:spPr bwMode="auto">
              <a:xfrm>
                <a:off x="10527" y="12546"/>
                <a:ext cx="1172" cy="656"/>
              </a:xfrm>
              <a:prstGeom prst="rect">
                <a:avLst/>
              </a:prstGeom>
              <a:noFill/>
              <a:ln w="9525">
                <a:noFill/>
                <a:miter lim="800000"/>
                <a:headEnd/>
                <a:tailEnd/>
              </a:ln>
            </p:spPr>
            <p:txBody>
              <a:bodyPr/>
              <a:lstStyle/>
              <a:p>
                <a:pPr algn="ctr" eaLnBrk="1" hangingPunct="1">
                  <a:spcBef>
                    <a:spcPct val="50000"/>
                  </a:spcBef>
                </a:pPr>
                <a:r>
                  <a:rPr lang="es-ES" altLang="ko-KR" sz="1000">
                    <a:latin typeface="Arial Narrow" pitchFamily="34" charset="0"/>
                    <a:ea typeface="Batang" pitchFamily="18" charset="-127"/>
                  </a:rPr>
                  <a:t>Fuente de Datos 2</a:t>
                </a:r>
                <a:endParaRPr lang="es-ES" sz="1000">
                  <a:latin typeface="Arial" charset="0"/>
                </a:endParaRPr>
              </a:p>
            </p:txBody>
          </p:sp>
        </p:grpSp>
        <p:grpSp>
          <p:nvGrpSpPr>
            <p:cNvPr id="135183" name="Group 15"/>
            <p:cNvGrpSpPr>
              <a:grpSpLocks/>
            </p:cNvGrpSpPr>
            <p:nvPr/>
          </p:nvGrpSpPr>
          <p:grpSpPr bwMode="auto">
            <a:xfrm>
              <a:off x="2876" y="2780"/>
              <a:ext cx="469" cy="388"/>
              <a:chOff x="11850" y="12244"/>
              <a:chExt cx="1172" cy="971"/>
            </a:xfrm>
          </p:grpSpPr>
          <p:sp>
            <p:nvSpPr>
              <p:cNvPr id="135184" name="AutoShape 16"/>
              <p:cNvSpPr>
                <a:spLocks noChangeArrowheads="1"/>
              </p:cNvSpPr>
              <p:nvPr/>
            </p:nvSpPr>
            <p:spPr bwMode="auto">
              <a:xfrm>
                <a:off x="11961" y="12244"/>
                <a:ext cx="900" cy="900"/>
              </a:xfrm>
              <a:prstGeom prst="flowChartDocument">
                <a:avLst/>
              </a:prstGeom>
              <a:solidFill>
                <a:srgbClr val="FFFFFF"/>
              </a:solidFill>
              <a:ln w="9525">
                <a:solidFill>
                  <a:srgbClr val="000000"/>
                </a:solidFill>
                <a:miter lim="800000"/>
                <a:headEnd/>
                <a:tailEnd/>
              </a:ln>
            </p:spPr>
            <p:txBody>
              <a:bodyPr/>
              <a:lstStyle/>
              <a:p>
                <a:endParaRPr lang="es-MX"/>
              </a:p>
            </p:txBody>
          </p:sp>
          <p:sp>
            <p:nvSpPr>
              <p:cNvPr id="135185" name="Text Box 17"/>
              <p:cNvSpPr txBox="1">
                <a:spLocks noChangeArrowheads="1"/>
              </p:cNvSpPr>
              <p:nvPr/>
            </p:nvSpPr>
            <p:spPr bwMode="auto">
              <a:xfrm>
                <a:off x="11850" y="12360"/>
                <a:ext cx="1172" cy="656"/>
              </a:xfrm>
              <a:prstGeom prst="rect">
                <a:avLst/>
              </a:prstGeom>
              <a:noFill/>
              <a:ln w="9525">
                <a:noFill/>
                <a:miter lim="800000"/>
                <a:headEnd/>
                <a:tailEnd/>
              </a:ln>
            </p:spPr>
            <p:txBody>
              <a:bodyPr/>
              <a:lstStyle/>
              <a:p>
                <a:pPr algn="ctr" eaLnBrk="1" hangingPunct="1">
                  <a:spcBef>
                    <a:spcPct val="50000"/>
                  </a:spcBef>
                </a:pPr>
                <a:r>
                  <a:rPr lang="es-ES" altLang="ko-KR" sz="1000">
                    <a:latin typeface="Arial Narrow" pitchFamily="34" charset="0"/>
                    <a:ea typeface="Batang" pitchFamily="18" charset="-127"/>
                  </a:rPr>
                  <a:t>Fuente de Datos 3</a:t>
                </a:r>
                <a:endParaRPr lang="es-ES" sz="1000">
                  <a:latin typeface="Arial" charset="0"/>
                </a:endParaRPr>
              </a:p>
            </p:txBody>
          </p:sp>
          <p:sp>
            <p:nvSpPr>
              <p:cNvPr id="135186" name="Text Box 18"/>
              <p:cNvSpPr txBox="1">
                <a:spLocks noChangeArrowheads="1"/>
              </p:cNvSpPr>
              <p:nvPr/>
            </p:nvSpPr>
            <p:spPr bwMode="auto">
              <a:xfrm>
                <a:off x="11877" y="12878"/>
                <a:ext cx="611" cy="337"/>
              </a:xfrm>
              <a:prstGeom prst="rect">
                <a:avLst/>
              </a:prstGeom>
              <a:noFill/>
              <a:ln w="9525">
                <a:noFill/>
                <a:miter lim="800000"/>
                <a:headEnd/>
                <a:tailEnd/>
              </a:ln>
            </p:spPr>
            <p:txBody>
              <a:bodyPr/>
              <a:lstStyle/>
              <a:p>
                <a:pPr algn="ctr" eaLnBrk="1" hangingPunct="1">
                  <a:spcBef>
                    <a:spcPct val="50000"/>
                  </a:spcBef>
                </a:pPr>
                <a:r>
                  <a:rPr lang="es-ES" altLang="ko-KR" sz="800">
                    <a:latin typeface="Arial Narrow" pitchFamily="34" charset="0"/>
                    <a:ea typeface="Batang" pitchFamily="18" charset="-127"/>
                  </a:rPr>
                  <a:t>HTML</a:t>
                </a:r>
                <a:endParaRPr lang="es-ES" sz="800">
                  <a:latin typeface="Arial" charset="0"/>
                </a:endParaRPr>
              </a:p>
            </p:txBody>
          </p:sp>
        </p:grpSp>
        <p:sp>
          <p:nvSpPr>
            <p:cNvPr id="135187" name="Oval 19"/>
            <p:cNvSpPr>
              <a:spLocks noChangeArrowheads="1"/>
            </p:cNvSpPr>
            <p:nvPr/>
          </p:nvSpPr>
          <p:spPr bwMode="auto">
            <a:xfrm>
              <a:off x="2178" y="2712"/>
              <a:ext cx="1758" cy="528"/>
            </a:xfrm>
            <a:prstGeom prst="ellipse">
              <a:avLst/>
            </a:prstGeom>
            <a:noFill/>
            <a:ln w="38100">
              <a:solidFill>
                <a:srgbClr val="FF9900"/>
              </a:solidFill>
              <a:prstDash val="sysDot"/>
              <a:round/>
              <a:headEnd/>
              <a:tailEnd/>
            </a:ln>
          </p:spPr>
          <p:txBody>
            <a:bodyPr/>
            <a:lstStyle/>
            <a:p>
              <a:endParaRPr lang="es-MX"/>
            </a:p>
          </p:txBody>
        </p:sp>
        <p:sp>
          <p:nvSpPr>
            <p:cNvPr id="135188" name="AutoShape 20"/>
            <p:cNvSpPr>
              <a:spLocks noChangeArrowheads="1"/>
            </p:cNvSpPr>
            <p:nvPr/>
          </p:nvSpPr>
          <p:spPr bwMode="auto">
            <a:xfrm>
              <a:off x="2310" y="3489"/>
              <a:ext cx="1394" cy="518"/>
            </a:xfrm>
            <a:prstGeom prst="flowChartMagneticDisk">
              <a:avLst/>
            </a:prstGeom>
            <a:solidFill>
              <a:srgbClr val="EBFFEB"/>
            </a:solidFill>
            <a:ln w="9525">
              <a:solidFill>
                <a:srgbClr val="000000"/>
              </a:solidFill>
              <a:round/>
              <a:headEnd/>
              <a:tailEnd/>
            </a:ln>
          </p:spPr>
          <p:txBody>
            <a:bodyPr/>
            <a:lstStyle/>
            <a:p>
              <a:endParaRPr lang="es-MX"/>
            </a:p>
          </p:txBody>
        </p:sp>
        <p:sp>
          <p:nvSpPr>
            <p:cNvPr id="135189" name="Text Box 21"/>
            <p:cNvSpPr txBox="1">
              <a:spLocks noChangeArrowheads="1"/>
            </p:cNvSpPr>
            <p:nvPr/>
          </p:nvSpPr>
          <p:spPr bwMode="auto">
            <a:xfrm>
              <a:off x="2608" y="3695"/>
              <a:ext cx="792" cy="288"/>
            </a:xfrm>
            <a:prstGeom prst="rect">
              <a:avLst/>
            </a:prstGeom>
            <a:noFill/>
            <a:ln w="9525">
              <a:noFill/>
              <a:miter lim="800000"/>
              <a:headEnd/>
              <a:tailEnd/>
            </a:ln>
          </p:spPr>
          <p:txBody>
            <a:bodyPr/>
            <a:lstStyle/>
            <a:p>
              <a:pPr algn="ctr" eaLnBrk="1" hangingPunct="1">
                <a:spcBef>
                  <a:spcPct val="50000"/>
                </a:spcBef>
              </a:pPr>
              <a:r>
                <a:rPr lang="es-ES" altLang="ko-KR" sz="1800" b="1">
                  <a:latin typeface="Arial" charset="0"/>
                  <a:ea typeface="Batang" pitchFamily="18" charset="-127"/>
                </a:rPr>
                <a:t>Almacén de Datos</a:t>
              </a:r>
              <a:endParaRPr lang="es-ES" sz="1800" b="1">
                <a:latin typeface="Arial" charset="0"/>
              </a:endParaRPr>
            </a:p>
          </p:txBody>
        </p:sp>
        <p:sp>
          <p:nvSpPr>
            <p:cNvPr id="135190" name="Text Box 22"/>
            <p:cNvSpPr txBox="1">
              <a:spLocks noChangeArrowheads="1"/>
            </p:cNvSpPr>
            <p:nvPr/>
          </p:nvSpPr>
          <p:spPr bwMode="auto">
            <a:xfrm>
              <a:off x="2149" y="3006"/>
              <a:ext cx="409" cy="126"/>
            </a:xfrm>
            <a:prstGeom prst="rect">
              <a:avLst/>
            </a:prstGeom>
            <a:noFill/>
            <a:ln w="9525">
              <a:noFill/>
              <a:miter lim="800000"/>
              <a:headEnd/>
              <a:tailEnd/>
            </a:ln>
          </p:spPr>
          <p:txBody>
            <a:bodyPr/>
            <a:lstStyle/>
            <a:p>
              <a:pPr algn="ctr" eaLnBrk="1" hangingPunct="1">
                <a:spcBef>
                  <a:spcPct val="50000"/>
                </a:spcBef>
              </a:pPr>
              <a:r>
                <a:rPr lang="es-ES" altLang="ko-KR" sz="800">
                  <a:latin typeface="Arial Narrow" pitchFamily="34" charset="0"/>
                  <a:ea typeface="Batang" pitchFamily="18" charset="-127"/>
                </a:rPr>
                <a:t>texto</a:t>
              </a:r>
              <a:endParaRPr lang="es-ES" sz="800">
                <a:latin typeface="Arial" charset="0"/>
              </a:endParaRPr>
            </a:p>
          </p:txBody>
        </p:sp>
        <p:sp>
          <p:nvSpPr>
            <p:cNvPr id="135191" name="AutoShape 23"/>
            <p:cNvSpPr>
              <a:spLocks noChangeArrowheads="1"/>
            </p:cNvSpPr>
            <p:nvPr/>
          </p:nvSpPr>
          <p:spPr bwMode="auto">
            <a:xfrm>
              <a:off x="1292" y="3428"/>
              <a:ext cx="576" cy="420"/>
            </a:xfrm>
            <a:prstGeom prst="flowChartMagneticDisk">
              <a:avLst/>
            </a:prstGeom>
            <a:solidFill>
              <a:srgbClr val="EBFFEB"/>
            </a:solidFill>
            <a:ln w="9525">
              <a:solidFill>
                <a:srgbClr val="000000"/>
              </a:solidFill>
              <a:round/>
              <a:headEnd/>
              <a:tailEnd/>
            </a:ln>
          </p:spPr>
          <p:txBody>
            <a:bodyPr/>
            <a:lstStyle/>
            <a:p>
              <a:endParaRPr lang="es-MX"/>
            </a:p>
          </p:txBody>
        </p:sp>
        <p:sp>
          <p:nvSpPr>
            <p:cNvPr id="135192" name="Text Box 24"/>
            <p:cNvSpPr txBox="1">
              <a:spLocks noChangeArrowheads="1"/>
            </p:cNvSpPr>
            <p:nvPr/>
          </p:nvSpPr>
          <p:spPr bwMode="auto">
            <a:xfrm>
              <a:off x="1177" y="3591"/>
              <a:ext cx="792" cy="239"/>
            </a:xfrm>
            <a:prstGeom prst="rect">
              <a:avLst/>
            </a:prstGeom>
            <a:noFill/>
            <a:ln w="9525">
              <a:noFill/>
              <a:miter lim="800000"/>
              <a:headEnd/>
              <a:tailEnd/>
            </a:ln>
          </p:spPr>
          <p:txBody>
            <a:bodyPr/>
            <a:lstStyle/>
            <a:p>
              <a:pPr algn="ctr" eaLnBrk="1" hangingPunct="1">
                <a:spcBef>
                  <a:spcPct val="50000"/>
                </a:spcBef>
              </a:pPr>
              <a:r>
                <a:rPr lang="es-ES" altLang="ko-KR" sz="1000">
                  <a:latin typeface="Arial" charset="0"/>
                  <a:ea typeface="Batang" pitchFamily="18" charset="-127"/>
                </a:rPr>
                <a:t>Base de Datos Transaccional 2</a:t>
              </a:r>
              <a:endParaRPr lang="es-ES" sz="1000">
                <a:latin typeface="Arial" charset="0"/>
              </a:endParaRPr>
            </a:p>
          </p:txBody>
        </p:sp>
      </p:grpSp>
      <p:sp>
        <p:nvSpPr>
          <p:cNvPr id="135193" name="Text Box 25"/>
          <p:cNvSpPr txBox="1">
            <a:spLocks noChangeArrowheads="1"/>
          </p:cNvSpPr>
          <p:nvPr/>
        </p:nvSpPr>
        <p:spPr bwMode="auto">
          <a:xfrm>
            <a:off x="1193800" y="2184400"/>
            <a:ext cx="2119313" cy="4572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a:solidFill>
                  <a:srgbClr val="000099"/>
                </a:solidFill>
                <a:latin typeface="Arial" charset="0"/>
              </a:rPr>
              <a:t>AD: Integrado</a:t>
            </a:r>
          </a:p>
        </p:txBody>
      </p:sp>
      <p:sp>
        <p:nvSpPr>
          <p:cNvPr id="135194" name="Text Box 26"/>
          <p:cNvSpPr txBox="1">
            <a:spLocks noChangeArrowheads="1"/>
          </p:cNvSpPr>
          <p:nvPr/>
        </p:nvSpPr>
        <p:spPr bwMode="auto">
          <a:xfrm>
            <a:off x="4305300" y="1958975"/>
            <a:ext cx="3686175" cy="1298575"/>
          </a:xfrm>
          <a:prstGeom prst="rect">
            <a:avLst/>
          </a:prstGeom>
          <a:noFill/>
          <a:ln w="12700">
            <a:noFill/>
            <a:miter lim="800000"/>
            <a:headEnd type="none" w="sm" len="sm"/>
            <a:tailEnd type="none" w="sm" len="sm"/>
          </a:ln>
          <a:effectLst/>
        </p:spPr>
        <p:txBody>
          <a:bodyPr>
            <a:spAutoFit/>
          </a:bodyPr>
          <a:lstStyle/>
          <a:p>
            <a:pPr eaLnBrk="1" hangingPunct="1">
              <a:lnSpc>
                <a:spcPct val="110000"/>
              </a:lnSpc>
              <a:spcBef>
                <a:spcPct val="50000"/>
              </a:spcBef>
            </a:pPr>
            <a:r>
              <a:rPr lang="es-ES_tradnl" sz="1800">
                <a:latin typeface="Arial" charset="0"/>
              </a:rPr>
              <a:t>integra datos recogidos de diferentes sistemas operacionales de la organización (y/o fuentes externas).</a:t>
            </a:r>
          </a:p>
        </p:txBody>
      </p:sp>
      <p:sp>
        <p:nvSpPr>
          <p:cNvPr id="135196" name="AutoShape 28"/>
          <p:cNvSpPr>
            <a:spLocks noChangeArrowheads="1"/>
          </p:cNvSpPr>
          <p:nvPr/>
        </p:nvSpPr>
        <p:spPr bwMode="auto">
          <a:xfrm rot="62230">
            <a:off x="3505200" y="2209800"/>
            <a:ext cx="444500" cy="431800"/>
          </a:xfrm>
          <a:prstGeom prst="rightArrow">
            <a:avLst>
              <a:gd name="adj1" fmla="val 50000"/>
              <a:gd name="adj2" fmla="val 25735"/>
            </a:avLst>
          </a:prstGeom>
          <a:solidFill>
            <a:schemeClr val="accent2"/>
          </a:solidFill>
          <a:ln w="12700">
            <a:noFill/>
            <a:miter lim="800000"/>
            <a:headEnd/>
            <a:tailEnd/>
          </a:ln>
          <a:effectLst/>
        </p:spPr>
        <p:txBody>
          <a:bodyPr wrap="none" anchor="ctr">
            <a:spAutoFit/>
          </a:bodyPr>
          <a:lstStyle/>
          <a:p>
            <a:endParaRPr lang="es-MX"/>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número de diapositiva"/>
          <p:cNvSpPr>
            <a:spLocks noGrp="1"/>
          </p:cNvSpPr>
          <p:nvPr>
            <p:ph type="sldNum" sz="quarter" idx="12"/>
          </p:nvPr>
        </p:nvSpPr>
        <p:spPr/>
        <p:txBody>
          <a:bodyPr/>
          <a:lstStyle/>
          <a:p>
            <a:fld id="{4148600D-BBA6-403E-B860-FE4197998819}" type="slidenum">
              <a:rPr lang="en-US"/>
              <a:pPr/>
              <a:t>120</a:t>
            </a:fld>
            <a:endParaRPr lang="en-US"/>
          </a:p>
        </p:txBody>
      </p:sp>
      <p:sp>
        <p:nvSpPr>
          <p:cNvPr id="288770" name="Rectangle 2"/>
          <p:cNvSpPr>
            <a:spLocks noGrp="1" noChangeArrowheads="1"/>
          </p:cNvSpPr>
          <p:nvPr>
            <p:ph type="title"/>
          </p:nvPr>
        </p:nvSpPr>
        <p:spPr/>
        <p:txBody>
          <a:bodyPr/>
          <a:lstStyle/>
          <a:p>
            <a:pPr>
              <a:tabLst>
                <a:tab pos="7143750" algn="l"/>
              </a:tabLst>
            </a:pPr>
            <a:r>
              <a:rPr lang="en-GB"/>
              <a:t>Líneas de Investigación Abiertas</a:t>
            </a:r>
            <a:endParaRPr lang="es-ES_tradnl"/>
          </a:p>
        </p:txBody>
      </p:sp>
      <p:sp>
        <p:nvSpPr>
          <p:cNvPr id="288771" name="Text Box 3"/>
          <p:cNvSpPr txBox="1">
            <a:spLocks noChangeArrowheads="1"/>
          </p:cNvSpPr>
          <p:nvPr/>
        </p:nvSpPr>
        <p:spPr bwMode="auto">
          <a:xfrm>
            <a:off x="857250" y="1879600"/>
            <a:ext cx="7823200" cy="3362325"/>
          </a:xfrm>
          <a:prstGeom prst="rect">
            <a:avLst/>
          </a:prstGeom>
          <a:noFill/>
          <a:ln w="12700">
            <a:noFill/>
            <a:miter lim="800000"/>
            <a:headEnd/>
            <a:tailEnd/>
          </a:ln>
          <a:effectLst/>
        </p:spPr>
        <p:txBody>
          <a:bodyPr>
            <a:spAutoFit/>
          </a:bodyPr>
          <a:lstStyle/>
          <a:p>
            <a:pPr marL="287338" indent="-287338" eaLnBrk="1" hangingPunct="1">
              <a:spcBef>
                <a:spcPct val="50000"/>
              </a:spcBef>
              <a:buClr>
                <a:schemeClr val="accent2"/>
              </a:buClr>
              <a:buFont typeface="Wingdings" pitchFamily="2" charset="2"/>
              <a:buNone/>
            </a:pPr>
            <a:r>
              <a:rPr lang="es-ES_tradnl" sz="2800">
                <a:solidFill>
                  <a:srgbClr val="000099"/>
                </a:solidFill>
                <a:latin typeface="Arial" charset="0"/>
              </a:rPr>
              <a:t>Conferencias especializadas en BD:</a:t>
            </a:r>
          </a:p>
          <a:p>
            <a:pPr marL="287338" indent="-287338" eaLnBrk="1" hangingPunct="1">
              <a:spcBef>
                <a:spcPct val="50000"/>
              </a:spcBef>
              <a:buClr>
                <a:schemeClr val="accent2"/>
              </a:buClr>
              <a:buFont typeface="Wingdings" pitchFamily="2" charset="2"/>
              <a:buNone/>
            </a:pPr>
            <a:endParaRPr lang="es-ES_tradnl" sz="1600">
              <a:solidFill>
                <a:srgbClr val="000099"/>
              </a:solidFill>
              <a:latin typeface="Arial" charset="0"/>
            </a:endParaRPr>
          </a:p>
          <a:p>
            <a:pPr marL="287338" indent="-287338" eaLnBrk="1" hangingPunct="1">
              <a:spcBef>
                <a:spcPct val="50000"/>
              </a:spcBef>
              <a:buClr>
                <a:schemeClr val="accent2"/>
              </a:buClr>
              <a:buFont typeface="Wingdings" pitchFamily="2" charset="2"/>
              <a:buChar char="ü"/>
            </a:pPr>
            <a:r>
              <a:rPr lang="es-ES_tradnl" sz="1800">
                <a:latin typeface="Arial" charset="0"/>
              </a:rPr>
              <a:t>International Conference of Very Large Databases. (VLDB)</a:t>
            </a:r>
          </a:p>
          <a:p>
            <a:pPr marL="287338" indent="-287338" eaLnBrk="1" hangingPunct="1">
              <a:spcBef>
                <a:spcPct val="50000"/>
              </a:spcBef>
              <a:buClr>
                <a:schemeClr val="accent2"/>
              </a:buClr>
              <a:buFont typeface="Wingdings" pitchFamily="2" charset="2"/>
              <a:buChar char="ü"/>
            </a:pPr>
            <a:r>
              <a:rPr lang="es-ES_tradnl" sz="1800">
                <a:latin typeface="Arial" charset="0"/>
              </a:rPr>
              <a:t>International Conference on Data Engineering. (ICDE)</a:t>
            </a:r>
          </a:p>
          <a:p>
            <a:pPr marL="287338" indent="-287338" eaLnBrk="1" hangingPunct="1">
              <a:spcBef>
                <a:spcPct val="50000"/>
              </a:spcBef>
              <a:buClr>
                <a:schemeClr val="accent2"/>
              </a:buClr>
              <a:buFont typeface="Wingdings" pitchFamily="2" charset="2"/>
              <a:buChar char="ü"/>
            </a:pPr>
            <a:r>
              <a:rPr lang="es-ES_tradnl" sz="1800">
                <a:latin typeface="Arial" charset="0"/>
              </a:rPr>
              <a:t>Interantional Conference on Conceptual Modeling. (ER)</a:t>
            </a:r>
          </a:p>
          <a:p>
            <a:pPr marL="287338" indent="-287338" eaLnBrk="1" hangingPunct="1">
              <a:spcBef>
                <a:spcPct val="50000"/>
              </a:spcBef>
              <a:buClr>
                <a:schemeClr val="accent2"/>
              </a:buClr>
              <a:buFont typeface="Wingdings" pitchFamily="2" charset="2"/>
              <a:buChar char="ü"/>
            </a:pPr>
            <a:r>
              <a:rPr lang="es-ES_tradnl" sz="1800">
                <a:latin typeface="Arial" charset="0"/>
              </a:rPr>
              <a:t>International Conference on Extending Database Technology (EDBT).</a:t>
            </a:r>
          </a:p>
          <a:p>
            <a:pPr marL="287338" indent="-287338" eaLnBrk="1" hangingPunct="1">
              <a:spcBef>
                <a:spcPct val="50000"/>
              </a:spcBef>
              <a:buClr>
                <a:schemeClr val="accent2"/>
              </a:buClr>
              <a:buFont typeface="Wingdings" pitchFamily="2" charset="2"/>
              <a:buChar char="ü"/>
            </a:pPr>
            <a:r>
              <a:rPr lang="es-ES_tradnl" sz="1800">
                <a:latin typeface="Arial" charset="0"/>
              </a:rPr>
              <a:t>International Conference on Database Theory (ICDT). </a:t>
            </a:r>
          </a:p>
          <a:p>
            <a:pPr marL="287338" indent="-287338" eaLnBrk="1" hangingPunct="1">
              <a:spcBef>
                <a:spcPct val="50000"/>
              </a:spcBef>
              <a:buClr>
                <a:schemeClr val="accent2"/>
              </a:buClr>
              <a:buFont typeface="Wingdings" pitchFamily="2" charset="2"/>
              <a:buChar char="ü"/>
            </a:pPr>
            <a:endParaRPr lang="es-ES" sz="1800">
              <a:latin typeface="Arial" charset="0"/>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número de diapositiva"/>
          <p:cNvSpPr>
            <a:spLocks noGrp="1"/>
          </p:cNvSpPr>
          <p:nvPr>
            <p:ph type="sldNum" sz="quarter" idx="12"/>
          </p:nvPr>
        </p:nvSpPr>
        <p:spPr/>
        <p:txBody>
          <a:bodyPr/>
          <a:lstStyle/>
          <a:p>
            <a:fld id="{E6A6B701-43A0-49FA-9E5A-DDAAD5193485}" type="slidenum">
              <a:rPr lang="en-US"/>
              <a:pPr/>
              <a:t>121</a:t>
            </a:fld>
            <a:endParaRPr lang="en-US"/>
          </a:p>
        </p:txBody>
      </p:sp>
      <p:sp>
        <p:nvSpPr>
          <p:cNvPr id="289794" name="Rectangle 2"/>
          <p:cNvSpPr>
            <a:spLocks noGrp="1" noChangeArrowheads="1"/>
          </p:cNvSpPr>
          <p:nvPr>
            <p:ph type="title"/>
          </p:nvPr>
        </p:nvSpPr>
        <p:spPr/>
        <p:txBody>
          <a:bodyPr/>
          <a:lstStyle/>
          <a:p>
            <a:pPr>
              <a:tabLst>
                <a:tab pos="7143750" algn="l"/>
              </a:tabLst>
            </a:pPr>
            <a:r>
              <a:rPr lang="en-GB"/>
              <a:t>Líneas de Investigación Abiertas</a:t>
            </a:r>
            <a:endParaRPr lang="es-ES_tradnl"/>
          </a:p>
        </p:txBody>
      </p:sp>
      <p:sp>
        <p:nvSpPr>
          <p:cNvPr id="289795" name="Text Box 3"/>
          <p:cNvSpPr txBox="1">
            <a:spLocks noChangeArrowheads="1"/>
          </p:cNvSpPr>
          <p:nvPr/>
        </p:nvSpPr>
        <p:spPr bwMode="auto">
          <a:xfrm>
            <a:off x="825500" y="1733550"/>
            <a:ext cx="7734300" cy="4352925"/>
          </a:xfrm>
          <a:prstGeom prst="rect">
            <a:avLst/>
          </a:prstGeom>
          <a:noFill/>
          <a:ln w="12700">
            <a:noFill/>
            <a:miter lim="800000"/>
            <a:headEnd/>
            <a:tailEnd/>
          </a:ln>
          <a:effectLst/>
        </p:spPr>
        <p:txBody>
          <a:bodyPr>
            <a:spAutoFit/>
          </a:bodyPr>
          <a:lstStyle/>
          <a:p>
            <a:pPr eaLnBrk="1" hangingPunct="1">
              <a:spcBef>
                <a:spcPct val="50000"/>
              </a:spcBef>
            </a:pPr>
            <a:r>
              <a:rPr lang="es-ES_tradnl" sz="2800">
                <a:latin typeface="Arial" charset="0"/>
              </a:rPr>
              <a:t>Direcciones de interés:</a:t>
            </a:r>
          </a:p>
          <a:p>
            <a:pPr marL="860425" lvl="1" indent="-403225" eaLnBrk="1" hangingPunct="1">
              <a:spcBef>
                <a:spcPct val="50000"/>
              </a:spcBef>
              <a:buFontTx/>
              <a:buChar char="•"/>
            </a:pPr>
            <a:r>
              <a:rPr lang="es-ES">
                <a:solidFill>
                  <a:schemeClr val="tx2"/>
                </a:solidFill>
                <a:latin typeface="Arial" charset="0"/>
              </a:rPr>
              <a:t>http://www.cs.toronto.edu/~mendel/dwbib.html</a:t>
            </a:r>
          </a:p>
          <a:p>
            <a:pPr marL="860425" lvl="1" indent="-403225" eaLnBrk="1" hangingPunct="1">
              <a:spcBef>
                <a:spcPct val="50000"/>
              </a:spcBef>
              <a:buFontTx/>
              <a:buChar char="•"/>
            </a:pPr>
            <a:r>
              <a:rPr lang="es-ES">
                <a:solidFill>
                  <a:schemeClr val="tx2"/>
                </a:solidFill>
                <a:latin typeface="Arial" charset="0"/>
              </a:rPr>
              <a:t>http://www.olapcouncil.org/research/</a:t>
            </a:r>
            <a:endParaRPr lang="es-ES_tradnl">
              <a:solidFill>
                <a:schemeClr val="tx2"/>
              </a:solidFill>
              <a:latin typeface="Arial" charset="0"/>
            </a:endParaRPr>
          </a:p>
          <a:p>
            <a:pPr marL="860425" lvl="1" indent="-403225" eaLnBrk="1" hangingPunct="1">
              <a:spcBef>
                <a:spcPct val="50000"/>
              </a:spcBef>
              <a:buFontTx/>
              <a:buChar char="•"/>
            </a:pPr>
            <a:r>
              <a:rPr lang="es-ES_tradnl">
                <a:solidFill>
                  <a:schemeClr val="tx2"/>
                </a:solidFill>
                <a:latin typeface="Arial" charset="0"/>
              </a:rPr>
              <a:t>http://www.ceur-ws.org/</a:t>
            </a:r>
          </a:p>
          <a:p>
            <a:pPr marL="860425" lvl="1" indent="-403225" eaLnBrk="1" hangingPunct="1">
              <a:spcBef>
                <a:spcPct val="50000"/>
              </a:spcBef>
              <a:buFontTx/>
              <a:buChar char="•"/>
            </a:pPr>
            <a:r>
              <a:rPr lang="es-ES_tradnl">
                <a:solidFill>
                  <a:schemeClr val="tx2"/>
                </a:solidFill>
                <a:latin typeface="Arial" charset="0"/>
              </a:rPr>
              <a:t>http://www.cis.drexel.edu/faculty/song/dolap.html</a:t>
            </a:r>
          </a:p>
          <a:p>
            <a:pPr marL="860425" lvl="1" indent="-403225" eaLnBrk="1" hangingPunct="1">
              <a:spcBef>
                <a:spcPct val="50000"/>
              </a:spcBef>
              <a:buFontTx/>
              <a:buChar char="•"/>
            </a:pPr>
            <a:r>
              <a:rPr lang="es-ES_tradnl">
                <a:solidFill>
                  <a:schemeClr val="tx2"/>
                </a:solidFill>
                <a:latin typeface="Arial" charset="0"/>
              </a:rPr>
              <a:t>http://www-db.stanford.edu/warehousing/</a:t>
            </a:r>
          </a:p>
          <a:p>
            <a:pPr marL="860425" lvl="1" indent="-403225" eaLnBrk="1" hangingPunct="1">
              <a:spcBef>
                <a:spcPct val="50000"/>
              </a:spcBef>
            </a:pPr>
            <a:endParaRPr lang="es-ES">
              <a:solidFill>
                <a:schemeClr val="tx2"/>
              </a:solidFill>
              <a:latin typeface="Arial" charset="0"/>
            </a:endParaRPr>
          </a:p>
          <a:p>
            <a:pPr eaLnBrk="1" hangingPunct="1">
              <a:spcBef>
                <a:spcPct val="50000"/>
              </a:spcBef>
            </a:pPr>
            <a:endParaRPr lang="es-ES">
              <a:latin typeface="Arial" charset="0"/>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número de diapositiva"/>
          <p:cNvSpPr>
            <a:spLocks noGrp="1"/>
          </p:cNvSpPr>
          <p:nvPr>
            <p:ph type="sldNum" sz="quarter" idx="12"/>
          </p:nvPr>
        </p:nvSpPr>
        <p:spPr/>
        <p:txBody>
          <a:bodyPr/>
          <a:lstStyle/>
          <a:p>
            <a:fld id="{54D0E60A-E1A7-4922-ABD3-6ACBEDD423C9}" type="slidenum">
              <a:rPr lang="en-US"/>
              <a:pPr/>
              <a:t>122</a:t>
            </a:fld>
            <a:endParaRPr lang="en-US"/>
          </a:p>
        </p:txBody>
      </p:sp>
      <p:sp>
        <p:nvSpPr>
          <p:cNvPr id="290818" name="Rectangle 2"/>
          <p:cNvSpPr>
            <a:spLocks noGrp="1" noChangeArrowheads="1"/>
          </p:cNvSpPr>
          <p:nvPr>
            <p:ph type="title"/>
          </p:nvPr>
        </p:nvSpPr>
        <p:spPr/>
        <p:txBody>
          <a:bodyPr/>
          <a:lstStyle/>
          <a:p>
            <a:pPr>
              <a:tabLst>
                <a:tab pos="7143750" algn="l"/>
              </a:tabLst>
            </a:pPr>
            <a:r>
              <a:rPr lang="en-GB"/>
              <a:t>Líneas de Investigación Abiertas</a:t>
            </a:r>
            <a:endParaRPr lang="es-ES_tradnl"/>
          </a:p>
        </p:txBody>
      </p:sp>
      <p:sp>
        <p:nvSpPr>
          <p:cNvPr id="290819" name="Text Box 3"/>
          <p:cNvSpPr txBox="1">
            <a:spLocks noChangeArrowheads="1"/>
          </p:cNvSpPr>
          <p:nvPr/>
        </p:nvSpPr>
        <p:spPr bwMode="auto">
          <a:xfrm>
            <a:off x="971550" y="1557338"/>
            <a:ext cx="7461250" cy="4994275"/>
          </a:xfrm>
          <a:prstGeom prst="rect">
            <a:avLst/>
          </a:prstGeom>
          <a:noFill/>
          <a:ln w="12700">
            <a:noFill/>
            <a:miter lim="800000"/>
            <a:headEnd/>
            <a:tailEnd/>
          </a:ln>
          <a:effectLst/>
        </p:spPr>
        <p:txBody>
          <a:bodyPr>
            <a:spAutoFit/>
          </a:bodyPr>
          <a:lstStyle/>
          <a:p>
            <a:pPr marL="361950" indent="-361950" eaLnBrk="1" hangingPunct="1">
              <a:spcBef>
                <a:spcPct val="50000"/>
              </a:spcBef>
              <a:buClr>
                <a:schemeClr val="accent2"/>
              </a:buClr>
              <a:buFont typeface="Wingdings" pitchFamily="2" charset="2"/>
              <a:buChar char="ü"/>
            </a:pPr>
            <a:r>
              <a:rPr lang="es-ES_tradnl" sz="2100">
                <a:latin typeface="Arial" charset="0"/>
              </a:rPr>
              <a:t>Diseño de Almacenes de Datos: modelos conceptuales, metodogías de diseño.</a:t>
            </a:r>
          </a:p>
          <a:p>
            <a:pPr marL="361950" indent="-361950" eaLnBrk="1" hangingPunct="1">
              <a:spcBef>
                <a:spcPct val="50000"/>
              </a:spcBef>
              <a:buClr>
                <a:schemeClr val="accent2"/>
              </a:buClr>
              <a:buFont typeface="Wingdings" pitchFamily="2" charset="2"/>
              <a:buChar char="ü"/>
            </a:pPr>
            <a:r>
              <a:rPr lang="es-ES_tradnl" sz="2100">
                <a:latin typeface="Arial" charset="0"/>
              </a:rPr>
              <a:t>Carga y ETL: recuperación de fallos durante la carga. Planificación de cargas y refrescos.</a:t>
            </a:r>
          </a:p>
          <a:p>
            <a:pPr marL="361950" indent="-361950" eaLnBrk="1" hangingPunct="1">
              <a:spcBef>
                <a:spcPct val="50000"/>
              </a:spcBef>
              <a:buClr>
                <a:schemeClr val="accent2"/>
              </a:buClr>
              <a:buFont typeface="Wingdings" pitchFamily="2" charset="2"/>
              <a:buChar char="ü"/>
            </a:pPr>
            <a:r>
              <a:rPr lang="es-ES_tradnl" sz="2100">
                <a:latin typeface="Arial" charset="0"/>
              </a:rPr>
              <a:t>Limpieza y Transformación</a:t>
            </a:r>
          </a:p>
          <a:p>
            <a:pPr marL="361950" indent="-361950" eaLnBrk="1" hangingPunct="1">
              <a:spcBef>
                <a:spcPct val="50000"/>
              </a:spcBef>
              <a:buClr>
                <a:schemeClr val="accent2"/>
              </a:buClr>
              <a:buFont typeface="Wingdings" pitchFamily="2" charset="2"/>
              <a:buChar char="ü"/>
            </a:pPr>
            <a:r>
              <a:rPr lang="es-ES_tradnl" sz="2100">
                <a:latin typeface="Arial" charset="0"/>
              </a:rPr>
              <a:t>Mantenimiento de Almacenes de Datos: mantenimiento de vistas materializadas.</a:t>
            </a:r>
          </a:p>
          <a:p>
            <a:pPr marL="361950" indent="-361950" eaLnBrk="1" hangingPunct="1">
              <a:spcBef>
                <a:spcPct val="50000"/>
              </a:spcBef>
              <a:buClr>
                <a:schemeClr val="accent2"/>
              </a:buClr>
              <a:buFont typeface="Wingdings" pitchFamily="2" charset="2"/>
              <a:buChar char="ü"/>
            </a:pPr>
            <a:r>
              <a:rPr lang="es-ES_tradnl" sz="2100">
                <a:latin typeface="Arial" charset="0"/>
              </a:rPr>
              <a:t>Implementación de Almacenes de Datos.</a:t>
            </a:r>
          </a:p>
          <a:p>
            <a:pPr marL="361950" indent="-361950" eaLnBrk="1" hangingPunct="1">
              <a:spcBef>
                <a:spcPct val="50000"/>
              </a:spcBef>
              <a:buClr>
                <a:schemeClr val="accent2"/>
              </a:buClr>
              <a:buFont typeface="Wingdings" pitchFamily="2" charset="2"/>
              <a:buChar char="ü"/>
            </a:pPr>
            <a:r>
              <a:rPr lang="es-ES_tradnl" sz="2100">
                <a:latin typeface="Arial" charset="0"/>
              </a:rPr>
              <a:t>Diseño Físico, optimizaciones para ROLAP, estructuras para MOLAP.</a:t>
            </a:r>
          </a:p>
          <a:p>
            <a:pPr marL="361950" indent="-361950" eaLnBrk="1" hangingPunct="1">
              <a:spcBef>
                <a:spcPct val="50000"/>
              </a:spcBef>
              <a:buClr>
                <a:schemeClr val="accent2"/>
              </a:buClr>
              <a:buFont typeface="Wingdings" pitchFamily="2" charset="2"/>
              <a:buChar char="ü"/>
            </a:pPr>
            <a:r>
              <a:rPr lang="es-ES_tradnl" sz="2100">
                <a:latin typeface="Arial" charset="0"/>
              </a:rPr>
              <a:t>Repartición de tareas OLAP entre el cliente y el servidor.</a:t>
            </a:r>
            <a:endParaRPr lang="es-ES_tradnl" sz="1800">
              <a:latin typeface="Arial" charset="0"/>
            </a:endParaRPr>
          </a:p>
          <a:p>
            <a:pPr marL="361950" indent="-361950" eaLnBrk="1" hangingPunct="1">
              <a:spcBef>
                <a:spcPct val="50000"/>
              </a:spcBef>
              <a:buClr>
                <a:schemeClr val="accent2"/>
              </a:buClr>
              <a:buFont typeface="Wingdings" pitchFamily="2" charset="2"/>
              <a:buChar char="ü"/>
            </a:pPr>
            <a:endParaRPr lang="es-ES" sz="1800">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4 Marcador de número de diapositiva"/>
          <p:cNvSpPr>
            <a:spLocks noGrp="1"/>
          </p:cNvSpPr>
          <p:nvPr>
            <p:ph type="sldNum" sz="quarter" idx="12"/>
          </p:nvPr>
        </p:nvSpPr>
        <p:spPr/>
        <p:txBody>
          <a:bodyPr/>
          <a:lstStyle/>
          <a:p>
            <a:fld id="{34D616C9-A8C7-4957-86AF-25F43FF52339}" type="slidenum">
              <a:rPr lang="en-US"/>
              <a:pPr/>
              <a:t>13</a:t>
            </a:fld>
            <a:endParaRPr lang="en-US"/>
          </a:p>
        </p:txBody>
      </p:sp>
      <p:sp>
        <p:nvSpPr>
          <p:cNvPr id="136194" name="Rectangle 2"/>
          <p:cNvSpPr>
            <a:spLocks noGrp="1" noChangeArrowheads="1"/>
          </p:cNvSpPr>
          <p:nvPr>
            <p:ph type="title"/>
          </p:nvPr>
        </p:nvSpPr>
        <p:spPr/>
        <p:txBody>
          <a:bodyPr/>
          <a:lstStyle/>
          <a:p>
            <a:pPr>
              <a:tabLst>
                <a:tab pos="7143750" algn="l"/>
              </a:tabLst>
            </a:pPr>
            <a:r>
              <a:rPr lang="en-GB"/>
              <a:t>Introducción a los Almacenes de Datos</a:t>
            </a:r>
            <a:endParaRPr lang="es-ES_tradnl"/>
          </a:p>
        </p:txBody>
      </p:sp>
      <p:sp>
        <p:nvSpPr>
          <p:cNvPr id="136195" name="Rectangle 3"/>
          <p:cNvSpPr>
            <a:spLocks noChangeArrowheads="1"/>
          </p:cNvSpPr>
          <p:nvPr/>
        </p:nvSpPr>
        <p:spPr bwMode="auto">
          <a:xfrm>
            <a:off x="1371600" y="3048000"/>
            <a:ext cx="6099175" cy="628650"/>
          </a:xfrm>
          <a:prstGeom prst="rect">
            <a:avLst/>
          </a:prstGeom>
          <a:solidFill>
            <a:srgbClr val="FFCC66"/>
          </a:solidFill>
          <a:ln w="12700">
            <a:solidFill>
              <a:schemeClr val="bg2"/>
            </a:solidFill>
            <a:miter lim="800000"/>
            <a:headEnd/>
            <a:tailEnd/>
          </a:ln>
          <a:effectLst/>
        </p:spPr>
        <p:txBody>
          <a:bodyPr wrap="none" lIns="92075" tIns="46038" rIns="92075" bIns="46038" anchor="ctr"/>
          <a:lstStyle/>
          <a:p>
            <a:pPr eaLnBrk="1" hangingPunct="1">
              <a:buClr>
                <a:schemeClr val="accent1"/>
              </a:buClr>
              <a:buSzPct val="89000"/>
              <a:buFont typeface="Monotype Sorts" pitchFamily="2" charset="2"/>
              <a:buNone/>
            </a:pPr>
            <a:r>
              <a:rPr lang="es-ES_tradnl" sz="1800">
                <a:solidFill>
                  <a:srgbClr val="000000"/>
                </a:solidFill>
                <a:latin typeface="Arial" charset="0"/>
              </a:rPr>
              <a:t>Los datos son almacenados como fotos (snapshots) </a:t>
            </a:r>
          </a:p>
          <a:p>
            <a:pPr eaLnBrk="1" hangingPunct="1">
              <a:buClr>
                <a:schemeClr val="accent1"/>
              </a:buClr>
              <a:buSzPct val="89000"/>
              <a:buFont typeface="Monotype Sorts" pitchFamily="2" charset="2"/>
              <a:buNone/>
            </a:pPr>
            <a:r>
              <a:rPr lang="es-ES_tradnl" sz="1800">
                <a:solidFill>
                  <a:srgbClr val="000000"/>
                </a:solidFill>
                <a:latin typeface="Arial" charset="0"/>
              </a:rPr>
              <a:t>correspondientes a periodos de tiempo</a:t>
            </a:r>
            <a:r>
              <a:rPr lang="es-ES" sz="1800">
                <a:solidFill>
                  <a:srgbClr val="000000"/>
                </a:solidFill>
                <a:latin typeface="Arial" charset="0"/>
              </a:rPr>
              <a:t>.  </a:t>
            </a:r>
          </a:p>
        </p:txBody>
      </p:sp>
      <p:grpSp>
        <p:nvGrpSpPr>
          <p:cNvPr id="136196" name="Group 4"/>
          <p:cNvGrpSpPr>
            <a:grpSpLocks/>
          </p:cNvGrpSpPr>
          <p:nvPr/>
        </p:nvGrpSpPr>
        <p:grpSpPr bwMode="auto">
          <a:xfrm>
            <a:off x="1371600" y="3810000"/>
            <a:ext cx="6445250" cy="2792413"/>
            <a:chOff x="1081" y="1680"/>
            <a:chExt cx="3692" cy="1759"/>
          </a:xfrm>
        </p:grpSpPr>
        <p:grpSp>
          <p:nvGrpSpPr>
            <p:cNvPr id="136197" name="Group 5"/>
            <p:cNvGrpSpPr>
              <a:grpSpLocks/>
            </p:cNvGrpSpPr>
            <p:nvPr/>
          </p:nvGrpSpPr>
          <p:grpSpPr bwMode="auto">
            <a:xfrm>
              <a:off x="1081" y="2019"/>
              <a:ext cx="1755" cy="1138"/>
              <a:chOff x="1081" y="2019"/>
              <a:chExt cx="1755" cy="1138"/>
            </a:xfrm>
          </p:grpSpPr>
          <p:sp>
            <p:nvSpPr>
              <p:cNvPr id="136198" name="Rectangle 6"/>
              <p:cNvSpPr>
                <a:spLocks noChangeArrowheads="1"/>
              </p:cNvSpPr>
              <p:nvPr/>
            </p:nvSpPr>
            <p:spPr bwMode="auto">
              <a:xfrm>
                <a:off x="1544" y="2019"/>
                <a:ext cx="1292" cy="277"/>
              </a:xfrm>
              <a:prstGeom prst="rect">
                <a:avLst/>
              </a:prstGeom>
              <a:gradFill rotWithShape="0">
                <a:gsLst>
                  <a:gs pos="0">
                    <a:srgbClr val="99CCFF">
                      <a:gamma/>
                      <a:shade val="89804"/>
                      <a:invGamma/>
                    </a:srgbClr>
                  </a:gs>
                  <a:gs pos="50000">
                    <a:srgbClr val="99CCFF"/>
                  </a:gs>
                  <a:gs pos="100000">
                    <a:srgbClr val="99CCFF">
                      <a:gamma/>
                      <a:shade val="89804"/>
                      <a:invGamma/>
                    </a:srgbClr>
                  </a:gs>
                </a:gsLst>
                <a:lin ang="2700000" scaled="1"/>
              </a:gradFill>
              <a:ln w="12700">
                <a:solidFill>
                  <a:schemeClr val="bg2"/>
                </a:solidFill>
                <a:miter lim="800000"/>
                <a:headEnd/>
                <a:tailEnd/>
              </a:ln>
              <a:effectLst/>
            </p:spPr>
            <p:txBody>
              <a:bodyPr wrap="none" lIns="92075" tIns="46038" rIns="92075" bIns="46038" anchor="ctr"/>
              <a:lstStyle/>
              <a:p>
                <a:pPr algn="ctr"/>
                <a:r>
                  <a:rPr lang="es-ES" sz="1800" b="1">
                    <a:solidFill>
                      <a:srgbClr val="000000"/>
                    </a:solidFill>
                    <a:latin typeface="Arial" charset="0"/>
                  </a:rPr>
                  <a:t>Dat</a:t>
                </a:r>
                <a:r>
                  <a:rPr lang="es-ES_tradnl" sz="1800" b="1">
                    <a:solidFill>
                      <a:srgbClr val="000000"/>
                    </a:solidFill>
                    <a:latin typeface="Arial" charset="0"/>
                  </a:rPr>
                  <a:t>os</a:t>
                </a:r>
                <a:endParaRPr lang="es-ES" sz="1800" b="1">
                  <a:solidFill>
                    <a:srgbClr val="000000"/>
                  </a:solidFill>
                  <a:latin typeface="Arial" charset="0"/>
                </a:endParaRPr>
              </a:p>
            </p:txBody>
          </p:sp>
          <p:sp>
            <p:nvSpPr>
              <p:cNvPr id="136199" name="Rectangle 7"/>
              <p:cNvSpPr>
                <a:spLocks noChangeArrowheads="1"/>
              </p:cNvSpPr>
              <p:nvPr/>
            </p:nvSpPr>
            <p:spPr bwMode="auto">
              <a:xfrm>
                <a:off x="1081" y="2019"/>
                <a:ext cx="459" cy="277"/>
              </a:xfrm>
              <a:prstGeom prst="rect">
                <a:avLst/>
              </a:prstGeom>
              <a:gradFill rotWithShape="0">
                <a:gsLst>
                  <a:gs pos="0">
                    <a:srgbClr val="99CCFF">
                      <a:gamma/>
                      <a:shade val="89804"/>
                      <a:invGamma/>
                    </a:srgbClr>
                  </a:gs>
                  <a:gs pos="50000">
                    <a:srgbClr val="99CCFF"/>
                  </a:gs>
                  <a:gs pos="100000">
                    <a:srgbClr val="99CCFF">
                      <a:gamma/>
                      <a:shade val="89804"/>
                      <a:invGamma/>
                    </a:srgbClr>
                  </a:gs>
                </a:gsLst>
                <a:lin ang="2700000" scaled="1"/>
              </a:gradFill>
              <a:ln w="12700">
                <a:solidFill>
                  <a:schemeClr val="bg2"/>
                </a:solidFill>
                <a:miter lim="800000"/>
                <a:headEnd/>
                <a:tailEnd/>
              </a:ln>
              <a:effectLst/>
            </p:spPr>
            <p:txBody>
              <a:bodyPr wrap="none" lIns="92075" tIns="46038" rIns="92075" bIns="46038" anchor="ctr"/>
              <a:lstStyle/>
              <a:p>
                <a:pPr algn="ctr"/>
                <a:r>
                  <a:rPr lang="es-ES_tradnl" sz="1800" b="1">
                    <a:solidFill>
                      <a:srgbClr val="000000"/>
                    </a:solidFill>
                    <a:latin typeface="Arial" charset="0"/>
                  </a:rPr>
                  <a:t>Tiempo</a:t>
                </a:r>
                <a:endParaRPr lang="es-ES" sz="1800" b="1">
                  <a:solidFill>
                    <a:srgbClr val="000000"/>
                  </a:solidFill>
                  <a:latin typeface="Arial" charset="0"/>
                </a:endParaRPr>
              </a:p>
            </p:txBody>
          </p:sp>
          <p:sp>
            <p:nvSpPr>
              <p:cNvPr id="136200" name="Rectangle 8"/>
              <p:cNvSpPr>
                <a:spLocks noChangeArrowheads="1"/>
              </p:cNvSpPr>
              <p:nvPr/>
            </p:nvSpPr>
            <p:spPr bwMode="auto">
              <a:xfrm>
                <a:off x="1081" y="2302"/>
                <a:ext cx="459" cy="277"/>
              </a:xfrm>
              <a:prstGeom prst="rect">
                <a:avLst/>
              </a:prstGeom>
              <a:gradFill rotWithShape="0">
                <a:gsLst>
                  <a:gs pos="0">
                    <a:srgbClr val="99CCFF">
                      <a:gamma/>
                      <a:shade val="89804"/>
                      <a:invGamma/>
                    </a:srgbClr>
                  </a:gs>
                  <a:gs pos="50000">
                    <a:srgbClr val="99CCFF"/>
                  </a:gs>
                  <a:gs pos="100000">
                    <a:srgbClr val="99CCFF">
                      <a:gamma/>
                      <a:shade val="89804"/>
                      <a:invGamma/>
                    </a:srgbClr>
                  </a:gs>
                </a:gsLst>
                <a:lin ang="2700000" scaled="1"/>
              </a:gradFill>
              <a:ln w="12700">
                <a:solidFill>
                  <a:schemeClr val="bg2"/>
                </a:solidFill>
                <a:miter lim="800000"/>
                <a:headEnd/>
                <a:tailEnd/>
              </a:ln>
              <a:effectLst/>
            </p:spPr>
            <p:txBody>
              <a:bodyPr wrap="none" lIns="92075" tIns="46038" rIns="92075" bIns="46038" anchor="ctr"/>
              <a:lstStyle/>
              <a:p>
                <a:pPr algn="ctr"/>
                <a:r>
                  <a:rPr lang="es-ES" sz="1600" b="1">
                    <a:solidFill>
                      <a:srgbClr val="000000"/>
                    </a:solidFill>
                    <a:latin typeface="Arial" charset="0"/>
                  </a:rPr>
                  <a:t>01/2003</a:t>
                </a:r>
              </a:p>
            </p:txBody>
          </p:sp>
          <p:sp>
            <p:nvSpPr>
              <p:cNvPr id="136201" name="Rectangle 9"/>
              <p:cNvSpPr>
                <a:spLocks noChangeArrowheads="1"/>
              </p:cNvSpPr>
              <p:nvPr/>
            </p:nvSpPr>
            <p:spPr bwMode="auto">
              <a:xfrm>
                <a:off x="1081" y="2591"/>
                <a:ext cx="459" cy="277"/>
              </a:xfrm>
              <a:prstGeom prst="rect">
                <a:avLst/>
              </a:prstGeom>
              <a:gradFill rotWithShape="0">
                <a:gsLst>
                  <a:gs pos="0">
                    <a:srgbClr val="99CCFF">
                      <a:gamma/>
                      <a:shade val="89804"/>
                      <a:invGamma/>
                    </a:srgbClr>
                  </a:gs>
                  <a:gs pos="50000">
                    <a:srgbClr val="99CCFF"/>
                  </a:gs>
                  <a:gs pos="100000">
                    <a:srgbClr val="99CCFF">
                      <a:gamma/>
                      <a:shade val="89804"/>
                      <a:invGamma/>
                    </a:srgbClr>
                  </a:gs>
                </a:gsLst>
                <a:lin ang="2700000" scaled="1"/>
              </a:gradFill>
              <a:ln w="12700">
                <a:solidFill>
                  <a:schemeClr val="bg2"/>
                </a:solidFill>
                <a:miter lim="800000"/>
                <a:headEnd/>
                <a:tailEnd/>
              </a:ln>
              <a:effectLst/>
            </p:spPr>
            <p:txBody>
              <a:bodyPr wrap="none" lIns="92075" tIns="46038" rIns="92075" bIns="46038" anchor="ctr"/>
              <a:lstStyle/>
              <a:p>
                <a:pPr algn="ctr"/>
                <a:r>
                  <a:rPr lang="es-ES" sz="1600" b="1">
                    <a:solidFill>
                      <a:srgbClr val="000000"/>
                    </a:solidFill>
                    <a:latin typeface="Arial" charset="0"/>
                  </a:rPr>
                  <a:t>02/2003</a:t>
                </a:r>
              </a:p>
            </p:txBody>
          </p:sp>
          <p:sp>
            <p:nvSpPr>
              <p:cNvPr id="136202" name="Rectangle 10"/>
              <p:cNvSpPr>
                <a:spLocks noChangeArrowheads="1"/>
              </p:cNvSpPr>
              <p:nvPr/>
            </p:nvSpPr>
            <p:spPr bwMode="auto">
              <a:xfrm>
                <a:off x="1081" y="2880"/>
                <a:ext cx="459" cy="277"/>
              </a:xfrm>
              <a:prstGeom prst="rect">
                <a:avLst/>
              </a:prstGeom>
              <a:gradFill rotWithShape="0">
                <a:gsLst>
                  <a:gs pos="0">
                    <a:srgbClr val="99CCFF">
                      <a:gamma/>
                      <a:shade val="89804"/>
                      <a:invGamma/>
                    </a:srgbClr>
                  </a:gs>
                  <a:gs pos="50000">
                    <a:srgbClr val="99CCFF"/>
                  </a:gs>
                  <a:gs pos="100000">
                    <a:srgbClr val="99CCFF">
                      <a:gamma/>
                      <a:shade val="89804"/>
                      <a:invGamma/>
                    </a:srgbClr>
                  </a:gs>
                </a:gsLst>
                <a:lin ang="2700000" scaled="1"/>
              </a:gradFill>
              <a:ln w="12700">
                <a:solidFill>
                  <a:schemeClr val="bg2"/>
                </a:solidFill>
                <a:miter lim="800000"/>
                <a:headEnd/>
                <a:tailEnd/>
              </a:ln>
              <a:effectLst/>
            </p:spPr>
            <p:txBody>
              <a:bodyPr wrap="none" lIns="92075" tIns="46038" rIns="92075" bIns="46038" anchor="ctr"/>
              <a:lstStyle/>
              <a:p>
                <a:pPr algn="ctr"/>
                <a:r>
                  <a:rPr lang="es-ES" sz="1600" b="1">
                    <a:solidFill>
                      <a:srgbClr val="000000"/>
                    </a:solidFill>
                    <a:latin typeface="Arial" charset="0"/>
                  </a:rPr>
                  <a:t>03/2003</a:t>
                </a:r>
              </a:p>
            </p:txBody>
          </p:sp>
          <p:sp>
            <p:nvSpPr>
              <p:cNvPr id="136203" name="Rectangle 11"/>
              <p:cNvSpPr>
                <a:spLocks noChangeArrowheads="1"/>
              </p:cNvSpPr>
              <p:nvPr/>
            </p:nvSpPr>
            <p:spPr bwMode="auto">
              <a:xfrm>
                <a:off x="1544" y="2302"/>
                <a:ext cx="1292" cy="277"/>
              </a:xfrm>
              <a:prstGeom prst="rect">
                <a:avLst/>
              </a:prstGeom>
              <a:gradFill rotWithShape="0">
                <a:gsLst>
                  <a:gs pos="0">
                    <a:srgbClr val="99CCFF">
                      <a:gamma/>
                      <a:shade val="89804"/>
                      <a:invGamma/>
                    </a:srgbClr>
                  </a:gs>
                  <a:gs pos="50000">
                    <a:srgbClr val="99CCFF"/>
                  </a:gs>
                  <a:gs pos="100000">
                    <a:srgbClr val="99CCFF">
                      <a:gamma/>
                      <a:shade val="89804"/>
                      <a:invGamma/>
                    </a:srgbClr>
                  </a:gs>
                </a:gsLst>
                <a:lin ang="2700000" scaled="1"/>
              </a:gradFill>
              <a:ln w="12700">
                <a:solidFill>
                  <a:schemeClr val="bg2"/>
                </a:solidFill>
                <a:miter lim="800000"/>
                <a:headEnd/>
                <a:tailEnd/>
              </a:ln>
              <a:effectLst/>
            </p:spPr>
            <p:txBody>
              <a:bodyPr wrap="none" lIns="92075" tIns="46038" rIns="92075" bIns="46038" anchor="ctr"/>
              <a:lstStyle/>
              <a:p>
                <a:r>
                  <a:rPr lang="es-ES" sz="1600" b="1">
                    <a:solidFill>
                      <a:srgbClr val="000000"/>
                    </a:solidFill>
                    <a:latin typeface="Arial" charset="0"/>
                  </a:rPr>
                  <a:t>D</a:t>
                </a:r>
                <a:r>
                  <a:rPr lang="es-ES_tradnl" sz="1600" b="1">
                    <a:solidFill>
                      <a:srgbClr val="000000"/>
                    </a:solidFill>
                    <a:latin typeface="Arial" charset="0"/>
                  </a:rPr>
                  <a:t>atos</a:t>
                </a:r>
                <a:r>
                  <a:rPr lang="es-ES" sz="1600" b="1">
                    <a:solidFill>
                      <a:srgbClr val="000000"/>
                    </a:solidFill>
                    <a:latin typeface="Arial" charset="0"/>
                  </a:rPr>
                  <a:t> </a:t>
                </a:r>
                <a:r>
                  <a:rPr lang="es-ES_tradnl" sz="1600" b="1">
                    <a:solidFill>
                      <a:srgbClr val="000000"/>
                    </a:solidFill>
                    <a:latin typeface="Arial" charset="0"/>
                  </a:rPr>
                  <a:t>de Enero</a:t>
                </a:r>
                <a:endParaRPr lang="es-ES" sz="1600" b="1">
                  <a:solidFill>
                    <a:srgbClr val="000000"/>
                  </a:solidFill>
                  <a:latin typeface="Arial" charset="0"/>
                </a:endParaRPr>
              </a:p>
            </p:txBody>
          </p:sp>
          <p:sp>
            <p:nvSpPr>
              <p:cNvPr id="136204" name="Rectangle 12"/>
              <p:cNvSpPr>
                <a:spLocks noChangeArrowheads="1"/>
              </p:cNvSpPr>
              <p:nvPr/>
            </p:nvSpPr>
            <p:spPr bwMode="auto">
              <a:xfrm>
                <a:off x="1544" y="2591"/>
                <a:ext cx="1292" cy="277"/>
              </a:xfrm>
              <a:prstGeom prst="rect">
                <a:avLst/>
              </a:prstGeom>
              <a:gradFill rotWithShape="0">
                <a:gsLst>
                  <a:gs pos="0">
                    <a:srgbClr val="99CCFF">
                      <a:gamma/>
                      <a:shade val="89804"/>
                      <a:invGamma/>
                    </a:srgbClr>
                  </a:gs>
                  <a:gs pos="50000">
                    <a:srgbClr val="99CCFF"/>
                  </a:gs>
                  <a:gs pos="100000">
                    <a:srgbClr val="99CCFF">
                      <a:gamma/>
                      <a:shade val="89804"/>
                      <a:invGamma/>
                    </a:srgbClr>
                  </a:gs>
                </a:gsLst>
                <a:lin ang="2700000" scaled="1"/>
              </a:gradFill>
              <a:ln w="12700">
                <a:solidFill>
                  <a:schemeClr val="bg2"/>
                </a:solidFill>
                <a:miter lim="800000"/>
                <a:headEnd/>
                <a:tailEnd/>
              </a:ln>
              <a:effectLst/>
            </p:spPr>
            <p:txBody>
              <a:bodyPr wrap="none" lIns="92075" tIns="46038" rIns="92075" bIns="46038" anchor="ctr"/>
              <a:lstStyle/>
              <a:p>
                <a:r>
                  <a:rPr lang="es-ES_tradnl" sz="1600" b="1">
                    <a:solidFill>
                      <a:srgbClr val="000000"/>
                    </a:solidFill>
                    <a:latin typeface="Arial" charset="0"/>
                  </a:rPr>
                  <a:t>Datos de Febrero</a:t>
                </a:r>
                <a:endParaRPr lang="es-ES" sz="1600" b="1">
                  <a:solidFill>
                    <a:srgbClr val="000000"/>
                  </a:solidFill>
                  <a:latin typeface="Arial" charset="0"/>
                </a:endParaRPr>
              </a:p>
            </p:txBody>
          </p:sp>
          <p:sp>
            <p:nvSpPr>
              <p:cNvPr id="136205" name="Rectangle 13"/>
              <p:cNvSpPr>
                <a:spLocks noChangeArrowheads="1"/>
              </p:cNvSpPr>
              <p:nvPr/>
            </p:nvSpPr>
            <p:spPr bwMode="auto">
              <a:xfrm>
                <a:off x="1544" y="2880"/>
                <a:ext cx="1292" cy="277"/>
              </a:xfrm>
              <a:prstGeom prst="rect">
                <a:avLst/>
              </a:prstGeom>
              <a:gradFill rotWithShape="0">
                <a:gsLst>
                  <a:gs pos="0">
                    <a:srgbClr val="99CCFF">
                      <a:gamma/>
                      <a:shade val="89804"/>
                      <a:invGamma/>
                    </a:srgbClr>
                  </a:gs>
                  <a:gs pos="50000">
                    <a:srgbClr val="99CCFF"/>
                  </a:gs>
                  <a:gs pos="100000">
                    <a:srgbClr val="99CCFF">
                      <a:gamma/>
                      <a:shade val="89804"/>
                      <a:invGamma/>
                    </a:srgbClr>
                  </a:gs>
                </a:gsLst>
                <a:lin ang="2700000" scaled="1"/>
              </a:gradFill>
              <a:ln w="12700">
                <a:solidFill>
                  <a:schemeClr val="bg2"/>
                </a:solidFill>
                <a:miter lim="800000"/>
                <a:headEnd/>
                <a:tailEnd/>
              </a:ln>
              <a:effectLst/>
            </p:spPr>
            <p:txBody>
              <a:bodyPr wrap="none" lIns="92075" tIns="46038" rIns="92075" bIns="46038" anchor="ctr"/>
              <a:lstStyle/>
              <a:p>
                <a:r>
                  <a:rPr lang="es-ES_tradnl" sz="1600" b="1">
                    <a:solidFill>
                      <a:srgbClr val="000000"/>
                    </a:solidFill>
                    <a:latin typeface="Arial" charset="0"/>
                  </a:rPr>
                  <a:t>Datos de Marzo</a:t>
                </a:r>
                <a:endParaRPr lang="es-ES" sz="1600" b="1">
                  <a:solidFill>
                    <a:srgbClr val="000000"/>
                  </a:solidFill>
                  <a:latin typeface="Arial" charset="0"/>
                </a:endParaRPr>
              </a:p>
            </p:txBody>
          </p:sp>
        </p:grpSp>
        <p:sp>
          <p:nvSpPr>
            <p:cNvPr id="136206" name="Rectangle 14"/>
            <p:cNvSpPr>
              <a:spLocks noChangeArrowheads="1"/>
            </p:cNvSpPr>
            <p:nvPr/>
          </p:nvSpPr>
          <p:spPr bwMode="auto">
            <a:xfrm>
              <a:off x="1815" y="3208"/>
              <a:ext cx="142" cy="231"/>
            </a:xfrm>
            <a:prstGeom prst="rect">
              <a:avLst/>
            </a:prstGeom>
            <a:noFill/>
            <a:ln w="9525">
              <a:noFill/>
              <a:miter lim="800000"/>
              <a:headEnd/>
              <a:tailEnd/>
            </a:ln>
            <a:effectLst/>
          </p:spPr>
          <p:txBody>
            <a:bodyPr wrap="none" lIns="92075" tIns="46038" rIns="92075" bIns="46038">
              <a:spAutoFit/>
            </a:bodyPr>
            <a:lstStyle/>
            <a:p>
              <a:pPr algn="ctr"/>
              <a:r>
                <a:rPr lang="es-ES" sz="1800" b="1">
                  <a:solidFill>
                    <a:srgbClr val="000099"/>
                  </a:solidFill>
                  <a:latin typeface="Arial" charset="0"/>
                </a:rPr>
                <a:t> </a:t>
              </a:r>
            </a:p>
          </p:txBody>
        </p:sp>
        <p:grpSp>
          <p:nvGrpSpPr>
            <p:cNvPr id="136207" name="Group 15"/>
            <p:cNvGrpSpPr>
              <a:grpSpLocks/>
            </p:cNvGrpSpPr>
            <p:nvPr/>
          </p:nvGrpSpPr>
          <p:grpSpPr bwMode="auto">
            <a:xfrm>
              <a:off x="1330" y="1687"/>
              <a:ext cx="1977" cy="313"/>
              <a:chOff x="1330" y="1687"/>
              <a:chExt cx="1977" cy="313"/>
            </a:xfrm>
          </p:grpSpPr>
          <p:sp>
            <p:nvSpPr>
              <p:cNvPr id="136208" name="Line 16"/>
              <p:cNvSpPr>
                <a:spLocks noChangeShapeType="1"/>
              </p:cNvSpPr>
              <p:nvPr/>
            </p:nvSpPr>
            <p:spPr bwMode="auto">
              <a:xfrm flipH="1">
                <a:off x="1330" y="1695"/>
                <a:ext cx="1977" cy="0"/>
              </a:xfrm>
              <a:prstGeom prst="line">
                <a:avLst/>
              </a:prstGeom>
              <a:noFill/>
              <a:ln w="25400">
                <a:solidFill>
                  <a:schemeClr val="hlink"/>
                </a:solidFill>
                <a:round/>
                <a:headEnd type="none" w="sm" len="sm"/>
                <a:tailEnd type="none" w="sm" len="sm"/>
              </a:ln>
              <a:effectLst/>
            </p:spPr>
            <p:txBody>
              <a:bodyPr/>
              <a:lstStyle/>
              <a:p>
                <a:endParaRPr lang="es-MX"/>
              </a:p>
            </p:txBody>
          </p:sp>
          <p:sp>
            <p:nvSpPr>
              <p:cNvPr id="136209" name="Line 17"/>
              <p:cNvSpPr>
                <a:spLocks noChangeShapeType="1"/>
              </p:cNvSpPr>
              <p:nvPr/>
            </p:nvSpPr>
            <p:spPr bwMode="auto">
              <a:xfrm>
                <a:off x="1333" y="1687"/>
                <a:ext cx="2" cy="313"/>
              </a:xfrm>
              <a:prstGeom prst="line">
                <a:avLst/>
              </a:prstGeom>
              <a:noFill/>
              <a:ln w="25400">
                <a:solidFill>
                  <a:schemeClr val="hlink"/>
                </a:solidFill>
                <a:round/>
                <a:headEnd type="none" w="sm" len="sm"/>
                <a:tailEnd type="stealth" w="med" len="lg"/>
              </a:ln>
              <a:effectLst/>
            </p:spPr>
            <p:txBody>
              <a:bodyPr/>
              <a:lstStyle/>
              <a:p>
                <a:endParaRPr lang="es-MX"/>
              </a:p>
            </p:txBody>
          </p:sp>
        </p:grpSp>
        <p:grpSp>
          <p:nvGrpSpPr>
            <p:cNvPr id="136210" name="Group 18"/>
            <p:cNvGrpSpPr>
              <a:grpSpLocks/>
            </p:cNvGrpSpPr>
            <p:nvPr/>
          </p:nvGrpSpPr>
          <p:grpSpPr bwMode="auto">
            <a:xfrm>
              <a:off x="3290" y="1870"/>
              <a:ext cx="1291" cy="1151"/>
              <a:chOff x="3290" y="1870"/>
              <a:chExt cx="1291" cy="1151"/>
            </a:xfrm>
          </p:grpSpPr>
          <p:sp>
            <p:nvSpPr>
              <p:cNvPr id="136211" name="Freeform 19"/>
              <p:cNvSpPr>
                <a:spLocks/>
              </p:cNvSpPr>
              <p:nvPr/>
            </p:nvSpPr>
            <p:spPr bwMode="auto">
              <a:xfrm>
                <a:off x="3290" y="1870"/>
                <a:ext cx="1291" cy="1151"/>
              </a:xfrm>
              <a:custGeom>
                <a:avLst/>
                <a:gdLst/>
                <a:ahLst/>
                <a:cxnLst>
                  <a:cxn ang="0">
                    <a:pos x="1290" y="890"/>
                  </a:cxn>
                  <a:cxn ang="0">
                    <a:pos x="1290" y="0"/>
                  </a:cxn>
                  <a:cxn ang="0">
                    <a:pos x="0" y="259"/>
                  </a:cxn>
                  <a:cxn ang="0">
                    <a:pos x="0" y="1150"/>
                  </a:cxn>
                  <a:cxn ang="0">
                    <a:pos x="1290" y="890"/>
                  </a:cxn>
                </a:cxnLst>
                <a:rect l="0" t="0" r="r" b="b"/>
                <a:pathLst>
                  <a:path w="1291" h="1151">
                    <a:moveTo>
                      <a:pt x="1290" y="890"/>
                    </a:moveTo>
                    <a:lnTo>
                      <a:pt x="1290" y="0"/>
                    </a:lnTo>
                    <a:lnTo>
                      <a:pt x="0" y="259"/>
                    </a:lnTo>
                    <a:lnTo>
                      <a:pt x="0" y="1150"/>
                    </a:lnTo>
                    <a:lnTo>
                      <a:pt x="1290" y="890"/>
                    </a:lnTo>
                  </a:path>
                </a:pathLst>
              </a:custGeom>
              <a:solidFill>
                <a:srgbClr val="B2B2B2"/>
              </a:solidFill>
              <a:ln w="9525" cap="rnd">
                <a:noFill/>
                <a:round/>
                <a:headEnd/>
                <a:tailEnd/>
              </a:ln>
              <a:effectLst/>
            </p:spPr>
            <p:txBody>
              <a:bodyPr/>
              <a:lstStyle/>
              <a:p>
                <a:endParaRPr lang="es-MX"/>
              </a:p>
            </p:txBody>
          </p:sp>
          <p:sp>
            <p:nvSpPr>
              <p:cNvPr id="136212" name="Freeform 20"/>
              <p:cNvSpPr>
                <a:spLocks/>
              </p:cNvSpPr>
              <p:nvPr/>
            </p:nvSpPr>
            <p:spPr bwMode="white">
              <a:xfrm>
                <a:off x="3335" y="1914"/>
                <a:ext cx="1201" cy="1064"/>
              </a:xfrm>
              <a:custGeom>
                <a:avLst/>
                <a:gdLst/>
                <a:ahLst/>
                <a:cxnLst>
                  <a:cxn ang="0">
                    <a:pos x="1200" y="826"/>
                  </a:cxn>
                  <a:cxn ang="0">
                    <a:pos x="1200" y="0"/>
                  </a:cxn>
                  <a:cxn ang="0">
                    <a:pos x="0" y="235"/>
                  </a:cxn>
                  <a:cxn ang="0">
                    <a:pos x="0" y="1063"/>
                  </a:cxn>
                  <a:cxn ang="0">
                    <a:pos x="1200" y="826"/>
                  </a:cxn>
                </a:cxnLst>
                <a:rect l="0" t="0" r="r" b="b"/>
                <a:pathLst>
                  <a:path w="1201" h="1064">
                    <a:moveTo>
                      <a:pt x="1200" y="826"/>
                    </a:moveTo>
                    <a:lnTo>
                      <a:pt x="1200" y="0"/>
                    </a:lnTo>
                    <a:lnTo>
                      <a:pt x="0" y="235"/>
                    </a:lnTo>
                    <a:lnTo>
                      <a:pt x="0" y="1063"/>
                    </a:lnTo>
                    <a:lnTo>
                      <a:pt x="1200" y="826"/>
                    </a:lnTo>
                  </a:path>
                </a:pathLst>
              </a:custGeom>
              <a:solidFill>
                <a:srgbClr val="EAEAEA"/>
              </a:solidFill>
              <a:ln w="9525" cap="rnd">
                <a:noFill/>
                <a:round/>
                <a:headEnd/>
                <a:tailEnd/>
              </a:ln>
              <a:effectLst/>
            </p:spPr>
            <p:txBody>
              <a:bodyPr/>
              <a:lstStyle/>
              <a:p>
                <a:endParaRPr lang="es-MX"/>
              </a:p>
            </p:txBody>
          </p:sp>
          <p:sp>
            <p:nvSpPr>
              <p:cNvPr id="136213" name="Freeform 21"/>
              <p:cNvSpPr>
                <a:spLocks/>
              </p:cNvSpPr>
              <p:nvPr/>
            </p:nvSpPr>
            <p:spPr bwMode="auto">
              <a:xfrm>
                <a:off x="3405" y="2126"/>
                <a:ext cx="1056" cy="773"/>
              </a:xfrm>
              <a:custGeom>
                <a:avLst/>
                <a:gdLst/>
                <a:ahLst/>
                <a:cxnLst>
                  <a:cxn ang="0">
                    <a:pos x="1055" y="566"/>
                  </a:cxn>
                  <a:cxn ang="0">
                    <a:pos x="1055" y="0"/>
                  </a:cxn>
                  <a:cxn ang="0">
                    <a:pos x="0" y="205"/>
                  </a:cxn>
                  <a:cxn ang="0">
                    <a:pos x="0" y="772"/>
                  </a:cxn>
                  <a:cxn ang="0">
                    <a:pos x="1055" y="566"/>
                  </a:cxn>
                </a:cxnLst>
                <a:rect l="0" t="0" r="r" b="b"/>
                <a:pathLst>
                  <a:path w="1056" h="773">
                    <a:moveTo>
                      <a:pt x="1055" y="566"/>
                    </a:moveTo>
                    <a:lnTo>
                      <a:pt x="1055" y="0"/>
                    </a:lnTo>
                    <a:lnTo>
                      <a:pt x="0" y="205"/>
                    </a:lnTo>
                    <a:lnTo>
                      <a:pt x="0" y="772"/>
                    </a:lnTo>
                    <a:lnTo>
                      <a:pt x="1055" y="566"/>
                    </a:lnTo>
                  </a:path>
                </a:pathLst>
              </a:custGeom>
              <a:solidFill>
                <a:srgbClr val="66FF33"/>
              </a:solidFill>
              <a:ln w="9525" cap="rnd">
                <a:noFill/>
                <a:round/>
                <a:headEnd/>
                <a:tailEnd/>
              </a:ln>
              <a:effectLst/>
            </p:spPr>
            <p:txBody>
              <a:bodyPr/>
              <a:lstStyle/>
              <a:p>
                <a:endParaRPr lang="es-MX"/>
              </a:p>
            </p:txBody>
          </p:sp>
          <p:sp>
            <p:nvSpPr>
              <p:cNvPr id="136214" name="Freeform 22"/>
              <p:cNvSpPr>
                <a:spLocks/>
              </p:cNvSpPr>
              <p:nvPr/>
            </p:nvSpPr>
            <p:spPr bwMode="auto">
              <a:xfrm>
                <a:off x="3405" y="1974"/>
                <a:ext cx="1056" cy="305"/>
              </a:xfrm>
              <a:custGeom>
                <a:avLst/>
                <a:gdLst/>
                <a:ahLst/>
                <a:cxnLst>
                  <a:cxn ang="0">
                    <a:pos x="1055" y="99"/>
                  </a:cxn>
                  <a:cxn ang="0">
                    <a:pos x="1055" y="0"/>
                  </a:cxn>
                  <a:cxn ang="0">
                    <a:pos x="0" y="205"/>
                  </a:cxn>
                  <a:cxn ang="0">
                    <a:pos x="0" y="304"/>
                  </a:cxn>
                  <a:cxn ang="0">
                    <a:pos x="1055" y="99"/>
                  </a:cxn>
                </a:cxnLst>
                <a:rect l="0" t="0" r="r" b="b"/>
                <a:pathLst>
                  <a:path w="1056" h="305">
                    <a:moveTo>
                      <a:pt x="1055" y="99"/>
                    </a:moveTo>
                    <a:lnTo>
                      <a:pt x="1055" y="0"/>
                    </a:lnTo>
                    <a:lnTo>
                      <a:pt x="0" y="205"/>
                    </a:lnTo>
                    <a:lnTo>
                      <a:pt x="0" y="304"/>
                    </a:lnTo>
                    <a:lnTo>
                      <a:pt x="1055" y="99"/>
                    </a:lnTo>
                  </a:path>
                </a:pathLst>
              </a:custGeom>
              <a:solidFill>
                <a:srgbClr val="99CCFF"/>
              </a:solidFill>
              <a:ln w="9525" cap="rnd">
                <a:noFill/>
                <a:round/>
                <a:headEnd/>
                <a:tailEnd/>
              </a:ln>
              <a:effectLst/>
            </p:spPr>
            <p:txBody>
              <a:bodyPr/>
              <a:lstStyle/>
              <a:p>
                <a:endParaRPr lang="es-MX"/>
              </a:p>
            </p:txBody>
          </p:sp>
          <p:sp>
            <p:nvSpPr>
              <p:cNvPr id="136215" name="Freeform 23"/>
              <p:cNvSpPr>
                <a:spLocks/>
              </p:cNvSpPr>
              <p:nvPr/>
            </p:nvSpPr>
            <p:spPr bwMode="auto">
              <a:xfrm>
                <a:off x="3475" y="2354"/>
                <a:ext cx="98" cy="90"/>
              </a:xfrm>
              <a:custGeom>
                <a:avLst/>
                <a:gdLst/>
                <a:ahLst/>
                <a:cxnLst>
                  <a:cxn ang="0">
                    <a:pos x="97" y="69"/>
                  </a:cxn>
                  <a:cxn ang="0">
                    <a:pos x="97" y="0"/>
                  </a:cxn>
                  <a:cxn ang="0">
                    <a:pos x="0" y="19"/>
                  </a:cxn>
                  <a:cxn ang="0">
                    <a:pos x="0" y="89"/>
                  </a:cxn>
                  <a:cxn ang="0">
                    <a:pos x="97" y="69"/>
                  </a:cxn>
                </a:cxnLst>
                <a:rect l="0" t="0" r="r" b="b"/>
                <a:pathLst>
                  <a:path w="98" h="90">
                    <a:moveTo>
                      <a:pt x="97" y="69"/>
                    </a:moveTo>
                    <a:lnTo>
                      <a:pt x="97" y="0"/>
                    </a:lnTo>
                    <a:lnTo>
                      <a:pt x="0" y="19"/>
                    </a:lnTo>
                    <a:lnTo>
                      <a:pt x="0" y="89"/>
                    </a:lnTo>
                    <a:lnTo>
                      <a:pt x="97" y="69"/>
                    </a:lnTo>
                  </a:path>
                </a:pathLst>
              </a:custGeom>
              <a:solidFill>
                <a:srgbClr val="339933"/>
              </a:solidFill>
              <a:ln w="9525" cap="rnd">
                <a:noFill/>
                <a:round/>
                <a:headEnd/>
                <a:tailEnd/>
              </a:ln>
              <a:effectLst/>
            </p:spPr>
            <p:txBody>
              <a:bodyPr/>
              <a:lstStyle/>
              <a:p>
                <a:endParaRPr lang="es-MX"/>
              </a:p>
            </p:txBody>
          </p:sp>
          <p:sp>
            <p:nvSpPr>
              <p:cNvPr id="136216" name="Freeform 24"/>
              <p:cNvSpPr>
                <a:spLocks/>
              </p:cNvSpPr>
              <p:nvPr/>
            </p:nvSpPr>
            <p:spPr bwMode="auto">
              <a:xfrm>
                <a:off x="3615" y="2326"/>
                <a:ext cx="96" cy="91"/>
              </a:xfrm>
              <a:custGeom>
                <a:avLst/>
                <a:gdLst/>
                <a:ahLst/>
                <a:cxnLst>
                  <a:cxn ang="0">
                    <a:pos x="95" y="70"/>
                  </a:cxn>
                  <a:cxn ang="0">
                    <a:pos x="95" y="0"/>
                  </a:cxn>
                  <a:cxn ang="0">
                    <a:pos x="0" y="19"/>
                  </a:cxn>
                  <a:cxn ang="0">
                    <a:pos x="0" y="90"/>
                  </a:cxn>
                  <a:cxn ang="0">
                    <a:pos x="95" y="70"/>
                  </a:cxn>
                </a:cxnLst>
                <a:rect l="0" t="0" r="r" b="b"/>
                <a:pathLst>
                  <a:path w="96" h="91">
                    <a:moveTo>
                      <a:pt x="95" y="70"/>
                    </a:moveTo>
                    <a:lnTo>
                      <a:pt x="95" y="0"/>
                    </a:lnTo>
                    <a:lnTo>
                      <a:pt x="0" y="19"/>
                    </a:lnTo>
                    <a:lnTo>
                      <a:pt x="0" y="90"/>
                    </a:lnTo>
                    <a:lnTo>
                      <a:pt x="95" y="70"/>
                    </a:lnTo>
                  </a:path>
                </a:pathLst>
              </a:custGeom>
              <a:solidFill>
                <a:srgbClr val="339933"/>
              </a:solidFill>
              <a:ln w="9525" cap="rnd">
                <a:noFill/>
                <a:round/>
                <a:headEnd/>
                <a:tailEnd/>
              </a:ln>
              <a:effectLst/>
            </p:spPr>
            <p:txBody>
              <a:bodyPr/>
              <a:lstStyle/>
              <a:p>
                <a:endParaRPr lang="es-MX"/>
              </a:p>
            </p:txBody>
          </p:sp>
          <p:sp>
            <p:nvSpPr>
              <p:cNvPr id="136217" name="Freeform 25"/>
              <p:cNvSpPr>
                <a:spLocks/>
              </p:cNvSpPr>
              <p:nvPr/>
            </p:nvSpPr>
            <p:spPr bwMode="auto">
              <a:xfrm>
                <a:off x="3752" y="2300"/>
                <a:ext cx="99" cy="89"/>
              </a:xfrm>
              <a:custGeom>
                <a:avLst/>
                <a:gdLst/>
                <a:ahLst/>
                <a:cxnLst>
                  <a:cxn ang="0">
                    <a:pos x="98" y="70"/>
                  </a:cxn>
                  <a:cxn ang="0">
                    <a:pos x="98" y="0"/>
                  </a:cxn>
                  <a:cxn ang="0">
                    <a:pos x="0" y="17"/>
                  </a:cxn>
                  <a:cxn ang="0">
                    <a:pos x="0" y="88"/>
                  </a:cxn>
                  <a:cxn ang="0">
                    <a:pos x="98" y="70"/>
                  </a:cxn>
                </a:cxnLst>
                <a:rect l="0" t="0" r="r" b="b"/>
                <a:pathLst>
                  <a:path w="99" h="89">
                    <a:moveTo>
                      <a:pt x="98" y="70"/>
                    </a:moveTo>
                    <a:lnTo>
                      <a:pt x="98" y="0"/>
                    </a:lnTo>
                    <a:lnTo>
                      <a:pt x="0" y="17"/>
                    </a:lnTo>
                    <a:lnTo>
                      <a:pt x="0" y="88"/>
                    </a:lnTo>
                    <a:lnTo>
                      <a:pt x="98" y="70"/>
                    </a:lnTo>
                  </a:path>
                </a:pathLst>
              </a:custGeom>
              <a:solidFill>
                <a:srgbClr val="339933"/>
              </a:solidFill>
              <a:ln w="9525" cap="rnd">
                <a:noFill/>
                <a:round/>
                <a:headEnd/>
                <a:tailEnd/>
              </a:ln>
              <a:effectLst/>
            </p:spPr>
            <p:txBody>
              <a:bodyPr/>
              <a:lstStyle/>
              <a:p>
                <a:endParaRPr lang="es-MX"/>
              </a:p>
            </p:txBody>
          </p:sp>
          <p:sp>
            <p:nvSpPr>
              <p:cNvPr id="136218" name="Freeform 26"/>
              <p:cNvSpPr>
                <a:spLocks/>
              </p:cNvSpPr>
              <p:nvPr/>
            </p:nvSpPr>
            <p:spPr bwMode="auto">
              <a:xfrm>
                <a:off x="3892" y="2272"/>
                <a:ext cx="97" cy="91"/>
              </a:xfrm>
              <a:custGeom>
                <a:avLst/>
                <a:gdLst/>
                <a:ahLst/>
                <a:cxnLst>
                  <a:cxn ang="0">
                    <a:pos x="96" y="70"/>
                  </a:cxn>
                  <a:cxn ang="0">
                    <a:pos x="96" y="0"/>
                  </a:cxn>
                  <a:cxn ang="0">
                    <a:pos x="0" y="18"/>
                  </a:cxn>
                  <a:cxn ang="0">
                    <a:pos x="0" y="90"/>
                  </a:cxn>
                  <a:cxn ang="0">
                    <a:pos x="96" y="70"/>
                  </a:cxn>
                </a:cxnLst>
                <a:rect l="0" t="0" r="r" b="b"/>
                <a:pathLst>
                  <a:path w="97" h="91">
                    <a:moveTo>
                      <a:pt x="96" y="70"/>
                    </a:moveTo>
                    <a:lnTo>
                      <a:pt x="96" y="0"/>
                    </a:lnTo>
                    <a:lnTo>
                      <a:pt x="0" y="18"/>
                    </a:lnTo>
                    <a:lnTo>
                      <a:pt x="0" y="90"/>
                    </a:lnTo>
                    <a:lnTo>
                      <a:pt x="96" y="70"/>
                    </a:lnTo>
                  </a:path>
                </a:pathLst>
              </a:custGeom>
              <a:solidFill>
                <a:srgbClr val="339933"/>
              </a:solidFill>
              <a:ln w="9525" cap="rnd">
                <a:noFill/>
                <a:round/>
                <a:headEnd/>
                <a:tailEnd/>
              </a:ln>
              <a:effectLst/>
            </p:spPr>
            <p:txBody>
              <a:bodyPr/>
              <a:lstStyle/>
              <a:p>
                <a:endParaRPr lang="es-MX"/>
              </a:p>
            </p:txBody>
          </p:sp>
          <p:sp>
            <p:nvSpPr>
              <p:cNvPr id="136219" name="Freeform 27"/>
              <p:cNvSpPr>
                <a:spLocks/>
              </p:cNvSpPr>
              <p:nvPr/>
            </p:nvSpPr>
            <p:spPr bwMode="auto">
              <a:xfrm>
                <a:off x="4032" y="2244"/>
                <a:ext cx="96" cy="91"/>
              </a:xfrm>
              <a:custGeom>
                <a:avLst/>
                <a:gdLst/>
                <a:ahLst/>
                <a:cxnLst>
                  <a:cxn ang="0">
                    <a:pos x="95" y="70"/>
                  </a:cxn>
                  <a:cxn ang="0">
                    <a:pos x="95" y="0"/>
                  </a:cxn>
                  <a:cxn ang="0">
                    <a:pos x="0" y="19"/>
                  </a:cxn>
                  <a:cxn ang="0">
                    <a:pos x="0" y="90"/>
                  </a:cxn>
                  <a:cxn ang="0">
                    <a:pos x="95" y="70"/>
                  </a:cxn>
                </a:cxnLst>
                <a:rect l="0" t="0" r="r" b="b"/>
                <a:pathLst>
                  <a:path w="96" h="91">
                    <a:moveTo>
                      <a:pt x="95" y="70"/>
                    </a:moveTo>
                    <a:lnTo>
                      <a:pt x="95" y="0"/>
                    </a:lnTo>
                    <a:lnTo>
                      <a:pt x="0" y="19"/>
                    </a:lnTo>
                    <a:lnTo>
                      <a:pt x="0" y="90"/>
                    </a:lnTo>
                    <a:lnTo>
                      <a:pt x="95" y="70"/>
                    </a:lnTo>
                  </a:path>
                </a:pathLst>
              </a:custGeom>
              <a:solidFill>
                <a:srgbClr val="339933"/>
              </a:solidFill>
              <a:ln w="9525" cap="rnd">
                <a:noFill/>
                <a:round/>
                <a:headEnd/>
                <a:tailEnd/>
              </a:ln>
              <a:effectLst/>
            </p:spPr>
            <p:txBody>
              <a:bodyPr/>
              <a:lstStyle/>
              <a:p>
                <a:endParaRPr lang="es-MX"/>
              </a:p>
            </p:txBody>
          </p:sp>
          <p:sp>
            <p:nvSpPr>
              <p:cNvPr id="136220" name="Freeform 28"/>
              <p:cNvSpPr>
                <a:spLocks/>
              </p:cNvSpPr>
              <p:nvPr/>
            </p:nvSpPr>
            <p:spPr bwMode="auto">
              <a:xfrm>
                <a:off x="4170" y="2217"/>
                <a:ext cx="98" cy="90"/>
              </a:xfrm>
              <a:custGeom>
                <a:avLst/>
                <a:gdLst/>
                <a:ahLst/>
                <a:cxnLst>
                  <a:cxn ang="0">
                    <a:pos x="97" y="69"/>
                  </a:cxn>
                  <a:cxn ang="0">
                    <a:pos x="97" y="0"/>
                  </a:cxn>
                  <a:cxn ang="0">
                    <a:pos x="0" y="19"/>
                  </a:cxn>
                  <a:cxn ang="0">
                    <a:pos x="0" y="89"/>
                  </a:cxn>
                  <a:cxn ang="0">
                    <a:pos x="97" y="69"/>
                  </a:cxn>
                </a:cxnLst>
                <a:rect l="0" t="0" r="r" b="b"/>
                <a:pathLst>
                  <a:path w="98" h="90">
                    <a:moveTo>
                      <a:pt x="97" y="69"/>
                    </a:moveTo>
                    <a:lnTo>
                      <a:pt x="97" y="0"/>
                    </a:lnTo>
                    <a:lnTo>
                      <a:pt x="0" y="19"/>
                    </a:lnTo>
                    <a:lnTo>
                      <a:pt x="0" y="89"/>
                    </a:lnTo>
                    <a:lnTo>
                      <a:pt x="97" y="69"/>
                    </a:lnTo>
                  </a:path>
                </a:pathLst>
              </a:custGeom>
              <a:solidFill>
                <a:srgbClr val="339933"/>
              </a:solidFill>
              <a:ln w="9525" cap="rnd">
                <a:noFill/>
                <a:round/>
                <a:headEnd/>
                <a:tailEnd/>
              </a:ln>
              <a:effectLst/>
            </p:spPr>
            <p:txBody>
              <a:bodyPr/>
              <a:lstStyle/>
              <a:p>
                <a:endParaRPr lang="es-MX"/>
              </a:p>
            </p:txBody>
          </p:sp>
          <p:sp>
            <p:nvSpPr>
              <p:cNvPr id="136221" name="Freeform 29"/>
              <p:cNvSpPr>
                <a:spLocks/>
              </p:cNvSpPr>
              <p:nvPr/>
            </p:nvSpPr>
            <p:spPr bwMode="auto">
              <a:xfrm>
                <a:off x="4310" y="2188"/>
                <a:ext cx="98" cy="92"/>
              </a:xfrm>
              <a:custGeom>
                <a:avLst/>
                <a:gdLst/>
                <a:ahLst/>
                <a:cxnLst>
                  <a:cxn ang="0">
                    <a:pos x="97" y="72"/>
                  </a:cxn>
                  <a:cxn ang="0">
                    <a:pos x="97" y="0"/>
                  </a:cxn>
                  <a:cxn ang="0">
                    <a:pos x="0" y="19"/>
                  </a:cxn>
                  <a:cxn ang="0">
                    <a:pos x="0" y="91"/>
                  </a:cxn>
                  <a:cxn ang="0">
                    <a:pos x="97" y="72"/>
                  </a:cxn>
                </a:cxnLst>
                <a:rect l="0" t="0" r="r" b="b"/>
                <a:pathLst>
                  <a:path w="98" h="92">
                    <a:moveTo>
                      <a:pt x="97" y="72"/>
                    </a:moveTo>
                    <a:lnTo>
                      <a:pt x="97" y="0"/>
                    </a:lnTo>
                    <a:lnTo>
                      <a:pt x="0" y="19"/>
                    </a:lnTo>
                    <a:lnTo>
                      <a:pt x="0" y="91"/>
                    </a:lnTo>
                    <a:lnTo>
                      <a:pt x="97" y="72"/>
                    </a:lnTo>
                  </a:path>
                </a:pathLst>
              </a:custGeom>
              <a:solidFill>
                <a:srgbClr val="339933"/>
              </a:solidFill>
              <a:ln w="9525" cap="rnd">
                <a:noFill/>
                <a:round/>
                <a:headEnd/>
                <a:tailEnd/>
              </a:ln>
              <a:effectLst/>
            </p:spPr>
            <p:txBody>
              <a:bodyPr/>
              <a:lstStyle/>
              <a:p>
                <a:endParaRPr lang="es-MX"/>
              </a:p>
            </p:txBody>
          </p:sp>
          <p:sp>
            <p:nvSpPr>
              <p:cNvPr id="136222" name="Freeform 30"/>
              <p:cNvSpPr>
                <a:spLocks/>
              </p:cNvSpPr>
              <p:nvPr/>
            </p:nvSpPr>
            <p:spPr bwMode="auto">
              <a:xfrm>
                <a:off x="3475" y="2452"/>
                <a:ext cx="98" cy="91"/>
              </a:xfrm>
              <a:custGeom>
                <a:avLst/>
                <a:gdLst/>
                <a:ahLst/>
                <a:cxnLst>
                  <a:cxn ang="0">
                    <a:pos x="97" y="70"/>
                  </a:cxn>
                  <a:cxn ang="0">
                    <a:pos x="97" y="0"/>
                  </a:cxn>
                  <a:cxn ang="0">
                    <a:pos x="0" y="19"/>
                  </a:cxn>
                  <a:cxn ang="0">
                    <a:pos x="0" y="90"/>
                  </a:cxn>
                  <a:cxn ang="0">
                    <a:pos x="97" y="70"/>
                  </a:cxn>
                </a:cxnLst>
                <a:rect l="0" t="0" r="r" b="b"/>
                <a:pathLst>
                  <a:path w="98" h="91">
                    <a:moveTo>
                      <a:pt x="97" y="70"/>
                    </a:moveTo>
                    <a:lnTo>
                      <a:pt x="97" y="0"/>
                    </a:lnTo>
                    <a:lnTo>
                      <a:pt x="0" y="19"/>
                    </a:lnTo>
                    <a:lnTo>
                      <a:pt x="0" y="90"/>
                    </a:lnTo>
                    <a:lnTo>
                      <a:pt x="97" y="70"/>
                    </a:lnTo>
                  </a:path>
                </a:pathLst>
              </a:custGeom>
              <a:solidFill>
                <a:srgbClr val="339933"/>
              </a:solidFill>
              <a:ln w="9525" cap="rnd">
                <a:noFill/>
                <a:round/>
                <a:headEnd/>
                <a:tailEnd/>
              </a:ln>
              <a:effectLst/>
            </p:spPr>
            <p:txBody>
              <a:bodyPr/>
              <a:lstStyle/>
              <a:p>
                <a:endParaRPr lang="es-MX"/>
              </a:p>
            </p:txBody>
          </p:sp>
          <p:sp>
            <p:nvSpPr>
              <p:cNvPr id="136223" name="Freeform 31"/>
              <p:cNvSpPr>
                <a:spLocks/>
              </p:cNvSpPr>
              <p:nvPr/>
            </p:nvSpPr>
            <p:spPr bwMode="auto">
              <a:xfrm>
                <a:off x="3615" y="2425"/>
                <a:ext cx="96" cy="90"/>
              </a:xfrm>
              <a:custGeom>
                <a:avLst/>
                <a:gdLst/>
                <a:ahLst/>
                <a:cxnLst>
                  <a:cxn ang="0">
                    <a:pos x="95" y="69"/>
                  </a:cxn>
                  <a:cxn ang="0">
                    <a:pos x="95" y="0"/>
                  </a:cxn>
                  <a:cxn ang="0">
                    <a:pos x="0" y="19"/>
                  </a:cxn>
                  <a:cxn ang="0">
                    <a:pos x="0" y="89"/>
                  </a:cxn>
                  <a:cxn ang="0">
                    <a:pos x="95" y="69"/>
                  </a:cxn>
                </a:cxnLst>
                <a:rect l="0" t="0" r="r" b="b"/>
                <a:pathLst>
                  <a:path w="96" h="90">
                    <a:moveTo>
                      <a:pt x="95" y="69"/>
                    </a:moveTo>
                    <a:lnTo>
                      <a:pt x="95" y="0"/>
                    </a:lnTo>
                    <a:lnTo>
                      <a:pt x="0" y="19"/>
                    </a:lnTo>
                    <a:lnTo>
                      <a:pt x="0" y="89"/>
                    </a:lnTo>
                    <a:lnTo>
                      <a:pt x="95" y="69"/>
                    </a:lnTo>
                  </a:path>
                </a:pathLst>
              </a:custGeom>
              <a:solidFill>
                <a:srgbClr val="339933"/>
              </a:solidFill>
              <a:ln w="9525" cap="rnd">
                <a:noFill/>
                <a:round/>
                <a:headEnd/>
                <a:tailEnd/>
              </a:ln>
              <a:effectLst/>
            </p:spPr>
            <p:txBody>
              <a:bodyPr/>
              <a:lstStyle/>
              <a:p>
                <a:endParaRPr lang="es-MX"/>
              </a:p>
            </p:txBody>
          </p:sp>
          <p:sp>
            <p:nvSpPr>
              <p:cNvPr id="136224" name="Freeform 32"/>
              <p:cNvSpPr>
                <a:spLocks/>
              </p:cNvSpPr>
              <p:nvPr/>
            </p:nvSpPr>
            <p:spPr bwMode="auto">
              <a:xfrm>
                <a:off x="3752" y="2398"/>
                <a:ext cx="99" cy="89"/>
              </a:xfrm>
              <a:custGeom>
                <a:avLst/>
                <a:gdLst/>
                <a:ahLst/>
                <a:cxnLst>
                  <a:cxn ang="0">
                    <a:pos x="98" y="70"/>
                  </a:cxn>
                  <a:cxn ang="0">
                    <a:pos x="98" y="0"/>
                  </a:cxn>
                  <a:cxn ang="0">
                    <a:pos x="0" y="17"/>
                  </a:cxn>
                  <a:cxn ang="0">
                    <a:pos x="0" y="88"/>
                  </a:cxn>
                  <a:cxn ang="0">
                    <a:pos x="98" y="70"/>
                  </a:cxn>
                </a:cxnLst>
                <a:rect l="0" t="0" r="r" b="b"/>
                <a:pathLst>
                  <a:path w="99" h="89">
                    <a:moveTo>
                      <a:pt x="98" y="70"/>
                    </a:moveTo>
                    <a:lnTo>
                      <a:pt x="98" y="0"/>
                    </a:lnTo>
                    <a:lnTo>
                      <a:pt x="0" y="17"/>
                    </a:lnTo>
                    <a:lnTo>
                      <a:pt x="0" y="88"/>
                    </a:lnTo>
                    <a:lnTo>
                      <a:pt x="98" y="70"/>
                    </a:lnTo>
                  </a:path>
                </a:pathLst>
              </a:custGeom>
              <a:solidFill>
                <a:srgbClr val="339933"/>
              </a:solidFill>
              <a:ln w="9525" cap="rnd">
                <a:noFill/>
                <a:round/>
                <a:headEnd/>
                <a:tailEnd/>
              </a:ln>
              <a:effectLst/>
            </p:spPr>
            <p:txBody>
              <a:bodyPr/>
              <a:lstStyle/>
              <a:p>
                <a:endParaRPr lang="es-MX"/>
              </a:p>
            </p:txBody>
          </p:sp>
          <p:sp>
            <p:nvSpPr>
              <p:cNvPr id="136225" name="Freeform 33"/>
              <p:cNvSpPr>
                <a:spLocks/>
              </p:cNvSpPr>
              <p:nvPr/>
            </p:nvSpPr>
            <p:spPr bwMode="auto">
              <a:xfrm>
                <a:off x="3892" y="2370"/>
                <a:ext cx="97" cy="91"/>
              </a:xfrm>
              <a:custGeom>
                <a:avLst/>
                <a:gdLst/>
                <a:ahLst/>
                <a:cxnLst>
                  <a:cxn ang="0">
                    <a:pos x="96" y="70"/>
                  </a:cxn>
                  <a:cxn ang="0">
                    <a:pos x="96" y="0"/>
                  </a:cxn>
                  <a:cxn ang="0">
                    <a:pos x="0" y="18"/>
                  </a:cxn>
                  <a:cxn ang="0">
                    <a:pos x="0" y="90"/>
                  </a:cxn>
                  <a:cxn ang="0">
                    <a:pos x="96" y="70"/>
                  </a:cxn>
                </a:cxnLst>
                <a:rect l="0" t="0" r="r" b="b"/>
                <a:pathLst>
                  <a:path w="97" h="91">
                    <a:moveTo>
                      <a:pt x="96" y="70"/>
                    </a:moveTo>
                    <a:lnTo>
                      <a:pt x="96" y="0"/>
                    </a:lnTo>
                    <a:lnTo>
                      <a:pt x="0" y="18"/>
                    </a:lnTo>
                    <a:lnTo>
                      <a:pt x="0" y="90"/>
                    </a:lnTo>
                    <a:lnTo>
                      <a:pt x="96" y="70"/>
                    </a:lnTo>
                  </a:path>
                </a:pathLst>
              </a:custGeom>
              <a:solidFill>
                <a:srgbClr val="339933"/>
              </a:solidFill>
              <a:ln w="9525" cap="rnd">
                <a:noFill/>
                <a:round/>
                <a:headEnd/>
                <a:tailEnd/>
              </a:ln>
              <a:effectLst/>
            </p:spPr>
            <p:txBody>
              <a:bodyPr/>
              <a:lstStyle/>
              <a:p>
                <a:endParaRPr lang="es-MX"/>
              </a:p>
            </p:txBody>
          </p:sp>
          <p:sp>
            <p:nvSpPr>
              <p:cNvPr id="136226" name="Freeform 34"/>
              <p:cNvSpPr>
                <a:spLocks/>
              </p:cNvSpPr>
              <p:nvPr/>
            </p:nvSpPr>
            <p:spPr bwMode="auto">
              <a:xfrm>
                <a:off x="4032" y="2343"/>
                <a:ext cx="96" cy="90"/>
              </a:xfrm>
              <a:custGeom>
                <a:avLst/>
                <a:gdLst/>
                <a:ahLst/>
                <a:cxnLst>
                  <a:cxn ang="0">
                    <a:pos x="95" y="69"/>
                  </a:cxn>
                  <a:cxn ang="0">
                    <a:pos x="95" y="0"/>
                  </a:cxn>
                  <a:cxn ang="0">
                    <a:pos x="0" y="19"/>
                  </a:cxn>
                  <a:cxn ang="0">
                    <a:pos x="0" y="89"/>
                  </a:cxn>
                  <a:cxn ang="0">
                    <a:pos x="95" y="69"/>
                  </a:cxn>
                </a:cxnLst>
                <a:rect l="0" t="0" r="r" b="b"/>
                <a:pathLst>
                  <a:path w="96" h="90">
                    <a:moveTo>
                      <a:pt x="95" y="69"/>
                    </a:moveTo>
                    <a:lnTo>
                      <a:pt x="95" y="0"/>
                    </a:lnTo>
                    <a:lnTo>
                      <a:pt x="0" y="19"/>
                    </a:lnTo>
                    <a:lnTo>
                      <a:pt x="0" y="89"/>
                    </a:lnTo>
                    <a:lnTo>
                      <a:pt x="95" y="69"/>
                    </a:lnTo>
                  </a:path>
                </a:pathLst>
              </a:custGeom>
              <a:solidFill>
                <a:srgbClr val="339933"/>
              </a:solidFill>
              <a:ln w="9525" cap="rnd">
                <a:noFill/>
                <a:round/>
                <a:headEnd/>
                <a:tailEnd/>
              </a:ln>
              <a:effectLst/>
            </p:spPr>
            <p:txBody>
              <a:bodyPr/>
              <a:lstStyle/>
              <a:p>
                <a:endParaRPr lang="es-MX"/>
              </a:p>
            </p:txBody>
          </p:sp>
          <p:sp>
            <p:nvSpPr>
              <p:cNvPr id="136227" name="Freeform 35"/>
              <p:cNvSpPr>
                <a:spLocks/>
              </p:cNvSpPr>
              <p:nvPr/>
            </p:nvSpPr>
            <p:spPr bwMode="auto">
              <a:xfrm>
                <a:off x="4170" y="2315"/>
                <a:ext cx="98" cy="91"/>
              </a:xfrm>
              <a:custGeom>
                <a:avLst/>
                <a:gdLst/>
                <a:ahLst/>
                <a:cxnLst>
                  <a:cxn ang="0">
                    <a:pos x="97" y="70"/>
                  </a:cxn>
                  <a:cxn ang="0">
                    <a:pos x="97" y="0"/>
                  </a:cxn>
                  <a:cxn ang="0">
                    <a:pos x="0" y="19"/>
                  </a:cxn>
                  <a:cxn ang="0">
                    <a:pos x="0" y="90"/>
                  </a:cxn>
                  <a:cxn ang="0">
                    <a:pos x="97" y="70"/>
                  </a:cxn>
                </a:cxnLst>
                <a:rect l="0" t="0" r="r" b="b"/>
                <a:pathLst>
                  <a:path w="98" h="91">
                    <a:moveTo>
                      <a:pt x="97" y="70"/>
                    </a:moveTo>
                    <a:lnTo>
                      <a:pt x="97" y="0"/>
                    </a:lnTo>
                    <a:lnTo>
                      <a:pt x="0" y="19"/>
                    </a:lnTo>
                    <a:lnTo>
                      <a:pt x="0" y="90"/>
                    </a:lnTo>
                    <a:lnTo>
                      <a:pt x="97" y="70"/>
                    </a:lnTo>
                  </a:path>
                </a:pathLst>
              </a:custGeom>
              <a:solidFill>
                <a:srgbClr val="339933"/>
              </a:solidFill>
              <a:ln w="9525" cap="rnd">
                <a:noFill/>
                <a:round/>
                <a:headEnd/>
                <a:tailEnd/>
              </a:ln>
              <a:effectLst/>
            </p:spPr>
            <p:txBody>
              <a:bodyPr/>
              <a:lstStyle/>
              <a:p>
                <a:endParaRPr lang="es-MX"/>
              </a:p>
            </p:txBody>
          </p:sp>
          <p:sp>
            <p:nvSpPr>
              <p:cNvPr id="136228" name="Freeform 36"/>
              <p:cNvSpPr>
                <a:spLocks/>
              </p:cNvSpPr>
              <p:nvPr/>
            </p:nvSpPr>
            <p:spPr bwMode="auto">
              <a:xfrm>
                <a:off x="4310" y="2288"/>
                <a:ext cx="98" cy="90"/>
              </a:xfrm>
              <a:custGeom>
                <a:avLst/>
                <a:gdLst/>
                <a:ahLst/>
                <a:cxnLst>
                  <a:cxn ang="0">
                    <a:pos x="97" y="71"/>
                  </a:cxn>
                  <a:cxn ang="0">
                    <a:pos x="97" y="0"/>
                  </a:cxn>
                  <a:cxn ang="0">
                    <a:pos x="0" y="19"/>
                  </a:cxn>
                  <a:cxn ang="0">
                    <a:pos x="0" y="89"/>
                  </a:cxn>
                  <a:cxn ang="0">
                    <a:pos x="97" y="71"/>
                  </a:cxn>
                </a:cxnLst>
                <a:rect l="0" t="0" r="r" b="b"/>
                <a:pathLst>
                  <a:path w="98" h="90">
                    <a:moveTo>
                      <a:pt x="97" y="71"/>
                    </a:moveTo>
                    <a:lnTo>
                      <a:pt x="97" y="0"/>
                    </a:lnTo>
                    <a:lnTo>
                      <a:pt x="0" y="19"/>
                    </a:lnTo>
                    <a:lnTo>
                      <a:pt x="0" y="89"/>
                    </a:lnTo>
                    <a:lnTo>
                      <a:pt x="97" y="71"/>
                    </a:lnTo>
                  </a:path>
                </a:pathLst>
              </a:custGeom>
              <a:solidFill>
                <a:srgbClr val="339933"/>
              </a:solidFill>
              <a:ln w="9525" cap="rnd">
                <a:noFill/>
                <a:round/>
                <a:headEnd/>
                <a:tailEnd/>
              </a:ln>
              <a:effectLst/>
            </p:spPr>
            <p:txBody>
              <a:bodyPr/>
              <a:lstStyle/>
              <a:p>
                <a:endParaRPr lang="es-MX"/>
              </a:p>
            </p:txBody>
          </p:sp>
          <p:sp>
            <p:nvSpPr>
              <p:cNvPr id="136229" name="Freeform 37"/>
              <p:cNvSpPr>
                <a:spLocks/>
              </p:cNvSpPr>
              <p:nvPr/>
            </p:nvSpPr>
            <p:spPr bwMode="auto">
              <a:xfrm>
                <a:off x="3475" y="2550"/>
                <a:ext cx="98" cy="91"/>
              </a:xfrm>
              <a:custGeom>
                <a:avLst/>
                <a:gdLst/>
                <a:ahLst/>
                <a:cxnLst>
                  <a:cxn ang="0">
                    <a:pos x="97" y="70"/>
                  </a:cxn>
                  <a:cxn ang="0">
                    <a:pos x="97" y="0"/>
                  </a:cxn>
                  <a:cxn ang="0">
                    <a:pos x="0" y="19"/>
                  </a:cxn>
                  <a:cxn ang="0">
                    <a:pos x="0" y="90"/>
                  </a:cxn>
                  <a:cxn ang="0">
                    <a:pos x="97" y="70"/>
                  </a:cxn>
                </a:cxnLst>
                <a:rect l="0" t="0" r="r" b="b"/>
                <a:pathLst>
                  <a:path w="98" h="91">
                    <a:moveTo>
                      <a:pt x="97" y="70"/>
                    </a:moveTo>
                    <a:lnTo>
                      <a:pt x="97" y="0"/>
                    </a:lnTo>
                    <a:lnTo>
                      <a:pt x="0" y="19"/>
                    </a:lnTo>
                    <a:lnTo>
                      <a:pt x="0" y="90"/>
                    </a:lnTo>
                    <a:lnTo>
                      <a:pt x="97" y="70"/>
                    </a:lnTo>
                  </a:path>
                </a:pathLst>
              </a:custGeom>
              <a:solidFill>
                <a:srgbClr val="339933"/>
              </a:solidFill>
              <a:ln w="9525" cap="rnd">
                <a:noFill/>
                <a:round/>
                <a:headEnd/>
                <a:tailEnd/>
              </a:ln>
              <a:effectLst/>
            </p:spPr>
            <p:txBody>
              <a:bodyPr/>
              <a:lstStyle/>
              <a:p>
                <a:endParaRPr lang="es-MX"/>
              </a:p>
            </p:txBody>
          </p:sp>
          <p:sp>
            <p:nvSpPr>
              <p:cNvPr id="136230" name="Freeform 38"/>
              <p:cNvSpPr>
                <a:spLocks/>
              </p:cNvSpPr>
              <p:nvPr/>
            </p:nvSpPr>
            <p:spPr bwMode="auto">
              <a:xfrm>
                <a:off x="3615" y="2523"/>
                <a:ext cx="96" cy="90"/>
              </a:xfrm>
              <a:custGeom>
                <a:avLst/>
                <a:gdLst/>
                <a:ahLst/>
                <a:cxnLst>
                  <a:cxn ang="0">
                    <a:pos x="95" y="69"/>
                  </a:cxn>
                  <a:cxn ang="0">
                    <a:pos x="95" y="0"/>
                  </a:cxn>
                  <a:cxn ang="0">
                    <a:pos x="0" y="19"/>
                  </a:cxn>
                  <a:cxn ang="0">
                    <a:pos x="0" y="89"/>
                  </a:cxn>
                  <a:cxn ang="0">
                    <a:pos x="95" y="69"/>
                  </a:cxn>
                </a:cxnLst>
                <a:rect l="0" t="0" r="r" b="b"/>
                <a:pathLst>
                  <a:path w="96" h="90">
                    <a:moveTo>
                      <a:pt x="95" y="69"/>
                    </a:moveTo>
                    <a:lnTo>
                      <a:pt x="95" y="0"/>
                    </a:lnTo>
                    <a:lnTo>
                      <a:pt x="0" y="19"/>
                    </a:lnTo>
                    <a:lnTo>
                      <a:pt x="0" y="89"/>
                    </a:lnTo>
                    <a:lnTo>
                      <a:pt x="95" y="69"/>
                    </a:lnTo>
                  </a:path>
                </a:pathLst>
              </a:custGeom>
              <a:solidFill>
                <a:srgbClr val="339933"/>
              </a:solidFill>
              <a:ln w="9525" cap="rnd">
                <a:noFill/>
                <a:round/>
                <a:headEnd/>
                <a:tailEnd/>
              </a:ln>
              <a:effectLst/>
            </p:spPr>
            <p:txBody>
              <a:bodyPr/>
              <a:lstStyle/>
              <a:p>
                <a:endParaRPr lang="es-MX"/>
              </a:p>
            </p:txBody>
          </p:sp>
          <p:sp>
            <p:nvSpPr>
              <p:cNvPr id="136231" name="Freeform 39"/>
              <p:cNvSpPr>
                <a:spLocks/>
              </p:cNvSpPr>
              <p:nvPr/>
            </p:nvSpPr>
            <p:spPr bwMode="auto">
              <a:xfrm>
                <a:off x="3752" y="2496"/>
                <a:ext cx="99" cy="90"/>
              </a:xfrm>
              <a:custGeom>
                <a:avLst/>
                <a:gdLst/>
                <a:ahLst/>
                <a:cxnLst>
                  <a:cxn ang="0">
                    <a:pos x="98" y="70"/>
                  </a:cxn>
                  <a:cxn ang="0">
                    <a:pos x="98" y="0"/>
                  </a:cxn>
                  <a:cxn ang="0">
                    <a:pos x="0" y="18"/>
                  </a:cxn>
                  <a:cxn ang="0">
                    <a:pos x="0" y="89"/>
                  </a:cxn>
                  <a:cxn ang="0">
                    <a:pos x="98" y="70"/>
                  </a:cxn>
                </a:cxnLst>
                <a:rect l="0" t="0" r="r" b="b"/>
                <a:pathLst>
                  <a:path w="99" h="90">
                    <a:moveTo>
                      <a:pt x="98" y="70"/>
                    </a:moveTo>
                    <a:lnTo>
                      <a:pt x="98" y="0"/>
                    </a:lnTo>
                    <a:lnTo>
                      <a:pt x="0" y="18"/>
                    </a:lnTo>
                    <a:lnTo>
                      <a:pt x="0" y="89"/>
                    </a:lnTo>
                    <a:lnTo>
                      <a:pt x="98" y="70"/>
                    </a:lnTo>
                  </a:path>
                </a:pathLst>
              </a:custGeom>
              <a:solidFill>
                <a:srgbClr val="339933"/>
              </a:solidFill>
              <a:ln w="9525" cap="rnd">
                <a:noFill/>
                <a:round/>
                <a:headEnd/>
                <a:tailEnd/>
              </a:ln>
              <a:effectLst/>
            </p:spPr>
            <p:txBody>
              <a:bodyPr/>
              <a:lstStyle/>
              <a:p>
                <a:endParaRPr lang="es-MX"/>
              </a:p>
            </p:txBody>
          </p:sp>
          <p:sp>
            <p:nvSpPr>
              <p:cNvPr id="136232" name="Freeform 40"/>
              <p:cNvSpPr>
                <a:spLocks/>
              </p:cNvSpPr>
              <p:nvPr/>
            </p:nvSpPr>
            <p:spPr bwMode="auto">
              <a:xfrm>
                <a:off x="3892" y="2469"/>
                <a:ext cx="97" cy="90"/>
              </a:xfrm>
              <a:custGeom>
                <a:avLst/>
                <a:gdLst/>
                <a:ahLst/>
                <a:cxnLst>
                  <a:cxn ang="0">
                    <a:pos x="96" y="69"/>
                  </a:cxn>
                  <a:cxn ang="0">
                    <a:pos x="96" y="0"/>
                  </a:cxn>
                  <a:cxn ang="0">
                    <a:pos x="0" y="17"/>
                  </a:cxn>
                  <a:cxn ang="0">
                    <a:pos x="0" y="89"/>
                  </a:cxn>
                  <a:cxn ang="0">
                    <a:pos x="96" y="69"/>
                  </a:cxn>
                </a:cxnLst>
                <a:rect l="0" t="0" r="r" b="b"/>
                <a:pathLst>
                  <a:path w="97" h="90">
                    <a:moveTo>
                      <a:pt x="96" y="69"/>
                    </a:moveTo>
                    <a:lnTo>
                      <a:pt x="96" y="0"/>
                    </a:lnTo>
                    <a:lnTo>
                      <a:pt x="0" y="17"/>
                    </a:lnTo>
                    <a:lnTo>
                      <a:pt x="0" y="89"/>
                    </a:lnTo>
                    <a:lnTo>
                      <a:pt x="96" y="69"/>
                    </a:lnTo>
                  </a:path>
                </a:pathLst>
              </a:custGeom>
              <a:solidFill>
                <a:srgbClr val="339933"/>
              </a:solidFill>
              <a:ln w="9525" cap="rnd">
                <a:noFill/>
                <a:round/>
                <a:headEnd/>
                <a:tailEnd/>
              </a:ln>
              <a:effectLst/>
            </p:spPr>
            <p:txBody>
              <a:bodyPr/>
              <a:lstStyle/>
              <a:p>
                <a:endParaRPr lang="es-MX"/>
              </a:p>
            </p:txBody>
          </p:sp>
          <p:sp>
            <p:nvSpPr>
              <p:cNvPr id="136233" name="Freeform 41"/>
              <p:cNvSpPr>
                <a:spLocks/>
              </p:cNvSpPr>
              <p:nvPr/>
            </p:nvSpPr>
            <p:spPr bwMode="auto">
              <a:xfrm>
                <a:off x="4032" y="2441"/>
                <a:ext cx="96" cy="91"/>
              </a:xfrm>
              <a:custGeom>
                <a:avLst/>
                <a:gdLst/>
                <a:ahLst/>
                <a:cxnLst>
                  <a:cxn ang="0">
                    <a:pos x="95" y="70"/>
                  </a:cxn>
                  <a:cxn ang="0">
                    <a:pos x="95" y="0"/>
                  </a:cxn>
                  <a:cxn ang="0">
                    <a:pos x="0" y="19"/>
                  </a:cxn>
                  <a:cxn ang="0">
                    <a:pos x="0" y="90"/>
                  </a:cxn>
                  <a:cxn ang="0">
                    <a:pos x="95" y="70"/>
                  </a:cxn>
                </a:cxnLst>
                <a:rect l="0" t="0" r="r" b="b"/>
                <a:pathLst>
                  <a:path w="96" h="91">
                    <a:moveTo>
                      <a:pt x="95" y="70"/>
                    </a:moveTo>
                    <a:lnTo>
                      <a:pt x="95" y="0"/>
                    </a:lnTo>
                    <a:lnTo>
                      <a:pt x="0" y="19"/>
                    </a:lnTo>
                    <a:lnTo>
                      <a:pt x="0" y="90"/>
                    </a:lnTo>
                    <a:lnTo>
                      <a:pt x="95" y="70"/>
                    </a:lnTo>
                  </a:path>
                </a:pathLst>
              </a:custGeom>
              <a:solidFill>
                <a:srgbClr val="339933"/>
              </a:solidFill>
              <a:ln w="9525" cap="rnd">
                <a:noFill/>
                <a:round/>
                <a:headEnd/>
                <a:tailEnd/>
              </a:ln>
              <a:effectLst/>
            </p:spPr>
            <p:txBody>
              <a:bodyPr/>
              <a:lstStyle/>
              <a:p>
                <a:endParaRPr lang="es-MX"/>
              </a:p>
            </p:txBody>
          </p:sp>
          <p:sp>
            <p:nvSpPr>
              <p:cNvPr id="136234" name="Freeform 42"/>
              <p:cNvSpPr>
                <a:spLocks/>
              </p:cNvSpPr>
              <p:nvPr/>
            </p:nvSpPr>
            <p:spPr bwMode="auto">
              <a:xfrm>
                <a:off x="4170" y="2413"/>
                <a:ext cx="98" cy="91"/>
              </a:xfrm>
              <a:custGeom>
                <a:avLst/>
                <a:gdLst/>
                <a:ahLst/>
                <a:cxnLst>
                  <a:cxn ang="0">
                    <a:pos x="97" y="70"/>
                  </a:cxn>
                  <a:cxn ang="0">
                    <a:pos x="97" y="0"/>
                  </a:cxn>
                  <a:cxn ang="0">
                    <a:pos x="0" y="19"/>
                  </a:cxn>
                  <a:cxn ang="0">
                    <a:pos x="0" y="90"/>
                  </a:cxn>
                  <a:cxn ang="0">
                    <a:pos x="97" y="70"/>
                  </a:cxn>
                </a:cxnLst>
                <a:rect l="0" t="0" r="r" b="b"/>
                <a:pathLst>
                  <a:path w="98" h="91">
                    <a:moveTo>
                      <a:pt x="97" y="70"/>
                    </a:moveTo>
                    <a:lnTo>
                      <a:pt x="97" y="0"/>
                    </a:lnTo>
                    <a:lnTo>
                      <a:pt x="0" y="19"/>
                    </a:lnTo>
                    <a:lnTo>
                      <a:pt x="0" y="90"/>
                    </a:lnTo>
                    <a:lnTo>
                      <a:pt x="97" y="70"/>
                    </a:lnTo>
                  </a:path>
                </a:pathLst>
              </a:custGeom>
              <a:solidFill>
                <a:srgbClr val="339933"/>
              </a:solidFill>
              <a:ln w="9525" cap="rnd">
                <a:noFill/>
                <a:round/>
                <a:headEnd/>
                <a:tailEnd/>
              </a:ln>
              <a:effectLst/>
            </p:spPr>
            <p:txBody>
              <a:bodyPr/>
              <a:lstStyle/>
              <a:p>
                <a:endParaRPr lang="es-MX"/>
              </a:p>
            </p:txBody>
          </p:sp>
          <p:sp>
            <p:nvSpPr>
              <p:cNvPr id="136235" name="Freeform 43"/>
              <p:cNvSpPr>
                <a:spLocks/>
              </p:cNvSpPr>
              <p:nvPr/>
            </p:nvSpPr>
            <p:spPr bwMode="auto">
              <a:xfrm>
                <a:off x="4310" y="2386"/>
                <a:ext cx="98" cy="90"/>
              </a:xfrm>
              <a:custGeom>
                <a:avLst/>
                <a:gdLst/>
                <a:ahLst/>
                <a:cxnLst>
                  <a:cxn ang="0">
                    <a:pos x="97" y="69"/>
                  </a:cxn>
                  <a:cxn ang="0">
                    <a:pos x="97" y="0"/>
                  </a:cxn>
                  <a:cxn ang="0">
                    <a:pos x="0" y="19"/>
                  </a:cxn>
                  <a:cxn ang="0">
                    <a:pos x="0" y="89"/>
                  </a:cxn>
                  <a:cxn ang="0">
                    <a:pos x="97" y="69"/>
                  </a:cxn>
                </a:cxnLst>
                <a:rect l="0" t="0" r="r" b="b"/>
                <a:pathLst>
                  <a:path w="98" h="90">
                    <a:moveTo>
                      <a:pt x="97" y="69"/>
                    </a:moveTo>
                    <a:lnTo>
                      <a:pt x="97" y="0"/>
                    </a:lnTo>
                    <a:lnTo>
                      <a:pt x="0" y="19"/>
                    </a:lnTo>
                    <a:lnTo>
                      <a:pt x="0" y="89"/>
                    </a:lnTo>
                    <a:lnTo>
                      <a:pt x="97" y="69"/>
                    </a:lnTo>
                  </a:path>
                </a:pathLst>
              </a:custGeom>
              <a:solidFill>
                <a:srgbClr val="339933"/>
              </a:solidFill>
              <a:ln w="9525" cap="rnd">
                <a:noFill/>
                <a:round/>
                <a:headEnd/>
                <a:tailEnd/>
              </a:ln>
              <a:effectLst/>
            </p:spPr>
            <p:txBody>
              <a:bodyPr/>
              <a:lstStyle/>
              <a:p>
                <a:endParaRPr lang="es-MX"/>
              </a:p>
            </p:txBody>
          </p:sp>
          <p:sp>
            <p:nvSpPr>
              <p:cNvPr id="136236" name="Freeform 44"/>
              <p:cNvSpPr>
                <a:spLocks/>
              </p:cNvSpPr>
              <p:nvPr/>
            </p:nvSpPr>
            <p:spPr bwMode="auto">
              <a:xfrm>
                <a:off x="3475" y="2649"/>
                <a:ext cx="98" cy="90"/>
              </a:xfrm>
              <a:custGeom>
                <a:avLst/>
                <a:gdLst/>
                <a:ahLst/>
                <a:cxnLst>
                  <a:cxn ang="0">
                    <a:pos x="97" y="69"/>
                  </a:cxn>
                  <a:cxn ang="0">
                    <a:pos x="97" y="0"/>
                  </a:cxn>
                  <a:cxn ang="0">
                    <a:pos x="0" y="19"/>
                  </a:cxn>
                  <a:cxn ang="0">
                    <a:pos x="0" y="89"/>
                  </a:cxn>
                  <a:cxn ang="0">
                    <a:pos x="97" y="69"/>
                  </a:cxn>
                </a:cxnLst>
                <a:rect l="0" t="0" r="r" b="b"/>
                <a:pathLst>
                  <a:path w="98" h="90">
                    <a:moveTo>
                      <a:pt x="97" y="69"/>
                    </a:moveTo>
                    <a:lnTo>
                      <a:pt x="97" y="0"/>
                    </a:lnTo>
                    <a:lnTo>
                      <a:pt x="0" y="19"/>
                    </a:lnTo>
                    <a:lnTo>
                      <a:pt x="0" y="89"/>
                    </a:lnTo>
                    <a:lnTo>
                      <a:pt x="97" y="69"/>
                    </a:lnTo>
                  </a:path>
                </a:pathLst>
              </a:custGeom>
              <a:solidFill>
                <a:srgbClr val="339933"/>
              </a:solidFill>
              <a:ln w="9525" cap="rnd">
                <a:noFill/>
                <a:round/>
                <a:headEnd/>
                <a:tailEnd/>
              </a:ln>
              <a:effectLst/>
            </p:spPr>
            <p:txBody>
              <a:bodyPr/>
              <a:lstStyle/>
              <a:p>
                <a:endParaRPr lang="es-MX"/>
              </a:p>
            </p:txBody>
          </p:sp>
          <p:sp>
            <p:nvSpPr>
              <p:cNvPr id="136237" name="Freeform 45"/>
              <p:cNvSpPr>
                <a:spLocks/>
              </p:cNvSpPr>
              <p:nvPr/>
            </p:nvSpPr>
            <p:spPr bwMode="auto">
              <a:xfrm>
                <a:off x="3615" y="2621"/>
                <a:ext cx="96" cy="91"/>
              </a:xfrm>
              <a:custGeom>
                <a:avLst/>
                <a:gdLst/>
                <a:ahLst/>
                <a:cxnLst>
                  <a:cxn ang="0">
                    <a:pos x="95" y="72"/>
                  </a:cxn>
                  <a:cxn ang="0">
                    <a:pos x="95" y="0"/>
                  </a:cxn>
                  <a:cxn ang="0">
                    <a:pos x="0" y="19"/>
                  </a:cxn>
                  <a:cxn ang="0">
                    <a:pos x="0" y="90"/>
                  </a:cxn>
                  <a:cxn ang="0">
                    <a:pos x="95" y="72"/>
                  </a:cxn>
                </a:cxnLst>
                <a:rect l="0" t="0" r="r" b="b"/>
                <a:pathLst>
                  <a:path w="96" h="91">
                    <a:moveTo>
                      <a:pt x="95" y="72"/>
                    </a:moveTo>
                    <a:lnTo>
                      <a:pt x="95" y="0"/>
                    </a:lnTo>
                    <a:lnTo>
                      <a:pt x="0" y="19"/>
                    </a:lnTo>
                    <a:lnTo>
                      <a:pt x="0" y="90"/>
                    </a:lnTo>
                    <a:lnTo>
                      <a:pt x="95" y="72"/>
                    </a:lnTo>
                  </a:path>
                </a:pathLst>
              </a:custGeom>
              <a:solidFill>
                <a:srgbClr val="339933"/>
              </a:solidFill>
              <a:ln w="9525" cap="rnd">
                <a:noFill/>
                <a:round/>
                <a:headEnd/>
                <a:tailEnd/>
              </a:ln>
              <a:effectLst/>
            </p:spPr>
            <p:txBody>
              <a:bodyPr/>
              <a:lstStyle/>
              <a:p>
                <a:endParaRPr lang="es-MX"/>
              </a:p>
            </p:txBody>
          </p:sp>
          <p:sp>
            <p:nvSpPr>
              <p:cNvPr id="136238" name="Freeform 46"/>
              <p:cNvSpPr>
                <a:spLocks/>
              </p:cNvSpPr>
              <p:nvPr/>
            </p:nvSpPr>
            <p:spPr bwMode="auto">
              <a:xfrm>
                <a:off x="3752" y="2595"/>
                <a:ext cx="99" cy="89"/>
              </a:xfrm>
              <a:custGeom>
                <a:avLst/>
                <a:gdLst/>
                <a:ahLst/>
                <a:cxnLst>
                  <a:cxn ang="0">
                    <a:pos x="98" y="70"/>
                  </a:cxn>
                  <a:cxn ang="0">
                    <a:pos x="98" y="0"/>
                  </a:cxn>
                  <a:cxn ang="0">
                    <a:pos x="0" y="17"/>
                  </a:cxn>
                  <a:cxn ang="0">
                    <a:pos x="0" y="88"/>
                  </a:cxn>
                  <a:cxn ang="0">
                    <a:pos x="98" y="70"/>
                  </a:cxn>
                </a:cxnLst>
                <a:rect l="0" t="0" r="r" b="b"/>
                <a:pathLst>
                  <a:path w="99" h="89">
                    <a:moveTo>
                      <a:pt x="98" y="70"/>
                    </a:moveTo>
                    <a:lnTo>
                      <a:pt x="98" y="0"/>
                    </a:lnTo>
                    <a:lnTo>
                      <a:pt x="0" y="17"/>
                    </a:lnTo>
                    <a:lnTo>
                      <a:pt x="0" y="88"/>
                    </a:lnTo>
                    <a:lnTo>
                      <a:pt x="98" y="70"/>
                    </a:lnTo>
                  </a:path>
                </a:pathLst>
              </a:custGeom>
              <a:solidFill>
                <a:srgbClr val="339933"/>
              </a:solidFill>
              <a:ln w="9525" cap="rnd">
                <a:noFill/>
                <a:round/>
                <a:headEnd/>
                <a:tailEnd/>
              </a:ln>
              <a:effectLst/>
            </p:spPr>
            <p:txBody>
              <a:bodyPr/>
              <a:lstStyle/>
              <a:p>
                <a:endParaRPr lang="es-MX"/>
              </a:p>
            </p:txBody>
          </p:sp>
          <p:sp>
            <p:nvSpPr>
              <p:cNvPr id="136239" name="Freeform 47"/>
              <p:cNvSpPr>
                <a:spLocks/>
              </p:cNvSpPr>
              <p:nvPr/>
            </p:nvSpPr>
            <p:spPr bwMode="auto">
              <a:xfrm>
                <a:off x="3892" y="2567"/>
                <a:ext cx="97" cy="91"/>
              </a:xfrm>
              <a:custGeom>
                <a:avLst/>
                <a:gdLst/>
                <a:ahLst/>
                <a:cxnLst>
                  <a:cxn ang="0">
                    <a:pos x="96" y="70"/>
                  </a:cxn>
                  <a:cxn ang="0">
                    <a:pos x="96" y="0"/>
                  </a:cxn>
                  <a:cxn ang="0">
                    <a:pos x="0" y="18"/>
                  </a:cxn>
                  <a:cxn ang="0">
                    <a:pos x="0" y="90"/>
                  </a:cxn>
                  <a:cxn ang="0">
                    <a:pos x="96" y="70"/>
                  </a:cxn>
                </a:cxnLst>
                <a:rect l="0" t="0" r="r" b="b"/>
                <a:pathLst>
                  <a:path w="97" h="91">
                    <a:moveTo>
                      <a:pt x="96" y="70"/>
                    </a:moveTo>
                    <a:lnTo>
                      <a:pt x="96" y="0"/>
                    </a:lnTo>
                    <a:lnTo>
                      <a:pt x="0" y="18"/>
                    </a:lnTo>
                    <a:lnTo>
                      <a:pt x="0" y="90"/>
                    </a:lnTo>
                    <a:lnTo>
                      <a:pt x="96" y="70"/>
                    </a:lnTo>
                  </a:path>
                </a:pathLst>
              </a:custGeom>
              <a:solidFill>
                <a:srgbClr val="339933"/>
              </a:solidFill>
              <a:ln w="9525" cap="rnd">
                <a:noFill/>
                <a:round/>
                <a:headEnd/>
                <a:tailEnd/>
              </a:ln>
              <a:effectLst/>
            </p:spPr>
            <p:txBody>
              <a:bodyPr/>
              <a:lstStyle/>
              <a:p>
                <a:endParaRPr lang="es-MX"/>
              </a:p>
            </p:txBody>
          </p:sp>
          <p:sp>
            <p:nvSpPr>
              <p:cNvPr id="136240" name="Freeform 48"/>
              <p:cNvSpPr>
                <a:spLocks/>
              </p:cNvSpPr>
              <p:nvPr/>
            </p:nvSpPr>
            <p:spPr bwMode="auto">
              <a:xfrm>
                <a:off x="4032" y="2539"/>
                <a:ext cx="96" cy="91"/>
              </a:xfrm>
              <a:custGeom>
                <a:avLst/>
                <a:gdLst/>
                <a:ahLst/>
                <a:cxnLst>
                  <a:cxn ang="0">
                    <a:pos x="95" y="70"/>
                  </a:cxn>
                  <a:cxn ang="0">
                    <a:pos x="95" y="0"/>
                  </a:cxn>
                  <a:cxn ang="0">
                    <a:pos x="0" y="19"/>
                  </a:cxn>
                  <a:cxn ang="0">
                    <a:pos x="0" y="90"/>
                  </a:cxn>
                  <a:cxn ang="0">
                    <a:pos x="95" y="70"/>
                  </a:cxn>
                </a:cxnLst>
                <a:rect l="0" t="0" r="r" b="b"/>
                <a:pathLst>
                  <a:path w="96" h="91">
                    <a:moveTo>
                      <a:pt x="95" y="70"/>
                    </a:moveTo>
                    <a:lnTo>
                      <a:pt x="95" y="0"/>
                    </a:lnTo>
                    <a:lnTo>
                      <a:pt x="0" y="19"/>
                    </a:lnTo>
                    <a:lnTo>
                      <a:pt x="0" y="90"/>
                    </a:lnTo>
                    <a:lnTo>
                      <a:pt x="95" y="70"/>
                    </a:lnTo>
                  </a:path>
                </a:pathLst>
              </a:custGeom>
              <a:solidFill>
                <a:srgbClr val="339933"/>
              </a:solidFill>
              <a:ln w="9525" cap="rnd">
                <a:noFill/>
                <a:round/>
                <a:headEnd/>
                <a:tailEnd/>
              </a:ln>
              <a:effectLst/>
            </p:spPr>
            <p:txBody>
              <a:bodyPr/>
              <a:lstStyle/>
              <a:p>
                <a:endParaRPr lang="es-MX"/>
              </a:p>
            </p:txBody>
          </p:sp>
          <p:sp>
            <p:nvSpPr>
              <p:cNvPr id="136241" name="Freeform 49"/>
              <p:cNvSpPr>
                <a:spLocks/>
              </p:cNvSpPr>
              <p:nvPr/>
            </p:nvSpPr>
            <p:spPr bwMode="auto">
              <a:xfrm>
                <a:off x="4170" y="2512"/>
                <a:ext cx="98" cy="90"/>
              </a:xfrm>
              <a:custGeom>
                <a:avLst/>
                <a:gdLst/>
                <a:ahLst/>
                <a:cxnLst>
                  <a:cxn ang="0">
                    <a:pos x="97" y="69"/>
                  </a:cxn>
                  <a:cxn ang="0">
                    <a:pos x="97" y="0"/>
                  </a:cxn>
                  <a:cxn ang="0">
                    <a:pos x="0" y="19"/>
                  </a:cxn>
                  <a:cxn ang="0">
                    <a:pos x="0" y="89"/>
                  </a:cxn>
                  <a:cxn ang="0">
                    <a:pos x="97" y="69"/>
                  </a:cxn>
                </a:cxnLst>
                <a:rect l="0" t="0" r="r" b="b"/>
                <a:pathLst>
                  <a:path w="98" h="90">
                    <a:moveTo>
                      <a:pt x="97" y="69"/>
                    </a:moveTo>
                    <a:lnTo>
                      <a:pt x="97" y="0"/>
                    </a:lnTo>
                    <a:lnTo>
                      <a:pt x="0" y="19"/>
                    </a:lnTo>
                    <a:lnTo>
                      <a:pt x="0" y="89"/>
                    </a:lnTo>
                    <a:lnTo>
                      <a:pt x="97" y="69"/>
                    </a:lnTo>
                  </a:path>
                </a:pathLst>
              </a:custGeom>
              <a:solidFill>
                <a:srgbClr val="339933"/>
              </a:solidFill>
              <a:ln w="9525" cap="rnd">
                <a:noFill/>
                <a:round/>
                <a:headEnd/>
                <a:tailEnd/>
              </a:ln>
              <a:effectLst/>
            </p:spPr>
            <p:txBody>
              <a:bodyPr/>
              <a:lstStyle/>
              <a:p>
                <a:endParaRPr lang="es-MX"/>
              </a:p>
            </p:txBody>
          </p:sp>
          <p:sp>
            <p:nvSpPr>
              <p:cNvPr id="136242" name="Freeform 50"/>
              <p:cNvSpPr>
                <a:spLocks/>
              </p:cNvSpPr>
              <p:nvPr/>
            </p:nvSpPr>
            <p:spPr bwMode="auto">
              <a:xfrm>
                <a:off x="4310" y="2484"/>
                <a:ext cx="98" cy="91"/>
              </a:xfrm>
              <a:custGeom>
                <a:avLst/>
                <a:gdLst/>
                <a:ahLst/>
                <a:cxnLst>
                  <a:cxn ang="0">
                    <a:pos x="97" y="70"/>
                  </a:cxn>
                  <a:cxn ang="0">
                    <a:pos x="97" y="0"/>
                  </a:cxn>
                  <a:cxn ang="0">
                    <a:pos x="0" y="19"/>
                  </a:cxn>
                  <a:cxn ang="0">
                    <a:pos x="0" y="90"/>
                  </a:cxn>
                  <a:cxn ang="0">
                    <a:pos x="97" y="70"/>
                  </a:cxn>
                </a:cxnLst>
                <a:rect l="0" t="0" r="r" b="b"/>
                <a:pathLst>
                  <a:path w="98" h="91">
                    <a:moveTo>
                      <a:pt x="97" y="70"/>
                    </a:moveTo>
                    <a:lnTo>
                      <a:pt x="97" y="0"/>
                    </a:lnTo>
                    <a:lnTo>
                      <a:pt x="0" y="19"/>
                    </a:lnTo>
                    <a:lnTo>
                      <a:pt x="0" y="90"/>
                    </a:lnTo>
                    <a:lnTo>
                      <a:pt x="97" y="70"/>
                    </a:lnTo>
                  </a:path>
                </a:pathLst>
              </a:custGeom>
              <a:solidFill>
                <a:srgbClr val="339933"/>
              </a:solidFill>
              <a:ln w="9525" cap="rnd">
                <a:noFill/>
                <a:round/>
                <a:headEnd/>
                <a:tailEnd/>
              </a:ln>
              <a:effectLst/>
            </p:spPr>
            <p:txBody>
              <a:bodyPr/>
              <a:lstStyle/>
              <a:p>
                <a:endParaRPr lang="es-MX"/>
              </a:p>
            </p:txBody>
          </p:sp>
          <p:sp>
            <p:nvSpPr>
              <p:cNvPr id="136243" name="Freeform 51"/>
              <p:cNvSpPr>
                <a:spLocks/>
              </p:cNvSpPr>
              <p:nvPr/>
            </p:nvSpPr>
            <p:spPr bwMode="auto">
              <a:xfrm>
                <a:off x="3475" y="2747"/>
                <a:ext cx="98" cy="92"/>
              </a:xfrm>
              <a:custGeom>
                <a:avLst/>
                <a:gdLst/>
                <a:ahLst/>
                <a:cxnLst>
                  <a:cxn ang="0">
                    <a:pos x="97" y="71"/>
                  </a:cxn>
                  <a:cxn ang="0">
                    <a:pos x="97" y="0"/>
                  </a:cxn>
                  <a:cxn ang="0">
                    <a:pos x="0" y="19"/>
                  </a:cxn>
                  <a:cxn ang="0">
                    <a:pos x="0" y="91"/>
                  </a:cxn>
                  <a:cxn ang="0">
                    <a:pos x="97" y="71"/>
                  </a:cxn>
                </a:cxnLst>
                <a:rect l="0" t="0" r="r" b="b"/>
                <a:pathLst>
                  <a:path w="98" h="92">
                    <a:moveTo>
                      <a:pt x="97" y="71"/>
                    </a:moveTo>
                    <a:lnTo>
                      <a:pt x="97" y="0"/>
                    </a:lnTo>
                    <a:lnTo>
                      <a:pt x="0" y="19"/>
                    </a:lnTo>
                    <a:lnTo>
                      <a:pt x="0" y="91"/>
                    </a:lnTo>
                    <a:lnTo>
                      <a:pt x="97" y="71"/>
                    </a:lnTo>
                  </a:path>
                </a:pathLst>
              </a:custGeom>
              <a:solidFill>
                <a:srgbClr val="339933"/>
              </a:solidFill>
              <a:ln w="9525" cap="rnd">
                <a:noFill/>
                <a:round/>
                <a:headEnd/>
                <a:tailEnd/>
              </a:ln>
              <a:effectLst/>
            </p:spPr>
            <p:txBody>
              <a:bodyPr/>
              <a:lstStyle/>
              <a:p>
                <a:endParaRPr lang="es-MX"/>
              </a:p>
            </p:txBody>
          </p:sp>
          <p:sp>
            <p:nvSpPr>
              <p:cNvPr id="136244" name="Freeform 52"/>
              <p:cNvSpPr>
                <a:spLocks/>
              </p:cNvSpPr>
              <p:nvPr/>
            </p:nvSpPr>
            <p:spPr bwMode="auto">
              <a:xfrm>
                <a:off x="3615" y="2720"/>
                <a:ext cx="96" cy="90"/>
              </a:xfrm>
              <a:custGeom>
                <a:avLst/>
                <a:gdLst/>
                <a:ahLst/>
                <a:cxnLst>
                  <a:cxn ang="0">
                    <a:pos x="95" y="69"/>
                  </a:cxn>
                  <a:cxn ang="0">
                    <a:pos x="95" y="0"/>
                  </a:cxn>
                  <a:cxn ang="0">
                    <a:pos x="0" y="19"/>
                  </a:cxn>
                  <a:cxn ang="0">
                    <a:pos x="0" y="89"/>
                  </a:cxn>
                  <a:cxn ang="0">
                    <a:pos x="95" y="69"/>
                  </a:cxn>
                </a:cxnLst>
                <a:rect l="0" t="0" r="r" b="b"/>
                <a:pathLst>
                  <a:path w="96" h="90">
                    <a:moveTo>
                      <a:pt x="95" y="69"/>
                    </a:moveTo>
                    <a:lnTo>
                      <a:pt x="95" y="0"/>
                    </a:lnTo>
                    <a:lnTo>
                      <a:pt x="0" y="19"/>
                    </a:lnTo>
                    <a:lnTo>
                      <a:pt x="0" y="89"/>
                    </a:lnTo>
                    <a:lnTo>
                      <a:pt x="95" y="69"/>
                    </a:lnTo>
                  </a:path>
                </a:pathLst>
              </a:custGeom>
              <a:solidFill>
                <a:srgbClr val="339933"/>
              </a:solidFill>
              <a:ln w="9525" cap="rnd">
                <a:noFill/>
                <a:round/>
                <a:headEnd/>
                <a:tailEnd/>
              </a:ln>
              <a:effectLst/>
            </p:spPr>
            <p:txBody>
              <a:bodyPr/>
              <a:lstStyle/>
              <a:p>
                <a:endParaRPr lang="es-MX"/>
              </a:p>
            </p:txBody>
          </p:sp>
        </p:grpSp>
        <p:grpSp>
          <p:nvGrpSpPr>
            <p:cNvPr id="136245" name="Group 53"/>
            <p:cNvGrpSpPr>
              <a:grpSpLocks/>
            </p:cNvGrpSpPr>
            <p:nvPr/>
          </p:nvGrpSpPr>
          <p:grpSpPr bwMode="auto">
            <a:xfrm>
              <a:off x="3386" y="1966"/>
              <a:ext cx="1291" cy="1151"/>
              <a:chOff x="3386" y="1966"/>
              <a:chExt cx="1291" cy="1151"/>
            </a:xfrm>
          </p:grpSpPr>
          <p:sp>
            <p:nvSpPr>
              <p:cNvPr id="136246" name="Freeform 54"/>
              <p:cNvSpPr>
                <a:spLocks/>
              </p:cNvSpPr>
              <p:nvPr/>
            </p:nvSpPr>
            <p:spPr bwMode="auto">
              <a:xfrm>
                <a:off x="3386" y="1966"/>
                <a:ext cx="1291" cy="1151"/>
              </a:xfrm>
              <a:custGeom>
                <a:avLst/>
                <a:gdLst/>
                <a:ahLst/>
                <a:cxnLst>
                  <a:cxn ang="0">
                    <a:pos x="1290" y="890"/>
                  </a:cxn>
                  <a:cxn ang="0">
                    <a:pos x="1290" y="0"/>
                  </a:cxn>
                  <a:cxn ang="0">
                    <a:pos x="0" y="259"/>
                  </a:cxn>
                  <a:cxn ang="0">
                    <a:pos x="0" y="1150"/>
                  </a:cxn>
                  <a:cxn ang="0">
                    <a:pos x="1290" y="890"/>
                  </a:cxn>
                </a:cxnLst>
                <a:rect l="0" t="0" r="r" b="b"/>
                <a:pathLst>
                  <a:path w="1291" h="1151">
                    <a:moveTo>
                      <a:pt x="1290" y="890"/>
                    </a:moveTo>
                    <a:lnTo>
                      <a:pt x="1290" y="0"/>
                    </a:lnTo>
                    <a:lnTo>
                      <a:pt x="0" y="259"/>
                    </a:lnTo>
                    <a:lnTo>
                      <a:pt x="0" y="1150"/>
                    </a:lnTo>
                    <a:lnTo>
                      <a:pt x="1290" y="890"/>
                    </a:lnTo>
                  </a:path>
                </a:pathLst>
              </a:custGeom>
              <a:solidFill>
                <a:srgbClr val="B2B2B2"/>
              </a:solidFill>
              <a:ln w="9525" cap="rnd">
                <a:noFill/>
                <a:round/>
                <a:headEnd/>
                <a:tailEnd/>
              </a:ln>
              <a:effectLst/>
            </p:spPr>
            <p:txBody>
              <a:bodyPr/>
              <a:lstStyle/>
              <a:p>
                <a:endParaRPr lang="es-MX"/>
              </a:p>
            </p:txBody>
          </p:sp>
          <p:sp>
            <p:nvSpPr>
              <p:cNvPr id="136247" name="Freeform 55"/>
              <p:cNvSpPr>
                <a:spLocks/>
              </p:cNvSpPr>
              <p:nvPr/>
            </p:nvSpPr>
            <p:spPr bwMode="white">
              <a:xfrm>
                <a:off x="3431" y="2010"/>
                <a:ext cx="1201" cy="1064"/>
              </a:xfrm>
              <a:custGeom>
                <a:avLst/>
                <a:gdLst/>
                <a:ahLst/>
                <a:cxnLst>
                  <a:cxn ang="0">
                    <a:pos x="1200" y="826"/>
                  </a:cxn>
                  <a:cxn ang="0">
                    <a:pos x="1200" y="0"/>
                  </a:cxn>
                  <a:cxn ang="0">
                    <a:pos x="0" y="235"/>
                  </a:cxn>
                  <a:cxn ang="0">
                    <a:pos x="0" y="1063"/>
                  </a:cxn>
                  <a:cxn ang="0">
                    <a:pos x="1200" y="826"/>
                  </a:cxn>
                </a:cxnLst>
                <a:rect l="0" t="0" r="r" b="b"/>
                <a:pathLst>
                  <a:path w="1201" h="1064">
                    <a:moveTo>
                      <a:pt x="1200" y="826"/>
                    </a:moveTo>
                    <a:lnTo>
                      <a:pt x="1200" y="0"/>
                    </a:lnTo>
                    <a:lnTo>
                      <a:pt x="0" y="235"/>
                    </a:lnTo>
                    <a:lnTo>
                      <a:pt x="0" y="1063"/>
                    </a:lnTo>
                    <a:lnTo>
                      <a:pt x="1200" y="826"/>
                    </a:lnTo>
                  </a:path>
                </a:pathLst>
              </a:custGeom>
              <a:solidFill>
                <a:srgbClr val="EAEAEA"/>
              </a:solidFill>
              <a:ln w="9525" cap="rnd">
                <a:noFill/>
                <a:round/>
                <a:headEnd/>
                <a:tailEnd/>
              </a:ln>
              <a:effectLst/>
            </p:spPr>
            <p:txBody>
              <a:bodyPr/>
              <a:lstStyle/>
              <a:p>
                <a:endParaRPr lang="es-MX"/>
              </a:p>
            </p:txBody>
          </p:sp>
          <p:sp>
            <p:nvSpPr>
              <p:cNvPr id="136248" name="Freeform 56"/>
              <p:cNvSpPr>
                <a:spLocks/>
              </p:cNvSpPr>
              <p:nvPr/>
            </p:nvSpPr>
            <p:spPr bwMode="auto">
              <a:xfrm>
                <a:off x="3501" y="2222"/>
                <a:ext cx="1056" cy="773"/>
              </a:xfrm>
              <a:custGeom>
                <a:avLst/>
                <a:gdLst/>
                <a:ahLst/>
                <a:cxnLst>
                  <a:cxn ang="0">
                    <a:pos x="1055" y="566"/>
                  </a:cxn>
                  <a:cxn ang="0">
                    <a:pos x="1055" y="0"/>
                  </a:cxn>
                  <a:cxn ang="0">
                    <a:pos x="0" y="205"/>
                  </a:cxn>
                  <a:cxn ang="0">
                    <a:pos x="0" y="772"/>
                  </a:cxn>
                  <a:cxn ang="0">
                    <a:pos x="1055" y="566"/>
                  </a:cxn>
                </a:cxnLst>
                <a:rect l="0" t="0" r="r" b="b"/>
                <a:pathLst>
                  <a:path w="1056" h="773">
                    <a:moveTo>
                      <a:pt x="1055" y="566"/>
                    </a:moveTo>
                    <a:lnTo>
                      <a:pt x="1055" y="0"/>
                    </a:lnTo>
                    <a:lnTo>
                      <a:pt x="0" y="205"/>
                    </a:lnTo>
                    <a:lnTo>
                      <a:pt x="0" y="772"/>
                    </a:lnTo>
                    <a:lnTo>
                      <a:pt x="1055" y="566"/>
                    </a:lnTo>
                  </a:path>
                </a:pathLst>
              </a:custGeom>
              <a:solidFill>
                <a:srgbClr val="66FF33"/>
              </a:solidFill>
              <a:ln w="9525" cap="rnd">
                <a:noFill/>
                <a:round/>
                <a:headEnd/>
                <a:tailEnd/>
              </a:ln>
              <a:effectLst/>
            </p:spPr>
            <p:txBody>
              <a:bodyPr/>
              <a:lstStyle/>
              <a:p>
                <a:endParaRPr lang="es-MX"/>
              </a:p>
            </p:txBody>
          </p:sp>
          <p:sp>
            <p:nvSpPr>
              <p:cNvPr id="136249" name="Freeform 57"/>
              <p:cNvSpPr>
                <a:spLocks/>
              </p:cNvSpPr>
              <p:nvPr/>
            </p:nvSpPr>
            <p:spPr bwMode="auto">
              <a:xfrm>
                <a:off x="3501" y="2070"/>
                <a:ext cx="1056" cy="305"/>
              </a:xfrm>
              <a:custGeom>
                <a:avLst/>
                <a:gdLst/>
                <a:ahLst/>
                <a:cxnLst>
                  <a:cxn ang="0">
                    <a:pos x="1055" y="99"/>
                  </a:cxn>
                  <a:cxn ang="0">
                    <a:pos x="1055" y="0"/>
                  </a:cxn>
                  <a:cxn ang="0">
                    <a:pos x="0" y="205"/>
                  </a:cxn>
                  <a:cxn ang="0">
                    <a:pos x="0" y="304"/>
                  </a:cxn>
                  <a:cxn ang="0">
                    <a:pos x="1055" y="99"/>
                  </a:cxn>
                </a:cxnLst>
                <a:rect l="0" t="0" r="r" b="b"/>
                <a:pathLst>
                  <a:path w="1056" h="305">
                    <a:moveTo>
                      <a:pt x="1055" y="99"/>
                    </a:moveTo>
                    <a:lnTo>
                      <a:pt x="1055" y="0"/>
                    </a:lnTo>
                    <a:lnTo>
                      <a:pt x="0" y="205"/>
                    </a:lnTo>
                    <a:lnTo>
                      <a:pt x="0" y="304"/>
                    </a:lnTo>
                    <a:lnTo>
                      <a:pt x="1055" y="99"/>
                    </a:lnTo>
                  </a:path>
                </a:pathLst>
              </a:custGeom>
              <a:solidFill>
                <a:srgbClr val="99CCFF"/>
              </a:solidFill>
              <a:ln w="9525" cap="rnd">
                <a:noFill/>
                <a:round/>
                <a:headEnd/>
                <a:tailEnd/>
              </a:ln>
              <a:effectLst/>
            </p:spPr>
            <p:txBody>
              <a:bodyPr/>
              <a:lstStyle/>
              <a:p>
                <a:endParaRPr lang="es-MX"/>
              </a:p>
            </p:txBody>
          </p:sp>
          <p:sp>
            <p:nvSpPr>
              <p:cNvPr id="136250" name="Freeform 58"/>
              <p:cNvSpPr>
                <a:spLocks/>
              </p:cNvSpPr>
              <p:nvPr/>
            </p:nvSpPr>
            <p:spPr bwMode="auto">
              <a:xfrm>
                <a:off x="3571" y="2450"/>
                <a:ext cx="98" cy="90"/>
              </a:xfrm>
              <a:custGeom>
                <a:avLst/>
                <a:gdLst/>
                <a:ahLst/>
                <a:cxnLst>
                  <a:cxn ang="0">
                    <a:pos x="97" y="69"/>
                  </a:cxn>
                  <a:cxn ang="0">
                    <a:pos x="97" y="0"/>
                  </a:cxn>
                  <a:cxn ang="0">
                    <a:pos x="0" y="19"/>
                  </a:cxn>
                  <a:cxn ang="0">
                    <a:pos x="0" y="89"/>
                  </a:cxn>
                  <a:cxn ang="0">
                    <a:pos x="97" y="69"/>
                  </a:cxn>
                </a:cxnLst>
                <a:rect l="0" t="0" r="r" b="b"/>
                <a:pathLst>
                  <a:path w="98" h="90">
                    <a:moveTo>
                      <a:pt x="97" y="69"/>
                    </a:moveTo>
                    <a:lnTo>
                      <a:pt x="97" y="0"/>
                    </a:lnTo>
                    <a:lnTo>
                      <a:pt x="0" y="19"/>
                    </a:lnTo>
                    <a:lnTo>
                      <a:pt x="0" y="89"/>
                    </a:lnTo>
                    <a:lnTo>
                      <a:pt x="97" y="69"/>
                    </a:lnTo>
                  </a:path>
                </a:pathLst>
              </a:custGeom>
              <a:solidFill>
                <a:srgbClr val="339933"/>
              </a:solidFill>
              <a:ln w="9525" cap="rnd">
                <a:noFill/>
                <a:round/>
                <a:headEnd/>
                <a:tailEnd/>
              </a:ln>
              <a:effectLst/>
            </p:spPr>
            <p:txBody>
              <a:bodyPr/>
              <a:lstStyle/>
              <a:p>
                <a:endParaRPr lang="es-MX"/>
              </a:p>
            </p:txBody>
          </p:sp>
          <p:sp>
            <p:nvSpPr>
              <p:cNvPr id="136251" name="Freeform 59"/>
              <p:cNvSpPr>
                <a:spLocks/>
              </p:cNvSpPr>
              <p:nvPr/>
            </p:nvSpPr>
            <p:spPr bwMode="auto">
              <a:xfrm>
                <a:off x="3711" y="2422"/>
                <a:ext cx="96" cy="91"/>
              </a:xfrm>
              <a:custGeom>
                <a:avLst/>
                <a:gdLst/>
                <a:ahLst/>
                <a:cxnLst>
                  <a:cxn ang="0">
                    <a:pos x="95" y="70"/>
                  </a:cxn>
                  <a:cxn ang="0">
                    <a:pos x="95" y="0"/>
                  </a:cxn>
                  <a:cxn ang="0">
                    <a:pos x="0" y="19"/>
                  </a:cxn>
                  <a:cxn ang="0">
                    <a:pos x="0" y="90"/>
                  </a:cxn>
                  <a:cxn ang="0">
                    <a:pos x="95" y="70"/>
                  </a:cxn>
                </a:cxnLst>
                <a:rect l="0" t="0" r="r" b="b"/>
                <a:pathLst>
                  <a:path w="96" h="91">
                    <a:moveTo>
                      <a:pt x="95" y="70"/>
                    </a:moveTo>
                    <a:lnTo>
                      <a:pt x="95" y="0"/>
                    </a:lnTo>
                    <a:lnTo>
                      <a:pt x="0" y="19"/>
                    </a:lnTo>
                    <a:lnTo>
                      <a:pt x="0" y="90"/>
                    </a:lnTo>
                    <a:lnTo>
                      <a:pt x="95" y="70"/>
                    </a:lnTo>
                  </a:path>
                </a:pathLst>
              </a:custGeom>
              <a:solidFill>
                <a:srgbClr val="339933"/>
              </a:solidFill>
              <a:ln w="9525" cap="rnd">
                <a:noFill/>
                <a:round/>
                <a:headEnd/>
                <a:tailEnd/>
              </a:ln>
              <a:effectLst/>
            </p:spPr>
            <p:txBody>
              <a:bodyPr/>
              <a:lstStyle/>
              <a:p>
                <a:endParaRPr lang="es-MX"/>
              </a:p>
            </p:txBody>
          </p:sp>
          <p:sp>
            <p:nvSpPr>
              <p:cNvPr id="136252" name="Freeform 60"/>
              <p:cNvSpPr>
                <a:spLocks/>
              </p:cNvSpPr>
              <p:nvPr/>
            </p:nvSpPr>
            <p:spPr bwMode="auto">
              <a:xfrm>
                <a:off x="3848" y="2396"/>
                <a:ext cx="99" cy="89"/>
              </a:xfrm>
              <a:custGeom>
                <a:avLst/>
                <a:gdLst/>
                <a:ahLst/>
                <a:cxnLst>
                  <a:cxn ang="0">
                    <a:pos x="98" y="70"/>
                  </a:cxn>
                  <a:cxn ang="0">
                    <a:pos x="98" y="0"/>
                  </a:cxn>
                  <a:cxn ang="0">
                    <a:pos x="0" y="17"/>
                  </a:cxn>
                  <a:cxn ang="0">
                    <a:pos x="0" y="88"/>
                  </a:cxn>
                  <a:cxn ang="0">
                    <a:pos x="98" y="70"/>
                  </a:cxn>
                </a:cxnLst>
                <a:rect l="0" t="0" r="r" b="b"/>
                <a:pathLst>
                  <a:path w="99" h="89">
                    <a:moveTo>
                      <a:pt x="98" y="70"/>
                    </a:moveTo>
                    <a:lnTo>
                      <a:pt x="98" y="0"/>
                    </a:lnTo>
                    <a:lnTo>
                      <a:pt x="0" y="17"/>
                    </a:lnTo>
                    <a:lnTo>
                      <a:pt x="0" y="88"/>
                    </a:lnTo>
                    <a:lnTo>
                      <a:pt x="98" y="70"/>
                    </a:lnTo>
                  </a:path>
                </a:pathLst>
              </a:custGeom>
              <a:solidFill>
                <a:srgbClr val="339933"/>
              </a:solidFill>
              <a:ln w="9525" cap="rnd">
                <a:noFill/>
                <a:round/>
                <a:headEnd/>
                <a:tailEnd/>
              </a:ln>
              <a:effectLst/>
            </p:spPr>
            <p:txBody>
              <a:bodyPr/>
              <a:lstStyle/>
              <a:p>
                <a:endParaRPr lang="es-MX"/>
              </a:p>
            </p:txBody>
          </p:sp>
          <p:sp>
            <p:nvSpPr>
              <p:cNvPr id="136253" name="Freeform 61"/>
              <p:cNvSpPr>
                <a:spLocks/>
              </p:cNvSpPr>
              <p:nvPr/>
            </p:nvSpPr>
            <p:spPr bwMode="auto">
              <a:xfrm>
                <a:off x="3988" y="2368"/>
                <a:ext cx="97" cy="91"/>
              </a:xfrm>
              <a:custGeom>
                <a:avLst/>
                <a:gdLst/>
                <a:ahLst/>
                <a:cxnLst>
                  <a:cxn ang="0">
                    <a:pos x="96" y="70"/>
                  </a:cxn>
                  <a:cxn ang="0">
                    <a:pos x="96" y="0"/>
                  </a:cxn>
                  <a:cxn ang="0">
                    <a:pos x="0" y="18"/>
                  </a:cxn>
                  <a:cxn ang="0">
                    <a:pos x="0" y="90"/>
                  </a:cxn>
                  <a:cxn ang="0">
                    <a:pos x="96" y="70"/>
                  </a:cxn>
                </a:cxnLst>
                <a:rect l="0" t="0" r="r" b="b"/>
                <a:pathLst>
                  <a:path w="97" h="91">
                    <a:moveTo>
                      <a:pt x="96" y="70"/>
                    </a:moveTo>
                    <a:lnTo>
                      <a:pt x="96" y="0"/>
                    </a:lnTo>
                    <a:lnTo>
                      <a:pt x="0" y="18"/>
                    </a:lnTo>
                    <a:lnTo>
                      <a:pt x="0" y="90"/>
                    </a:lnTo>
                    <a:lnTo>
                      <a:pt x="96" y="70"/>
                    </a:lnTo>
                  </a:path>
                </a:pathLst>
              </a:custGeom>
              <a:solidFill>
                <a:srgbClr val="339933"/>
              </a:solidFill>
              <a:ln w="9525" cap="rnd">
                <a:noFill/>
                <a:round/>
                <a:headEnd/>
                <a:tailEnd/>
              </a:ln>
              <a:effectLst/>
            </p:spPr>
            <p:txBody>
              <a:bodyPr/>
              <a:lstStyle/>
              <a:p>
                <a:endParaRPr lang="es-MX"/>
              </a:p>
            </p:txBody>
          </p:sp>
          <p:sp>
            <p:nvSpPr>
              <p:cNvPr id="136254" name="Freeform 62"/>
              <p:cNvSpPr>
                <a:spLocks/>
              </p:cNvSpPr>
              <p:nvPr/>
            </p:nvSpPr>
            <p:spPr bwMode="auto">
              <a:xfrm>
                <a:off x="4128" y="2340"/>
                <a:ext cx="96" cy="91"/>
              </a:xfrm>
              <a:custGeom>
                <a:avLst/>
                <a:gdLst/>
                <a:ahLst/>
                <a:cxnLst>
                  <a:cxn ang="0">
                    <a:pos x="95" y="70"/>
                  </a:cxn>
                  <a:cxn ang="0">
                    <a:pos x="95" y="0"/>
                  </a:cxn>
                  <a:cxn ang="0">
                    <a:pos x="0" y="19"/>
                  </a:cxn>
                  <a:cxn ang="0">
                    <a:pos x="0" y="90"/>
                  </a:cxn>
                  <a:cxn ang="0">
                    <a:pos x="95" y="70"/>
                  </a:cxn>
                </a:cxnLst>
                <a:rect l="0" t="0" r="r" b="b"/>
                <a:pathLst>
                  <a:path w="96" h="91">
                    <a:moveTo>
                      <a:pt x="95" y="70"/>
                    </a:moveTo>
                    <a:lnTo>
                      <a:pt x="95" y="0"/>
                    </a:lnTo>
                    <a:lnTo>
                      <a:pt x="0" y="19"/>
                    </a:lnTo>
                    <a:lnTo>
                      <a:pt x="0" y="90"/>
                    </a:lnTo>
                    <a:lnTo>
                      <a:pt x="95" y="70"/>
                    </a:lnTo>
                  </a:path>
                </a:pathLst>
              </a:custGeom>
              <a:solidFill>
                <a:srgbClr val="339933"/>
              </a:solidFill>
              <a:ln w="9525" cap="rnd">
                <a:noFill/>
                <a:round/>
                <a:headEnd/>
                <a:tailEnd/>
              </a:ln>
              <a:effectLst/>
            </p:spPr>
            <p:txBody>
              <a:bodyPr/>
              <a:lstStyle/>
              <a:p>
                <a:endParaRPr lang="es-MX"/>
              </a:p>
            </p:txBody>
          </p:sp>
          <p:sp>
            <p:nvSpPr>
              <p:cNvPr id="136255" name="Freeform 63"/>
              <p:cNvSpPr>
                <a:spLocks/>
              </p:cNvSpPr>
              <p:nvPr/>
            </p:nvSpPr>
            <p:spPr bwMode="auto">
              <a:xfrm>
                <a:off x="4266" y="2313"/>
                <a:ext cx="98" cy="90"/>
              </a:xfrm>
              <a:custGeom>
                <a:avLst/>
                <a:gdLst/>
                <a:ahLst/>
                <a:cxnLst>
                  <a:cxn ang="0">
                    <a:pos x="97" y="69"/>
                  </a:cxn>
                  <a:cxn ang="0">
                    <a:pos x="97" y="0"/>
                  </a:cxn>
                  <a:cxn ang="0">
                    <a:pos x="0" y="19"/>
                  </a:cxn>
                  <a:cxn ang="0">
                    <a:pos x="0" y="89"/>
                  </a:cxn>
                  <a:cxn ang="0">
                    <a:pos x="97" y="69"/>
                  </a:cxn>
                </a:cxnLst>
                <a:rect l="0" t="0" r="r" b="b"/>
                <a:pathLst>
                  <a:path w="98" h="90">
                    <a:moveTo>
                      <a:pt x="97" y="69"/>
                    </a:moveTo>
                    <a:lnTo>
                      <a:pt x="97" y="0"/>
                    </a:lnTo>
                    <a:lnTo>
                      <a:pt x="0" y="19"/>
                    </a:lnTo>
                    <a:lnTo>
                      <a:pt x="0" y="89"/>
                    </a:lnTo>
                    <a:lnTo>
                      <a:pt x="97" y="69"/>
                    </a:lnTo>
                  </a:path>
                </a:pathLst>
              </a:custGeom>
              <a:solidFill>
                <a:srgbClr val="339933"/>
              </a:solidFill>
              <a:ln w="9525" cap="rnd">
                <a:noFill/>
                <a:round/>
                <a:headEnd/>
                <a:tailEnd/>
              </a:ln>
              <a:effectLst/>
            </p:spPr>
            <p:txBody>
              <a:bodyPr/>
              <a:lstStyle/>
              <a:p>
                <a:endParaRPr lang="es-MX"/>
              </a:p>
            </p:txBody>
          </p:sp>
          <p:sp>
            <p:nvSpPr>
              <p:cNvPr id="136256" name="Freeform 64"/>
              <p:cNvSpPr>
                <a:spLocks/>
              </p:cNvSpPr>
              <p:nvPr/>
            </p:nvSpPr>
            <p:spPr bwMode="auto">
              <a:xfrm>
                <a:off x="4406" y="2284"/>
                <a:ext cx="98" cy="92"/>
              </a:xfrm>
              <a:custGeom>
                <a:avLst/>
                <a:gdLst/>
                <a:ahLst/>
                <a:cxnLst>
                  <a:cxn ang="0">
                    <a:pos x="97" y="72"/>
                  </a:cxn>
                  <a:cxn ang="0">
                    <a:pos x="97" y="0"/>
                  </a:cxn>
                  <a:cxn ang="0">
                    <a:pos x="0" y="19"/>
                  </a:cxn>
                  <a:cxn ang="0">
                    <a:pos x="0" y="91"/>
                  </a:cxn>
                  <a:cxn ang="0">
                    <a:pos x="97" y="72"/>
                  </a:cxn>
                </a:cxnLst>
                <a:rect l="0" t="0" r="r" b="b"/>
                <a:pathLst>
                  <a:path w="98" h="92">
                    <a:moveTo>
                      <a:pt x="97" y="72"/>
                    </a:moveTo>
                    <a:lnTo>
                      <a:pt x="97" y="0"/>
                    </a:lnTo>
                    <a:lnTo>
                      <a:pt x="0" y="19"/>
                    </a:lnTo>
                    <a:lnTo>
                      <a:pt x="0" y="91"/>
                    </a:lnTo>
                    <a:lnTo>
                      <a:pt x="97" y="72"/>
                    </a:lnTo>
                  </a:path>
                </a:pathLst>
              </a:custGeom>
              <a:solidFill>
                <a:srgbClr val="339933"/>
              </a:solidFill>
              <a:ln w="9525" cap="rnd">
                <a:noFill/>
                <a:round/>
                <a:headEnd/>
                <a:tailEnd/>
              </a:ln>
              <a:effectLst/>
            </p:spPr>
            <p:txBody>
              <a:bodyPr/>
              <a:lstStyle/>
              <a:p>
                <a:endParaRPr lang="es-MX"/>
              </a:p>
            </p:txBody>
          </p:sp>
          <p:sp>
            <p:nvSpPr>
              <p:cNvPr id="136257" name="Freeform 65"/>
              <p:cNvSpPr>
                <a:spLocks/>
              </p:cNvSpPr>
              <p:nvPr/>
            </p:nvSpPr>
            <p:spPr bwMode="auto">
              <a:xfrm>
                <a:off x="3571" y="2548"/>
                <a:ext cx="98" cy="91"/>
              </a:xfrm>
              <a:custGeom>
                <a:avLst/>
                <a:gdLst/>
                <a:ahLst/>
                <a:cxnLst>
                  <a:cxn ang="0">
                    <a:pos x="97" y="70"/>
                  </a:cxn>
                  <a:cxn ang="0">
                    <a:pos x="97" y="0"/>
                  </a:cxn>
                  <a:cxn ang="0">
                    <a:pos x="0" y="19"/>
                  </a:cxn>
                  <a:cxn ang="0">
                    <a:pos x="0" y="90"/>
                  </a:cxn>
                  <a:cxn ang="0">
                    <a:pos x="97" y="70"/>
                  </a:cxn>
                </a:cxnLst>
                <a:rect l="0" t="0" r="r" b="b"/>
                <a:pathLst>
                  <a:path w="98" h="91">
                    <a:moveTo>
                      <a:pt x="97" y="70"/>
                    </a:moveTo>
                    <a:lnTo>
                      <a:pt x="97" y="0"/>
                    </a:lnTo>
                    <a:lnTo>
                      <a:pt x="0" y="19"/>
                    </a:lnTo>
                    <a:lnTo>
                      <a:pt x="0" y="90"/>
                    </a:lnTo>
                    <a:lnTo>
                      <a:pt x="97" y="70"/>
                    </a:lnTo>
                  </a:path>
                </a:pathLst>
              </a:custGeom>
              <a:solidFill>
                <a:srgbClr val="339933"/>
              </a:solidFill>
              <a:ln w="9525" cap="rnd">
                <a:noFill/>
                <a:round/>
                <a:headEnd/>
                <a:tailEnd/>
              </a:ln>
              <a:effectLst/>
            </p:spPr>
            <p:txBody>
              <a:bodyPr/>
              <a:lstStyle/>
              <a:p>
                <a:endParaRPr lang="es-MX"/>
              </a:p>
            </p:txBody>
          </p:sp>
          <p:sp>
            <p:nvSpPr>
              <p:cNvPr id="136258" name="Freeform 66"/>
              <p:cNvSpPr>
                <a:spLocks/>
              </p:cNvSpPr>
              <p:nvPr/>
            </p:nvSpPr>
            <p:spPr bwMode="auto">
              <a:xfrm>
                <a:off x="3711" y="2521"/>
                <a:ext cx="96" cy="90"/>
              </a:xfrm>
              <a:custGeom>
                <a:avLst/>
                <a:gdLst/>
                <a:ahLst/>
                <a:cxnLst>
                  <a:cxn ang="0">
                    <a:pos x="95" y="69"/>
                  </a:cxn>
                  <a:cxn ang="0">
                    <a:pos x="95" y="0"/>
                  </a:cxn>
                  <a:cxn ang="0">
                    <a:pos x="0" y="19"/>
                  </a:cxn>
                  <a:cxn ang="0">
                    <a:pos x="0" y="89"/>
                  </a:cxn>
                  <a:cxn ang="0">
                    <a:pos x="95" y="69"/>
                  </a:cxn>
                </a:cxnLst>
                <a:rect l="0" t="0" r="r" b="b"/>
                <a:pathLst>
                  <a:path w="96" h="90">
                    <a:moveTo>
                      <a:pt x="95" y="69"/>
                    </a:moveTo>
                    <a:lnTo>
                      <a:pt x="95" y="0"/>
                    </a:lnTo>
                    <a:lnTo>
                      <a:pt x="0" y="19"/>
                    </a:lnTo>
                    <a:lnTo>
                      <a:pt x="0" y="89"/>
                    </a:lnTo>
                    <a:lnTo>
                      <a:pt x="95" y="69"/>
                    </a:lnTo>
                  </a:path>
                </a:pathLst>
              </a:custGeom>
              <a:solidFill>
                <a:srgbClr val="339933"/>
              </a:solidFill>
              <a:ln w="9525" cap="rnd">
                <a:noFill/>
                <a:round/>
                <a:headEnd/>
                <a:tailEnd/>
              </a:ln>
              <a:effectLst/>
            </p:spPr>
            <p:txBody>
              <a:bodyPr/>
              <a:lstStyle/>
              <a:p>
                <a:endParaRPr lang="es-MX"/>
              </a:p>
            </p:txBody>
          </p:sp>
          <p:sp>
            <p:nvSpPr>
              <p:cNvPr id="136259" name="Freeform 67"/>
              <p:cNvSpPr>
                <a:spLocks/>
              </p:cNvSpPr>
              <p:nvPr/>
            </p:nvSpPr>
            <p:spPr bwMode="auto">
              <a:xfrm>
                <a:off x="3848" y="2494"/>
                <a:ext cx="99" cy="89"/>
              </a:xfrm>
              <a:custGeom>
                <a:avLst/>
                <a:gdLst/>
                <a:ahLst/>
                <a:cxnLst>
                  <a:cxn ang="0">
                    <a:pos x="98" y="70"/>
                  </a:cxn>
                  <a:cxn ang="0">
                    <a:pos x="98" y="0"/>
                  </a:cxn>
                  <a:cxn ang="0">
                    <a:pos x="0" y="17"/>
                  </a:cxn>
                  <a:cxn ang="0">
                    <a:pos x="0" y="88"/>
                  </a:cxn>
                  <a:cxn ang="0">
                    <a:pos x="98" y="70"/>
                  </a:cxn>
                </a:cxnLst>
                <a:rect l="0" t="0" r="r" b="b"/>
                <a:pathLst>
                  <a:path w="99" h="89">
                    <a:moveTo>
                      <a:pt x="98" y="70"/>
                    </a:moveTo>
                    <a:lnTo>
                      <a:pt x="98" y="0"/>
                    </a:lnTo>
                    <a:lnTo>
                      <a:pt x="0" y="17"/>
                    </a:lnTo>
                    <a:lnTo>
                      <a:pt x="0" y="88"/>
                    </a:lnTo>
                    <a:lnTo>
                      <a:pt x="98" y="70"/>
                    </a:lnTo>
                  </a:path>
                </a:pathLst>
              </a:custGeom>
              <a:solidFill>
                <a:srgbClr val="339933"/>
              </a:solidFill>
              <a:ln w="9525" cap="rnd">
                <a:noFill/>
                <a:round/>
                <a:headEnd/>
                <a:tailEnd/>
              </a:ln>
              <a:effectLst/>
            </p:spPr>
            <p:txBody>
              <a:bodyPr/>
              <a:lstStyle/>
              <a:p>
                <a:endParaRPr lang="es-MX"/>
              </a:p>
            </p:txBody>
          </p:sp>
          <p:sp>
            <p:nvSpPr>
              <p:cNvPr id="136260" name="Freeform 68"/>
              <p:cNvSpPr>
                <a:spLocks/>
              </p:cNvSpPr>
              <p:nvPr/>
            </p:nvSpPr>
            <p:spPr bwMode="auto">
              <a:xfrm>
                <a:off x="3988" y="2466"/>
                <a:ext cx="97" cy="91"/>
              </a:xfrm>
              <a:custGeom>
                <a:avLst/>
                <a:gdLst/>
                <a:ahLst/>
                <a:cxnLst>
                  <a:cxn ang="0">
                    <a:pos x="96" y="70"/>
                  </a:cxn>
                  <a:cxn ang="0">
                    <a:pos x="96" y="0"/>
                  </a:cxn>
                  <a:cxn ang="0">
                    <a:pos x="0" y="18"/>
                  </a:cxn>
                  <a:cxn ang="0">
                    <a:pos x="0" y="90"/>
                  </a:cxn>
                  <a:cxn ang="0">
                    <a:pos x="96" y="70"/>
                  </a:cxn>
                </a:cxnLst>
                <a:rect l="0" t="0" r="r" b="b"/>
                <a:pathLst>
                  <a:path w="97" h="91">
                    <a:moveTo>
                      <a:pt x="96" y="70"/>
                    </a:moveTo>
                    <a:lnTo>
                      <a:pt x="96" y="0"/>
                    </a:lnTo>
                    <a:lnTo>
                      <a:pt x="0" y="18"/>
                    </a:lnTo>
                    <a:lnTo>
                      <a:pt x="0" y="90"/>
                    </a:lnTo>
                    <a:lnTo>
                      <a:pt x="96" y="70"/>
                    </a:lnTo>
                  </a:path>
                </a:pathLst>
              </a:custGeom>
              <a:solidFill>
                <a:srgbClr val="339933"/>
              </a:solidFill>
              <a:ln w="9525" cap="rnd">
                <a:noFill/>
                <a:round/>
                <a:headEnd/>
                <a:tailEnd/>
              </a:ln>
              <a:effectLst/>
            </p:spPr>
            <p:txBody>
              <a:bodyPr/>
              <a:lstStyle/>
              <a:p>
                <a:endParaRPr lang="es-MX"/>
              </a:p>
            </p:txBody>
          </p:sp>
          <p:sp>
            <p:nvSpPr>
              <p:cNvPr id="136261" name="Freeform 69"/>
              <p:cNvSpPr>
                <a:spLocks/>
              </p:cNvSpPr>
              <p:nvPr/>
            </p:nvSpPr>
            <p:spPr bwMode="auto">
              <a:xfrm>
                <a:off x="4128" y="2439"/>
                <a:ext cx="96" cy="90"/>
              </a:xfrm>
              <a:custGeom>
                <a:avLst/>
                <a:gdLst/>
                <a:ahLst/>
                <a:cxnLst>
                  <a:cxn ang="0">
                    <a:pos x="95" y="69"/>
                  </a:cxn>
                  <a:cxn ang="0">
                    <a:pos x="95" y="0"/>
                  </a:cxn>
                  <a:cxn ang="0">
                    <a:pos x="0" y="19"/>
                  </a:cxn>
                  <a:cxn ang="0">
                    <a:pos x="0" y="89"/>
                  </a:cxn>
                  <a:cxn ang="0">
                    <a:pos x="95" y="69"/>
                  </a:cxn>
                </a:cxnLst>
                <a:rect l="0" t="0" r="r" b="b"/>
                <a:pathLst>
                  <a:path w="96" h="90">
                    <a:moveTo>
                      <a:pt x="95" y="69"/>
                    </a:moveTo>
                    <a:lnTo>
                      <a:pt x="95" y="0"/>
                    </a:lnTo>
                    <a:lnTo>
                      <a:pt x="0" y="19"/>
                    </a:lnTo>
                    <a:lnTo>
                      <a:pt x="0" y="89"/>
                    </a:lnTo>
                    <a:lnTo>
                      <a:pt x="95" y="69"/>
                    </a:lnTo>
                  </a:path>
                </a:pathLst>
              </a:custGeom>
              <a:solidFill>
                <a:srgbClr val="339933"/>
              </a:solidFill>
              <a:ln w="9525" cap="rnd">
                <a:noFill/>
                <a:round/>
                <a:headEnd/>
                <a:tailEnd/>
              </a:ln>
              <a:effectLst/>
            </p:spPr>
            <p:txBody>
              <a:bodyPr/>
              <a:lstStyle/>
              <a:p>
                <a:endParaRPr lang="es-MX"/>
              </a:p>
            </p:txBody>
          </p:sp>
          <p:sp>
            <p:nvSpPr>
              <p:cNvPr id="136262" name="Freeform 70"/>
              <p:cNvSpPr>
                <a:spLocks/>
              </p:cNvSpPr>
              <p:nvPr/>
            </p:nvSpPr>
            <p:spPr bwMode="auto">
              <a:xfrm>
                <a:off x="4266" y="2411"/>
                <a:ext cx="98" cy="91"/>
              </a:xfrm>
              <a:custGeom>
                <a:avLst/>
                <a:gdLst/>
                <a:ahLst/>
                <a:cxnLst>
                  <a:cxn ang="0">
                    <a:pos x="97" y="70"/>
                  </a:cxn>
                  <a:cxn ang="0">
                    <a:pos x="97" y="0"/>
                  </a:cxn>
                  <a:cxn ang="0">
                    <a:pos x="0" y="19"/>
                  </a:cxn>
                  <a:cxn ang="0">
                    <a:pos x="0" y="90"/>
                  </a:cxn>
                  <a:cxn ang="0">
                    <a:pos x="97" y="70"/>
                  </a:cxn>
                </a:cxnLst>
                <a:rect l="0" t="0" r="r" b="b"/>
                <a:pathLst>
                  <a:path w="98" h="91">
                    <a:moveTo>
                      <a:pt x="97" y="70"/>
                    </a:moveTo>
                    <a:lnTo>
                      <a:pt x="97" y="0"/>
                    </a:lnTo>
                    <a:lnTo>
                      <a:pt x="0" y="19"/>
                    </a:lnTo>
                    <a:lnTo>
                      <a:pt x="0" y="90"/>
                    </a:lnTo>
                    <a:lnTo>
                      <a:pt x="97" y="70"/>
                    </a:lnTo>
                  </a:path>
                </a:pathLst>
              </a:custGeom>
              <a:solidFill>
                <a:srgbClr val="339933"/>
              </a:solidFill>
              <a:ln w="9525" cap="rnd">
                <a:noFill/>
                <a:round/>
                <a:headEnd/>
                <a:tailEnd/>
              </a:ln>
              <a:effectLst/>
            </p:spPr>
            <p:txBody>
              <a:bodyPr/>
              <a:lstStyle/>
              <a:p>
                <a:endParaRPr lang="es-MX"/>
              </a:p>
            </p:txBody>
          </p:sp>
          <p:sp>
            <p:nvSpPr>
              <p:cNvPr id="136263" name="Freeform 71"/>
              <p:cNvSpPr>
                <a:spLocks/>
              </p:cNvSpPr>
              <p:nvPr/>
            </p:nvSpPr>
            <p:spPr bwMode="auto">
              <a:xfrm>
                <a:off x="4406" y="2384"/>
                <a:ext cx="98" cy="90"/>
              </a:xfrm>
              <a:custGeom>
                <a:avLst/>
                <a:gdLst/>
                <a:ahLst/>
                <a:cxnLst>
                  <a:cxn ang="0">
                    <a:pos x="97" y="71"/>
                  </a:cxn>
                  <a:cxn ang="0">
                    <a:pos x="97" y="0"/>
                  </a:cxn>
                  <a:cxn ang="0">
                    <a:pos x="0" y="19"/>
                  </a:cxn>
                  <a:cxn ang="0">
                    <a:pos x="0" y="89"/>
                  </a:cxn>
                  <a:cxn ang="0">
                    <a:pos x="97" y="71"/>
                  </a:cxn>
                </a:cxnLst>
                <a:rect l="0" t="0" r="r" b="b"/>
                <a:pathLst>
                  <a:path w="98" h="90">
                    <a:moveTo>
                      <a:pt x="97" y="71"/>
                    </a:moveTo>
                    <a:lnTo>
                      <a:pt x="97" y="0"/>
                    </a:lnTo>
                    <a:lnTo>
                      <a:pt x="0" y="19"/>
                    </a:lnTo>
                    <a:lnTo>
                      <a:pt x="0" y="89"/>
                    </a:lnTo>
                    <a:lnTo>
                      <a:pt x="97" y="71"/>
                    </a:lnTo>
                  </a:path>
                </a:pathLst>
              </a:custGeom>
              <a:solidFill>
                <a:srgbClr val="339933"/>
              </a:solidFill>
              <a:ln w="9525" cap="rnd">
                <a:noFill/>
                <a:round/>
                <a:headEnd/>
                <a:tailEnd/>
              </a:ln>
              <a:effectLst/>
            </p:spPr>
            <p:txBody>
              <a:bodyPr/>
              <a:lstStyle/>
              <a:p>
                <a:endParaRPr lang="es-MX"/>
              </a:p>
            </p:txBody>
          </p:sp>
          <p:sp>
            <p:nvSpPr>
              <p:cNvPr id="136264" name="Freeform 72"/>
              <p:cNvSpPr>
                <a:spLocks/>
              </p:cNvSpPr>
              <p:nvPr/>
            </p:nvSpPr>
            <p:spPr bwMode="auto">
              <a:xfrm>
                <a:off x="3571" y="2646"/>
                <a:ext cx="98" cy="91"/>
              </a:xfrm>
              <a:custGeom>
                <a:avLst/>
                <a:gdLst/>
                <a:ahLst/>
                <a:cxnLst>
                  <a:cxn ang="0">
                    <a:pos x="97" y="70"/>
                  </a:cxn>
                  <a:cxn ang="0">
                    <a:pos x="97" y="0"/>
                  </a:cxn>
                  <a:cxn ang="0">
                    <a:pos x="0" y="19"/>
                  </a:cxn>
                  <a:cxn ang="0">
                    <a:pos x="0" y="90"/>
                  </a:cxn>
                  <a:cxn ang="0">
                    <a:pos x="97" y="70"/>
                  </a:cxn>
                </a:cxnLst>
                <a:rect l="0" t="0" r="r" b="b"/>
                <a:pathLst>
                  <a:path w="98" h="91">
                    <a:moveTo>
                      <a:pt x="97" y="70"/>
                    </a:moveTo>
                    <a:lnTo>
                      <a:pt x="97" y="0"/>
                    </a:lnTo>
                    <a:lnTo>
                      <a:pt x="0" y="19"/>
                    </a:lnTo>
                    <a:lnTo>
                      <a:pt x="0" y="90"/>
                    </a:lnTo>
                    <a:lnTo>
                      <a:pt x="97" y="70"/>
                    </a:lnTo>
                  </a:path>
                </a:pathLst>
              </a:custGeom>
              <a:solidFill>
                <a:srgbClr val="339933"/>
              </a:solidFill>
              <a:ln w="9525" cap="rnd">
                <a:noFill/>
                <a:round/>
                <a:headEnd/>
                <a:tailEnd/>
              </a:ln>
              <a:effectLst/>
            </p:spPr>
            <p:txBody>
              <a:bodyPr/>
              <a:lstStyle/>
              <a:p>
                <a:endParaRPr lang="es-MX"/>
              </a:p>
            </p:txBody>
          </p:sp>
          <p:sp>
            <p:nvSpPr>
              <p:cNvPr id="136265" name="Freeform 73"/>
              <p:cNvSpPr>
                <a:spLocks/>
              </p:cNvSpPr>
              <p:nvPr/>
            </p:nvSpPr>
            <p:spPr bwMode="auto">
              <a:xfrm>
                <a:off x="3711" y="2619"/>
                <a:ext cx="96" cy="90"/>
              </a:xfrm>
              <a:custGeom>
                <a:avLst/>
                <a:gdLst/>
                <a:ahLst/>
                <a:cxnLst>
                  <a:cxn ang="0">
                    <a:pos x="95" y="69"/>
                  </a:cxn>
                  <a:cxn ang="0">
                    <a:pos x="95" y="0"/>
                  </a:cxn>
                  <a:cxn ang="0">
                    <a:pos x="0" y="19"/>
                  </a:cxn>
                  <a:cxn ang="0">
                    <a:pos x="0" y="89"/>
                  </a:cxn>
                  <a:cxn ang="0">
                    <a:pos x="95" y="69"/>
                  </a:cxn>
                </a:cxnLst>
                <a:rect l="0" t="0" r="r" b="b"/>
                <a:pathLst>
                  <a:path w="96" h="90">
                    <a:moveTo>
                      <a:pt x="95" y="69"/>
                    </a:moveTo>
                    <a:lnTo>
                      <a:pt x="95" y="0"/>
                    </a:lnTo>
                    <a:lnTo>
                      <a:pt x="0" y="19"/>
                    </a:lnTo>
                    <a:lnTo>
                      <a:pt x="0" y="89"/>
                    </a:lnTo>
                    <a:lnTo>
                      <a:pt x="95" y="69"/>
                    </a:lnTo>
                  </a:path>
                </a:pathLst>
              </a:custGeom>
              <a:solidFill>
                <a:srgbClr val="339933"/>
              </a:solidFill>
              <a:ln w="9525" cap="rnd">
                <a:noFill/>
                <a:round/>
                <a:headEnd/>
                <a:tailEnd/>
              </a:ln>
              <a:effectLst/>
            </p:spPr>
            <p:txBody>
              <a:bodyPr/>
              <a:lstStyle/>
              <a:p>
                <a:endParaRPr lang="es-MX"/>
              </a:p>
            </p:txBody>
          </p:sp>
          <p:sp>
            <p:nvSpPr>
              <p:cNvPr id="136266" name="Freeform 74"/>
              <p:cNvSpPr>
                <a:spLocks/>
              </p:cNvSpPr>
              <p:nvPr/>
            </p:nvSpPr>
            <p:spPr bwMode="auto">
              <a:xfrm>
                <a:off x="3848" y="2592"/>
                <a:ext cx="99" cy="90"/>
              </a:xfrm>
              <a:custGeom>
                <a:avLst/>
                <a:gdLst/>
                <a:ahLst/>
                <a:cxnLst>
                  <a:cxn ang="0">
                    <a:pos x="98" y="70"/>
                  </a:cxn>
                  <a:cxn ang="0">
                    <a:pos x="98" y="0"/>
                  </a:cxn>
                  <a:cxn ang="0">
                    <a:pos x="0" y="18"/>
                  </a:cxn>
                  <a:cxn ang="0">
                    <a:pos x="0" y="89"/>
                  </a:cxn>
                  <a:cxn ang="0">
                    <a:pos x="98" y="70"/>
                  </a:cxn>
                </a:cxnLst>
                <a:rect l="0" t="0" r="r" b="b"/>
                <a:pathLst>
                  <a:path w="99" h="90">
                    <a:moveTo>
                      <a:pt x="98" y="70"/>
                    </a:moveTo>
                    <a:lnTo>
                      <a:pt x="98" y="0"/>
                    </a:lnTo>
                    <a:lnTo>
                      <a:pt x="0" y="18"/>
                    </a:lnTo>
                    <a:lnTo>
                      <a:pt x="0" y="89"/>
                    </a:lnTo>
                    <a:lnTo>
                      <a:pt x="98" y="70"/>
                    </a:lnTo>
                  </a:path>
                </a:pathLst>
              </a:custGeom>
              <a:solidFill>
                <a:srgbClr val="339933"/>
              </a:solidFill>
              <a:ln w="9525" cap="rnd">
                <a:noFill/>
                <a:round/>
                <a:headEnd/>
                <a:tailEnd/>
              </a:ln>
              <a:effectLst/>
            </p:spPr>
            <p:txBody>
              <a:bodyPr/>
              <a:lstStyle/>
              <a:p>
                <a:endParaRPr lang="es-MX"/>
              </a:p>
            </p:txBody>
          </p:sp>
          <p:sp>
            <p:nvSpPr>
              <p:cNvPr id="136267" name="Freeform 75"/>
              <p:cNvSpPr>
                <a:spLocks/>
              </p:cNvSpPr>
              <p:nvPr/>
            </p:nvSpPr>
            <p:spPr bwMode="auto">
              <a:xfrm>
                <a:off x="3988" y="2565"/>
                <a:ext cx="97" cy="90"/>
              </a:xfrm>
              <a:custGeom>
                <a:avLst/>
                <a:gdLst/>
                <a:ahLst/>
                <a:cxnLst>
                  <a:cxn ang="0">
                    <a:pos x="96" y="69"/>
                  </a:cxn>
                  <a:cxn ang="0">
                    <a:pos x="96" y="0"/>
                  </a:cxn>
                  <a:cxn ang="0">
                    <a:pos x="0" y="17"/>
                  </a:cxn>
                  <a:cxn ang="0">
                    <a:pos x="0" y="89"/>
                  </a:cxn>
                  <a:cxn ang="0">
                    <a:pos x="96" y="69"/>
                  </a:cxn>
                </a:cxnLst>
                <a:rect l="0" t="0" r="r" b="b"/>
                <a:pathLst>
                  <a:path w="97" h="90">
                    <a:moveTo>
                      <a:pt x="96" y="69"/>
                    </a:moveTo>
                    <a:lnTo>
                      <a:pt x="96" y="0"/>
                    </a:lnTo>
                    <a:lnTo>
                      <a:pt x="0" y="17"/>
                    </a:lnTo>
                    <a:lnTo>
                      <a:pt x="0" y="89"/>
                    </a:lnTo>
                    <a:lnTo>
                      <a:pt x="96" y="69"/>
                    </a:lnTo>
                  </a:path>
                </a:pathLst>
              </a:custGeom>
              <a:solidFill>
                <a:srgbClr val="339933"/>
              </a:solidFill>
              <a:ln w="9525" cap="rnd">
                <a:noFill/>
                <a:round/>
                <a:headEnd/>
                <a:tailEnd/>
              </a:ln>
              <a:effectLst/>
            </p:spPr>
            <p:txBody>
              <a:bodyPr/>
              <a:lstStyle/>
              <a:p>
                <a:endParaRPr lang="es-MX"/>
              </a:p>
            </p:txBody>
          </p:sp>
          <p:sp>
            <p:nvSpPr>
              <p:cNvPr id="136268" name="Freeform 76"/>
              <p:cNvSpPr>
                <a:spLocks/>
              </p:cNvSpPr>
              <p:nvPr/>
            </p:nvSpPr>
            <p:spPr bwMode="auto">
              <a:xfrm>
                <a:off x="4128" y="2537"/>
                <a:ext cx="96" cy="91"/>
              </a:xfrm>
              <a:custGeom>
                <a:avLst/>
                <a:gdLst/>
                <a:ahLst/>
                <a:cxnLst>
                  <a:cxn ang="0">
                    <a:pos x="95" y="70"/>
                  </a:cxn>
                  <a:cxn ang="0">
                    <a:pos x="95" y="0"/>
                  </a:cxn>
                  <a:cxn ang="0">
                    <a:pos x="0" y="19"/>
                  </a:cxn>
                  <a:cxn ang="0">
                    <a:pos x="0" y="90"/>
                  </a:cxn>
                  <a:cxn ang="0">
                    <a:pos x="95" y="70"/>
                  </a:cxn>
                </a:cxnLst>
                <a:rect l="0" t="0" r="r" b="b"/>
                <a:pathLst>
                  <a:path w="96" h="91">
                    <a:moveTo>
                      <a:pt x="95" y="70"/>
                    </a:moveTo>
                    <a:lnTo>
                      <a:pt x="95" y="0"/>
                    </a:lnTo>
                    <a:lnTo>
                      <a:pt x="0" y="19"/>
                    </a:lnTo>
                    <a:lnTo>
                      <a:pt x="0" y="90"/>
                    </a:lnTo>
                    <a:lnTo>
                      <a:pt x="95" y="70"/>
                    </a:lnTo>
                  </a:path>
                </a:pathLst>
              </a:custGeom>
              <a:solidFill>
                <a:srgbClr val="339933"/>
              </a:solidFill>
              <a:ln w="9525" cap="rnd">
                <a:noFill/>
                <a:round/>
                <a:headEnd/>
                <a:tailEnd/>
              </a:ln>
              <a:effectLst/>
            </p:spPr>
            <p:txBody>
              <a:bodyPr/>
              <a:lstStyle/>
              <a:p>
                <a:endParaRPr lang="es-MX"/>
              </a:p>
            </p:txBody>
          </p:sp>
          <p:sp>
            <p:nvSpPr>
              <p:cNvPr id="136269" name="Freeform 77"/>
              <p:cNvSpPr>
                <a:spLocks/>
              </p:cNvSpPr>
              <p:nvPr/>
            </p:nvSpPr>
            <p:spPr bwMode="auto">
              <a:xfrm>
                <a:off x="4266" y="2509"/>
                <a:ext cx="98" cy="91"/>
              </a:xfrm>
              <a:custGeom>
                <a:avLst/>
                <a:gdLst/>
                <a:ahLst/>
                <a:cxnLst>
                  <a:cxn ang="0">
                    <a:pos x="97" y="70"/>
                  </a:cxn>
                  <a:cxn ang="0">
                    <a:pos x="97" y="0"/>
                  </a:cxn>
                  <a:cxn ang="0">
                    <a:pos x="0" y="19"/>
                  </a:cxn>
                  <a:cxn ang="0">
                    <a:pos x="0" y="90"/>
                  </a:cxn>
                  <a:cxn ang="0">
                    <a:pos x="97" y="70"/>
                  </a:cxn>
                </a:cxnLst>
                <a:rect l="0" t="0" r="r" b="b"/>
                <a:pathLst>
                  <a:path w="98" h="91">
                    <a:moveTo>
                      <a:pt x="97" y="70"/>
                    </a:moveTo>
                    <a:lnTo>
                      <a:pt x="97" y="0"/>
                    </a:lnTo>
                    <a:lnTo>
                      <a:pt x="0" y="19"/>
                    </a:lnTo>
                    <a:lnTo>
                      <a:pt x="0" y="90"/>
                    </a:lnTo>
                    <a:lnTo>
                      <a:pt x="97" y="70"/>
                    </a:lnTo>
                  </a:path>
                </a:pathLst>
              </a:custGeom>
              <a:solidFill>
                <a:srgbClr val="339933"/>
              </a:solidFill>
              <a:ln w="9525" cap="rnd">
                <a:noFill/>
                <a:round/>
                <a:headEnd/>
                <a:tailEnd/>
              </a:ln>
              <a:effectLst/>
            </p:spPr>
            <p:txBody>
              <a:bodyPr/>
              <a:lstStyle/>
              <a:p>
                <a:endParaRPr lang="es-MX"/>
              </a:p>
            </p:txBody>
          </p:sp>
          <p:sp>
            <p:nvSpPr>
              <p:cNvPr id="136270" name="Freeform 78"/>
              <p:cNvSpPr>
                <a:spLocks/>
              </p:cNvSpPr>
              <p:nvPr/>
            </p:nvSpPr>
            <p:spPr bwMode="auto">
              <a:xfrm>
                <a:off x="4406" y="2482"/>
                <a:ext cx="98" cy="90"/>
              </a:xfrm>
              <a:custGeom>
                <a:avLst/>
                <a:gdLst/>
                <a:ahLst/>
                <a:cxnLst>
                  <a:cxn ang="0">
                    <a:pos x="97" y="69"/>
                  </a:cxn>
                  <a:cxn ang="0">
                    <a:pos x="97" y="0"/>
                  </a:cxn>
                  <a:cxn ang="0">
                    <a:pos x="0" y="19"/>
                  </a:cxn>
                  <a:cxn ang="0">
                    <a:pos x="0" y="89"/>
                  </a:cxn>
                  <a:cxn ang="0">
                    <a:pos x="97" y="69"/>
                  </a:cxn>
                </a:cxnLst>
                <a:rect l="0" t="0" r="r" b="b"/>
                <a:pathLst>
                  <a:path w="98" h="90">
                    <a:moveTo>
                      <a:pt x="97" y="69"/>
                    </a:moveTo>
                    <a:lnTo>
                      <a:pt x="97" y="0"/>
                    </a:lnTo>
                    <a:lnTo>
                      <a:pt x="0" y="19"/>
                    </a:lnTo>
                    <a:lnTo>
                      <a:pt x="0" y="89"/>
                    </a:lnTo>
                    <a:lnTo>
                      <a:pt x="97" y="69"/>
                    </a:lnTo>
                  </a:path>
                </a:pathLst>
              </a:custGeom>
              <a:solidFill>
                <a:srgbClr val="339933"/>
              </a:solidFill>
              <a:ln w="9525" cap="rnd">
                <a:noFill/>
                <a:round/>
                <a:headEnd/>
                <a:tailEnd/>
              </a:ln>
              <a:effectLst/>
            </p:spPr>
            <p:txBody>
              <a:bodyPr/>
              <a:lstStyle/>
              <a:p>
                <a:endParaRPr lang="es-MX"/>
              </a:p>
            </p:txBody>
          </p:sp>
          <p:sp>
            <p:nvSpPr>
              <p:cNvPr id="136271" name="Freeform 79"/>
              <p:cNvSpPr>
                <a:spLocks/>
              </p:cNvSpPr>
              <p:nvPr/>
            </p:nvSpPr>
            <p:spPr bwMode="auto">
              <a:xfrm>
                <a:off x="3571" y="2745"/>
                <a:ext cx="98" cy="90"/>
              </a:xfrm>
              <a:custGeom>
                <a:avLst/>
                <a:gdLst/>
                <a:ahLst/>
                <a:cxnLst>
                  <a:cxn ang="0">
                    <a:pos x="97" y="69"/>
                  </a:cxn>
                  <a:cxn ang="0">
                    <a:pos x="97" y="0"/>
                  </a:cxn>
                  <a:cxn ang="0">
                    <a:pos x="0" y="19"/>
                  </a:cxn>
                  <a:cxn ang="0">
                    <a:pos x="0" y="89"/>
                  </a:cxn>
                  <a:cxn ang="0">
                    <a:pos x="97" y="69"/>
                  </a:cxn>
                </a:cxnLst>
                <a:rect l="0" t="0" r="r" b="b"/>
                <a:pathLst>
                  <a:path w="98" h="90">
                    <a:moveTo>
                      <a:pt x="97" y="69"/>
                    </a:moveTo>
                    <a:lnTo>
                      <a:pt x="97" y="0"/>
                    </a:lnTo>
                    <a:lnTo>
                      <a:pt x="0" y="19"/>
                    </a:lnTo>
                    <a:lnTo>
                      <a:pt x="0" y="89"/>
                    </a:lnTo>
                    <a:lnTo>
                      <a:pt x="97" y="69"/>
                    </a:lnTo>
                  </a:path>
                </a:pathLst>
              </a:custGeom>
              <a:solidFill>
                <a:srgbClr val="339933"/>
              </a:solidFill>
              <a:ln w="9525" cap="rnd">
                <a:noFill/>
                <a:round/>
                <a:headEnd/>
                <a:tailEnd/>
              </a:ln>
              <a:effectLst/>
            </p:spPr>
            <p:txBody>
              <a:bodyPr/>
              <a:lstStyle/>
              <a:p>
                <a:endParaRPr lang="es-MX"/>
              </a:p>
            </p:txBody>
          </p:sp>
          <p:sp>
            <p:nvSpPr>
              <p:cNvPr id="136272" name="Freeform 80"/>
              <p:cNvSpPr>
                <a:spLocks/>
              </p:cNvSpPr>
              <p:nvPr/>
            </p:nvSpPr>
            <p:spPr bwMode="auto">
              <a:xfrm>
                <a:off x="3711" y="2717"/>
                <a:ext cx="96" cy="91"/>
              </a:xfrm>
              <a:custGeom>
                <a:avLst/>
                <a:gdLst/>
                <a:ahLst/>
                <a:cxnLst>
                  <a:cxn ang="0">
                    <a:pos x="95" y="72"/>
                  </a:cxn>
                  <a:cxn ang="0">
                    <a:pos x="95" y="0"/>
                  </a:cxn>
                  <a:cxn ang="0">
                    <a:pos x="0" y="19"/>
                  </a:cxn>
                  <a:cxn ang="0">
                    <a:pos x="0" y="90"/>
                  </a:cxn>
                  <a:cxn ang="0">
                    <a:pos x="95" y="72"/>
                  </a:cxn>
                </a:cxnLst>
                <a:rect l="0" t="0" r="r" b="b"/>
                <a:pathLst>
                  <a:path w="96" h="91">
                    <a:moveTo>
                      <a:pt x="95" y="72"/>
                    </a:moveTo>
                    <a:lnTo>
                      <a:pt x="95" y="0"/>
                    </a:lnTo>
                    <a:lnTo>
                      <a:pt x="0" y="19"/>
                    </a:lnTo>
                    <a:lnTo>
                      <a:pt x="0" y="90"/>
                    </a:lnTo>
                    <a:lnTo>
                      <a:pt x="95" y="72"/>
                    </a:lnTo>
                  </a:path>
                </a:pathLst>
              </a:custGeom>
              <a:solidFill>
                <a:srgbClr val="339933"/>
              </a:solidFill>
              <a:ln w="9525" cap="rnd">
                <a:noFill/>
                <a:round/>
                <a:headEnd/>
                <a:tailEnd/>
              </a:ln>
              <a:effectLst/>
            </p:spPr>
            <p:txBody>
              <a:bodyPr/>
              <a:lstStyle/>
              <a:p>
                <a:endParaRPr lang="es-MX"/>
              </a:p>
            </p:txBody>
          </p:sp>
          <p:sp>
            <p:nvSpPr>
              <p:cNvPr id="136273" name="Freeform 81"/>
              <p:cNvSpPr>
                <a:spLocks/>
              </p:cNvSpPr>
              <p:nvPr/>
            </p:nvSpPr>
            <p:spPr bwMode="auto">
              <a:xfrm>
                <a:off x="3848" y="2691"/>
                <a:ext cx="99" cy="89"/>
              </a:xfrm>
              <a:custGeom>
                <a:avLst/>
                <a:gdLst/>
                <a:ahLst/>
                <a:cxnLst>
                  <a:cxn ang="0">
                    <a:pos x="98" y="70"/>
                  </a:cxn>
                  <a:cxn ang="0">
                    <a:pos x="98" y="0"/>
                  </a:cxn>
                  <a:cxn ang="0">
                    <a:pos x="0" y="17"/>
                  </a:cxn>
                  <a:cxn ang="0">
                    <a:pos x="0" y="88"/>
                  </a:cxn>
                  <a:cxn ang="0">
                    <a:pos x="98" y="70"/>
                  </a:cxn>
                </a:cxnLst>
                <a:rect l="0" t="0" r="r" b="b"/>
                <a:pathLst>
                  <a:path w="99" h="89">
                    <a:moveTo>
                      <a:pt x="98" y="70"/>
                    </a:moveTo>
                    <a:lnTo>
                      <a:pt x="98" y="0"/>
                    </a:lnTo>
                    <a:lnTo>
                      <a:pt x="0" y="17"/>
                    </a:lnTo>
                    <a:lnTo>
                      <a:pt x="0" y="88"/>
                    </a:lnTo>
                    <a:lnTo>
                      <a:pt x="98" y="70"/>
                    </a:lnTo>
                  </a:path>
                </a:pathLst>
              </a:custGeom>
              <a:solidFill>
                <a:srgbClr val="339933"/>
              </a:solidFill>
              <a:ln w="9525" cap="rnd">
                <a:noFill/>
                <a:round/>
                <a:headEnd/>
                <a:tailEnd/>
              </a:ln>
              <a:effectLst/>
            </p:spPr>
            <p:txBody>
              <a:bodyPr/>
              <a:lstStyle/>
              <a:p>
                <a:endParaRPr lang="es-MX"/>
              </a:p>
            </p:txBody>
          </p:sp>
          <p:sp>
            <p:nvSpPr>
              <p:cNvPr id="136274" name="Freeform 82"/>
              <p:cNvSpPr>
                <a:spLocks/>
              </p:cNvSpPr>
              <p:nvPr/>
            </p:nvSpPr>
            <p:spPr bwMode="auto">
              <a:xfrm>
                <a:off x="3988" y="2663"/>
                <a:ext cx="97" cy="91"/>
              </a:xfrm>
              <a:custGeom>
                <a:avLst/>
                <a:gdLst/>
                <a:ahLst/>
                <a:cxnLst>
                  <a:cxn ang="0">
                    <a:pos x="96" y="70"/>
                  </a:cxn>
                  <a:cxn ang="0">
                    <a:pos x="96" y="0"/>
                  </a:cxn>
                  <a:cxn ang="0">
                    <a:pos x="0" y="18"/>
                  </a:cxn>
                  <a:cxn ang="0">
                    <a:pos x="0" y="90"/>
                  </a:cxn>
                  <a:cxn ang="0">
                    <a:pos x="96" y="70"/>
                  </a:cxn>
                </a:cxnLst>
                <a:rect l="0" t="0" r="r" b="b"/>
                <a:pathLst>
                  <a:path w="97" h="91">
                    <a:moveTo>
                      <a:pt x="96" y="70"/>
                    </a:moveTo>
                    <a:lnTo>
                      <a:pt x="96" y="0"/>
                    </a:lnTo>
                    <a:lnTo>
                      <a:pt x="0" y="18"/>
                    </a:lnTo>
                    <a:lnTo>
                      <a:pt x="0" y="90"/>
                    </a:lnTo>
                    <a:lnTo>
                      <a:pt x="96" y="70"/>
                    </a:lnTo>
                  </a:path>
                </a:pathLst>
              </a:custGeom>
              <a:solidFill>
                <a:srgbClr val="339933"/>
              </a:solidFill>
              <a:ln w="9525" cap="rnd">
                <a:noFill/>
                <a:round/>
                <a:headEnd/>
                <a:tailEnd/>
              </a:ln>
              <a:effectLst/>
            </p:spPr>
            <p:txBody>
              <a:bodyPr/>
              <a:lstStyle/>
              <a:p>
                <a:endParaRPr lang="es-MX"/>
              </a:p>
            </p:txBody>
          </p:sp>
          <p:sp>
            <p:nvSpPr>
              <p:cNvPr id="136275" name="Freeform 83"/>
              <p:cNvSpPr>
                <a:spLocks/>
              </p:cNvSpPr>
              <p:nvPr/>
            </p:nvSpPr>
            <p:spPr bwMode="auto">
              <a:xfrm>
                <a:off x="4128" y="2635"/>
                <a:ext cx="96" cy="91"/>
              </a:xfrm>
              <a:custGeom>
                <a:avLst/>
                <a:gdLst/>
                <a:ahLst/>
                <a:cxnLst>
                  <a:cxn ang="0">
                    <a:pos x="95" y="70"/>
                  </a:cxn>
                  <a:cxn ang="0">
                    <a:pos x="95" y="0"/>
                  </a:cxn>
                  <a:cxn ang="0">
                    <a:pos x="0" y="19"/>
                  </a:cxn>
                  <a:cxn ang="0">
                    <a:pos x="0" y="90"/>
                  </a:cxn>
                  <a:cxn ang="0">
                    <a:pos x="95" y="70"/>
                  </a:cxn>
                </a:cxnLst>
                <a:rect l="0" t="0" r="r" b="b"/>
                <a:pathLst>
                  <a:path w="96" h="91">
                    <a:moveTo>
                      <a:pt x="95" y="70"/>
                    </a:moveTo>
                    <a:lnTo>
                      <a:pt x="95" y="0"/>
                    </a:lnTo>
                    <a:lnTo>
                      <a:pt x="0" y="19"/>
                    </a:lnTo>
                    <a:lnTo>
                      <a:pt x="0" y="90"/>
                    </a:lnTo>
                    <a:lnTo>
                      <a:pt x="95" y="70"/>
                    </a:lnTo>
                  </a:path>
                </a:pathLst>
              </a:custGeom>
              <a:solidFill>
                <a:srgbClr val="339933"/>
              </a:solidFill>
              <a:ln w="9525" cap="rnd">
                <a:noFill/>
                <a:round/>
                <a:headEnd/>
                <a:tailEnd/>
              </a:ln>
              <a:effectLst/>
            </p:spPr>
            <p:txBody>
              <a:bodyPr/>
              <a:lstStyle/>
              <a:p>
                <a:endParaRPr lang="es-MX"/>
              </a:p>
            </p:txBody>
          </p:sp>
          <p:sp>
            <p:nvSpPr>
              <p:cNvPr id="136276" name="Freeform 84"/>
              <p:cNvSpPr>
                <a:spLocks/>
              </p:cNvSpPr>
              <p:nvPr/>
            </p:nvSpPr>
            <p:spPr bwMode="auto">
              <a:xfrm>
                <a:off x="4266" y="2608"/>
                <a:ext cx="98" cy="90"/>
              </a:xfrm>
              <a:custGeom>
                <a:avLst/>
                <a:gdLst/>
                <a:ahLst/>
                <a:cxnLst>
                  <a:cxn ang="0">
                    <a:pos x="97" y="69"/>
                  </a:cxn>
                  <a:cxn ang="0">
                    <a:pos x="97" y="0"/>
                  </a:cxn>
                  <a:cxn ang="0">
                    <a:pos x="0" y="19"/>
                  </a:cxn>
                  <a:cxn ang="0">
                    <a:pos x="0" y="89"/>
                  </a:cxn>
                  <a:cxn ang="0">
                    <a:pos x="97" y="69"/>
                  </a:cxn>
                </a:cxnLst>
                <a:rect l="0" t="0" r="r" b="b"/>
                <a:pathLst>
                  <a:path w="98" h="90">
                    <a:moveTo>
                      <a:pt x="97" y="69"/>
                    </a:moveTo>
                    <a:lnTo>
                      <a:pt x="97" y="0"/>
                    </a:lnTo>
                    <a:lnTo>
                      <a:pt x="0" y="19"/>
                    </a:lnTo>
                    <a:lnTo>
                      <a:pt x="0" y="89"/>
                    </a:lnTo>
                    <a:lnTo>
                      <a:pt x="97" y="69"/>
                    </a:lnTo>
                  </a:path>
                </a:pathLst>
              </a:custGeom>
              <a:solidFill>
                <a:srgbClr val="339933"/>
              </a:solidFill>
              <a:ln w="9525" cap="rnd">
                <a:noFill/>
                <a:round/>
                <a:headEnd/>
                <a:tailEnd/>
              </a:ln>
              <a:effectLst/>
            </p:spPr>
            <p:txBody>
              <a:bodyPr/>
              <a:lstStyle/>
              <a:p>
                <a:endParaRPr lang="es-MX"/>
              </a:p>
            </p:txBody>
          </p:sp>
          <p:sp>
            <p:nvSpPr>
              <p:cNvPr id="136277" name="Freeform 85"/>
              <p:cNvSpPr>
                <a:spLocks/>
              </p:cNvSpPr>
              <p:nvPr/>
            </p:nvSpPr>
            <p:spPr bwMode="auto">
              <a:xfrm>
                <a:off x="4406" y="2580"/>
                <a:ext cx="98" cy="91"/>
              </a:xfrm>
              <a:custGeom>
                <a:avLst/>
                <a:gdLst/>
                <a:ahLst/>
                <a:cxnLst>
                  <a:cxn ang="0">
                    <a:pos x="97" y="70"/>
                  </a:cxn>
                  <a:cxn ang="0">
                    <a:pos x="97" y="0"/>
                  </a:cxn>
                  <a:cxn ang="0">
                    <a:pos x="0" y="19"/>
                  </a:cxn>
                  <a:cxn ang="0">
                    <a:pos x="0" y="90"/>
                  </a:cxn>
                  <a:cxn ang="0">
                    <a:pos x="97" y="70"/>
                  </a:cxn>
                </a:cxnLst>
                <a:rect l="0" t="0" r="r" b="b"/>
                <a:pathLst>
                  <a:path w="98" h="91">
                    <a:moveTo>
                      <a:pt x="97" y="70"/>
                    </a:moveTo>
                    <a:lnTo>
                      <a:pt x="97" y="0"/>
                    </a:lnTo>
                    <a:lnTo>
                      <a:pt x="0" y="19"/>
                    </a:lnTo>
                    <a:lnTo>
                      <a:pt x="0" y="90"/>
                    </a:lnTo>
                    <a:lnTo>
                      <a:pt x="97" y="70"/>
                    </a:lnTo>
                  </a:path>
                </a:pathLst>
              </a:custGeom>
              <a:solidFill>
                <a:srgbClr val="339933"/>
              </a:solidFill>
              <a:ln w="9525" cap="rnd">
                <a:noFill/>
                <a:round/>
                <a:headEnd/>
                <a:tailEnd/>
              </a:ln>
              <a:effectLst/>
            </p:spPr>
            <p:txBody>
              <a:bodyPr/>
              <a:lstStyle/>
              <a:p>
                <a:endParaRPr lang="es-MX"/>
              </a:p>
            </p:txBody>
          </p:sp>
          <p:sp>
            <p:nvSpPr>
              <p:cNvPr id="136278" name="Freeform 86"/>
              <p:cNvSpPr>
                <a:spLocks/>
              </p:cNvSpPr>
              <p:nvPr/>
            </p:nvSpPr>
            <p:spPr bwMode="auto">
              <a:xfrm>
                <a:off x="3571" y="2843"/>
                <a:ext cx="98" cy="92"/>
              </a:xfrm>
              <a:custGeom>
                <a:avLst/>
                <a:gdLst/>
                <a:ahLst/>
                <a:cxnLst>
                  <a:cxn ang="0">
                    <a:pos x="97" y="71"/>
                  </a:cxn>
                  <a:cxn ang="0">
                    <a:pos x="97" y="0"/>
                  </a:cxn>
                  <a:cxn ang="0">
                    <a:pos x="0" y="19"/>
                  </a:cxn>
                  <a:cxn ang="0">
                    <a:pos x="0" y="91"/>
                  </a:cxn>
                  <a:cxn ang="0">
                    <a:pos x="97" y="71"/>
                  </a:cxn>
                </a:cxnLst>
                <a:rect l="0" t="0" r="r" b="b"/>
                <a:pathLst>
                  <a:path w="98" h="92">
                    <a:moveTo>
                      <a:pt x="97" y="71"/>
                    </a:moveTo>
                    <a:lnTo>
                      <a:pt x="97" y="0"/>
                    </a:lnTo>
                    <a:lnTo>
                      <a:pt x="0" y="19"/>
                    </a:lnTo>
                    <a:lnTo>
                      <a:pt x="0" y="91"/>
                    </a:lnTo>
                    <a:lnTo>
                      <a:pt x="97" y="71"/>
                    </a:lnTo>
                  </a:path>
                </a:pathLst>
              </a:custGeom>
              <a:solidFill>
                <a:srgbClr val="339933"/>
              </a:solidFill>
              <a:ln w="9525" cap="rnd">
                <a:noFill/>
                <a:round/>
                <a:headEnd/>
                <a:tailEnd/>
              </a:ln>
              <a:effectLst/>
            </p:spPr>
            <p:txBody>
              <a:bodyPr/>
              <a:lstStyle/>
              <a:p>
                <a:endParaRPr lang="es-MX"/>
              </a:p>
            </p:txBody>
          </p:sp>
          <p:sp>
            <p:nvSpPr>
              <p:cNvPr id="136279" name="Freeform 87"/>
              <p:cNvSpPr>
                <a:spLocks/>
              </p:cNvSpPr>
              <p:nvPr/>
            </p:nvSpPr>
            <p:spPr bwMode="auto">
              <a:xfrm>
                <a:off x="3711" y="2816"/>
                <a:ext cx="96" cy="90"/>
              </a:xfrm>
              <a:custGeom>
                <a:avLst/>
                <a:gdLst/>
                <a:ahLst/>
                <a:cxnLst>
                  <a:cxn ang="0">
                    <a:pos x="95" y="69"/>
                  </a:cxn>
                  <a:cxn ang="0">
                    <a:pos x="95" y="0"/>
                  </a:cxn>
                  <a:cxn ang="0">
                    <a:pos x="0" y="19"/>
                  </a:cxn>
                  <a:cxn ang="0">
                    <a:pos x="0" y="89"/>
                  </a:cxn>
                  <a:cxn ang="0">
                    <a:pos x="95" y="69"/>
                  </a:cxn>
                </a:cxnLst>
                <a:rect l="0" t="0" r="r" b="b"/>
                <a:pathLst>
                  <a:path w="96" h="90">
                    <a:moveTo>
                      <a:pt x="95" y="69"/>
                    </a:moveTo>
                    <a:lnTo>
                      <a:pt x="95" y="0"/>
                    </a:lnTo>
                    <a:lnTo>
                      <a:pt x="0" y="19"/>
                    </a:lnTo>
                    <a:lnTo>
                      <a:pt x="0" y="89"/>
                    </a:lnTo>
                    <a:lnTo>
                      <a:pt x="95" y="69"/>
                    </a:lnTo>
                  </a:path>
                </a:pathLst>
              </a:custGeom>
              <a:solidFill>
                <a:srgbClr val="339933"/>
              </a:solidFill>
              <a:ln w="9525" cap="rnd">
                <a:noFill/>
                <a:round/>
                <a:headEnd/>
                <a:tailEnd/>
              </a:ln>
              <a:effectLst/>
            </p:spPr>
            <p:txBody>
              <a:bodyPr/>
              <a:lstStyle/>
              <a:p>
                <a:endParaRPr lang="es-MX"/>
              </a:p>
            </p:txBody>
          </p:sp>
        </p:grpSp>
        <p:grpSp>
          <p:nvGrpSpPr>
            <p:cNvPr id="136280" name="Group 88"/>
            <p:cNvGrpSpPr>
              <a:grpSpLocks/>
            </p:cNvGrpSpPr>
            <p:nvPr/>
          </p:nvGrpSpPr>
          <p:grpSpPr bwMode="auto">
            <a:xfrm>
              <a:off x="3482" y="2062"/>
              <a:ext cx="1291" cy="1151"/>
              <a:chOff x="3482" y="2062"/>
              <a:chExt cx="1291" cy="1151"/>
            </a:xfrm>
          </p:grpSpPr>
          <p:sp>
            <p:nvSpPr>
              <p:cNvPr id="136281" name="Freeform 89"/>
              <p:cNvSpPr>
                <a:spLocks/>
              </p:cNvSpPr>
              <p:nvPr/>
            </p:nvSpPr>
            <p:spPr bwMode="auto">
              <a:xfrm>
                <a:off x="3482" y="2062"/>
                <a:ext cx="1291" cy="1151"/>
              </a:xfrm>
              <a:custGeom>
                <a:avLst/>
                <a:gdLst/>
                <a:ahLst/>
                <a:cxnLst>
                  <a:cxn ang="0">
                    <a:pos x="1290" y="890"/>
                  </a:cxn>
                  <a:cxn ang="0">
                    <a:pos x="1290" y="0"/>
                  </a:cxn>
                  <a:cxn ang="0">
                    <a:pos x="0" y="259"/>
                  </a:cxn>
                  <a:cxn ang="0">
                    <a:pos x="0" y="1150"/>
                  </a:cxn>
                  <a:cxn ang="0">
                    <a:pos x="1290" y="890"/>
                  </a:cxn>
                </a:cxnLst>
                <a:rect l="0" t="0" r="r" b="b"/>
                <a:pathLst>
                  <a:path w="1291" h="1151">
                    <a:moveTo>
                      <a:pt x="1290" y="890"/>
                    </a:moveTo>
                    <a:lnTo>
                      <a:pt x="1290" y="0"/>
                    </a:lnTo>
                    <a:lnTo>
                      <a:pt x="0" y="259"/>
                    </a:lnTo>
                    <a:lnTo>
                      <a:pt x="0" y="1150"/>
                    </a:lnTo>
                    <a:lnTo>
                      <a:pt x="1290" y="890"/>
                    </a:lnTo>
                  </a:path>
                </a:pathLst>
              </a:custGeom>
              <a:solidFill>
                <a:srgbClr val="B2B2B2"/>
              </a:solidFill>
              <a:ln w="9525" cap="rnd">
                <a:noFill/>
                <a:round/>
                <a:headEnd/>
                <a:tailEnd/>
              </a:ln>
              <a:effectLst/>
            </p:spPr>
            <p:txBody>
              <a:bodyPr/>
              <a:lstStyle/>
              <a:p>
                <a:endParaRPr lang="es-MX"/>
              </a:p>
            </p:txBody>
          </p:sp>
          <p:sp>
            <p:nvSpPr>
              <p:cNvPr id="136282" name="Freeform 90"/>
              <p:cNvSpPr>
                <a:spLocks/>
              </p:cNvSpPr>
              <p:nvPr/>
            </p:nvSpPr>
            <p:spPr bwMode="white">
              <a:xfrm>
                <a:off x="3527" y="2106"/>
                <a:ext cx="1201" cy="1064"/>
              </a:xfrm>
              <a:custGeom>
                <a:avLst/>
                <a:gdLst/>
                <a:ahLst/>
                <a:cxnLst>
                  <a:cxn ang="0">
                    <a:pos x="1200" y="826"/>
                  </a:cxn>
                  <a:cxn ang="0">
                    <a:pos x="1200" y="0"/>
                  </a:cxn>
                  <a:cxn ang="0">
                    <a:pos x="0" y="235"/>
                  </a:cxn>
                  <a:cxn ang="0">
                    <a:pos x="0" y="1063"/>
                  </a:cxn>
                  <a:cxn ang="0">
                    <a:pos x="1200" y="826"/>
                  </a:cxn>
                </a:cxnLst>
                <a:rect l="0" t="0" r="r" b="b"/>
                <a:pathLst>
                  <a:path w="1201" h="1064">
                    <a:moveTo>
                      <a:pt x="1200" y="826"/>
                    </a:moveTo>
                    <a:lnTo>
                      <a:pt x="1200" y="0"/>
                    </a:lnTo>
                    <a:lnTo>
                      <a:pt x="0" y="235"/>
                    </a:lnTo>
                    <a:lnTo>
                      <a:pt x="0" y="1063"/>
                    </a:lnTo>
                    <a:lnTo>
                      <a:pt x="1200" y="826"/>
                    </a:lnTo>
                  </a:path>
                </a:pathLst>
              </a:custGeom>
              <a:solidFill>
                <a:srgbClr val="EAEAEA"/>
              </a:solidFill>
              <a:ln w="9525" cap="rnd">
                <a:noFill/>
                <a:round/>
                <a:headEnd/>
                <a:tailEnd/>
              </a:ln>
              <a:effectLst/>
            </p:spPr>
            <p:txBody>
              <a:bodyPr/>
              <a:lstStyle/>
              <a:p>
                <a:endParaRPr lang="es-MX"/>
              </a:p>
            </p:txBody>
          </p:sp>
          <p:sp>
            <p:nvSpPr>
              <p:cNvPr id="136283" name="Freeform 91"/>
              <p:cNvSpPr>
                <a:spLocks/>
              </p:cNvSpPr>
              <p:nvPr/>
            </p:nvSpPr>
            <p:spPr bwMode="auto">
              <a:xfrm>
                <a:off x="3597" y="2318"/>
                <a:ext cx="1056" cy="773"/>
              </a:xfrm>
              <a:custGeom>
                <a:avLst/>
                <a:gdLst/>
                <a:ahLst/>
                <a:cxnLst>
                  <a:cxn ang="0">
                    <a:pos x="1055" y="566"/>
                  </a:cxn>
                  <a:cxn ang="0">
                    <a:pos x="1055" y="0"/>
                  </a:cxn>
                  <a:cxn ang="0">
                    <a:pos x="0" y="205"/>
                  </a:cxn>
                  <a:cxn ang="0">
                    <a:pos x="0" y="772"/>
                  </a:cxn>
                  <a:cxn ang="0">
                    <a:pos x="1055" y="566"/>
                  </a:cxn>
                </a:cxnLst>
                <a:rect l="0" t="0" r="r" b="b"/>
                <a:pathLst>
                  <a:path w="1056" h="773">
                    <a:moveTo>
                      <a:pt x="1055" y="566"/>
                    </a:moveTo>
                    <a:lnTo>
                      <a:pt x="1055" y="0"/>
                    </a:lnTo>
                    <a:lnTo>
                      <a:pt x="0" y="205"/>
                    </a:lnTo>
                    <a:lnTo>
                      <a:pt x="0" y="772"/>
                    </a:lnTo>
                    <a:lnTo>
                      <a:pt x="1055" y="566"/>
                    </a:lnTo>
                  </a:path>
                </a:pathLst>
              </a:custGeom>
              <a:solidFill>
                <a:srgbClr val="66FF33"/>
              </a:solidFill>
              <a:ln w="9525" cap="rnd">
                <a:noFill/>
                <a:round/>
                <a:headEnd/>
                <a:tailEnd/>
              </a:ln>
              <a:effectLst/>
            </p:spPr>
            <p:txBody>
              <a:bodyPr/>
              <a:lstStyle/>
              <a:p>
                <a:endParaRPr lang="es-MX"/>
              </a:p>
            </p:txBody>
          </p:sp>
          <p:sp>
            <p:nvSpPr>
              <p:cNvPr id="136284" name="Freeform 92"/>
              <p:cNvSpPr>
                <a:spLocks/>
              </p:cNvSpPr>
              <p:nvPr/>
            </p:nvSpPr>
            <p:spPr bwMode="auto">
              <a:xfrm>
                <a:off x="3597" y="2166"/>
                <a:ext cx="1056" cy="305"/>
              </a:xfrm>
              <a:custGeom>
                <a:avLst/>
                <a:gdLst/>
                <a:ahLst/>
                <a:cxnLst>
                  <a:cxn ang="0">
                    <a:pos x="1055" y="99"/>
                  </a:cxn>
                  <a:cxn ang="0">
                    <a:pos x="1055" y="0"/>
                  </a:cxn>
                  <a:cxn ang="0">
                    <a:pos x="0" y="205"/>
                  </a:cxn>
                  <a:cxn ang="0">
                    <a:pos x="0" y="304"/>
                  </a:cxn>
                  <a:cxn ang="0">
                    <a:pos x="1055" y="99"/>
                  </a:cxn>
                </a:cxnLst>
                <a:rect l="0" t="0" r="r" b="b"/>
                <a:pathLst>
                  <a:path w="1056" h="305">
                    <a:moveTo>
                      <a:pt x="1055" y="99"/>
                    </a:moveTo>
                    <a:lnTo>
                      <a:pt x="1055" y="0"/>
                    </a:lnTo>
                    <a:lnTo>
                      <a:pt x="0" y="205"/>
                    </a:lnTo>
                    <a:lnTo>
                      <a:pt x="0" y="304"/>
                    </a:lnTo>
                    <a:lnTo>
                      <a:pt x="1055" y="99"/>
                    </a:lnTo>
                  </a:path>
                </a:pathLst>
              </a:custGeom>
              <a:solidFill>
                <a:srgbClr val="99CCFF"/>
              </a:solidFill>
              <a:ln w="9525" cap="rnd">
                <a:noFill/>
                <a:round/>
                <a:headEnd/>
                <a:tailEnd/>
              </a:ln>
              <a:effectLst/>
            </p:spPr>
            <p:txBody>
              <a:bodyPr/>
              <a:lstStyle/>
              <a:p>
                <a:endParaRPr lang="es-MX"/>
              </a:p>
            </p:txBody>
          </p:sp>
          <p:sp>
            <p:nvSpPr>
              <p:cNvPr id="136285" name="Freeform 93"/>
              <p:cNvSpPr>
                <a:spLocks/>
              </p:cNvSpPr>
              <p:nvPr/>
            </p:nvSpPr>
            <p:spPr bwMode="auto">
              <a:xfrm>
                <a:off x="3667" y="2546"/>
                <a:ext cx="98" cy="90"/>
              </a:xfrm>
              <a:custGeom>
                <a:avLst/>
                <a:gdLst/>
                <a:ahLst/>
                <a:cxnLst>
                  <a:cxn ang="0">
                    <a:pos x="97" y="69"/>
                  </a:cxn>
                  <a:cxn ang="0">
                    <a:pos x="97" y="0"/>
                  </a:cxn>
                  <a:cxn ang="0">
                    <a:pos x="0" y="19"/>
                  </a:cxn>
                  <a:cxn ang="0">
                    <a:pos x="0" y="89"/>
                  </a:cxn>
                  <a:cxn ang="0">
                    <a:pos x="97" y="69"/>
                  </a:cxn>
                </a:cxnLst>
                <a:rect l="0" t="0" r="r" b="b"/>
                <a:pathLst>
                  <a:path w="98" h="90">
                    <a:moveTo>
                      <a:pt x="97" y="69"/>
                    </a:moveTo>
                    <a:lnTo>
                      <a:pt x="97" y="0"/>
                    </a:lnTo>
                    <a:lnTo>
                      <a:pt x="0" y="19"/>
                    </a:lnTo>
                    <a:lnTo>
                      <a:pt x="0" y="89"/>
                    </a:lnTo>
                    <a:lnTo>
                      <a:pt x="97" y="69"/>
                    </a:lnTo>
                  </a:path>
                </a:pathLst>
              </a:custGeom>
              <a:solidFill>
                <a:srgbClr val="339933"/>
              </a:solidFill>
              <a:ln w="9525" cap="rnd">
                <a:noFill/>
                <a:round/>
                <a:headEnd/>
                <a:tailEnd/>
              </a:ln>
              <a:effectLst/>
            </p:spPr>
            <p:txBody>
              <a:bodyPr/>
              <a:lstStyle/>
              <a:p>
                <a:endParaRPr lang="es-MX"/>
              </a:p>
            </p:txBody>
          </p:sp>
          <p:sp>
            <p:nvSpPr>
              <p:cNvPr id="136286" name="Freeform 94"/>
              <p:cNvSpPr>
                <a:spLocks/>
              </p:cNvSpPr>
              <p:nvPr/>
            </p:nvSpPr>
            <p:spPr bwMode="auto">
              <a:xfrm>
                <a:off x="3807" y="2518"/>
                <a:ext cx="96" cy="91"/>
              </a:xfrm>
              <a:custGeom>
                <a:avLst/>
                <a:gdLst/>
                <a:ahLst/>
                <a:cxnLst>
                  <a:cxn ang="0">
                    <a:pos x="95" y="70"/>
                  </a:cxn>
                  <a:cxn ang="0">
                    <a:pos x="95" y="0"/>
                  </a:cxn>
                  <a:cxn ang="0">
                    <a:pos x="0" y="19"/>
                  </a:cxn>
                  <a:cxn ang="0">
                    <a:pos x="0" y="90"/>
                  </a:cxn>
                  <a:cxn ang="0">
                    <a:pos x="95" y="70"/>
                  </a:cxn>
                </a:cxnLst>
                <a:rect l="0" t="0" r="r" b="b"/>
                <a:pathLst>
                  <a:path w="96" h="91">
                    <a:moveTo>
                      <a:pt x="95" y="70"/>
                    </a:moveTo>
                    <a:lnTo>
                      <a:pt x="95" y="0"/>
                    </a:lnTo>
                    <a:lnTo>
                      <a:pt x="0" y="19"/>
                    </a:lnTo>
                    <a:lnTo>
                      <a:pt x="0" y="90"/>
                    </a:lnTo>
                    <a:lnTo>
                      <a:pt x="95" y="70"/>
                    </a:lnTo>
                  </a:path>
                </a:pathLst>
              </a:custGeom>
              <a:solidFill>
                <a:srgbClr val="339933"/>
              </a:solidFill>
              <a:ln w="9525" cap="rnd">
                <a:noFill/>
                <a:round/>
                <a:headEnd/>
                <a:tailEnd/>
              </a:ln>
              <a:effectLst/>
            </p:spPr>
            <p:txBody>
              <a:bodyPr/>
              <a:lstStyle/>
              <a:p>
                <a:endParaRPr lang="es-MX"/>
              </a:p>
            </p:txBody>
          </p:sp>
          <p:sp>
            <p:nvSpPr>
              <p:cNvPr id="136287" name="Freeform 95"/>
              <p:cNvSpPr>
                <a:spLocks/>
              </p:cNvSpPr>
              <p:nvPr/>
            </p:nvSpPr>
            <p:spPr bwMode="auto">
              <a:xfrm>
                <a:off x="3944" y="2492"/>
                <a:ext cx="99" cy="89"/>
              </a:xfrm>
              <a:custGeom>
                <a:avLst/>
                <a:gdLst/>
                <a:ahLst/>
                <a:cxnLst>
                  <a:cxn ang="0">
                    <a:pos x="98" y="70"/>
                  </a:cxn>
                  <a:cxn ang="0">
                    <a:pos x="98" y="0"/>
                  </a:cxn>
                  <a:cxn ang="0">
                    <a:pos x="0" y="17"/>
                  </a:cxn>
                  <a:cxn ang="0">
                    <a:pos x="0" y="88"/>
                  </a:cxn>
                  <a:cxn ang="0">
                    <a:pos x="98" y="70"/>
                  </a:cxn>
                </a:cxnLst>
                <a:rect l="0" t="0" r="r" b="b"/>
                <a:pathLst>
                  <a:path w="99" h="89">
                    <a:moveTo>
                      <a:pt x="98" y="70"/>
                    </a:moveTo>
                    <a:lnTo>
                      <a:pt x="98" y="0"/>
                    </a:lnTo>
                    <a:lnTo>
                      <a:pt x="0" y="17"/>
                    </a:lnTo>
                    <a:lnTo>
                      <a:pt x="0" y="88"/>
                    </a:lnTo>
                    <a:lnTo>
                      <a:pt x="98" y="70"/>
                    </a:lnTo>
                  </a:path>
                </a:pathLst>
              </a:custGeom>
              <a:solidFill>
                <a:srgbClr val="339933"/>
              </a:solidFill>
              <a:ln w="9525" cap="rnd">
                <a:noFill/>
                <a:round/>
                <a:headEnd/>
                <a:tailEnd/>
              </a:ln>
              <a:effectLst/>
            </p:spPr>
            <p:txBody>
              <a:bodyPr/>
              <a:lstStyle/>
              <a:p>
                <a:endParaRPr lang="es-MX"/>
              </a:p>
            </p:txBody>
          </p:sp>
          <p:sp>
            <p:nvSpPr>
              <p:cNvPr id="136288" name="Freeform 96"/>
              <p:cNvSpPr>
                <a:spLocks/>
              </p:cNvSpPr>
              <p:nvPr/>
            </p:nvSpPr>
            <p:spPr bwMode="auto">
              <a:xfrm>
                <a:off x="4084" y="2464"/>
                <a:ext cx="97" cy="91"/>
              </a:xfrm>
              <a:custGeom>
                <a:avLst/>
                <a:gdLst/>
                <a:ahLst/>
                <a:cxnLst>
                  <a:cxn ang="0">
                    <a:pos x="96" y="70"/>
                  </a:cxn>
                  <a:cxn ang="0">
                    <a:pos x="96" y="0"/>
                  </a:cxn>
                  <a:cxn ang="0">
                    <a:pos x="0" y="18"/>
                  </a:cxn>
                  <a:cxn ang="0">
                    <a:pos x="0" y="90"/>
                  </a:cxn>
                  <a:cxn ang="0">
                    <a:pos x="96" y="70"/>
                  </a:cxn>
                </a:cxnLst>
                <a:rect l="0" t="0" r="r" b="b"/>
                <a:pathLst>
                  <a:path w="97" h="91">
                    <a:moveTo>
                      <a:pt x="96" y="70"/>
                    </a:moveTo>
                    <a:lnTo>
                      <a:pt x="96" y="0"/>
                    </a:lnTo>
                    <a:lnTo>
                      <a:pt x="0" y="18"/>
                    </a:lnTo>
                    <a:lnTo>
                      <a:pt x="0" y="90"/>
                    </a:lnTo>
                    <a:lnTo>
                      <a:pt x="96" y="70"/>
                    </a:lnTo>
                  </a:path>
                </a:pathLst>
              </a:custGeom>
              <a:solidFill>
                <a:srgbClr val="339933"/>
              </a:solidFill>
              <a:ln w="9525" cap="rnd">
                <a:noFill/>
                <a:round/>
                <a:headEnd/>
                <a:tailEnd/>
              </a:ln>
              <a:effectLst/>
            </p:spPr>
            <p:txBody>
              <a:bodyPr/>
              <a:lstStyle/>
              <a:p>
                <a:endParaRPr lang="es-MX"/>
              </a:p>
            </p:txBody>
          </p:sp>
          <p:sp>
            <p:nvSpPr>
              <p:cNvPr id="136289" name="Freeform 97"/>
              <p:cNvSpPr>
                <a:spLocks/>
              </p:cNvSpPr>
              <p:nvPr/>
            </p:nvSpPr>
            <p:spPr bwMode="auto">
              <a:xfrm>
                <a:off x="4224" y="2436"/>
                <a:ext cx="96" cy="91"/>
              </a:xfrm>
              <a:custGeom>
                <a:avLst/>
                <a:gdLst/>
                <a:ahLst/>
                <a:cxnLst>
                  <a:cxn ang="0">
                    <a:pos x="95" y="70"/>
                  </a:cxn>
                  <a:cxn ang="0">
                    <a:pos x="95" y="0"/>
                  </a:cxn>
                  <a:cxn ang="0">
                    <a:pos x="0" y="19"/>
                  </a:cxn>
                  <a:cxn ang="0">
                    <a:pos x="0" y="90"/>
                  </a:cxn>
                  <a:cxn ang="0">
                    <a:pos x="95" y="70"/>
                  </a:cxn>
                </a:cxnLst>
                <a:rect l="0" t="0" r="r" b="b"/>
                <a:pathLst>
                  <a:path w="96" h="91">
                    <a:moveTo>
                      <a:pt x="95" y="70"/>
                    </a:moveTo>
                    <a:lnTo>
                      <a:pt x="95" y="0"/>
                    </a:lnTo>
                    <a:lnTo>
                      <a:pt x="0" y="19"/>
                    </a:lnTo>
                    <a:lnTo>
                      <a:pt x="0" y="90"/>
                    </a:lnTo>
                    <a:lnTo>
                      <a:pt x="95" y="70"/>
                    </a:lnTo>
                  </a:path>
                </a:pathLst>
              </a:custGeom>
              <a:solidFill>
                <a:srgbClr val="339933"/>
              </a:solidFill>
              <a:ln w="9525" cap="rnd">
                <a:noFill/>
                <a:round/>
                <a:headEnd/>
                <a:tailEnd/>
              </a:ln>
              <a:effectLst/>
            </p:spPr>
            <p:txBody>
              <a:bodyPr/>
              <a:lstStyle/>
              <a:p>
                <a:endParaRPr lang="es-MX"/>
              </a:p>
            </p:txBody>
          </p:sp>
          <p:sp>
            <p:nvSpPr>
              <p:cNvPr id="136290" name="Freeform 98"/>
              <p:cNvSpPr>
                <a:spLocks/>
              </p:cNvSpPr>
              <p:nvPr/>
            </p:nvSpPr>
            <p:spPr bwMode="auto">
              <a:xfrm>
                <a:off x="4362" y="2409"/>
                <a:ext cx="98" cy="90"/>
              </a:xfrm>
              <a:custGeom>
                <a:avLst/>
                <a:gdLst/>
                <a:ahLst/>
                <a:cxnLst>
                  <a:cxn ang="0">
                    <a:pos x="97" y="69"/>
                  </a:cxn>
                  <a:cxn ang="0">
                    <a:pos x="97" y="0"/>
                  </a:cxn>
                  <a:cxn ang="0">
                    <a:pos x="0" y="19"/>
                  </a:cxn>
                  <a:cxn ang="0">
                    <a:pos x="0" y="89"/>
                  </a:cxn>
                  <a:cxn ang="0">
                    <a:pos x="97" y="69"/>
                  </a:cxn>
                </a:cxnLst>
                <a:rect l="0" t="0" r="r" b="b"/>
                <a:pathLst>
                  <a:path w="98" h="90">
                    <a:moveTo>
                      <a:pt x="97" y="69"/>
                    </a:moveTo>
                    <a:lnTo>
                      <a:pt x="97" y="0"/>
                    </a:lnTo>
                    <a:lnTo>
                      <a:pt x="0" y="19"/>
                    </a:lnTo>
                    <a:lnTo>
                      <a:pt x="0" y="89"/>
                    </a:lnTo>
                    <a:lnTo>
                      <a:pt x="97" y="69"/>
                    </a:lnTo>
                  </a:path>
                </a:pathLst>
              </a:custGeom>
              <a:solidFill>
                <a:srgbClr val="339933"/>
              </a:solidFill>
              <a:ln w="9525" cap="rnd">
                <a:noFill/>
                <a:round/>
                <a:headEnd/>
                <a:tailEnd/>
              </a:ln>
              <a:effectLst/>
            </p:spPr>
            <p:txBody>
              <a:bodyPr/>
              <a:lstStyle/>
              <a:p>
                <a:endParaRPr lang="es-MX"/>
              </a:p>
            </p:txBody>
          </p:sp>
          <p:sp>
            <p:nvSpPr>
              <p:cNvPr id="136291" name="Freeform 99"/>
              <p:cNvSpPr>
                <a:spLocks/>
              </p:cNvSpPr>
              <p:nvPr/>
            </p:nvSpPr>
            <p:spPr bwMode="auto">
              <a:xfrm>
                <a:off x="4502" y="2380"/>
                <a:ext cx="98" cy="92"/>
              </a:xfrm>
              <a:custGeom>
                <a:avLst/>
                <a:gdLst/>
                <a:ahLst/>
                <a:cxnLst>
                  <a:cxn ang="0">
                    <a:pos x="97" y="72"/>
                  </a:cxn>
                  <a:cxn ang="0">
                    <a:pos x="97" y="0"/>
                  </a:cxn>
                  <a:cxn ang="0">
                    <a:pos x="0" y="19"/>
                  </a:cxn>
                  <a:cxn ang="0">
                    <a:pos x="0" y="91"/>
                  </a:cxn>
                  <a:cxn ang="0">
                    <a:pos x="97" y="72"/>
                  </a:cxn>
                </a:cxnLst>
                <a:rect l="0" t="0" r="r" b="b"/>
                <a:pathLst>
                  <a:path w="98" h="92">
                    <a:moveTo>
                      <a:pt x="97" y="72"/>
                    </a:moveTo>
                    <a:lnTo>
                      <a:pt x="97" y="0"/>
                    </a:lnTo>
                    <a:lnTo>
                      <a:pt x="0" y="19"/>
                    </a:lnTo>
                    <a:lnTo>
                      <a:pt x="0" y="91"/>
                    </a:lnTo>
                    <a:lnTo>
                      <a:pt x="97" y="72"/>
                    </a:lnTo>
                  </a:path>
                </a:pathLst>
              </a:custGeom>
              <a:solidFill>
                <a:srgbClr val="339933"/>
              </a:solidFill>
              <a:ln w="9525" cap="rnd">
                <a:noFill/>
                <a:round/>
                <a:headEnd/>
                <a:tailEnd/>
              </a:ln>
              <a:effectLst/>
            </p:spPr>
            <p:txBody>
              <a:bodyPr/>
              <a:lstStyle/>
              <a:p>
                <a:endParaRPr lang="es-MX"/>
              </a:p>
            </p:txBody>
          </p:sp>
          <p:sp>
            <p:nvSpPr>
              <p:cNvPr id="136292" name="Freeform 100"/>
              <p:cNvSpPr>
                <a:spLocks/>
              </p:cNvSpPr>
              <p:nvPr/>
            </p:nvSpPr>
            <p:spPr bwMode="auto">
              <a:xfrm>
                <a:off x="3667" y="2644"/>
                <a:ext cx="98" cy="91"/>
              </a:xfrm>
              <a:custGeom>
                <a:avLst/>
                <a:gdLst/>
                <a:ahLst/>
                <a:cxnLst>
                  <a:cxn ang="0">
                    <a:pos x="97" y="70"/>
                  </a:cxn>
                  <a:cxn ang="0">
                    <a:pos x="97" y="0"/>
                  </a:cxn>
                  <a:cxn ang="0">
                    <a:pos x="0" y="19"/>
                  </a:cxn>
                  <a:cxn ang="0">
                    <a:pos x="0" y="90"/>
                  </a:cxn>
                  <a:cxn ang="0">
                    <a:pos x="97" y="70"/>
                  </a:cxn>
                </a:cxnLst>
                <a:rect l="0" t="0" r="r" b="b"/>
                <a:pathLst>
                  <a:path w="98" h="91">
                    <a:moveTo>
                      <a:pt x="97" y="70"/>
                    </a:moveTo>
                    <a:lnTo>
                      <a:pt x="97" y="0"/>
                    </a:lnTo>
                    <a:lnTo>
                      <a:pt x="0" y="19"/>
                    </a:lnTo>
                    <a:lnTo>
                      <a:pt x="0" y="90"/>
                    </a:lnTo>
                    <a:lnTo>
                      <a:pt x="97" y="70"/>
                    </a:lnTo>
                  </a:path>
                </a:pathLst>
              </a:custGeom>
              <a:solidFill>
                <a:srgbClr val="339933"/>
              </a:solidFill>
              <a:ln w="9525" cap="rnd">
                <a:noFill/>
                <a:round/>
                <a:headEnd/>
                <a:tailEnd/>
              </a:ln>
              <a:effectLst/>
            </p:spPr>
            <p:txBody>
              <a:bodyPr/>
              <a:lstStyle/>
              <a:p>
                <a:endParaRPr lang="es-MX"/>
              </a:p>
            </p:txBody>
          </p:sp>
          <p:sp>
            <p:nvSpPr>
              <p:cNvPr id="136293" name="Freeform 101"/>
              <p:cNvSpPr>
                <a:spLocks/>
              </p:cNvSpPr>
              <p:nvPr/>
            </p:nvSpPr>
            <p:spPr bwMode="auto">
              <a:xfrm>
                <a:off x="3807" y="2617"/>
                <a:ext cx="96" cy="90"/>
              </a:xfrm>
              <a:custGeom>
                <a:avLst/>
                <a:gdLst/>
                <a:ahLst/>
                <a:cxnLst>
                  <a:cxn ang="0">
                    <a:pos x="95" y="69"/>
                  </a:cxn>
                  <a:cxn ang="0">
                    <a:pos x="95" y="0"/>
                  </a:cxn>
                  <a:cxn ang="0">
                    <a:pos x="0" y="19"/>
                  </a:cxn>
                  <a:cxn ang="0">
                    <a:pos x="0" y="89"/>
                  </a:cxn>
                  <a:cxn ang="0">
                    <a:pos x="95" y="69"/>
                  </a:cxn>
                </a:cxnLst>
                <a:rect l="0" t="0" r="r" b="b"/>
                <a:pathLst>
                  <a:path w="96" h="90">
                    <a:moveTo>
                      <a:pt x="95" y="69"/>
                    </a:moveTo>
                    <a:lnTo>
                      <a:pt x="95" y="0"/>
                    </a:lnTo>
                    <a:lnTo>
                      <a:pt x="0" y="19"/>
                    </a:lnTo>
                    <a:lnTo>
                      <a:pt x="0" y="89"/>
                    </a:lnTo>
                    <a:lnTo>
                      <a:pt x="95" y="69"/>
                    </a:lnTo>
                  </a:path>
                </a:pathLst>
              </a:custGeom>
              <a:solidFill>
                <a:srgbClr val="339933"/>
              </a:solidFill>
              <a:ln w="9525" cap="rnd">
                <a:noFill/>
                <a:round/>
                <a:headEnd/>
                <a:tailEnd/>
              </a:ln>
              <a:effectLst/>
            </p:spPr>
            <p:txBody>
              <a:bodyPr/>
              <a:lstStyle/>
              <a:p>
                <a:endParaRPr lang="es-MX"/>
              </a:p>
            </p:txBody>
          </p:sp>
          <p:sp>
            <p:nvSpPr>
              <p:cNvPr id="136294" name="Freeform 102"/>
              <p:cNvSpPr>
                <a:spLocks/>
              </p:cNvSpPr>
              <p:nvPr/>
            </p:nvSpPr>
            <p:spPr bwMode="auto">
              <a:xfrm>
                <a:off x="3944" y="2590"/>
                <a:ext cx="99" cy="89"/>
              </a:xfrm>
              <a:custGeom>
                <a:avLst/>
                <a:gdLst/>
                <a:ahLst/>
                <a:cxnLst>
                  <a:cxn ang="0">
                    <a:pos x="98" y="70"/>
                  </a:cxn>
                  <a:cxn ang="0">
                    <a:pos x="98" y="0"/>
                  </a:cxn>
                  <a:cxn ang="0">
                    <a:pos x="0" y="17"/>
                  </a:cxn>
                  <a:cxn ang="0">
                    <a:pos x="0" y="88"/>
                  </a:cxn>
                  <a:cxn ang="0">
                    <a:pos x="98" y="70"/>
                  </a:cxn>
                </a:cxnLst>
                <a:rect l="0" t="0" r="r" b="b"/>
                <a:pathLst>
                  <a:path w="99" h="89">
                    <a:moveTo>
                      <a:pt x="98" y="70"/>
                    </a:moveTo>
                    <a:lnTo>
                      <a:pt x="98" y="0"/>
                    </a:lnTo>
                    <a:lnTo>
                      <a:pt x="0" y="17"/>
                    </a:lnTo>
                    <a:lnTo>
                      <a:pt x="0" y="88"/>
                    </a:lnTo>
                    <a:lnTo>
                      <a:pt x="98" y="70"/>
                    </a:lnTo>
                  </a:path>
                </a:pathLst>
              </a:custGeom>
              <a:solidFill>
                <a:srgbClr val="339933"/>
              </a:solidFill>
              <a:ln w="9525" cap="rnd">
                <a:noFill/>
                <a:round/>
                <a:headEnd/>
                <a:tailEnd/>
              </a:ln>
              <a:effectLst/>
            </p:spPr>
            <p:txBody>
              <a:bodyPr/>
              <a:lstStyle/>
              <a:p>
                <a:endParaRPr lang="es-MX"/>
              </a:p>
            </p:txBody>
          </p:sp>
          <p:sp>
            <p:nvSpPr>
              <p:cNvPr id="136295" name="Freeform 103"/>
              <p:cNvSpPr>
                <a:spLocks/>
              </p:cNvSpPr>
              <p:nvPr/>
            </p:nvSpPr>
            <p:spPr bwMode="auto">
              <a:xfrm>
                <a:off x="4084" y="2562"/>
                <a:ext cx="97" cy="91"/>
              </a:xfrm>
              <a:custGeom>
                <a:avLst/>
                <a:gdLst/>
                <a:ahLst/>
                <a:cxnLst>
                  <a:cxn ang="0">
                    <a:pos x="96" y="70"/>
                  </a:cxn>
                  <a:cxn ang="0">
                    <a:pos x="96" y="0"/>
                  </a:cxn>
                  <a:cxn ang="0">
                    <a:pos x="0" y="18"/>
                  </a:cxn>
                  <a:cxn ang="0">
                    <a:pos x="0" y="90"/>
                  </a:cxn>
                  <a:cxn ang="0">
                    <a:pos x="96" y="70"/>
                  </a:cxn>
                </a:cxnLst>
                <a:rect l="0" t="0" r="r" b="b"/>
                <a:pathLst>
                  <a:path w="97" h="91">
                    <a:moveTo>
                      <a:pt x="96" y="70"/>
                    </a:moveTo>
                    <a:lnTo>
                      <a:pt x="96" y="0"/>
                    </a:lnTo>
                    <a:lnTo>
                      <a:pt x="0" y="18"/>
                    </a:lnTo>
                    <a:lnTo>
                      <a:pt x="0" y="90"/>
                    </a:lnTo>
                    <a:lnTo>
                      <a:pt x="96" y="70"/>
                    </a:lnTo>
                  </a:path>
                </a:pathLst>
              </a:custGeom>
              <a:solidFill>
                <a:srgbClr val="339933"/>
              </a:solidFill>
              <a:ln w="9525" cap="rnd">
                <a:noFill/>
                <a:round/>
                <a:headEnd/>
                <a:tailEnd/>
              </a:ln>
              <a:effectLst/>
            </p:spPr>
            <p:txBody>
              <a:bodyPr/>
              <a:lstStyle/>
              <a:p>
                <a:endParaRPr lang="es-MX"/>
              </a:p>
            </p:txBody>
          </p:sp>
          <p:sp>
            <p:nvSpPr>
              <p:cNvPr id="136296" name="Freeform 104"/>
              <p:cNvSpPr>
                <a:spLocks/>
              </p:cNvSpPr>
              <p:nvPr/>
            </p:nvSpPr>
            <p:spPr bwMode="auto">
              <a:xfrm>
                <a:off x="4224" y="2535"/>
                <a:ext cx="96" cy="90"/>
              </a:xfrm>
              <a:custGeom>
                <a:avLst/>
                <a:gdLst/>
                <a:ahLst/>
                <a:cxnLst>
                  <a:cxn ang="0">
                    <a:pos x="95" y="69"/>
                  </a:cxn>
                  <a:cxn ang="0">
                    <a:pos x="95" y="0"/>
                  </a:cxn>
                  <a:cxn ang="0">
                    <a:pos x="0" y="19"/>
                  </a:cxn>
                  <a:cxn ang="0">
                    <a:pos x="0" y="89"/>
                  </a:cxn>
                  <a:cxn ang="0">
                    <a:pos x="95" y="69"/>
                  </a:cxn>
                </a:cxnLst>
                <a:rect l="0" t="0" r="r" b="b"/>
                <a:pathLst>
                  <a:path w="96" h="90">
                    <a:moveTo>
                      <a:pt x="95" y="69"/>
                    </a:moveTo>
                    <a:lnTo>
                      <a:pt x="95" y="0"/>
                    </a:lnTo>
                    <a:lnTo>
                      <a:pt x="0" y="19"/>
                    </a:lnTo>
                    <a:lnTo>
                      <a:pt x="0" y="89"/>
                    </a:lnTo>
                    <a:lnTo>
                      <a:pt x="95" y="69"/>
                    </a:lnTo>
                  </a:path>
                </a:pathLst>
              </a:custGeom>
              <a:solidFill>
                <a:srgbClr val="339933"/>
              </a:solidFill>
              <a:ln w="9525" cap="rnd">
                <a:noFill/>
                <a:round/>
                <a:headEnd/>
                <a:tailEnd/>
              </a:ln>
              <a:effectLst/>
            </p:spPr>
            <p:txBody>
              <a:bodyPr/>
              <a:lstStyle/>
              <a:p>
                <a:endParaRPr lang="es-MX"/>
              </a:p>
            </p:txBody>
          </p:sp>
          <p:sp>
            <p:nvSpPr>
              <p:cNvPr id="136297" name="Freeform 105"/>
              <p:cNvSpPr>
                <a:spLocks/>
              </p:cNvSpPr>
              <p:nvPr/>
            </p:nvSpPr>
            <p:spPr bwMode="auto">
              <a:xfrm>
                <a:off x="4362" y="2507"/>
                <a:ext cx="98" cy="91"/>
              </a:xfrm>
              <a:custGeom>
                <a:avLst/>
                <a:gdLst/>
                <a:ahLst/>
                <a:cxnLst>
                  <a:cxn ang="0">
                    <a:pos x="97" y="70"/>
                  </a:cxn>
                  <a:cxn ang="0">
                    <a:pos x="97" y="0"/>
                  </a:cxn>
                  <a:cxn ang="0">
                    <a:pos x="0" y="19"/>
                  </a:cxn>
                  <a:cxn ang="0">
                    <a:pos x="0" y="90"/>
                  </a:cxn>
                  <a:cxn ang="0">
                    <a:pos x="97" y="70"/>
                  </a:cxn>
                </a:cxnLst>
                <a:rect l="0" t="0" r="r" b="b"/>
                <a:pathLst>
                  <a:path w="98" h="91">
                    <a:moveTo>
                      <a:pt x="97" y="70"/>
                    </a:moveTo>
                    <a:lnTo>
                      <a:pt x="97" y="0"/>
                    </a:lnTo>
                    <a:lnTo>
                      <a:pt x="0" y="19"/>
                    </a:lnTo>
                    <a:lnTo>
                      <a:pt x="0" y="90"/>
                    </a:lnTo>
                    <a:lnTo>
                      <a:pt x="97" y="70"/>
                    </a:lnTo>
                  </a:path>
                </a:pathLst>
              </a:custGeom>
              <a:solidFill>
                <a:srgbClr val="339933"/>
              </a:solidFill>
              <a:ln w="9525" cap="rnd">
                <a:noFill/>
                <a:round/>
                <a:headEnd/>
                <a:tailEnd/>
              </a:ln>
              <a:effectLst/>
            </p:spPr>
            <p:txBody>
              <a:bodyPr/>
              <a:lstStyle/>
              <a:p>
                <a:endParaRPr lang="es-MX"/>
              </a:p>
            </p:txBody>
          </p:sp>
          <p:sp>
            <p:nvSpPr>
              <p:cNvPr id="136298" name="Freeform 106"/>
              <p:cNvSpPr>
                <a:spLocks/>
              </p:cNvSpPr>
              <p:nvPr/>
            </p:nvSpPr>
            <p:spPr bwMode="auto">
              <a:xfrm>
                <a:off x="4502" y="2480"/>
                <a:ext cx="98" cy="90"/>
              </a:xfrm>
              <a:custGeom>
                <a:avLst/>
                <a:gdLst/>
                <a:ahLst/>
                <a:cxnLst>
                  <a:cxn ang="0">
                    <a:pos x="97" y="71"/>
                  </a:cxn>
                  <a:cxn ang="0">
                    <a:pos x="97" y="0"/>
                  </a:cxn>
                  <a:cxn ang="0">
                    <a:pos x="0" y="19"/>
                  </a:cxn>
                  <a:cxn ang="0">
                    <a:pos x="0" y="89"/>
                  </a:cxn>
                  <a:cxn ang="0">
                    <a:pos x="97" y="71"/>
                  </a:cxn>
                </a:cxnLst>
                <a:rect l="0" t="0" r="r" b="b"/>
                <a:pathLst>
                  <a:path w="98" h="90">
                    <a:moveTo>
                      <a:pt x="97" y="71"/>
                    </a:moveTo>
                    <a:lnTo>
                      <a:pt x="97" y="0"/>
                    </a:lnTo>
                    <a:lnTo>
                      <a:pt x="0" y="19"/>
                    </a:lnTo>
                    <a:lnTo>
                      <a:pt x="0" y="89"/>
                    </a:lnTo>
                    <a:lnTo>
                      <a:pt x="97" y="71"/>
                    </a:lnTo>
                  </a:path>
                </a:pathLst>
              </a:custGeom>
              <a:solidFill>
                <a:srgbClr val="339933"/>
              </a:solidFill>
              <a:ln w="9525" cap="rnd">
                <a:noFill/>
                <a:round/>
                <a:headEnd/>
                <a:tailEnd/>
              </a:ln>
              <a:effectLst/>
            </p:spPr>
            <p:txBody>
              <a:bodyPr/>
              <a:lstStyle/>
              <a:p>
                <a:endParaRPr lang="es-MX"/>
              </a:p>
            </p:txBody>
          </p:sp>
          <p:sp>
            <p:nvSpPr>
              <p:cNvPr id="136299" name="Freeform 107"/>
              <p:cNvSpPr>
                <a:spLocks/>
              </p:cNvSpPr>
              <p:nvPr/>
            </p:nvSpPr>
            <p:spPr bwMode="auto">
              <a:xfrm>
                <a:off x="3667" y="2742"/>
                <a:ext cx="98" cy="91"/>
              </a:xfrm>
              <a:custGeom>
                <a:avLst/>
                <a:gdLst/>
                <a:ahLst/>
                <a:cxnLst>
                  <a:cxn ang="0">
                    <a:pos x="97" y="70"/>
                  </a:cxn>
                  <a:cxn ang="0">
                    <a:pos x="97" y="0"/>
                  </a:cxn>
                  <a:cxn ang="0">
                    <a:pos x="0" y="19"/>
                  </a:cxn>
                  <a:cxn ang="0">
                    <a:pos x="0" y="90"/>
                  </a:cxn>
                  <a:cxn ang="0">
                    <a:pos x="97" y="70"/>
                  </a:cxn>
                </a:cxnLst>
                <a:rect l="0" t="0" r="r" b="b"/>
                <a:pathLst>
                  <a:path w="98" h="91">
                    <a:moveTo>
                      <a:pt x="97" y="70"/>
                    </a:moveTo>
                    <a:lnTo>
                      <a:pt x="97" y="0"/>
                    </a:lnTo>
                    <a:lnTo>
                      <a:pt x="0" y="19"/>
                    </a:lnTo>
                    <a:lnTo>
                      <a:pt x="0" y="90"/>
                    </a:lnTo>
                    <a:lnTo>
                      <a:pt x="97" y="70"/>
                    </a:lnTo>
                  </a:path>
                </a:pathLst>
              </a:custGeom>
              <a:solidFill>
                <a:srgbClr val="339933"/>
              </a:solidFill>
              <a:ln w="9525" cap="rnd">
                <a:noFill/>
                <a:round/>
                <a:headEnd/>
                <a:tailEnd/>
              </a:ln>
              <a:effectLst/>
            </p:spPr>
            <p:txBody>
              <a:bodyPr/>
              <a:lstStyle/>
              <a:p>
                <a:endParaRPr lang="es-MX"/>
              </a:p>
            </p:txBody>
          </p:sp>
          <p:sp>
            <p:nvSpPr>
              <p:cNvPr id="136300" name="Freeform 108"/>
              <p:cNvSpPr>
                <a:spLocks/>
              </p:cNvSpPr>
              <p:nvPr/>
            </p:nvSpPr>
            <p:spPr bwMode="auto">
              <a:xfrm>
                <a:off x="3807" y="2715"/>
                <a:ext cx="96" cy="90"/>
              </a:xfrm>
              <a:custGeom>
                <a:avLst/>
                <a:gdLst/>
                <a:ahLst/>
                <a:cxnLst>
                  <a:cxn ang="0">
                    <a:pos x="95" y="69"/>
                  </a:cxn>
                  <a:cxn ang="0">
                    <a:pos x="95" y="0"/>
                  </a:cxn>
                  <a:cxn ang="0">
                    <a:pos x="0" y="19"/>
                  </a:cxn>
                  <a:cxn ang="0">
                    <a:pos x="0" y="89"/>
                  </a:cxn>
                  <a:cxn ang="0">
                    <a:pos x="95" y="69"/>
                  </a:cxn>
                </a:cxnLst>
                <a:rect l="0" t="0" r="r" b="b"/>
                <a:pathLst>
                  <a:path w="96" h="90">
                    <a:moveTo>
                      <a:pt x="95" y="69"/>
                    </a:moveTo>
                    <a:lnTo>
                      <a:pt x="95" y="0"/>
                    </a:lnTo>
                    <a:lnTo>
                      <a:pt x="0" y="19"/>
                    </a:lnTo>
                    <a:lnTo>
                      <a:pt x="0" y="89"/>
                    </a:lnTo>
                    <a:lnTo>
                      <a:pt x="95" y="69"/>
                    </a:lnTo>
                  </a:path>
                </a:pathLst>
              </a:custGeom>
              <a:solidFill>
                <a:srgbClr val="339933"/>
              </a:solidFill>
              <a:ln w="9525" cap="rnd">
                <a:noFill/>
                <a:round/>
                <a:headEnd/>
                <a:tailEnd/>
              </a:ln>
              <a:effectLst/>
            </p:spPr>
            <p:txBody>
              <a:bodyPr/>
              <a:lstStyle/>
              <a:p>
                <a:endParaRPr lang="es-MX"/>
              </a:p>
            </p:txBody>
          </p:sp>
          <p:sp>
            <p:nvSpPr>
              <p:cNvPr id="136301" name="Freeform 109"/>
              <p:cNvSpPr>
                <a:spLocks/>
              </p:cNvSpPr>
              <p:nvPr/>
            </p:nvSpPr>
            <p:spPr bwMode="auto">
              <a:xfrm>
                <a:off x="3944" y="2688"/>
                <a:ext cx="99" cy="90"/>
              </a:xfrm>
              <a:custGeom>
                <a:avLst/>
                <a:gdLst/>
                <a:ahLst/>
                <a:cxnLst>
                  <a:cxn ang="0">
                    <a:pos x="98" y="70"/>
                  </a:cxn>
                  <a:cxn ang="0">
                    <a:pos x="98" y="0"/>
                  </a:cxn>
                  <a:cxn ang="0">
                    <a:pos x="0" y="18"/>
                  </a:cxn>
                  <a:cxn ang="0">
                    <a:pos x="0" y="89"/>
                  </a:cxn>
                  <a:cxn ang="0">
                    <a:pos x="98" y="70"/>
                  </a:cxn>
                </a:cxnLst>
                <a:rect l="0" t="0" r="r" b="b"/>
                <a:pathLst>
                  <a:path w="99" h="90">
                    <a:moveTo>
                      <a:pt x="98" y="70"/>
                    </a:moveTo>
                    <a:lnTo>
                      <a:pt x="98" y="0"/>
                    </a:lnTo>
                    <a:lnTo>
                      <a:pt x="0" y="18"/>
                    </a:lnTo>
                    <a:lnTo>
                      <a:pt x="0" y="89"/>
                    </a:lnTo>
                    <a:lnTo>
                      <a:pt x="98" y="70"/>
                    </a:lnTo>
                  </a:path>
                </a:pathLst>
              </a:custGeom>
              <a:solidFill>
                <a:srgbClr val="339933"/>
              </a:solidFill>
              <a:ln w="9525" cap="rnd">
                <a:noFill/>
                <a:round/>
                <a:headEnd/>
                <a:tailEnd/>
              </a:ln>
              <a:effectLst/>
            </p:spPr>
            <p:txBody>
              <a:bodyPr/>
              <a:lstStyle/>
              <a:p>
                <a:endParaRPr lang="es-MX"/>
              </a:p>
            </p:txBody>
          </p:sp>
          <p:sp>
            <p:nvSpPr>
              <p:cNvPr id="136302" name="Freeform 110"/>
              <p:cNvSpPr>
                <a:spLocks/>
              </p:cNvSpPr>
              <p:nvPr/>
            </p:nvSpPr>
            <p:spPr bwMode="auto">
              <a:xfrm>
                <a:off x="4084" y="2661"/>
                <a:ext cx="97" cy="90"/>
              </a:xfrm>
              <a:custGeom>
                <a:avLst/>
                <a:gdLst/>
                <a:ahLst/>
                <a:cxnLst>
                  <a:cxn ang="0">
                    <a:pos x="96" y="69"/>
                  </a:cxn>
                  <a:cxn ang="0">
                    <a:pos x="96" y="0"/>
                  </a:cxn>
                  <a:cxn ang="0">
                    <a:pos x="0" y="17"/>
                  </a:cxn>
                  <a:cxn ang="0">
                    <a:pos x="0" y="89"/>
                  </a:cxn>
                  <a:cxn ang="0">
                    <a:pos x="96" y="69"/>
                  </a:cxn>
                </a:cxnLst>
                <a:rect l="0" t="0" r="r" b="b"/>
                <a:pathLst>
                  <a:path w="97" h="90">
                    <a:moveTo>
                      <a:pt x="96" y="69"/>
                    </a:moveTo>
                    <a:lnTo>
                      <a:pt x="96" y="0"/>
                    </a:lnTo>
                    <a:lnTo>
                      <a:pt x="0" y="17"/>
                    </a:lnTo>
                    <a:lnTo>
                      <a:pt x="0" y="89"/>
                    </a:lnTo>
                    <a:lnTo>
                      <a:pt x="96" y="69"/>
                    </a:lnTo>
                  </a:path>
                </a:pathLst>
              </a:custGeom>
              <a:solidFill>
                <a:srgbClr val="339933"/>
              </a:solidFill>
              <a:ln w="9525" cap="rnd">
                <a:noFill/>
                <a:round/>
                <a:headEnd/>
                <a:tailEnd/>
              </a:ln>
              <a:effectLst/>
            </p:spPr>
            <p:txBody>
              <a:bodyPr/>
              <a:lstStyle/>
              <a:p>
                <a:endParaRPr lang="es-MX"/>
              </a:p>
            </p:txBody>
          </p:sp>
          <p:sp>
            <p:nvSpPr>
              <p:cNvPr id="136303" name="Freeform 111"/>
              <p:cNvSpPr>
                <a:spLocks/>
              </p:cNvSpPr>
              <p:nvPr/>
            </p:nvSpPr>
            <p:spPr bwMode="auto">
              <a:xfrm>
                <a:off x="4224" y="2633"/>
                <a:ext cx="96" cy="91"/>
              </a:xfrm>
              <a:custGeom>
                <a:avLst/>
                <a:gdLst/>
                <a:ahLst/>
                <a:cxnLst>
                  <a:cxn ang="0">
                    <a:pos x="95" y="70"/>
                  </a:cxn>
                  <a:cxn ang="0">
                    <a:pos x="95" y="0"/>
                  </a:cxn>
                  <a:cxn ang="0">
                    <a:pos x="0" y="19"/>
                  </a:cxn>
                  <a:cxn ang="0">
                    <a:pos x="0" y="90"/>
                  </a:cxn>
                  <a:cxn ang="0">
                    <a:pos x="95" y="70"/>
                  </a:cxn>
                </a:cxnLst>
                <a:rect l="0" t="0" r="r" b="b"/>
                <a:pathLst>
                  <a:path w="96" h="91">
                    <a:moveTo>
                      <a:pt x="95" y="70"/>
                    </a:moveTo>
                    <a:lnTo>
                      <a:pt x="95" y="0"/>
                    </a:lnTo>
                    <a:lnTo>
                      <a:pt x="0" y="19"/>
                    </a:lnTo>
                    <a:lnTo>
                      <a:pt x="0" y="90"/>
                    </a:lnTo>
                    <a:lnTo>
                      <a:pt x="95" y="70"/>
                    </a:lnTo>
                  </a:path>
                </a:pathLst>
              </a:custGeom>
              <a:solidFill>
                <a:srgbClr val="339933"/>
              </a:solidFill>
              <a:ln w="9525" cap="rnd">
                <a:noFill/>
                <a:round/>
                <a:headEnd/>
                <a:tailEnd/>
              </a:ln>
              <a:effectLst/>
            </p:spPr>
            <p:txBody>
              <a:bodyPr/>
              <a:lstStyle/>
              <a:p>
                <a:endParaRPr lang="es-MX"/>
              </a:p>
            </p:txBody>
          </p:sp>
          <p:sp>
            <p:nvSpPr>
              <p:cNvPr id="136304" name="Freeform 112"/>
              <p:cNvSpPr>
                <a:spLocks/>
              </p:cNvSpPr>
              <p:nvPr/>
            </p:nvSpPr>
            <p:spPr bwMode="auto">
              <a:xfrm>
                <a:off x="4362" y="2605"/>
                <a:ext cx="98" cy="91"/>
              </a:xfrm>
              <a:custGeom>
                <a:avLst/>
                <a:gdLst/>
                <a:ahLst/>
                <a:cxnLst>
                  <a:cxn ang="0">
                    <a:pos x="97" y="70"/>
                  </a:cxn>
                  <a:cxn ang="0">
                    <a:pos x="97" y="0"/>
                  </a:cxn>
                  <a:cxn ang="0">
                    <a:pos x="0" y="19"/>
                  </a:cxn>
                  <a:cxn ang="0">
                    <a:pos x="0" y="90"/>
                  </a:cxn>
                  <a:cxn ang="0">
                    <a:pos x="97" y="70"/>
                  </a:cxn>
                </a:cxnLst>
                <a:rect l="0" t="0" r="r" b="b"/>
                <a:pathLst>
                  <a:path w="98" h="91">
                    <a:moveTo>
                      <a:pt x="97" y="70"/>
                    </a:moveTo>
                    <a:lnTo>
                      <a:pt x="97" y="0"/>
                    </a:lnTo>
                    <a:lnTo>
                      <a:pt x="0" y="19"/>
                    </a:lnTo>
                    <a:lnTo>
                      <a:pt x="0" y="90"/>
                    </a:lnTo>
                    <a:lnTo>
                      <a:pt x="97" y="70"/>
                    </a:lnTo>
                  </a:path>
                </a:pathLst>
              </a:custGeom>
              <a:solidFill>
                <a:srgbClr val="339933"/>
              </a:solidFill>
              <a:ln w="9525" cap="rnd">
                <a:noFill/>
                <a:round/>
                <a:headEnd/>
                <a:tailEnd/>
              </a:ln>
              <a:effectLst/>
            </p:spPr>
            <p:txBody>
              <a:bodyPr/>
              <a:lstStyle/>
              <a:p>
                <a:endParaRPr lang="es-MX"/>
              </a:p>
            </p:txBody>
          </p:sp>
          <p:sp>
            <p:nvSpPr>
              <p:cNvPr id="136305" name="Freeform 113"/>
              <p:cNvSpPr>
                <a:spLocks/>
              </p:cNvSpPr>
              <p:nvPr/>
            </p:nvSpPr>
            <p:spPr bwMode="auto">
              <a:xfrm>
                <a:off x="4502" y="2578"/>
                <a:ext cx="98" cy="90"/>
              </a:xfrm>
              <a:custGeom>
                <a:avLst/>
                <a:gdLst/>
                <a:ahLst/>
                <a:cxnLst>
                  <a:cxn ang="0">
                    <a:pos x="97" y="69"/>
                  </a:cxn>
                  <a:cxn ang="0">
                    <a:pos x="97" y="0"/>
                  </a:cxn>
                  <a:cxn ang="0">
                    <a:pos x="0" y="19"/>
                  </a:cxn>
                  <a:cxn ang="0">
                    <a:pos x="0" y="89"/>
                  </a:cxn>
                  <a:cxn ang="0">
                    <a:pos x="97" y="69"/>
                  </a:cxn>
                </a:cxnLst>
                <a:rect l="0" t="0" r="r" b="b"/>
                <a:pathLst>
                  <a:path w="98" h="90">
                    <a:moveTo>
                      <a:pt x="97" y="69"/>
                    </a:moveTo>
                    <a:lnTo>
                      <a:pt x="97" y="0"/>
                    </a:lnTo>
                    <a:lnTo>
                      <a:pt x="0" y="19"/>
                    </a:lnTo>
                    <a:lnTo>
                      <a:pt x="0" y="89"/>
                    </a:lnTo>
                    <a:lnTo>
                      <a:pt x="97" y="69"/>
                    </a:lnTo>
                  </a:path>
                </a:pathLst>
              </a:custGeom>
              <a:solidFill>
                <a:srgbClr val="339933"/>
              </a:solidFill>
              <a:ln w="9525" cap="rnd">
                <a:noFill/>
                <a:round/>
                <a:headEnd/>
                <a:tailEnd/>
              </a:ln>
              <a:effectLst/>
            </p:spPr>
            <p:txBody>
              <a:bodyPr/>
              <a:lstStyle/>
              <a:p>
                <a:endParaRPr lang="es-MX"/>
              </a:p>
            </p:txBody>
          </p:sp>
          <p:sp>
            <p:nvSpPr>
              <p:cNvPr id="136306" name="Freeform 114"/>
              <p:cNvSpPr>
                <a:spLocks/>
              </p:cNvSpPr>
              <p:nvPr/>
            </p:nvSpPr>
            <p:spPr bwMode="auto">
              <a:xfrm>
                <a:off x="3667" y="2841"/>
                <a:ext cx="98" cy="90"/>
              </a:xfrm>
              <a:custGeom>
                <a:avLst/>
                <a:gdLst/>
                <a:ahLst/>
                <a:cxnLst>
                  <a:cxn ang="0">
                    <a:pos x="97" y="69"/>
                  </a:cxn>
                  <a:cxn ang="0">
                    <a:pos x="97" y="0"/>
                  </a:cxn>
                  <a:cxn ang="0">
                    <a:pos x="0" y="19"/>
                  </a:cxn>
                  <a:cxn ang="0">
                    <a:pos x="0" y="89"/>
                  </a:cxn>
                  <a:cxn ang="0">
                    <a:pos x="97" y="69"/>
                  </a:cxn>
                </a:cxnLst>
                <a:rect l="0" t="0" r="r" b="b"/>
                <a:pathLst>
                  <a:path w="98" h="90">
                    <a:moveTo>
                      <a:pt x="97" y="69"/>
                    </a:moveTo>
                    <a:lnTo>
                      <a:pt x="97" y="0"/>
                    </a:lnTo>
                    <a:lnTo>
                      <a:pt x="0" y="19"/>
                    </a:lnTo>
                    <a:lnTo>
                      <a:pt x="0" y="89"/>
                    </a:lnTo>
                    <a:lnTo>
                      <a:pt x="97" y="69"/>
                    </a:lnTo>
                  </a:path>
                </a:pathLst>
              </a:custGeom>
              <a:solidFill>
                <a:srgbClr val="339933"/>
              </a:solidFill>
              <a:ln w="9525" cap="rnd">
                <a:noFill/>
                <a:round/>
                <a:headEnd/>
                <a:tailEnd/>
              </a:ln>
              <a:effectLst/>
            </p:spPr>
            <p:txBody>
              <a:bodyPr/>
              <a:lstStyle/>
              <a:p>
                <a:endParaRPr lang="es-MX"/>
              </a:p>
            </p:txBody>
          </p:sp>
          <p:sp>
            <p:nvSpPr>
              <p:cNvPr id="136307" name="Freeform 115"/>
              <p:cNvSpPr>
                <a:spLocks/>
              </p:cNvSpPr>
              <p:nvPr/>
            </p:nvSpPr>
            <p:spPr bwMode="auto">
              <a:xfrm>
                <a:off x="3807" y="2813"/>
                <a:ext cx="96" cy="91"/>
              </a:xfrm>
              <a:custGeom>
                <a:avLst/>
                <a:gdLst/>
                <a:ahLst/>
                <a:cxnLst>
                  <a:cxn ang="0">
                    <a:pos x="95" y="72"/>
                  </a:cxn>
                  <a:cxn ang="0">
                    <a:pos x="95" y="0"/>
                  </a:cxn>
                  <a:cxn ang="0">
                    <a:pos x="0" y="19"/>
                  </a:cxn>
                  <a:cxn ang="0">
                    <a:pos x="0" y="90"/>
                  </a:cxn>
                  <a:cxn ang="0">
                    <a:pos x="95" y="72"/>
                  </a:cxn>
                </a:cxnLst>
                <a:rect l="0" t="0" r="r" b="b"/>
                <a:pathLst>
                  <a:path w="96" h="91">
                    <a:moveTo>
                      <a:pt x="95" y="72"/>
                    </a:moveTo>
                    <a:lnTo>
                      <a:pt x="95" y="0"/>
                    </a:lnTo>
                    <a:lnTo>
                      <a:pt x="0" y="19"/>
                    </a:lnTo>
                    <a:lnTo>
                      <a:pt x="0" y="90"/>
                    </a:lnTo>
                    <a:lnTo>
                      <a:pt x="95" y="72"/>
                    </a:lnTo>
                  </a:path>
                </a:pathLst>
              </a:custGeom>
              <a:solidFill>
                <a:srgbClr val="339933"/>
              </a:solidFill>
              <a:ln w="9525" cap="rnd">
                <a:noFill/>
                <a:round/>
                <a:headEnd/>
                <a:tailEnd/>
              </a:ln>
              <a:effectLst/>
            </p:spPr>
            <p:txBody>
              <a:bodyPr/>
              <a:lstStyle/>
              <a:p>
                <a:endParaRPr lang="es-MX"/>
              </a:p>
            </p:txBody>
          </p:sp>
          <p:sp>
            <p:nvSpPr>
              <p:cNvPr id="136308" name="Freeform 116"/>
              <p:cNvSpPr>
                <a:spLocks/>
              </p:cNvSpPr>
              <p:nvPr/>
            </p:nvSpPr>
            <p:spPr bwMode="auto">
              <a:xfrm>
                <a:off x="3944" y="2787"/>
                <a:ext cx="99" cy="89"/>
              </a:xfrm>
              <a:custGeom>
                <a:avLst/>
                <a:gdLst/>
                <a:ahLst/>
                <a:cxnLst>
                  <a:cxn ang="0">
                    <a:pos x="98" y="70"/>
                  </a:cxn>
                  <a:cxn ang="0">
                    <a:pos x="98" y="0"/>
                  </a:cxn>
                  <a:cxn ang="0">
                    <a:pos x="0" y="17"/>
                  </a:cxn>
                  <a:cxn ang="0">
                    <a:pos x="0" y="88"/>
                  </a:cxn>
                  <a:cxn ang="0">
                    <a:pos x="98" y="70"/>
                  </a:cxn>
                </a:cxnLst>
                <a:rect l="0" t="0" r="r" b="b"/>
                <a:pathLst>
                  <a:path w="99" h="89">
                    <a:moveTo>
                      <a:pt x="98" y="70"/>
                    </a:moveTo>
                    <a:lnTo>
                      <a:pt x="98" y="0"/>
                    </a:lnTo>
                    <a:lnTo>
                      <a:pt x="0" y="17"/>
                    </a:lnTo>
                    <a:lnTo>
                      <a:pt x="0" y="88"/>
                    </a:lnTo>
                    <a:lnTo>
                      <a:pt x="98" y="70"/>
                    </a:lnTo>
                  </a:path>
                </a:pathLst>
              </a:custGeom>
              <a:solidFill>
                <a:srgbClr val="339933"/>
              </a:solidFill>
              <a:ln w="9525" cap="rnd">
                <a:noFill/>
                <a:round/>
                <a:headEnd/>
                <a:tailEnd/>
              </a:ln>
              <a:effectLst/>
            </p:spPr>
            <p:txBody>
              <a:bodyPr/>
              <a:lstStyle/>
              <a:p>
                <a:endParaRPr lang="es-MX"/>
              </a:p>
            </p:txBody>
          </p:sp>
          <p:sp>
            <p:nvSpPr>
              <p:cNvPr id="136309" name="Freeform 117"/>
              <p:cNvSpPr>
                <a:spLocks/>
              </p:cNvSpPr>
              <p:nvPr/>
            </p:nvSpPr>
            <p:spPr bwMode="auto">
              <a:xfrm>
                <a:off x="4084" y="2759"/>
                <a:ext cx="97" cy="91"/>
              </a:xfrm>
              <a:custGeom>
                <a:avLst/>
                <a:gdLst/>
                <a:ahLst/>
                <a:cxnLst>
                  <a:cxn ang="0">
                    <a:pos x="96" y="70"/>
                  </a:cxn>
                  <a:cxn ang="0">
                    <a:pos x="96" y="0"/>
                  </a:cxn>
                  <a:cxn ang="0">
                    <a:pos x="0" y="18"/>
                  </a:cxn>
                  <a:cxn ang="0">
                    <a:pos x="0" y="90"/>
                  </a:cxn>
                  <a:cxn ang="0">
                    <a:pos x="96" y="70"/>
                  </a:cxn>
                </a:cxnLst>
                <a:rect l="0" t="0" r="r" b="b"/>
                <a:pathLst>
                  <a:path w="97" h="91">
                    <a:moveTo>
                      <a:pt x="96" y="70"/>
                    </a:moveTo>
                    <a:lnTo>
                      <a:pt x="96" y="0"/>
                    </a:lnTo>
                    <a:lnTo>
                      <a:pt x="0" y="18"/>
                    </a:lnTo>
                    <a:lnTo>
                      <a:pt x="0" y="90"/>
                    </a:lnTo>
                    <a:lnTo>
                      <a:pt x="96" y="70"/>
                    </a:lnTo>
                  </a:path>
                </a:pathLst>
              </a:custGeom>
              <a:solidFill>
                <a:srgbClr val="339933"/>
              </a:solidFill>
              <a:ln w="9525" cap="rnd">
                <a:noFill/>
                <a:round/>
                <a:headEnd/>
                <a:tailEnd/>
              </a:ln>
              <a:effectLst/>
            </p:spPr>
            <p:txBody>
              <a:bodyPr/>
              <a:lstStyle/>
              <a:p>
                <a:endParaRPr lang="es-MX"/>
              </a:p>
            </p:txBody>
          </p:sp>
          <p:sp>
            <p:nvSpPr>
              <p:cNvPr id="136310" name="Freeform 118"/>
              <p:cNvSpPr>
                <a:spLocks/>
              </p:cNvSpPr>
              <p:nvPr/>
            </p:nvSpPr>
            <p:spPr bwMode="auto">
              <a:xfrm>
                <a:off x="4224" y="2731"/>
                <a:ext cx="96" cy="91"/>
              </a:xfrm>
              <a:custGeom>
                <a:avLst/>
                <a:gdLst/>
                <a:ahLst/>
                <a:cxnLst>
                  <a:cxn ang="0">
                    <a:pos x="95" y="70"/>
                  </a:cxn>
                  <a:cxn ang="0">
                    <a:pos x="95" y="0"/>
                  </a:cxn>
                  <a:cxn ang="0">
                    <a:pos x="0" y="19"/>
                  </a:cxn>
                  <a:cxn ang="0">
                    <a:pos x="0" y="90"/>
                  </a:cxn>
                  <a:cxn ang="0">
                    <a:pos x="95" y="70"/>
                  </a:cxn>
                </a:cxnLst>
                <a:rect l="0" t="0" r="r" b="b"/>
                <a:pathLst>
                  <a:path w="96" h="91">
                    <a:moveTo>
                      <a:pt x="95" y="70"/>
                    </a:moveTo>
                    <a:lnTo>
                      <a:pt x="95" y="0"/>
                    </a:lnTo>
                    <a:lnTo>
                      <a:pt x="0" y="19"/>
                    </a:lnTo>
                    <a:lnTo>
                      <a:pt x="0" y="90"/>
                    </a:lnTo>
                    <a:lnTo>
                      <a:pt x="95" y="70"/>
                    </a:lnTo>
                  </a:path>
                </a:pathLst>
              </a:custGeom>
              <a:solidFill>
                <a:srgbClr val="339933"/>
              </a:solidFill>
              <a:ln w="9525" cap="rnd">
                <a:noFill/>
                <a:round/>
                <a:headEnd/>
                <a:tailEnd/>
              </a:ln>
              <a:effectLst/>
            </p:spPr>
            <p:txBody>
              <a:bodyPr/>
              <a:lstStyle/>
              <a:p>
                <a:endParaRPr lang="es-MX"/>
              </a:p>
            </p:txBody>
          </p:sp>
          <p:sp>
            <p:nvSpPr>
              <p:cNvPr id="136311" name="Freeform 119"/>
              <p:cNvSpPr>
                <a:spLocks/>
              </p:cNvSpPr>
              <p:nvPr/>
            </p:nvSpPr>
            <p:spPr bwMode="auto">
              <a:xfrm>
                <a:off x="4362" y="2704"/>
                <a:ext cx="98" cy="90"/>
              </a:xfrm>
              <a:custGeom>
                <a:avLst/>
                <a:gdLst/>
                <a:ahLst/>
                <a:cxnLst>
                  <a:cxn ang="0">
                    <a:pos x="97" y="69"/>
                  </a:cxn>
                  <a:cxn ang="0">
                    <a:pos x="97" y="0"/>
                  </a:cxn>
                  <a:cxn ang="0">
                    <a:pos x="0" y="19"/>
                  </a:cxn>
                  <a:cxn ang="0">
                    <a:pos x="0" y="89"/>
                  </a:cxn>
                  <a:cxn ang="0">
                    <a:pos x="97" y="69"/>
                  </a:cxn>
                </a:cxnLst>
                <a:rect l="0" t="0" r="r" b="b"/>
                <a:pathLst>
                  <a:path w="98" h="90">
                    <a:moveTo>
                      <a:pt x="97" y="69"/>
                    </a:moveTo>
                    <a:lnTo>
                      <a:pt x="97" y="0"/>
                    </a:lnTo>
                    <a:lnTo>
                      <a:pt x="0" y="19"/>
                    </a:lnTo>
                    <a:lnTo>
                      <a:pt x="0" y="89"/>
                    </a:lnTo>
                    <a:lnTo>
                      <a:pt x="97" y="69"/>
                    </a:lnTo>
                  </a:path>
                </a:pathLst>
              </a:custGeom>
              <a:solidFill>
                <a:srgbClr val="339933"/>
              </a:solidFill>
              <a:ln w="9525" cap="rnd">
                <a:noFill/>
                <a:round/>
                <a:headEnd/>
                <a:tailEnd/>
              </a:ln>
              <a:effectLst/>
            </p:spPr>
            <p:txBody>
              <a:bodyPr/>
              <a:lstStyle/>
              <a:p>
                <a:endParaRPr lang="es-MX"/>
              </a:p>
            </p:txBody>
          </p:sp>
          <p:sp>
            <p:nvSpPr>
              <p:cNvPr id="136312" name="Freeform 120"/>
              <p:cNvSpPr>
                <a:spLocks/>
              </p:cNvSpPr>
              <p:nvPr/>
            </p:nvSpPr>
            <p:spPr bwMode="auto">
              <a:xfrm>
                <a:off x="4502" y="2676"/>
                <a:ext cx="98" cy="91"/>
              </a:xfrm>
              <a:custGeom>
                <a:avLst/>
                <a:gdLst/>
                <a:ahLst/>
                <a:cxnLst>
                  <a:cxn ang="0">
                    <a:pos x="97" y="70"/>
                  </a:cxn>
                  <a:cxn ang="0">
                    <a:pos x="97" y="0"/>
                  </a:cxn>
                  <a:cxn ang="0">
                    <a:pos x="0" y="19"/>
                  </a:cxn>
                  <a:cxn ang="0">
                    <a:pos x="0" y="90"/>
                  </a:cxn>
                  <a:cxn ang="0">
                    <a:pos x="97" y="70"/>
                  </a:cxn>
                </a:cxnLst>
                <a:rect l="0" t="0" r="r" b="b"/>
                <a:pathLst>
                  <a:path w="98" h="91">
                    <a:moveTo>
                      <a:pt x="97" y="70"/>
                    </a:moveTo>
                    <a:lnTo>
                      <a:pt x="97" y="0"/>
                    </a:lnTo>
                    <a:lnTo>
                      <a:pt x="0" y="19"/>
                    </a:lnTo>
                    <a:lnTo>
                      <a:pt x="0" y="90"/>
                    </a:lnTo>
                    <a:lnTo>
                      <a:pt x="97" y="70"/>
                    </a:lnTo>
                  </a:path>
                </a:pathLst>
              </a:custGeom>
              <a:solidFill>
                <a:srgbClr val="339933"/>
              </a:solidFill>
              <a:ln w="9525" cap="rnd">
                <a:noFill/>
                <a:round/>
                <a:headEnd/>
                <a:tailEnd/>
              </a:ln>
              <a:effectLst/>
            </p:spPr>
            <p:txBody>
              <a:bodyPr/>
              <a:lstStyle/>
              <a:p>
                <a:endParaRPr lang="es-MX"/>
              </a:p>
            </p:txBody>
          </p:sp>
          <p:sp>
            <p:nvSpPr>
              <p:cNvPr id="136313" name="Freeform 121"/>
              <p:cNvSpPr>
                <a:spLocks/>
              </p:cNvSpPr>
              <p:nvPr/>
            </p:nvSpPr>
            <p:spPr bwMode="auto">
              <a:xfrm>
                <a:off x="3667" y="2939"/>
                <a:ext cx="98" cy="92"/>
              </a:xfrm>
              <a:custGeom>
                <a:avLst/>
                <a:gdLst/>
                <a:ahLst/>
                <a:cxnLst>
                  <a:cxn ang="0">
                    <a:pos x="97" y="71"/>
                  </a:cxn>
                  <a:cxn ang="0">
                    <a:pos x="97" y="0"/>
                  </a:cxn>
                  <a:cxn ang="0">
                    <a:pos x="0" y="19"/>
                  </a:cxn>
                  <a:cxn ang="0">
                    <a:pos x="0" y="91"/>
                  </a:cxn>
                  <a:cxn ang="0">
                    <a:pos x="97" y="71"/>
                  </a:cxn>
                </a:cxnLst>
                <a:rect l="0" t="0" r="r" b="b"/>
                <a:pathLst>
                  <a:path w="98" h="92">
                    <a:moveTo>
                      <a:pt x="97" y="71"/>
                    </a:moveTo>
                    <a:lnTo>
                      <a:pt x="97" y="0"/>
                    </a:lnTo>
                    <a:lnTo>
                      <a:pt x="0" y="19"/>
                    </a:lnTo>
                    <a:lnTo>
                      <a:pt x="0" y="91"/>
                    </a:lnTo>
                    <a:lnTo>
                      <a:pt x="97" y="71"/>
                    </a:lnTo>
                  </a:path>
                </a:pathLst>
              </a:custGeom>
              <a:solidFill>
                <a:srgbClr val="339933"/>
              </a:solidFill>
              <a:ln w="9525" cap="rnd">
                <a:noFill/>
                <a:round/>
                <a:headEnd/>
                <a:tailEnd/>
              </a:ln>
              <a:effectLst/>
            </p:spPr>
            <p:txBody>
              <a:bodyPr/>
              <a:lstStyle/>
              <a:p>
                <a:endParaRPr lang="es-MX"/>
              </a:p>
            </p:txBody>
          </p:sp>
          <p:sp>
            <p:nvSpPr>
              <p:cNvPr id="136314" name="Freeform 122"/>
              <p:cNvSpPr>
                <a:spLocks/>
              </p:cNvSpPr>
              <p:nvPr/>
            </p:nvSpPr>
            <p:spPr bwMode="auto">
              <a:xfrm>
                <a:off x="3807" y="2912"/>
                <a:ext cx="96" cy="90"/>
              </a:xfrm>
              <a:custGeom>
                <a:avLst/>
                <a:gdLst/>
                <a:ahLst/>
                <a:cxnLst>
                  <a:cxn ang="0">
                    <a:pos x="95" y="69"/>
                  </a:cxn>
                  <a:cxn ang="0">
                    <a:pos x="95" y="0"/>
                  </a:cxn>
                  <a:cxn ang="0">
                    <a:pos x="0" y="19"/>
                  </a:cxn>
                  <a:cxn ang="0">
                    <a:pos x="0" y="89"/>
                  </a:cxn>
                  <a:cxn ang="0">
                    <a:pos x="95" y="69"/>
                  </a:cxn>
                </a:cxnLst>
                <a:rect l="0" t="0" r="r" b="b"/>
                <a:pathLst>
                  <a:path w="96" h="90">
                    <a:moveTo>
                      <a:pt x="95" y="69"/>
                    </a:moveTo>
                    <a:lnTo>
                      <a:pt x="95" y="0"/>
                    </a:lnTo>
                    <a:lnTo>
                      <a:pt x="0" y="19"/>
                    </a:lnTo>
                    <a:lnTo>
                      <a:pt x="0" y="89"/>
                    </a:lnTo>
                    <a:lnTo>
                      <a:pt x="95" y="69"/>
                    </a:lnTo>
                  </a:path>
                </a:pathLst>
              </a:custGeom>
              <a:solidFill>
                <a:srgbClr val="339933"/>
              </a:solidFill>
              <a:ln w="9525" cap="rnd">
                <a:noFill/>
                <a:round/>
                <a:headEnd/>
                <a:tailEnd/>
              </a:ln>
              <a:effectLst/>
            </p:spPr>
            <p:txBody>
              <a:bodyPr/>
              <a:lstStyle/>
              <a:p>
                <a:endParaRPr lang="es-MX"/>
              </a:p>
            </p:txBody>
          </p:sp>
        </p:grpSp>
        <p:sp>
          <p:nvSpPr>
            <p:cNvPr id="136315" name="Line 123"/>
            <p:cNvSpPr>
              <a:spLocks noChangeShapeType="1"/>
            </p:cNvSpPr>
            <p:nvPr/>
          </p:nvSpPr>
          <p:spPr bwMode="auto">
            <a:xfrm>
              <a:off x="3310" y="1680"/>
              <a:ext cx="0" cy="350"/>
            </a:xfrm>
            <a:prstGeom prst="line">
              <a:avLst/>
            </a:prstGeom>
            <a:noFill/>
            <a:ln w="25400">
              <a:solidFill>
                <a:schemeClr val="hlink"/>
              </a:solidFill>
              <a:round/>
              <a:headEnd type="none" w="sm" len="sm"/>
              <a:tailEnd type="none" w="sm" len="sm"/>
            </a:ln>
            <a:effectLst/>
          </p:spPr>
          <p:txBody>
            <a:bodyPr/>
            <a:lstStyle/>
            <a:p>
              <a:endParaRPr lang="es-MX"/>
            </a:p>
          </p:txBody>
        </p:sp>
      </p:grpSp>
      <p:sp>
        <p:nvSpPr>
          <p:cNvPr id="136316" name="Text Box 124"/>
          <p:cNvSpPr txBox="1">
            <a:spLocks noChangeArrowheads="1"/>
          </p:cNvSpPr>
          <p:nvPr/>
        </p:nvSpPr>
        <p:spPr bwMode="auto">
          <a:xfrm>
            <a:off x="1222375" y="1981200"/>
            <a:ext cx="1789113" cy="70167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2000">
                <a:solidFill>
                  <a:srgbClr val="000099"/>
                </a:solidFill>
                <a:latin typeface="Arial" charset="0"/>
              </a:rPr>
              <a:t>AD: Variable en el tiempo</a:t>
            </a:r>
          </a:p>
        </p:txBody>
      </p:sp>
      <p:sp>
        <p:nvSpPr>
          <p:cNvPr id="136317" name="Text Box 125"/>
          <p:cNvSpPr txBox="1">
            <a:spLocks noChangeArrowheads="1"/>
          </p:cNvSpPr>
          <p:nvPr/>
        </p:nvSpPr>
        <p:spPr bwMode="auto">
          <a:xfrm>
            <a:off x="4127500" y="1917700"/>
            <a:ext cx="4503738" cy="915988"/>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800">
                <a:latin typeface="Arial" charset="0"/>
              </a:rPr>
              <a:t>los datos son relativos a un periodo de tiempo y deben ser incrementados periódicamente.</a:t>
            </a:r>
          </a:p>
        </p:txBody>
      </p:sp>
      <p:sp>
        <p:nvSpPr>
          <p:cNvPr id="136320" name="AutoShape 128"/>
          <p:cNvSpPr>
            <a:spLocks noChangeArrowheads="1"/>
          </p:cNvSpPr>
          <p:nvPr/>
        </p:nvSpPr>
        <p:spPr bwMode="auto">
          <a:xfrm rot="62230">
            <a:off x="3375025" y="2117725"/>
            <a:ext cx="444500" cy="431800"/>
          </a:xfrm>
          <a:prstGeom prst="rightArrow">
            <a:avLst>
              <a:gd name="adj1" fmla="val 50000"/>
              <a:gd name="adj2" fmla="val 25735"/>
            </a:avLst>
          </a:prstGeom>
          <a:solidFill>
            <a:schemeClr val="accent2"/>
          </a:solidFill>
          <a:ln w="12700">
            <a:noFill/>
            <a:miter lim="800000"/>
            <a:headEnd/>
            <a:tailEnd/>
          </a:ln>
          <a:effectLst/>
        </p:spPr>
        <p:txBody>
          <a:bodyPr wrap="none" anchor="ctr">
            <a:spAutoFit/>
          </a:bodyPr>
          <a:lstStyle/>
          <a:p>
            <a:endParaRPr lang="es-MX"/>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4 Marcador de número de diapositiva"/>
          <p:cNvSpPr>
            <a:spLocks noGrp="1"/>
          </p:cNvSpPr>
          <p:nvPr>
            <p:ph type="sldNum" sz="quarter" idx="12"/>
          </p:nvPr>
        </p:nvSpPr>
        <p:spPr/>
        <p:txBody>
          <a:bodyPr/>
          <a:lstStyle/>
          <a:p>
            <a:fld id="{7CB03857-4BD8-4AF6-9F99-C20A1D118B35}" type="slidenum">
              <a:rPr lang="en-US"/>
              <a:pPr/>
              <a:t>14</a:t>
            </a:fld>
            <a:endParaRPr lang="en-US"/>
          </a:p>
        </p:txBody>
      </p:sp>
      <p:sp>
        <p:nvSpPr>
          <p:cNvPr id="137218" name="Rectangle 2"/>
          <p:cNvSpPr>
            <a:spLocks noGrp="1" noChangeArrowheads="1"/>
          </p:cNvSpPr>
          <p:nvPr>
            <p:ph type="title"/>
          </p:nvPr>
        </p:nvSpPr>
        <p:spPr/>
        <p:txBody>
          <a:bodyPr/>
          <a:lstStyle/>
          <a:p>
            <a:pPr>
              <a:tabLst>
                <a:tab pos="7143750" algn="l"/>
              </a:tabLst>
            </a:pPr>
            <a:r>
              <a:rPr lang="en-GB"/>
              <a:t>Introducción a los Almacenes de Datos</a:t>
            </a:r>
            <a:endParaRPr lang="es-ES_tradnl"/>
          </a:p>
        </p:txBody>
      </p:sp>
      <p:sp>
        <p:nvSpPr>
          <p:cNvPr id="137219" name="Line 3"/>
          <p:cNvSpPr>
            <a:spLocks noChangeShapeType="1"/>
          </p:cNvSpPr>
          <p:nvPr/>
        </p:nvSpPr>
        <p:spPr bwMode="auto">
          <a:xfrm>
            <a:off x="4295775" y="3349625"/>
            <a:ext cx="2335213" cy="1588"/>
          </a:xfrm>
          <a:prstGeom prst="line">
            <a:avLst/>
          </a:prstGeom>
          <a:noFill/>
          <a:ln w="25400">
            <a:solidFill>
              <a:srgbClr val="339966"/>
            </a:solidFill>
            <a:round/>
            <a:headEnd type="none" w="sm" len="sm"/>
            <a:tailEnd type="stealth" w="med" len="lg"/>
          </a:ln>
          <a:effectLst/>
        </p:spPr>
        <p:txBody>
          <a:bodyPr/>
          <a:lstStyle/>
          <a:p>
            <a:endParaRPr lang="es-MX"/>
          </a:p>
        </p:txBody>
      </p:sp>
      <p:sp>
        <p:nvSpPr>
          <p:cNvPr id="137220" name="Rectangle 4"/>
          <p:cNvSpPr>
            <a:spLocks noChangeArrowheads="1"/>
          </p:cNvSpPr>
          <p:nvPr/>
        </p:nvSpPr>
        <p:spPr bwMode="auto">
          <a:xfrm>
            <a:off x="6567488" y="4981575"/>
            <a:ext cx="831850" cy="366713"/>
          </a:xfrm>
          <a:prstGeom prst="rect">
            <a:avLst/>
          </a:prstGeom>
          <a:noFill/>
          <a:ln w="9525">
            <a:noFill/>
            <a:miter lim="800000"/>
            <a:headEnd/>
            <a:tailEnd/>
          </a:ln>
          <a:effectLst/>
        </p:spPr>
        <p:txBody>
          <a:bodyPr wrap="none" lIns="92075" tIns="46038" rIns="92075" bIns="46038">
            <a:spAutoFit/>
          </a:bodyPr>
          <a:lstStyle/>
          <a:p>
            <a:pPr algn="ctr" defTabSz="822325">
              <a:spcBef>
                <a:spcPct val="50000"/>
              </a:spcBef>
            </a:pPr>
            <a:r>
              <a:rPr lang="es-ES_tradnl" sz="1800" b="1">
                <a:solidFill>
                  <a:srgbClr val="000099"/>
                </a:solidFill>
                <a:latin typeface="Arial" charset="0"/>
              </a:rPr>
              <a:t>READ</a:t>
            </a:r>
            <a:endParaRPr lang="es-ES" sz="1800" b="1">
              <a:solidFill>
                <a:srgbClr val="000099"/>
              </a:solidFill>
              <a:latin typeface="Arial" charset="0"/>
            </a:endParaRPr>
          </a:p>
        </p:txBody>
      </p:sp>
      <p:grpSp>
        <p:nvGrpSpPr>
          <p:cNvPr id="137221" name="Group 5"/>
          <p:cNvGrpSpPr>
            <a:grpSpLocks/>
          </p:cNvGrpSpPr>
          <p:nvPr/>
        </p:nvGrpSpPr>
        <p:grpSpPr bwMode="auto">
          <a:xfrm>
            <a:off x="6613525" y="4244975"/>
            <a:ext cx="787400" cy="596900"/>
            <a:chOff x="3900" y="2390"/>
            <a:chExt cx="496" cy="376"/>
          </a:xfrm>
        </p:grpSpPr>
        <p:sp>
          <p:nvSpPr>
            <p:cNvPr id="137222" name="Line 6"/>
            <p:cNvSpPr>
              <a:spLocks noChangeShapeType="1"/>
            </p:cNvSpPr>
            <p:nvPr/>
          </p:nvSpPr>
          <p:spPr bwMode="auto">
            <a:xfrm>
              <a:off x="3900" y="2390"/>
              <a:ext cx="0" cy="376"/>
            </a:xfrm>
            <a:prstGeom prst="line">
              <a:avLst/>
            </a:prstGeom>
            <a:noFill/>
            <a:ln w="12700">
              <a:solidFill>
                <a:srgbClr val="339966"/>
              </a:solidFill>
              <a:round/>
              <a:headEnd type="none" w="sm" len="sm"/>
              <a:tailEnd type="stealth" w="med" len="lg"/>
            </a:ln>
            <a:effectLst/>
          </p:spPr>
          <p:txBody>
            <a:bodyPr/>
            <a:lstStyle/>
            <a:p>
              <a:endParaRPr lang="es-MX"/>
            </a:p>
          </p:txBody>
        </p:sp>
        <p:sp>
          <p:nvSpPr>
            <p:cNvPr id="137223" name="Line 7"/>
            <p:cNvSpPr>
              <a:spLocks noChangeShapeType="1"/>
            </p:cNvSpPr>
            <p:nvPr/>
          </p:nvSpPr>
          <p:spPr bwMode="auto">
            <a:xfrm>
              <a:off x="4148" y="2390"/>
              <a:ext cx="0" cy="376"/>
            </a:xfrm>
            <a:prstGeom prst="line">
              <a:avLst/>
            </a:prstGeom>
            <a:noFill/>
            <a:ln w="12700">
              <a:solidFill>
                <a:srgbClr val="339966"/>
              </a:solidFill>
              <a:round/>
              <a:headEnd type="none" w="sm" len="sm"/>
              <a:tailEnd type="stealth" w="med" len="lg"/>
            </a:ln>
            <a:effectLst/>
          </p:spPr>
          <p:txBody>
            <a:bodyPr/>
            <a:lstStyle/>
            <a:p>
              <a:endParaRPr lang="es-MX"/>
            </a:p>
          </p:txBody>
        </p:sp>
        <p:sp>
          <p:nvSpPr>
            <p:cNvPr id="137224" name="Line 8"/>
            <p:cNvSpPr>
              <a:spLocks noChangeShapeType="1"/>
            </p:cNvSpPr>
            <p:nvPr/>
          </p:nvSpPr>
          <p:spPr bwMode="auto">
            <a:xfrm>
              <a:off x="4396" y="2390"/>
              <a:ext cx="0" cy="376"/>
            </a:xfrm>
            <a:prstGeom prst="line">
              <a:avLst/>
            </a:prstGeom>
            <a:noFill/>
            <a:ln w="12700">
              <a:solidFill>
                <a:srgbClr val="339966"/>
              </a:solidFill>
              <a:round/>
              <a:headEnd type="none" w="sm" len="sm"/>
              <a:tailEnd type="stealth" w="med" len="lg"/>
            </a:ln>
            <a:effectLst/>
          </p:spPr>
          <p:txBody>
            <a:bodyPr/>
            <a:lstStyle/>
            <a:p>
              <a:endParaRPr lang="es-MX"/>
            </a:p>
          </p:txBody>
        </p:sp>
      </p:grpSp>
      <p:sp>
        <p:nvSpPr>
          <p:cNvPr id="137225" name="Rectangle 9"/>
          <p:cNvSpPr>
            <a:spLocks noChangeArrowheads="1"/>
          </p:cNvSpPr>
          <p:nvPr/>
        </p:nvSpPr>
        <p:spPr bwMode="auto">
          <a:xfrm>
            <a:off x="5010150" y="3024188"/>
            <a:ext cx="933450" cy="366712"/>
          </a:xfrm>
          <a:prstGeom prst="rect">
            <a:avLst/>
          </a:prstGeom>
          <a:noFill/>
          <a:ln w="9525">
            <a:noFill/>
            <a:miter lim="800000"/>
            <a:headEnd/>
            <a:tailEnd/>
          </a:ln>
          <a:effectLst/>
        </p:spPr>
        <p:txBody>
          <a:bodyPr lIns="92075" tIns="46038" rIns="92075" bIns="46038">
            <a:spAutoFit/>
          </a:bodyPr>
          <a:lstStyle/>
          <a:p>
            <a:pPr algn="ctr" defTabSz="822325">
              <a:spcBef>
                <a:spcPct val="50000"/>
              </a:spcBef>
            </a:pPr>
            <a:r>
              <a:rPr lang="es-ES" sz="1800" b="1">
                <a:solidFill>
                  <a:schemeClr val="accent2"/>
                </a:solidFill>
                <a:latin typeface="Arial" charset="0"/>
              </a:rPr>
              <a:t>Carga</a:t>
            </a:r>
          </a:p>
        </p:txBody>
      </p:sp>
      <p:sp>
        <p:nvSpPr>
          <p:cNvPr id="137226" name="Rectangle 10"/>
          <p:cNvSpPr>
            <a:spLocks noChangeArrowheads="1"/>
          </p:cNvSpPr>
          <p:nvPr/>
        </p:nvSpPr>
        <p:spPr bwMode="auto">
          <a:xfrm>
            <a:off x="1931988" y="4843463"/>
            <a:ext cx="2051050" cy="1192212"/>
          </a:xfrm>
          <a:prstGeom prst="rect">
            <a:avLst/>
          </a:prstGeom>
          <a:noFill/>
          <a:ln w="9525">
            <a:noFill/>
            <a:miter lim="800000"/>
            <a:headEnd/>
            <a:tailEnd/>
          </a:ln>
          <a:effectLst/>
        </p:spPr>
        <p:txBody>
          <a:bodyPr wrap="none" lIns="92075" tIns="46038" rIns="92075" bIns="46038">
            <a:spAutoFit/>
          </a:bodyPr>
          <a:lstStyle/>
          <a:p>
            <a:pPr defTabSz="822325">
              <a:spcBef>
                <a:spcPct val="50000"/>
              </a:spcBef>
            </a:pPr>
            <a:r>
              <a:rPr lang="es-ES" sz="1800" b="1">
                <a:solidFill>
                  <a:srgbClr val="000099"/>
                </a:solidFill>
                <a:latin typeface="Arial" charset="0"/>
              </a:rPr>
              <a:t>INSERT      </a:t>
            </a:r>
            <a:r>
              <a:rPr lang="es-ES_tradnl" sz="1800" b="1">
                <a:solidFill>
                  <a:srgbClr val="000099"/>
                </a:solidFill>
                <a:latin typeface="Arial" charset="0"/>
              </a:rPr>
              <a:t>READ</a:t>
            </a:r>
            <a:endParaRPr lang="es-ES" sz="1800" b="1">
              <a:solidFill>
                <a:srgbClr val="000099"/>
              </a:solidFill>
              <a:latin typeface="Arial" charset="0"/>
            </a:endParaRPr>
          </a:p>
          <a:p>
            <a:pPr defTabSz="822325">
              <a:spcBef>
                <a:spcPct val="50000"/>
              </a:spcBef>
            </a:pPr>
            <a:r>
              <a:rPr lang="es-ES" sz="1800" b="1">
                <a:solidFill>
                  <a:srgbClr val="000099"/>
                </a:solidFill>
                <a:latin typeface="Arial" charset="0"/>
              </a:rPr>
              <a:t>UPDATE</a:t>
            </a:r>
          </a:p>
          <a:p>
            <a:pPr defTabSz="822325">
              <a:spcBef>
                <a:spcPct val="50000"/>
              </a:spcBef>
            </a:pPr>
            <a:r>
              <a:rPr lang="es-ES" sz="1800" b="1">
                <a:solidFill>
                  <a:srgbClr val="000099"/>
                </a:solidFill>
                <a:latin typeface="Arial" charset="0"/>
              </a:rPr>
              <a:t>DELETE</a:t>
            </a:r>
          </a:p>
        </p:txBody>
      </p:sp>
      <p:sp>
        <p:nvSpPr>
          <p:cNvPr id="137227" name="Line 11"/>
          <p:cNvSpPr>
            <a:spLocks noChangeShapeType="1"/>
          </p:cNvSpPr>
          <p:nvPr/>
        </p:nvSpPr>
        <p:spPr bwMode="auto">
          <a:xfrm>
            <a:off x="2116138" y="4181475"/>
            <a:ext cx="0" cy="596900"/>
          </a:xfrm>
          <a:prstGeom prst="line">
            <a:avLst/>
          </a:prstGeom>
          <a:noFill/>
          <a:ln w="12700">
            <a:solidFill>
              <a:srgbClr val="339966"/>
            </a:solidFill>
            <a:round/>
            <a:headEnd type="stealth" w="med" len="lg"/>
            <a:tailEnd type="stealth" w="med" len="lg"/>
          </a:ln>
          <a:effectLst/>
        </p:spPr>
        <p:txBody>
          <a:bodyPr/>
          <a:lstStyle/>
          <a:p>
            <a:endParaRPr lang="es-MX"/>
          </a:p>
        </p:txBody>
      </p:sp>
      <p:sp>
        <p:nvSpPr>
          <p:cNvPr id="137228" name="Line 12"/>
          <p:cNvSpPr>
            <a:spLocks noChangeShapeType="1"/>
          </p:cNvSpPr>
          <p:nvPr/>
        </p:nvSpPr>
        <p:spPr bwMode="auto">
          <a:xfrm>
            <a:off x="2509838" y="4181475"/>
            <a:ext cx="0" cy="596900"/>
          </a:xfrm>
          <a:prstGeom prst="line">
            <a:avLst/>
          </a:prstGeom>
          <a:noFill/>
          <a:ln w="12700">
            <a:solidFill>
              <a:srgbClr val="339966"/>
            </a:solidFill>
            <a:round/>
            <a:headEnd type="stealth" w="med" len="lg"/>
            <a:tailEnd type="stealth" w="med" len="lg"/>
          </a:ln>
          <a:effectLst/>
        </p:spPr>
        <p:txBody>
          <a:bodyPr/>
          <a:lstStyle/>
          <a:p>
            <a:endParaRPr lang="es-MX"/>
          </a:p>
        </p:txBody>
      </p:sp>
      <p:sp>
        <p:nvSpPr>
          <p:cNvPr id="137229" name="Line 13"/>
          <p:cNvSpPr>
            <a:spLocks noChangeShapeType="1"/>
          </p:cNvSpPr>
          <p:nvPr/>
        </p:nvSpPr>
        <p:spPr bwMode="auto">
          <a:xfrm>
            <a:off x="2903538" y="4181475"/>
            <a:ext cx="0" cy="596900"/>
          </a:xfrm>
          <a:prstGeom prst="line">
            <a:avLst/>
          </a:prstGeom>
          <a:noFill/>
          <a:ln w="12700">
            <a:solidFill>
              <a:srgbClr val="339966"/>
            </a:solidFill>
            <a:round/>
            <a:headEnd type="stealth" w="med" len="lg"/>
            <a:tailEnd type="stealth" w="med" len="lg"/>
          </a:ln>
          <a:effectLst/>
        </p:spPr>
        <p:txBody>
          <a:bodyPr/>
          <a:lstStyle/>
          <a:p>
            <a:endParaRPr lang="es-MX"/>
          </a:p>
        </p:txBody>
      </p:sp>
      <p:sp>
        <p:nvSpPr>
          <p:cNvPr id="137230" name="Line 14"/>
          <p:cNvSpPr>
            <a:spLocks noChangeShapeType="1"/>
          </p:cNvSpPr>
          <p:nvPr/>
        </p:nvSpPr>
        <p:spPr bwMode="auto">
          <a:xfrm>
            <a:off x="3589338" y="4181475"/>
            <a:ext cx="0" cy="596900"/>
          </a:xfrm>
          <a:prstGeom prst="line">
            <a:avLst/>
          </a:prstGeom>
          <a:noFill/>
          <a:ln w="12700">
            <a:solidFill>
              <a:srgbClr val="339966"/>
            </a:solidFill>
            <a:round/>
            <a:headEnd type="none" w="sm" len="sm"/>
            <a:tailEnd type="stealth" w="med" len="lg"/>
          </a:ln>
          <a:effectLst/>
        </p:spPr>
        <p:txBody>
          <a:bodyPr/>
          <a:lstStyle/>
          <a:p>
            <a:endParaRPr lang="es-MX"/>
          </a:p>
        </p:txBody>
      </p:sp>
      <p:sp>
        <p:nvSpPr>
          <p:cNvPr id="137231" name="Rectangle 15"/>
          <p:cNvSpPr>
            <a:spLocks noChangeArrowheads="1"/>
          </p:cNvSpPr>
          <p:nvPr/>
        </p:nvSpPr>
        <p:spPr bwMode="auto">
          <a:xfrm>
            <a:off x="1184275" y="3763963"/>
            <a:ext cx="3460750" cy="366712"/>
          </a:xfrm>
          <a:prstGeom prst="rect">
            <a:avLst/>
          </a:prstGeom>
          <a:noFill/>
          <a:ln w="9525">
            <a:noFill/>
            <a:miter lim="800000"/>
            <a:headEnd/>
            <a:tailEnd/>
          </a:ln>
          <a:effectLst/>
        </p:spPr>
        <p:txBody>
          <a:bodyPr wrap="none" lIns="92075" tIns="46038" rIns="92075" bIns="46038">
            <a:spAutoFit/>
          </a:bodyPr>
          <a:lstStyle/>
          <a:p>
            <a:pPr algn="ctr" defTabSz="822325">
              <a:spcBef>
                <a:spcPct val="50000"/>
              </a:spcBef>
            </a:pPr>
            <a:r>
              <a:rPr lang="es-ES_tradnl" sz="1800" b="1">
                <a:solidFill>
                  <a:srgbClr val="000099"/>
                </a:solidFill>
                <a:latin typeface="Arial" charset="0"/>
              </a:rPr>
              <a:t>Bases de datos operacionales</a:t>
            </a:r>
            <a:endParaRPr lang="es-ES" sz="1800" b="1">
              <a:solidFill>
                <a:srgbClr val="000099"/>
              </a:solidFill>
              <a:latin typeface="Arial" charset="0"/>
            </a:endParaRPr>
          </a:p>
        </p:txBody>
      </p:sp>
      <p:grpSp>
        <p:nvGrpSpPr>
          <p:cNvPr id="137232" name="Group 16"/>
          <p:cNvGrpSpPr>
            <a:grpSpLocks/>
          </p:cNvGrpSpPr>
          <p:nvPr/>
        </p:nvGrpSpPr>
        <p:grpSpPr bwMode="auto">
          <a:xfrm>
            <a:off x="1589088" y="2968625"/>
            <a:ext cx="844550" cy="654050"/>
            <a:chOff x="735" y="1586"/>
            <a:chExt cx="532" cy="412"/>
          </a:xfrm>
        </p:grpSpPr>
        <p:sp>
          <p:nvSpPr>
            <p:cNvPr id="137233" name="Rectangle 17"/>
            <p:cNvSpPr>
              <a:spLocks noChangeArrowheads="1"/>
            </p:cNvSpPr>
            <p:nvPr/>
          </p:nvSpPr>
          <p:spPr bwMode="auto">
            <a:xfrm>
              <a:off x="735" y="1670"/>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137234" name="Oval 18"/>
            <p:cNvSpPr>
              <a:spLocks noChangeArrowheads="1"/>
            </p:cNvSpPr>
            <p:nvPr/>
          </p:nvSpPr>
          <p:spPr bwMode="auto">
            <a:xfrm>
              <a:off x="735" y="1586"/>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137235" name="Oval 19"/>
            <p:cNvSpPr>
              <a:spLocks noChangeArrowheads="1"/>
            </p:cNvSpPr>
            <p:nvPr/>
          </p:nvSpPr>
          <p:spPr bwMode="auto">
            <a:xfrm>
              <a:off x="735" y="1840"/>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grpSp>
        <p:nvGrpSpPr>
          <p:cNvPr id="137236" name="Group 20"/>
          <p:cNvGrpSpPr>
            <a:grpSpLocks/>
          </p:cNvGrpSpPr>
          <p:nvPr/>
        </p:nvGrpSpPr>
        <p:grpSpPr bwMode="auto">
          <a:xfrm>
            <a:off x="2482850" y="2984500"/>
            <a:ext cx="844550" cy="654050"/>
            <a:chOff x="1298" y="1596"/>
            <a:chExt cx="532" cy="412"/>
          </a:xfrm>
        </p:grpSpPr>
        <p:sp>
          <p:nvSpPr>
            <p:cNvPr id="137237" name="Rectangle 21"/>
            <p:cNvSpPr>
              <a:spLocks noChangeArrowheads="1"/>
            </p:cNvSpPr>
            <p:nvPr/>
          </p:nvSpPr>
          <p:spPr bwMode="auto">
            <a:xfrm>
              <a:off x="1298" y="1680"/>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137238" name="Oval 22"/>
            <p:cNvSpPr>
              <a:spLocks noChangeArrowheads="1"/>
            </p:cNvSpPr>
            <p:nvPr/>
          </p:nvSpPr>
          <p:spPr bwMode="auto">
            <a:xfrm>
              <a:off x="1298" y="1596"/>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137239" name="Oval 23"/>
            <p:cNvSpPr>
              <a:spLocks noChangeArrowheads="1"/>
            </p:cNvSpPr>
            <p:nvPr/>
          </p:nvSpPr>
          <p:spPr bwMode="auto">
            <a:xfrm>
              <a:off x="1298" y="1850"/>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grpSp>
        <p:nvGrpSpPr>
          <p:cNvPr id="137240" name="Group 24"/>
          <p:cNvGrpSpPr>
            <a:grpSpLocks/>
          </p:cNvGrpSpPr>
          <p:nvPr/>
        </p:nvGrpSpPr>
        <p:grpSpPr bwMode="auto">
          <a:xfrm>
            <a:off x="3376613" y="3000375"/>
            <a:ext cx="844550" cy="654050"/>
            <a:chOff x="1861" y="1606"/>
            <a:chExt cx="532" cy="412"/>
          </a:xfrm>
        </p:grpSpPr>
        <p:sp>
          <p:nvSpPr>
            <p:cNvPr id="137241" name="Rectangle 25"/>
            <p:cNvSpPr>
              <a:spLocks noChangeArrowheads="1"/>
            </p:cNvSpPr>
            <p:nvPr/>
          </p:nvSpPr>
          <p:spPr bwMode="auto">
            <a:xfrm>
              <a:off x="1861" y="1690"/>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137242" name="Oval 26"/>
            <p:cNvSpPr>
              <a:spLocks noChangeArrowheads="1"/>
            </p:cNvSpPr>
            <p:nvPr/>
          </p:nvSpPr>
          <p:spPr bwMode="auto">
            <a:xfrm>
              <a:off x="1861" y="1606"/>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137243" name="Oval 27"/>
            <p:cNvSpPr>
              <a:spLocks noChangeArrowheads="1"/>
            </p:cNvSpPr>
            <p:nvPr/>
          </p:nvSpPr>
          <p:spPr bwMode="auto">
            <a:xfrm>
              <a:off x="1861" y="1860"/>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sp>
        <p:nvSpPr>
          <p:cNvPr id="137244" name="Rectangle 28"/>
          <p:cNvSpPr>
            <a:spLocks noChangeArrowheads="1"/>
          </p:cNvSpPr>
          <p:nvPr/>
        </p:nvSpPr>
        <p:spPr bwMode="auto">
          <a:xfrm>
            <a:off x="6032500" y="3813175"/>
            <a:ext cx="2165350" cy="366713"/>
          </a:xfrm>
          <a:prstGeom prst="rect">
            <a:avLst/>
          </a:prstGeom>
          <a:noFill/>
          <a:ln w="9525">
            <a:noFill/>
            <a:miter lim="800000"/>
            <a:headEnd/>
            <a:tailEnd/>
          </a:ln>
          <a:effectLst/>
        </p:spPr>
        <p:txBody>
          <a:bodyPr wrap="none" lIns="92075" tIns="46038" rIns="92075" bIns="46038">
            <a:spAutoFit/>
          </a:bodyPr>
          <a:lstStyle/>
          <a:p>
            <a:pPr algn="ctr" defTabSz="822325">
              <a:spcBef>
                <a:spcPct val="50000"/>
              </a:spcBef>
            </a:pPr>
            <a:r>
              <a:rPr lang="es-ES" sz="1800" b="1">
                <a:solidFill>
                  <a:srgbClr val="000099"/>
                </a:solidFill>
                <a:latin typeface="Arial" charset="0"/>
              </a:rPr>
              <a:t>Almacén de Datos</a:t>
            </a:r>
          </a:p>
        </p:txBody>
      </p:sp>
      <p:grpSp>
        <p:nvGrpSpPr>
          <p:cNvPr id="137245" name="Group 29"/>
          <p:cNvGrpSpPr>
            <a:grpSpLocks/>
          </p:cNvGrpSpPr>
          <p:nvPr/>
        </p:nvGrpSpPr>
        <p:grpSpPr bwMode="auto">
          <a:xfrm>
            <a:off x="6692900" y="3016250"/>
            <a:ext cx="844550" cy="654050"/>
            <a:chOff x="3950" y="1616"/>
            <a:chExt cx="532" cy="412"/>
          </a:xfrm>
        </p:grpSpPr>
        <p:sp>
          <p:nvSpPr>
            <p:cNvPr id="137246" name="Rectangle 30"/>
            <p:cNvSpPr>
              <a:spLocks noChangeArrowheads="1"/>
            </p:cNvSpPr>
            <p:nvPr/>
          </p:nvSpPr>
          <p:spPr bwMode="auto">
            <a:xfrm>
              <a:off x="3950" y="1700"/>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137247" name="Oval 31"/>
            <p:cNvSpPr>
              <a:spLocks noChangeArrowheads="1"/>
            </p:cNvSpPr>
            <p:nvPr/>
          </p:nvSpPr>
          <p:spPr bwMode="auto">
            <a:xfrm>
              <a:off x="3950" y="1616"/>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137248" name="Oval 32"/>
            <p:cNvSpPr>
              <a:spLocks noChangeArrowheads="1"/>
            </p:cNvSpPr>
            <p:nvPr/>
          </p:nvSpPr>
          <p:spPr bwMode="auto">
            <a:xfrm>
              <a:off x="3950" y="1870"/>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sp>
        <p:nvSpPr>
          <p:cNvPr id="137249" name="Text Box 33"/>
          <p:cNvSpPr txBox="1">
            <a:spLocks noChangeArrowheads="1"/>
          </p:cNvSpPr>
          <p:nvPr/>
        </p:nvSpPr>
        <p:spPr bwMode="auto">
          <a:xfrm>
            <a:off x="1343025" y="2125663"/>
            <a:ext cx="1855788" cy="39687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2000">
                <a:solidFill>
                  <a:srgbClr val="000099"/>
                </a:solidFill>
                <a:latin typeface="Arial" charset="0"/>
              </a:rPr>
              <a:t>AD: No volátil</a:t>
            </a:r>
          </a:p>
        </p:txBody>
      </p:sp>
      <p:sp>
        <p:nvSpPr>
          <p:cNvPr id="137250" name="Text Box 34"/>
          <p:cNvSpPr txBox="1">
            <a:spLocks noChangeArrowheads="1"/>
          </p:cNvSpPr>
          <p:nvPr/>
        </p:nvSpPr>
        <p:spPr bwMode="auto">
          <a:xfrm>
            <a:off x="4079875" y="2006600"/>
            <a:ext cx="4129088" cy="6413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800">
                <a:latin typeface="Arial" charset="0"/>
              </a:rPr>
              <a:t>los datos almacenados no son actualizados, sólo son incrementados. </a:t>
            </a:r>
          </a:p>
        </p:txBody>
      </p:sp>
      <p:sp>
        <p:nvSpPr>
          <p:cNvPr id="137252" name="Text Box 36"/>
          <p:cNvSpPr txBox="1">
            <a:spLocks noChangeArrowheads="1"/>
          </p:cNvSpPr>
          <p:nvPr/>
        </p:nvSpPr>
        <p:spPr bwMode="auto">
          <a:xfrm>
            <a:off x="3581400" y="5791200"/>
            <a:ext cx="4394200" cy="581025"/>
          </a:xfrm>
          <a:prstGeom prst="rect">
            <a:avLst/>
          </a:prstGeom>
          <a:solidFill>
            <a:srgbClr val="FFCC66"/>
          </a:solidFill>
          <a:ln w="12700">
            <a:noFill/>
            <a:miter lim="800000"/>
            <a:headEnd/>
            <a:tailEnd/>
          </a:ln>
          <a:effectLst/>
        </p:spPr>
        <p:txBody>
          <a:bodyPr>
            <a:spAutoFit/>
          </a:bodyPr>
          <a:lstStyle/>
          <a:p>
            <a:pPr eaLnBrk="1" hangingPunct="1">
              <a:spcBef>
                <a:spcPct val="50000"/>
              </a:spcBef>
            </a:pPr>
            <a:r>
              <a:rPr lang="es-ES_tradnl" sz="1600">
                <a:latin typeface="Arial" charset="0"/>
              </a:rPr>
              <a:t>El periodo de tiempo cubierto por un AD varía entre 2 y 10 años.</a:t>
            </a:r>
            <a:endParaRPr lang="es-ES" sz="1600">
              <a:latin typeface="Arial" charset="0"/>
            </a:endParaRPr>
          </a:p>
        </p:txBody>
      </p:sp>
      <p:sp>
        <p:nvSpPr>
          <p:cNvPr id="137253" name="AutoShape 37"/>
          <p:cNvSpPr>
            <a:spLocks noChangeArrowheads="1"/>
          </p:cNvSpPr>
          <p:nvPr/>
        </p:nvSpPr>
        <p:spPr bwMode="auto">
          <a:xfrm rot="62230">
            <a:off x="3375025" y="2117725"/>
            <a:ext cx="444500" cy="431800"/>
          </a:xfrm>
          <a:prstGeom prst="rightArrow">
            <a:avLst>
              <a:gd name="adj1" fmla="val 50000"/>
              <a:gd name="adj2" fmla="val 25735"/>
            </a:avLst>
          </a:prstGeom>
          <a:solidFill>
            <a:schemeClr val="accent2"/>
          </a:solidFill>
          <a:ln w="12700">
            <a:noFill/>
            <a:miter lim="800000"/>
            <a:headEnd/>
            <a:tailEnd/>
          </a:ln>
          <a:effectLst/>
        </p:spPr>
        <p:txBody>
          <a:bodyPr wrap="none" anchor="ctr">
            <a:spAutoFit/>
          </a:bodyPr>
          <a:lstStyle/>
          <a:p>
            <a:endParaRPr lang="es-MX"/>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4 Marcador de número de diapositiva"/>
          <p:cNvSpPr>
            <a:spLocks noGrp="1"/>
          </p:cNvSpPr>
          <p:nvPr>
            <p:ph type="sldNum" sz="quarter" idx="12"/>
          </p:nvPr>
        </p:nvSpPr>
        <p:spPr/>
        <p:txBody>
          <a:bodyPr/>
          <a:lstStyle/>
          <a:p>
            <a:fld id="{F4E8C6B1-1AAD-45C8-84E6-14906675BE69}" type="slidenum">
              <a:rPr lang="en-US"/>
              <a:pPr/>
              <a:t>15</a:t>
            </a:fld>
            <a:endParaRPr lang="en-US"/>
          </a:p>
        </p:txBody>
      </p:sp>
      <p:sp>
        <p:nvSpPr>
          <p:cNvPr id="138242" name="Rectangle 2"/>
          <p:cNvSpPr>
            <a:spLocks noGrp="1" noChangeArrowheads="1"/>
          </p:cNvSpPr>
          <p:nvPr>
            <p:ph type="title"/>
          </p:nvPr>
        </p:nvSpPr>
        <p:spPr/>
        <p:txBody>
          <a:bodyPr/>
          <a:lstStyle/>
          <a:p>
            <a:pPr>
              <a:tabLst>
                <a:tab pos="7143750" algn="l"/>
              </a:tabLst>
            </a:pPr>
            <a:r>
              <a:rPr lang="en-GB"/>
              <a:t>Introducción a los Almacenes de Datos</a:t>
            </a:r>
            <a:endParaRPr lang="es-ES_tradnl"/>
          </a:p>
        </p:txBody>
      </p:sp>
      <p:sp>
        <p:nvSpPr>
          <p:cNvPr id="138243" name="Text Box 3"/>
          <p:cNvSpPr txBox="1">
            <a:spLocks noChangeArrowheads="1"/>
          </p:cNvSpPr>
          <p:nvPr/>
        </p:nvSpPr>
        <p:spPr bwMode="auto">
          <a:xfrm>
            <a:off x="2438400" y="1905000"/>
            <a:ext cx="4013200" cy="519113"/>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2800">
                <a:latin typeface="Arial" charset="0"/>
              </a:rPr>
              <a:t>Almacenes de Datos</a:t>
            </a:r>
          </a:p>
        </p:txBody>
      </p:sp>
      <p:sp>
        <p:nvSpPr>
          <p:cNvPr id="138244" name="AutoShape 4"/>
          <p:cNvSpPr>
            <a:spLocks noChangeArrowheads="1"/>
          </p:cNvSpPr>
          <p:nvPr/>
        </p:nvSpPr>
        <p:spPr bwMode="auto">
          <a:xfrm>
            <a:off x="4227513" y="2416175"/>
            <a:ext cx="173037" cy="765175"/>
          </a:xfrm>
          <a:prstGeom prst="downArrow">
            <a:avLst>
              <a:gd name="adj1" fmla="val 50000"/>
              <a:gd name="adj2" fmla="val 110551"/>
            </a:avLst>
          </a:prstGeom>
          <a:solidFill>
            <a:srgbClr val="DA1E4F"/>
          </a:solidFill>
          <a:ln w="12700">
            <a:solidFill>
              <a:schemeClr val="accent2"/>
            </a:solidFill>
            <a:miter lim="800000"/>
            <a:headEnd type="none" w="sm" len="sm"/>
            <a:tailEnd type="none" w="sm" len="sm"/>
          </a:ln>
          <a:effectLst/>
        </p:spPr>
        <p:txBody>
          <a:bodyPr wrap="none" anchor="ctr"/>
          <a:lstStyle/>
          <a:p>
            <a:endParaRPr lang="es-MX"/>
          </a:p>
        </p:txBody>
      </p:sp>
      <p:sp>
        <p:nvSpPr>
          <p:cNvPr id="138245" name="Text Box 5"/>
          <p:cNvSpPr txBox="1">
            <a:spLocks noChangeArrowheads="1"/>
          </p:cNvSpPr>
          <p:nvPr/>
        </p:nvSpPr>
        <p:spPr bwMode="auto">
          <a:xfrm>
            <a:off x="4500563" y="2430463"/>
            <a:ext cx="2293937" cy="58102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600" b="1">
                <a:solidFill>
                  <a:srgbClr val="DA1E4F"/>
                </a:solidFill>
                <a:latin typeface="Helvetica-Narrow" pitchFamily="34" charset="0"/>
              </a:rPr>
              <a:t>ventajas para las organizaciones</a:t>
            </a:r>
          </a:p>
        </p:txBody>
      </p:sp>
      <p:sp>
        <p:nvSpPr>
          <p:cNvPr id="138246" name="Text Box 6"/>
          <p:cNvSpPr txBox="1">
            <a:spLocks noChangeArrowheads="1"/>
          </p:cNvSpPr>
          <p:nvPr/>
        </p:nvSpPr>
        <p:spPr bwMode="auto">
          <a:xfrm>
            <a:off x="993775" y="4076700"/>
            <a:ext cx="1905000" cy="1082675"/>
          </a:xfrm>
          <a:prstGeom prst="rect">
            <a:avLst/>
          </a:prstGeom>
          <a:noFill/>
          <a:ln w="12700">
            <a:solidFill>
              <a:srgbClr val="0033CC"/>
            </a:solidFill>
            <a:miter lim="800000"/>
            <a:headEnd type="none" w="sm" len="sm"/>
            <a:tailEnd type="none" w="sm" len="sm"/>
          </a:ln>
          <a:effectLst/>
        </p:spPr>
        <p:txBody>
          <a:bodyPr>
            <a:spAutoFit/>
          </a:bodyPr>
          <a:lstStyle/>
          <a:p>
            <a:pPr algn="ctr" eaLnBrk="1" hangingPunct="1">
              <a:spcBef>
                <a:spcPct val="50000"/>
              </a:spcBef>
            </a:pPr>
            <a:r>
              <a:rPr lang="es-ES_tradnl" sz="1600">
                <a:latin typeface="Arial" charset="0"/>
              </a:rPr>
              <a:t>rentabilidad de las inversiones realizadas para su creación</a:t>
            </a:r>
          </a:p>
        </p:txBody>
      </p:sp>
      <p:sp>
        <p:nvSpPr>
          <p:cNvPr id="138247" name="Text Box 7"/>
          <p:cNvSpPr txBox="1">
            <a:spLocks noChangeArrowheads="1"/>
          </p:cNvSpPr>
          <p:nvPr/>
        </p:nvSpPr>
        <p:spPr bwMode="auto">
          <a:xfrm>
            <a:off x="3557588" y="4157663"/>
            <a:ext cx="1617662" cy="838200"/>
          </a:xfrm>
          <a:prstGeom prst="rect">
            <a:avLst/>
          </a:prstGeom>
          <a:noFill/>
          <a:ln w="12700">
            <a:solidFill>
              <a:srgbClr val="0033CC"/>
            </a:solidFill>
            <a:miter lim="800000"/>
            <a:headEnd type="none" w="sm" len="sm"/>
            <a:tailEnd type="none" w="sm" len="sm"/>
          </a:ln>
          <a:effectLst/>
        </p:spPr>
        <p:txBody>
          <a:bodyPr>
            <a:spAutoFit/>
          </a:bodyPr>
          <a:lstStyle/>
          <a:p>
            <a:pPr algn="ctr" eaLnBrk="1" hangingPunct="1">
              <a:spcBef>
                <a:spcPct val="50000"/>
              </a:spcBef>
            </a:pPr>
            <a:r>
              <a:rPr lang="es-ES_tradnl" sz="1600">
                <a:latin typeface="Arial" charset="0"/>
              </a:rPr>
              <a:t>aumento de la competitividad en el mercado</a:t>
            </a:r>
          </a:p>
        </p:txBody>
      </p:sp>
      <p:sp>
        <p:nvSpPr>
          <p:cNvPr id="138248" name="Text Box 8"/>
          <p:cNvSpPr txBox="1">
            <a:spLocks noChangeArrowheads="1"/>
          </p:cNvSpPr>
          <p:nvPr/>
        </p:nvSpPr>
        <p:spPr bwMode="auto">
          <a:xfrm>
            <a:off x="6032500" y="4165600"/>
            <a:ext cx="1847850" cy="1082675"/>
          </a:xfrm>
          <a:prstGeom prst="rect">
            <a:avLst/>
          </a:prstGeom>
          <a:noFill/>
          <a:ln w="12700">
            <a:solidFill>
              <a:srgbClr val="0033CC"/>
            </a:solidFill>
            <a:miter lim="800000"/>
            <a:headEnd type="none" w="sm" len="sm"/>
            <a:tailEnd type="none" w="sm" len="sm"/>
          </a:ln>
          <a:effectLst/>
        </p:spPr>
        <p:txBody>
          <a:bodyPr>
            <a:spAutoFit/>
          </a:bodyPr>
          <a:lstStyle/>
          <a:p>
            <a:pPr algn="ctr" eaLnBrk="1" hangingPunct="1">
              <a:spcBef>
                <a:spcPct val="50000"/>
              </a:spcBef>
            </a:pPr>
            <a:r>
              <a:rPr lang="es-ES_tradnl" sz="1600">
                <a:latin typeface="Arial" charset="0"/>
              </a:rPr>
              <a:t>aumento de la productividad de los técnicos de dirección</a:t>
            </a:r>
          </a:p>
        </p:txBody>
      </p:sp>
      <p:sp>
        <p:nvSpPr>
          <p:cNvPr id="138249" name="Line 9"/>
          <p:cNvSpPr>
            <a:spLocks noChangeShapeType="1"/>
          </p:cNvSpPr>
          <p:nvPr/>
        </p:nvSpPr>
        <p:spPr bwMode="auto">
          <a:xfrm flipH="1">
            <a:off x="2078038" y="3195638"/>
            <a:ext cx="2251075" cy="865187"/>
          </a:xfrm>
          <a:prstGeom prst="line">
            <a:avLst/>
          </a:prstGeom>
          <a:noFill/>
          <a:ln w="12700">
            <a:solidFill>
              <a:srgbClr val="DA1E4F"/>
            </a:solidFill>
            <a:round/>
            <a:headEnd type="none" w="sm" len="sm"/>
            <a:tailEnd type="triangle" w="sm" len="sm"/>
          </a:ln>
          <a:effectLst/>
        </p:spPr>
        <p:txBody>
          <a:bodyPr wrap="none" anchor="ctr"/>
          <a:lstStyle/>
          <a:p>
            <a:endParaRPr lang="es-MX"/>
          </a:p>
        </p:txBody>
      </p:sp>
      <p:sp>
        <p:nvSpPr>
          <p:cNvPr id="138250" name="Line 10"/>
          <p:cNvSpPr>
            <a:spLocks noChangeShapeType="1"/>
          </p:cNvSpPr>
          <p:nvPr/>
        </p:nvSpPr>
        <p:spPr bwMode="auto">
          <a:xfrm flipH="1">
            <a:off x="4257675" y="3195638"/>
            <a:ext cx="87313" cy="981075"/>
          </a:xfrm>
          <a:prstGeom prst="line">
            <a:avLst/>
          </a:prstGeom>
          <a:noFill/>
          <a:ln w="12700">
            <a:solidFill>
              <a:srgbClr val="DA1E4F"/>
            </a:solidFill>
            <a:round/>
            <a:headEnd type="none" w="sm" len="sm"/>
            <a:tailEnd type="triangle" w="sm" len="sm"/>
          </a:ln>
          <a:effectLst/>
        </p:spPr>
        <p:txBody>
          <a:bodyPr wrap="none" anchor="ctr"/>
          <a:lstStyle/>
          <a:p>
            <a:endParaRPr lang="es-MX"/>
          </a:p>
        </p:txBody>
      </p:sp>
      <p:sp>
        <p:nvSpPr>
          <p:cNvPr id="138251" name="Line 11"/>
          <p:cNvSpPr>
            <a:spLocks noChangeShapeType="1"/>
          </p:cNvSpPr>
          <p:nvPr/>
        </p:nvSpPr>
        <p:spPr bwMode="auto">
          <a:xfrm>
            <a:off x="4329113" y="3209925"/>
            <a:ext cx="2178050" cy="968375"/>
          </a:xfrm>
          <a:prstGeom prst="line">
            <a:avLst/>
          </a:prstGeom>
          <a:noFill/>
          <a:ln w="12700">
            <a:solidFill>
              <a:srgbClr val="DA1E4F"/>
            </a:solidFill>
            <a:round/>
            <a:headEnd type="none" w="sm" len="sm"/>
            <a:tailEnd type="triangle" w="sm" len="sm"/>
          </a:ln>
          <a:effectLst/>
        </p:spPr>
        <p:txBody>
          <a:bodyPr wrap="none" anchor="ctr"/>
          <a:lstStyle/>
          <a:p>
            <a:endParaRPr lang="es-MX"/>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4 Marcador de número de diapositiva"/>
          <p:cNvSpPr>
            <a:spLocks noGrp="1"/>
          </p:cNvSpPr>
          <p:nvPr>
            <p:ph type="sldNum" sz="quarter" idx="12"/>
          </p:nvPr>
        </p:nvSpPr>
        <p:spPr/>
        <p:txBody>
          <a:bodyPr/>
          <a:lstStyle/>
          <a:p>
            <a:fld id="{14D079E0-4668-4A35-8EFD-5ACBFCD0FBAD}" type="slidenum">
              <a:rPr lang="en-US"/>
              <a:pPr/>
              <a:t>16</a:t>
            </a:fld>
            <a:endParaRPr lang="en-US"/>
          </a:p>
        </p:txBody>
      </p:sp>
      <p:sp>
        <p:nvSpPr>
          <p:cNvPr id="139266" name="Rectangle 2"/>
          <p:cNvSpPr>
            <a:spLocks noGrp="1" noChangeArrowheads="1"/>
          </p:cNvSpPr>
          <p:nvPr>
            <p:ph type="title"/>
          </p:nvPr>
        </p:nvSpPr>
        <p:spPr/>
        <p:txBody>
          <a:bodyPr/>
          <a:lstStyle/>
          <a:p>
            <a:pPr>
              <a:tabLst>
                <a:tab pos="7143750" algn="l"/>
              </a:tabLst>
            </a:pPr>
            <a:r>
              <a:rPr lang="en-GB"/>
              <a:t>Introducción a los Almacenes de Datos</a:t>
            </a:r>
            <a:endParaRPr lang="es-ES_tradnl"/>
          </a:p>
        </p:txBody>
      </p:sp>
      <p:sp>
        <p:nvSpPr>
          <p:cNvPr id="139267" name="Text Box 3"/>
          <p:cNvSpPr txBox="1">
            <a:spLocks noChangeArrowheads="1"/>
          </p:cNvSpPr>
          <p:nvPr/>
        </p:nvSpPr>
        <p:spPr bwMode="auto">
          <a:xfrm>
            <a:off x="2452688" y="1916113"/>
            <a:ext cx="3529012" cy="5191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2800">
                <a:latin typeface="Arial" charset="0"/>
              </a:rPr>
              <a:t>Almacenes de Datos</a:t>
            </a:r>
          </a:p>
        </p:txBody>
      </p:sp>
      <p:sp>
        <p:nvSpPr>
          <p:cNvPr id="139268" name="AutoShape 4"/>
          <p:cNvSpPr>
            <a:spLocks noChangeArrowheads="1"/>
          </p:cNvSpPr>
          <p:nvPr/>
        </p:nvSpPr>
        <p:spPr bwMode="auto">
          <a:xfrm>
            <a:off x="4141788" y="2452688"/>
            <a:ext cx="173037" cy="765175"/>
          </a:xfrm>
          <a:prstGeom prst="downArrow">
            <a:avLst>
              <a:gd name="adj1" fmla="val 50000"/>
              <a:gd name="adj2" fmla="val 110551"/>
            </a:avLst>
          </a:prstGeom>
          <a:solidFill>
            <a:srgbClr val="DA1E4F"/>
          </a:solidFill>
          <a:ln w="12700">
            <a:solidFill>
              <a:schemeClr val="accent2"/>
            </a:solidFill>
            <a:miter lim="800000"/>
            <a:headEnd type="none" w="sm" len="sm"/>
            <a:tailEnd type="none" w="sm" len="sm"/>
          </a:ln>
          <a:effectLst/>
        </p:spPr>
        <p:txBody>
          <a:bodyPr wrap="none" anchor="ctr"/>
          <a:lstStyle/>
          <a:p>
            <a:endParaRPr lang="es-MX"/>
          </a:p>
        </p:txBody>
      </p:sp>
      <p:sp>
        <p:nvSpPr>
          <p:cNvPr id="139269" name="Text Box 5"/>
          <p:cNvSpPr txBox="1">
            <a:spLocks noChangeArrowheads="1"/>
          </p:cNvSpPr>
          <p:nvPr/>
        </p:nvSpPr>
        <p:spPr bwMode="auto">
          <a:xfrm>
            <a:off x="4371975" y="2654300"/>
            <a:ext cx="2293938"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600" b="1">
                <a:solidFill>
                  <a:srgbClr val="DA1E4F"/>
                </a:solidFill>
                <a:latin typeface="Helvetica-Narrow" pitchFamily="34" charset="0"/>
              </a:rPr>
              <a:t>problemas</a:t>
            </a:r>
          </a:p>
        </p:txBody>
      </p:sp>
      <p:sp>
        <p:nvSpPr>
          <p:cNvPr id="139270" name="Text Box 6"/>
          <p:cNvSpPr txBox="1">
            <a:spLocks noChangeArrowheads="1"/>
          </p:cNvSpPr>
          <p:nvPr/>
        </p:nvSpPr>
        <p:spPr bwMode="auto">
          <a:xfrm>
            <a:off x="3095625" y="4737100"/>
            <a:ext cx="1963738" cy="1168400"/>
          </a:xfrm>
          <a:prstGeom prst="rect">
            <a:avLst/>
          </a:prstGeom>
          <a:noFill/>
          <a:ln w="12700">
            <a:solidFill>
              <a:srgbClr val="0033CC"/>
            </a:solidFill>
            <a:miter lim="800000"/>
            <a:headEnd type="none" w="sm" len="sm"/>
            <a:tailEnd type="none" w="sm" len="sm"/>
          </a:ln>
          <a:effectLst/>
        </p:spPr>
        <p:txBody>
          <a:bodyPr>
            <a:spAutoFit/>
          </a:bodyPr>
          <a:lstStyle/>
          <a:p>
            <a:pPr algn="ctr" eaLnBrk="1" hangingPunct="1">
              <a:spcBef>
                <a:spcPct val="50000"/>
              </a:spcBef>
            </a:pPr>
            <a:r>
              <a:rPr lang="es-ES_tradnl" sz="1400">
                <a:latin typeface="Arial" charset="0"/>
              </a:rPr>
              <a:t>infravaloración de los recursos necesarios para la captura, carga y almacenamiento de los datos</a:t>
            </a:r>
          </a:p>
        </p:txBody>
      </p:sp>
      <p:sp>
        <p:nvSpPr>
          <p:cNvPr id="139271" name="Text Box 7"/>
          <p:cNvSpPr txBox="1">
            <a:spLocks noChangeArrowheads="1"/>
          </p:cNvSpPr>
          <p:nvPr/>
        </p:nvSpPr>
        <p:spPr bwMode="auto">
          <a:xfrm>
            <a:off x="5564188" y="4438650"/>
            <a:ext cx="1503362" cy="955675"/>
          </a:xfrm>
          <a:prstGeom prst="rect">
            <a:avLst/>
          </a:prstGeom>
          <a:noFill/>
          <a:ln w="12700">
            <a:solidFill>
              <a:srgbClr val="0033CC"/>
            </a:solidFill>
            <a:miter lim="800000"/>
            <a:headEnd type="none" w="sm" len="sm"/>
            <a:tailEnd type="none" w="sm" len="sm"/>
          </a:ln>
          <a:effectLst/>
        </p:spPr>
        <p:txBody>
          <a:bodyPr>
            <a:spAutoFit/>
          </a:bodyPr>
          <a:lstStyle/>
          <a:p>
            <a:pPr algn="ctr" eaLnBrk="1" hangingPunct="1">
              <a:spcBef>
                <a:spcPct val="50000"/>
              </a:spcBef>
            </a:pPr>
            <a:r>
              <a:rPr lang="es-ES_tradnl" sz="1400">
                <a:latin typeface="Arial" charset="0"/>
              </a:rPr>
              <a:t>incremento continuo de los requisitos de los usuarios</a:t>
            </a:r>
          </a:p>
        </p:txBody>
      </p:sp>
      <p:sp>
        <p:nvSpPr>
          <p:cNvPr id="139272" name="Text Box 8"/>
          <p:cNvSpPr txBox="1">
            <a:spLocks noChangeArrowheads="1"/>
          </p:cNvSpPr>
          <p:nvPr/>
        </p:nvSpPr>
        <p:spPr bwMode="auto">
          <a:xfrm>
            <a:off x="6665913" y="3741738"/>
            <a:ext cx="1428750" cy="530225"/>
          </a:xfrm>
          <a:prstGeom prst="rect">
            <a:avLst/>
          </a:prstGeom>
          <a:noFill/>
          <a:ln w="12700">
            <a:solidFill>
              <a:srgbClr val="0033CC"/>
            </a:solidFill>
            <a:miter lim="800000"/>
            <a:headEnd type="none" w="sm" len="sm"/>
            <a:tailEnd type="none" w="sm" len="sm"/>
          </a:ln>
          <a:effectLst/>
        </p:spPr>
        <p:txBody>
          <a:bodyPr>
            <a:spAutoFit/>
          </a:bodyPr>
          <a:lstStyle/>
          <a:p>
            <a:pPr algn="ctr" eaLnBrk="1" hangingPunct="1">
              <a:spcBef>
                <a:spcPct val="50000"/>
              </a:spcBef>
            </a:pPr>
            <a:r>
              <a:rPr lang="es-ES_tradnl" sz="1400">
                <a:latin typeface="Arial" charset="0"/>
              </a:rPr>
              <a:t>privacidad de los datos</a:t>
            </a:r>
          </a:p>
        </p:txBody>
      </p:sp>
      <p:sp>
        <p:nvSpPr>
          <p:cNvPr id="139273" name="Line 9"/>
          <p:cNvSpPr>
            <a:spLocks noChangeShapeType="1"/>
          </p:cNvSpPr>
          <p:nvPr/>
        </p:nvSpPr>
        <p:spPr bwMode="auto">
          <a:xfrm flipH="1">
            <a:off x="1992313" y="3232150"/>
            <a:ext cx="2251075" cy="865188"/>
          </a:xfrm>
          <a:prstGeom prst="line">
            <a:avLst/>
          </a:prstGeom>
          <a:noFill/>
          <a:ln w="12700">
            <a:solidFill>
              <a:srgbClr val="DA1E4F"/>
            </a:solidFill>
            <a:round/>
            <a:headEnd type="none" w="sm" len="sm"/>
            <a:tailEnd type="triangle" w="sm" len="sm"/>
          </a:ln>
          <a:effectLst/>
        </p:spPr>
        <p:txBody>
          <a:bodyPr wrap="none" anchor="ctr"/>
          <a:lstStyle/>
          <a:p>
            <a:endParaRPr lang="es-MX"/>
          </a:p>
        </p:txBody>
      </p:sp>
      <p:sp>
        <p:nvSpPr>
          <p:cNvPr id="139274" name="Line 10"/>
          <p:cNvSpPr>
            <a:spLocks noChangeShapeType="1"/>
          </p:cNvSpPr>
          <p:nvPr/>
        </p:nvSpPr>
        <p:spPr bwMode="auto">
          <a:xfrm>
            <a:off x="4259263" y="3232150"/>
            <a:ext cx="2049462" cy="1196975"/>
          </a:xfrm>
          <a:prstGeom prst="line">
            <a:avLst/>
          </a:prstGeom>
          <a:noFill/>
          <a:ln w="12700">
            <a:solidFill>
              <a:srgbClr val="DA1E4F"/>
            </a:solidFill>
            <a:round/>
            <a:headEnd type="none" w="sm" len="sm"/>
            <a:tailEnd type="triangle" w="sm" len="sm"/>
          </a:ln>
          <a:effectLst/>
        </p:spPr>
        <p:txBody>
          <a:bodyPr wrap="none" anchor="ctr"/>
          <a:lstStyle/>
          <a:p>
            <a:endParaRPr lang="es-MX"/>
          </a:p>
        </p:txBody>
      </p:sp>
      <p:sp>
        <p:nvSpPr>
          <p:cNvPr id="139275" name="Line 11"/>
          <p:cNvSpPr>
            <a:spLocks noChangeShapeType="1"/>
          </p:cNvSpPr>
          <p:nvPr/>
        </p:nvSpPr>
        <p:spPr bwMode="auto">
          <a:xfrm>
            <a:off x="4243388" y="3246438"/>
            <a:ext cx="2395537" cy="635000"/>
          </a:xfrm>
          <a:prstGeom prst="line">
            <a:avLst/>
          </a:prstGeom>
          <a:noFill/>
          <a:ln w="12700">
            <a:solidFill>
              <a:srgbClr val="DA1E4F"/>
            </a:solidFill>
            <a:round/>
            <a:headEnd type="none" w="sm" len="sm"/>
            <a:tailEnd type="triangle" w="sm" len="sm"/>
          </a:ln>
          <a:effectLst/>
        </p:spPr>
        <p:txBody>
          <a:bodyPr wrap="none" anchor="ctr"/>
          <a:lstStyle/>
          <a:p>
            <a:endParaRPr lang="es-MX"/>
          </a:p>
        </p:txBody>
      </p:sp>
      <p:sp>
        <p:nvSpPr>
          <p:cNvPr id="139276" name="Text Box 12"/>
          <p:cNvSpPr txBox="1">
            <a:spLocks noChangeArrowheads="1"/>
          </p:cNvSpPr>
          <p:nvPr/>
        </p:nvSpPr>
        <p:spPr bwMode="auto">
          <a:xfrm>
            <a:off x="655638" y="4149725"/>
            <a:ext cx="2165350" cy="742950"/>
          </a:xfrm>
          <a:prstGeom prst="rect">
            <a:avLst/>
          </a:prstGeom>
          <a:noFill/>
          <a:ln w="12700">
            <a:solidFill>
              <a:srgbClr val="0033CC"/>
            </a:solidFill>
            <a:miter lim="800000"/>
            <a:headEnd type="none" w="sm" len="sm"/>
            <a:tailEnd type="none" w="sm" len="sm"/>
          </a:ln>
          <a:effectLst/>
        </p:spPr>
        <p:txBody>
          <a:bodyPr>
            <a:spAutoFit/>
          </a:bodyPr>
          <a:lstStyle/>
          <a:p>
            <a:pPr algn="ctr" eaLnBrk="1" hangingPunct="1">
              <a:spcBef>
                <a:spcPct val="50000"/>
              </a:spcBef>
            </a:pPr>
            <a:r>
              <a:rPr lang="es-ES_tradnl" sz="1400">
                <a:latin typeface="Arial" charset="0"/>
              </a:rPr>
              <a:t>infravaloración del esfuerzo necesario para su diseño y creación</a:t>
            </a:r>
          </a:p>
        </p:txBody>
      </p:sp>
      <p:sp>
        <p:nvSpPr>
          <p:cNvPr id="139277" name="Line 13"/>
          <p:cNvSpPr>
            <a:spLocks noChangeShapeType="1"/>
          </p:cNvSpPr>
          <p:nvPr/>
        </p:nvSpPr>
        <p:spPr bwMode="auto">
          <a:xfrm flipH="1">
            <a:off x="4025900" y="3244850"/>
            <a:ext cx="188913" cy="1430338"/>
          </a:xfrm>
          <a:prstGeom prst="line">
            <a:avLst/>
          </a:prstGeom>
          <a:noFill/>
          <a:ln w="12700">
            <a:solidFill>
              <a:srgbClr val="DA1E4F"/>
            </a:solidFill>
            <a:round/>
            <a:headEnd type="none" w="sm" len="sm"/>
            <a:tailEnd type="triangle" w="sm" len="sm"/>
          </a:ln>
          <a:effectLst/>
        </p:spPr>
        <p:txBody>
          <a:bodyPr wrap="none" anchor="ctr"/>
          <a:lstStyle/>
          <a:p>
            <a:endParaRPr lang="es-MX"/>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4 Marcador de número de diapositiva"/>
          <p:cNvSpPr>
            <a:spLocks noGrp="1"/>
          </p:cNvSpPr>
          <p:nvPr>
            <p:ph type="sldNum" sz="quarter" idx="12"/>
          </p:nvPr>
        </p:nvSpPr>
        <p:spPr/>
        <p:txBody>
          <a:bodyPr/>
          <a:lstStyle/>
          <a:p>
            <a:fld id="{CC189D04-9047-4362-8F9D-9FB2E25F4EBA}" type="slidenum">
              <a:rPr lang="en-US"/>
              <a:pPr/>
              <a:t>17</a:t>
            </a:fld>
            <a:endParaRPr lang="en-US"/>
          </a:p>
        </p:txBody>
      </p:sp>
      <p:sp>
        <p:nvSpPr>
          <p:cNvPr id="140290" name="Rectangle 2"/>
          <p:cNvSpPr>
            <a:spLocks noGrp="1" noChangeArrowheads="1"/>
          </p:cNvSpPr>
          <p:nvPr>
            <p:ph type="title"/>
          </p:nvPr>
        </p:nvSpPr>
        <p:spPr/>
        <p:txBody>
          <a:bodyPr/>
          <a:lstStyle/>
          <a:p>
            <a:pPr>
              <a:tabLst>
                <a:tab pos="7143750" algn="l"/>
              </a:tabLst>
            </a:pPr>
            <a:r>
              <a:rPr lang="en-GB"/>
              <a:t>Introducción a los Almacenes de Datos</a:t>
            </a:r>
            <a:endParaRPr lang="es-ES_tradnl"/>
          </a:p>
        </p:txBody>
      </p:sp>
      <p:sp>
        <p:nvSpPr>
          <p:cNvPr id="140291" name="Text Box 3"/>
          <p:cNvSpPr txBox="1">
            <a:spLocks noChangeArrowheads="1"/>
          </p:cNvSpPr>
          <p:nvPr/>
        </p:nvSpPr>
        <p:spPr bwMode="auto">
          <a:xfrm>
            <a:off x="755650" y="1484313"/>
            <a:ext cx="3883025" cy="39687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2000">
                <a:solidFill>
                  <a:srgbClr val="0033CC"/>
                </a:solidFill>
                <a:latin typeface="Arial" charset="0"/>
              </a:rPr>
              <a:t>Sistema Operacional (OLTP)</a:t>
            </a:r>
          </a:p>
        </p:txBody>
      </p:sp>
      <p:sp>
        <p:nvSpPr>
          <p:cNvPr id="140292" name="Text Box 4"/>
          <p:cNvSpPr txBox="1">
            <a:spLocks noChangeArrowheads="1"/>
          </p:cNvSpPr>
          <p:nvPr/>
        </p:nvSpPr>
        <p:spPr bwMode="auto">
          <a:xfrm>
            <a:off x="5487988" y="1428750"/>
            <a:ext cx="3116262" cy="39687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2000">
                <a:solidFill>
                  <a:srgbClr val="0033CC"/>
                </a:solidFill>
                <a:latin typeface="Arial" charset="0"/>
              </a:rPr>
              <a:t>Almacén de datos (DW)</a:t>
            </a:r>
          </a:p>
        </p:txBody>
      </p:sp>
      <p:sp>
        <p:nvSpPr>
          <p:cNvPr id="140293" name="Text Box 5"/>
          <p:cNvSpPr txBox="1">
            <a:spLocks noChangeArrowheads="1"/>
          </p:cNvSpPr>
          <p:nvPr/>
        </p:nvSpPr>
        <p:spPr bwMode="auto">
          <a:xfrm>
            <a:off x="784225" y="2019300"/>
            <a:ext cx="7867650" cy="434657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400">
                <a:latin typeface="Arial" charset="0"/>
              </a:rPr>
              <a:t>- almacena datos actuales			- almacena datos históricos</a:t>
            </a:r>
          </a:p>
          <a:p>
            <a:pPr eaLnBrk="1" hangingPunct="1">
              <a:spcBef>
                <a:spcPct val="50000"/>
              </a:spcBef>
            </a:pPr>
            <a:r>
              <a:rPr lang="es-ES_tradnl" sz="1400">
                <a:latin typeface="Arial" charset="0"/>
              </a:rPr>
              <a:t>- almacena datos de detalle			- almacena datos de detalle</a:t>
            </a:r>
          </a:p>
          <a:p>
            <a:pPr eaLnBrk="1" hangingPunct="1"/>
            <a:r>
              <a:rPr lang="es-ES_tradnl" sz="1400">
                <a:latin typeface="Arial" charset="0"/>
              </a:rPr>
              <a:t> 					y datos agregados a distintos niveles</a:t>
            </a:r>
          </a:p>
          <a:p>
            <a:pPr eaLnBrk="1" hangingPunct="1">
              <a:spcBef>
                <a:spcPct val="50000"/>
              </a:spcBef>
              <a:buFontTx/>
              <a:buChar char="-"/>
            </a:pPr>
            <a:r>
              <a:rPr lang="es-ES_tradnl" sz="1400">
                <a:latin typeface="Arial" charset="0"/>
              </a:rPr>
              <a:t>bases de datos medianas			- bases de datos grandes</a:t>
            </a:r>
          </a:p>
          <a:p>
            <a:pPr eaLnBrk="1" hangingPunct="1"/>
            <a:r>
              <a:rPr lang="es-ES_tradnl" sz="1400">
                <a:latin typeface="Arial" charset="0"/>
              </a:rPr>
              <a:t>(100Mb-1Gb)				(100Gb-1Tb)</a:t>
            </a:r>
          </a:p>
          <a:p>
            <a:pPr eaLnBrk="1" hangingPunct="1">
              <a:spcBef>
                <a:spcPct val="50000"/>
              </a:spcBef>
            </a:pPr>
            <a:r>
              <a:rPr lang="es-ES_tradnl" sz="1400">
                <a:latin typeface="Arial" charset="0"/>
              </a:rPr>
              <a:t>- los datos son dinámicos (actualizables)		- los datos son estáticos</a:t>
            </a:r>
          </a:p>
          <a:p>
            <a:pPr eaLnBrk="1" hangingPunct="1">
              <a:spcBef>
                <a:spcPct val="50000"/>
              </a:spcBef>
            </a:pPr>
            <a:r>
              <a:rPr lang="es-ES_tradnl" sz="1400">
                <a:latin typeface="Arial" charset="0"/>
              </a:rPr>
              <a:t>- los procesos (transacciones) son repetitivos		- los procesos no son previsibles</a:t>
            </a:r>
          </a:p>
          <a:p>
            <a:pPr eaLnBrk="1" hangingPunct="1">
              <a:spcBef>
                <a:spcPct val="50000"/>
              </a:spcBef>
            </a:pPr>
            <a:r>
              <a:rPr lang="es-ES_tradnl" sz="1400">
                <a:latin typeface="Arial" charset="0"/>
              </a:rPr>
              <a:t>- el número de transacciones es elevado		- el número de transacciones es</a:t>
            </a:r>
          </a:p>
          <a:p>
            <a:pPr eaLnBrk="1" hangingPunct="1"/>
            <a:r>
              <a:rPr lang="es-ES_tradnl" sz="1400">
                <a:latin typeface="Arial" charset="0"/>
              </a:rPr>
              <a:t>					bajo o medio</a:t>
            </a:r>
          </a:p>
          <a:p>
            <a:pPr eaLnBrk="1" hangingPunct="1">
              <a:spcBef>
                <a:spcPct val="50000"/>
              </a:spcBef>
            </a:pPr>
            <a:r>
              <a:rPr lang="es-ES_tradnl" sz="1400">
                <a:latin typeface="Arial" charset="0"/>
              </a:rPr>
              <a:t>- tiempo de respuesta pequeño (segundos)		- tiempo de respuesta variable         					(segundos-horas)</a:t>
            </a:r>
          </a:p>
          <a:p>
            <a:pPr eaLnBrk="1" hangingPunct="1">
              <a:spcBef>
                <a:spcPct val="50000"/>
              </a:spcBef>
            </a:pPr>
            <a:r>
              <a:rPr lang="es-ES_tradnl" sz="1400">
                <a:latin typeface="Arial" charset="0"/>
              </a:rPr>
              <a:t>- dedicado al procesamiento de transacciones		- dedicado al análisis de datos</a:t>
            </a:r>
          </a:p>
          <a:p>
            <a:pPr eaLnBrk="1" hangingPunct="1">
              <a:spcBef>
                <a:spcPct val="50000"/>
              </a:spcBef>
            </a:pPr>
            <a:r>
              <a:rPr lang="es-ES_tradnl" sz="1400">
                <a:latin typeface="Arial" charset="0"/>
              </a:rPr>
              <a:t>- orientado a los procesos de la organización		- orientado a la información relevante</a:t>
            </a:r>
          </a:p>
          <a:p>
            <a:pPr eaLnBrk="1" hangingPunct="1">
              <a:spcBef>
                <a:spcPct val="50000"/>
              </a:spcBef>
            </a:pPr>
            <a:r>
              <a:rPr lang="es-ES_tradnl" sz="1400">
                <a:latin typeface="Arial" charset="0"/>
              </a:rPr>
              <a:t>- soporta decisiones diarias			- soporta decisiones estratégicas</a:t>
            </a:r>
          </a:p>
          <a:p>
            <a:pPr eaLnBrk="1" hangingPunct="1">
              <a:spcBef>
                <a:spcPct val="50000"/>
              </a:spcBef>
            </a:pPr>
            <a:r>
              <a:rPr lang="es-ES_tradnl" sz="1400">
                <a:latin typeface="Arial" charset="0"/>
              </a:rPr>
              <a:t>- sirve a muchos usuarios (administrativos)		- sirve a técnicos de dirección</a:t>
            </a:r>
          </a:p>
        </p:txBody>
      </p:sp>
      <p:sp>
        <p:nvSpPr>
          <p:cNvPr id="140294" name="Line 6"/>
          <p:cNvSpPr>
            <a:spLocks noChangeShapeType="1"/>
          </p:cNvSpPr>
          <p:nvPr/>
        </p:nvSpPr>
        <p:spPr bwMode="auto">
          <a:xfrm flipH="1">
            <a:off x="4840288" y="1514475"/>
            <a:ext cx="0" cy="4922838"/>
          </a:xfrm>
          <a:prstGeom prst="line">
            <a:avLst/>
          </a:prstGeom>
          <a:noFill/>
          <a:ln w="28575">
            <a:solidFill>
              <a:srgbClr val="DA1E4F"/>
            </a:solidFill>
            <a:round/>
            <a:headEnd type="none" w="sm" len="sm"/>
            <a:tailEnd type="none" w="sm" len="sm"/>
          </a:ln>
          <a:effectLst/>
        </p:spPr>
        <p:txBody>
          <a:bodyPr wrap="none" anchor="ctr"/>
          <a:lstStyle/>
          <a:p>
            <a:endParaRPr lang="es-MX"/>
          </a:p>
        </p:txBody>
      </p:sp>
      <p:sp>
        <p:nvSpPr>
          <p:cNvPr id="140295" name="Line 7"/>
          <p:cNvSpPr>
            <a:spLocks noChangeShapeType="1"/>
          </p:cNvSpPr>
          <p:nvPr/>
        </p:nvSpPr>
        <p:spPr bwMode="auto">
          <a:xfrm>
            <a:off x="842963" y="1889125"/>
            <a:ext cx="7677150" cy="0"/>
          </a:xfrm>
          <a:prstGeom prst="line">
            <a:avLst/>
          </a:prstGeom>
          <a:noFill/>
          <a:ln w="28575">
            <a:solidFill>
              <a:srgbClr val="DA1E4F"/>
            </a:solidFill>
            <a:round/>
            <a:headEnd type="none" w="sm" len="sm"/>
            <a:tailEnd type="none" w="sm" len="sm"/>
          </a:ln>
          <a:effectLst/>
        </p:spPr>
        <p:txBody>
          <a:bodyPr wrap="none" anchor="ctr"/>
          <a:lstStyle/>
          <a:p>
            <a:endParaRPr lang="es-MX"/>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4 Marcador de número de diapositiva"/>
          <p:cNvSpPr>
            <a:spLocks noGrp="1"/>
          </p:cNvSpPr>
          <p:nvPr>
            <p:ph type="sldNum" sz="quarter" idx="12"/>
          </p:nvPr>
        </p:nvSpPr>
        <p:spPr/>
        <p:txBody>
          <a:bodyPr/>
          <a:lstStyle/>
          <a:p>
            <a:fld id="{869929D1-E58C-42C1-9A22-218C68959D82}" type="slidenum">
              <a:rPr lang="en-US"/>
              <a:pPr/>
              <a:t>18</a:t>
            </a:fld>
            <a:endParaRPr lang="en-US"/>
          </a:p>
        </p:txBody>
      </p:sp>
      <p:sp>
        <p:nvSpPr>
          <p:cNvPr id="121858" name="Rectangle 2"/>
          <p:cNvSpPr>
            <a:spLocks noGrp="1" noChangeArrowheads="1"/>
          </p:cNvSpPr>
          <p:nvPr>
            <p:ph type="title"/>
          </p:nvPr>
        </p:nvSpPr>
        <p:spPr/>
        <p:txBody>
          <a:bodyPr/>
          <a:lstStyle/>
          <a:p>
            <a:pPr>
              <a:tabLst>
                <a:tab pos="7143750" algn="l"/>
              </a:tabLst>
            </a:pPr>
            <a:r>
              <a:rPr lang="en-GB"/>
              <a:t>Arquitectura de un Almacén de Datos</a:t>
            </a:r>
            <a:endParaRPr lang="es-ES_tradnl"/>
          </a:p>
        </p:txBody>
      </p:sp>
      <p:sp>
        <p:nvSpPr>
          <p:cNvPr id="121859" name="Text Box 3"/>
          <p:cNvSpPr txBox="1">
            <a:spLocks noChangeArrowheads="1"/>
          </p:cNvSpPr>
          <p:nvPr/>
        </p:nvSpPr>
        <p:spPr bwMode="auto">
          <a:xfrm>
            <a:off x="590550" y="1695450"/>
            <a:ext cx="7620000" cy="1917700"/>
          </a:xfrm>
          <a:prstGeom prst="rect">
            <a:avLst/>
          </a:prstGeom>
          <a:noFill/>
          <a:ln w="9525">
            <a:noFill/>
            <a:miter lim="800000"/>
            <a:headEnd/>
            <a:tailEnd/>
          </a:ln>
          <a:effectLst/>
        </p:spPr>
        <p:txBody>
          <a:bodyPr>
            <a:spAutoFit/>
          </a:bodyPr>
          <a:lstStyle/>
          <a:p>
            <a:pPr marL="282575" indent="-282575">
              <a:buFont typeface="Symbol" pitchFamily="18" charset="2"/>
              <a:buChar char="·"/>
            </a:pPr>
            <a:r>
              <a:rPr lang="es-ES_tradnl">
                <a:solidFill>
                  <a:srgbClr val="000000"/>
                </a:solidFill>
                <a:latin typeface="Arial" charset="0"/>
              </a:rPr>
              <a:t>La Arquitectura de un AD viene determinada por su situación central como fuente de información para las herramientas de análisis. </a:t>
            </a:r>
          </a:p>
          <a:p>
            <a:pPr marL="282575" indent="-282575">
              <a:buFont typeface="Symbol" pitchFamily="18" charset="2"/>
              <a:buChar char="·"/>
            </a:pPr>
            <a:endParaRPr lang="es-ES_tradnl">
              <a:solidFill>
                <a:srgbClr val="000000"/>
              </a:solidFill>
              <a:latin typeface="Arial" charset="0"/>
            </a:endParaRPr>
          </a:p>
          <a:p>
            <a:pPr marL="282575" indent="-282575">
              <a:buFont typeface="Symbol" pitchFamily="18" charset="2"/>
              <a:buChar char="·"/>
            </a:pPr>
            <a:endParaRPr lang="es-ES_tradnl">
              <a:solidFill>
                <a:srgbClr val="000000"/>
              </a:solidFill>
              <a:latin typeface="Arial" charset="0"/>
            </a:endParaRPr>
          </a:p>
        </p:txBody>
      </p:sp>
      <p:sp>
        <p:nvSpPr>
          <p:cNvPr id="121860" name="AutoShape 4"/>
          <p:cNvSpPr>
            <a:spLocks noChangeArrowheads="1"/>
          </p:cNvSpPr>
          <p:nvPr/>
        </p:nvSpPr>
        <p:spPr bwMode="auto">
          <a:xfrm>
            <a:off x="1211263" y="3405188"/>
            <a:ext cx="1209675" cy="996950"/>
          </a:xfrm>
          <a:prstGeom prst="flowChartMagneticDisk">
            <a:avLst/>
          </a:prstGeom>
          <a:solidFill>
            <a:srgbClr val="EBFFEB"/>
          </a:solidFill>
          <a:ln w="9525">
            <a:solidFill>
              <a:srgbClr val="000000"/>
            </a:solidFill>
            <a:round/>
            <a:headEnd/>
            <a:tailEnd/>
          </a:ln>
        </p:spPr>
        <p:txBody>
          <a:bodyPr/>
          <a:lstStyle/>
          <a:p>
            <a:endParaRPr lang="es-MX"/>
          </a:p>
        </p:txBody>
      </p:sp>
      <p:sp>
        <p:nvSpPr>
          <p:cNvPr id="121861" name="Text Box 5"/>
          <p:cNvSpPr txBox="1">
            <a:spLocks noChangeArrowheads="1"/>
          </p:cNvSpPr>
          <p:nvPr/>
        </p:nvSpPr>
        <p:spPr bwMode="auto">
          <a:xfrm>
            <a:off x="1060450" y="3748088"/>
            <a:ext cx="1484313" cy="673100"/>
          </a:xfrm>
          <a:prstGeom prst="rect">
            <a:avLst/>
          </a:prstGeom>
          <a:noFill/>
          <a:ln w="9525">
            <a:noFill/>
            <a:miter lim="800000"/>
            <a:headEnd/>
            <a:tailEnd/>
          </a:ln>
        </p:spPr>
        <p:txBody>
          <a:bodyPr/>
          <a:lstStyle/>
          <a:p>
            <a:pPr algn="ctr"/>
            <a:r>
              <a:rPr lang="es-ES" altLang="ko-KR" sz="1000">
                <a:latin typeface="Arial" charset="0"/>
                <a:ea typeface="Batang" pitchFamily="18" charset="-127"/>
              </a:rPr>
              <a:t>Base de Datos Transaccional</a:t>
            </a:r>
            <a:endParaRPr lang="es-ES" sz="1000"/>
          </a:p>
        </p:txBody>
      </p:sp>
      <p:sp>
        <p:nvSpPr>
          <p:cNvPr id="121862" name="Oval 6"/>
          <p:cNvSpPr>
            <a:spLocks noChangeArrowheads="1"/>
          </p:cNvSpPr>
          <p:nvPr/>
        </p:nvSpPr>
        <p:spPr bwMode="auto">
          <a:xfrm>
            <a:off x="909638" y="3233738"/>
            <a:ext cx="1814512" cy="1325562"/>
          </a:xfrm>
          <a:prstGeom prst="ellipse">
            <a:avLst/>
          </a:prstGeom>
          <a:noFill/>
          <a:ln w="38100">
            <a:solidFill>
              <a:srgbClr val="FF9900"/>
            </a:solidFill>
            <a:prstDash val="sysDot"/>
            <a:round/>
            <a:headEnd/>
            <a:tailEnd/>
          </a:ln>
        </p:spPr>
        <p:txBody>
          <a:bodyPr/>
          <a:lstStyle/>
          <a:p>
            <a:endParaRPr lang="es-MX"/>
          </a:p>
        </p:txBody>
      </p:sp>
      <p:sp>
        <p:nvSpPr>
          <p:cNvPr id="121863" name="Text Box 7"/>
          <p:cNvSpPr txBox="1">
            <a:spLocks noChangeArrowheads="1"/>
          </p:cNvSpPr>
          <p:nvPr/>
        </p:nvSpPr>
        <p:spPr bwMode="auto">
          <a:xfrm>
            <a:off x="2389188" y="3181350"/>
            <a:ext cx="982662" cy="623888"/>
          </a:xfrm>
          <a:prstGeom prst="rect">
            <a:avLst/>
          </a:prstGeom>
          <a:noFill/>
          <a:ln w="9525">
            <a:noFill/>
            <a:miter lim="800000"/>
            <a:headEnd/>
            <a:tailEnd/>
          </a:ln>
        </p:spPr>
        <p:txBody>
          <a:bodyPr/>
          <a:lstStyle/>
          <a:p>
            <a:pPr algn="ctr"/>
            <a:r>
              <a:rPr lang="es-MX" sz="1000" noProof="1">
                <a:latin typeface="Arial" charset="0"/>
                <a:ea typeface="Batang" pitchFamily="18" charset="-127"/>
              </a:rPr>
              <a:t>Fuentes Internas</a:t>
            </a:r>
            <a:endParaRPr lang="es-ES" sz="1000"/>
          </a:p>
        </p:txBody>
      </p:sp>
      <p:grpSp>
        <p:nvGrpSpPr>
          <p:cNvPr id="121864" name="Group 8"/>
          <p:cNvGrpSpPr>
            <a:grpSpLocks/>
          </p:cNvGrpSpPr>
          <p:nvPr/>
        </p:nvGrpSpPr>
        <p:grpSpPr bwMode="auto">
          <a:xfrm>
            <a:off x="909638" y="4606925"/>
            <a:ext cx="2220912" cy="1703388"/>
            <a:chOff x="703" y="2433"/>
            <a:chExt cx="1399" cy="1073"/>
          </a:xfrm>
        </p:grpSpPr>
        <p:sp>
          <p:nvSpPr>
            <p:cNvPr id="121865" name="Text Box 9"/>
            <p:cNvSpPr txBox="1">
              <a:spLocks noChangeArrowheads="1"/>
            </p:cNvSpPr>
            <p:nvPr/>
          </p:nvSpPr>
          <p:spPr bwMode="auto">
            <a:xfrm>
              <a:off x="1483" y="3111"/>
              <a:ext cx="619" cy="395"/>
            </a:xfrm>
            <a:prstGeom prst="rect">
              <a:avLst/>
            </a:prstGeom>
            <a:noFill/>
            <a:ln w="9525">
              <a:noFill/>
              <a:miter lim="800000"/>
              <a:headEnd/>
              <a:tailEnd/>
            </a:ln>
          </p:spPr>
          <p:txBody>
            <a:bodyPr/>
            <a:lstStyle/>
            <a:p>
              <a:pPr algn="ctr"/>
              <a:r>
                <a:rPr lang="es-ES" altLang="ko-KR" sz="1000">
                  <a:latin typeface="Arial" charset="0"/>
                  <a:ea typeface="Batang" pitchFamily="18" charset="-127"/>
                </a:rPr>
                <a:t>Fuentes Externas</a:t>
              </a:r>
              <a:endParaRPr lang="es-ES" sz="1000"/>
            </a:p>
          </p:txBody>
        </p:sp>
        <p:grpSp>
          <p:nvGrpSpPr>
            <p:cNvPr id="121866" name="Group 10"/>
            <p:cNvGrpSpPr>
              <a:grpSpLocks/>
            </p:cNvGrpSpPr>
            <p:nvPr/>
          </p:nvGrpSpPr>
          <p:grpSpPr bwMode="auto">
            <a:xfrm>
              <a:off x="872" y="2973"/>
              <a:ext cx="381" cy="372"/>
              <a:chOff x="10527" y="12221"/>
              <a:chExt cx="1172" cy="981"/>
            </a:xfrm>
          </p:grpSpPr>
          <p:sp>
            <p:nvSpPr>
              <p:cNvPr id="121867" name="AutoShape 11"/>
              <p:cNvSpPr>
                <a:spLocks noChangeArrowheads="1"/>
              </p:cNvSpPr>
              <p:nvPr/>
            </p:nvSpPr>
            <p:spPr bwMode="auto">
              <a:xfrm>
                <a:off x="10629" y="12221"/>
                <a:ext cx="900" cy="900"/>
              </a:xfrm>
              <a:prstGeom prst="flowChartMagneticDisk">
                <a:avLst/>
              </a:prstGeom>
              <a:solidFill>
                <a:srgbClr val="EBFFEB"/>
              </a:solidFill>
              <a:ln w="9525">
                <a:solidFill>
                  <a:srgbClr val="000000"/>
                </a:solidFill>
                <a:round/>
                <a:headEnd/>
                <a:tailEnd/>
              </a:ln>
            </p:spPr>
            <p:txBody>
              <a:bodyPr tIns="18000" bIns="36000"/>
              <a:lstStyle/>
              <a:p>
                <a:endParaRPr lang="es-MX"/>
              </a:p>
            </p:txBody>
          </p:sp>
          <p:sp>
            <p:nvSpPr>
              <p:cNvPr id="121868" name="Text Box 12"/>
              <p:cNvSpPr txBox="1">
                <a:spLocks noChangeArrowheads="1"/>
              </p:cNvSpPr>
              <p:nvPr/>
            </p:nvSpPr>
            <p:spPr bwMode="auto">
              <a:xfrm>
                <a:off x="10527" y="12546"/>
                <a:ext cx="1172" cy="656"/>
              </a:xfrm>
              <a:prstGeom prst="rect">
                <a:avLst/>
              </a:prstGeom>
              <a:noFill/>
              <a:ln w="9525">
                <a:noFill/>
                <a:miter lim="800000"/>
                <a:headEnd/>
                <a:tailEnd/>
              </a:ln>
            </p:spPr>
            <p:txBody>
              <a:bodyPr tIns="18000" bIns="36000"/>
              <a:lstStyle/>
              <a:p>
                <a:pPr algn="ctr"/>
                <a:r>
                  <a:rPr lang="es-ES" altLang="ko-KR" sz="800">
                    <a:latin typeface="Arial Narrow" pitchFamily="34" charset="0"/>
                    <a:ea typeface="Batang" pitchFamily="18" charset="-127"/>
                  </a:rPr>
                  <a:t>Fuente de Datos </a:t>
                </a:r>
                <a:endParaRPr lang="es-ES" sz="800"/>
              </a:p>
            </p:txBody>
          </p:sp>
        </p:grpSp>
        <p:sp>
          <p:nvSpPr>
            <p:cNvPr id="121869" name="AutoShape 13"/>
            <p:cNvSpPr>
              <a:spLocks noChangeArrowheads="1"/>
            </p:cNvSpPr>
            <p:nvPr/>
          </p:nvSpPr>
          <p:spPr bwMode="auto">
            <a:xfrm>
              <a:off x="1311" y="2757"/>
              <a:ext cx="293" cy="339"/>
            </a:xfrm>
            <a:prstGeom prst="flowChartDocument">
              <a:avLst/>
            </a:prstGeom>
            <a:solidFill>
              <a:srgbClr val="FFFFFF"/>
            </a:solidFill>
            <a:ln w="9525">
              <a:solidFill>
                <a:srgbClr val="000000"/>
              </a:solidFill>
              <a:miter lim="800000"/>
              <a:headEnd/>
              <a:tailEnd/>
            </a:ln>
          </p:spPr>
          <p:txBody>
            <a:bodyPr/>
            <a:lstStyle/>
            <a:p>
              <a:endParaRPr lang="es-MX"/>
            </a:p>
          </p:txBody>
        </p:sp>
        <p:sp>
          <p:nvSpPr>
            <p:cNvPr id="121870" name="Text Box 14"/>
            <p:cNvSpPr txBox="1">
              <a:spLocks noChangeArrowheads="1"/>
            </p:cNvSpPr>
            <p:nvPr/>
          </p:nvSpPr>
          <p:spPr bwMode="auto">
            <a:xfrm>
              <a:off x="1274" y="2800"/>
              <a:ext cx="381" cy="248"/>
            </a:xfrm>
            <a:prstGeom prst="rect">
              <a:avLst/>
            </a:prstGeom>
            <a:noFill/>
            <a:ln w="9525">
              <a:noFill/>
              <a:miter lim="800000"/>
              <a:headEnd/>
              <a:tailEnd/>
            </a:ln>
          </p:spPr>
          <p:txBody>
            <a:bodyPr tIns="36000" bIns="36000"/>
            <a:lstStyle/>
            <a:p>
              <a:pPr algn="ctr"/>
              <a:r>
                <a:rPr lang="es-MX" sz="800" noProof="1">
                  <a:latin typeface="Arial Narrow" pitchFamily="34" charset="0"/>
                  <a:ea typeface="Batang" pitchFamily="18" charset="-127"/>
                </a:rPr>
                <a:t>Fuente de Datos 3</a:t>
              </a:r>
              <a:endParaRPr lang="es-ES" sz="800"/>
            </a:p>
          </p:txBody>
        </p:sp>
        <p:sp>
          <p:nvSpPr>
            <p:cNvPr id="121871" name="Text Box 15"/>
            <p:cNvSpPr txBox="1">
              <a:spLocks noChangeArrowheads="1"/>
            </p:cNvSpPr>
            <p:nvPr/>
          </p:nvSpPr>
          <p:spPr bwMode="auto">
            <a:xfrm>
              <a:off x="1284" y="2996"/>
              <a:ext cx="198" cy="127"/>
            </a:xfrm>
            <a:prstGeom prst="rect">
              <a:avLst/>
            </a:prstGeom>
            <a:noFill/>
            <a:ln w="9525">
              <a:noFill/>
              <a:miter lim="800000"/>
              <a:headEnd/>
              <a:tailEnd/>
            </a:ln>
          </p:spPr>
          <p:txBody>
            <a:bodyPr lIns="0" rIns="0"/>
            <a:lstStyle/>
            <a:p>
              <a:pPr algn="ctr"/>
              <a:r>
                <a:rPr lang="es-MX" sz="400" noProof="1">
                  <a:latin typeface="Arial Narrow" pitchFamily="34" charset="0"/>
                  <a:ea typeface="Batang" pitchFamily="18" charset="-127"/>
                </a:rPr>
                <a:t>HTML</a:t>
              </a:r>
              <a:endParaRPr lang="es-ES"/>
            </a:p>
          </p:txBody>
        </p:sp>
        <p:sp>
          <p:nvSpPr>
            <p:cNvPr id="121872" name="Oval 16"/>
            <p:cNvSpPr>
              <a:spLocks noChangeArrowheads="1"/>
            </p:cNvSpPr>
            <p:nvPr/>
          </p:nvSpPr>
          <p:spPr bwMode="auto">
            <a:xfrm>
              <a:off x="703" y="2433"/>
              <a:ext cx="952" cy="972"/>
            </a:xfrm>
            <a:prstGeom prst="ellipse">
              <a:avLst/>
            </a:prstGeom>
            <a:noFill/>
            <a:ln w="38100">
              <a:solidFill>
                <a:srgbClr val="FF9900"/>
              </a:solidFill>
              <a:prstDash val="sysDot"/>
              <a:round/>
              <a:headEnd/>
              <a:tailEnd/>
            </a:ln>
          </p:spPr>
          <p:txBody>
            <a:bodyPr/>
            <a:lstStyle/>
            <a:p>
              <a:endParaRPr lang="es-MX"/>
            </a:p>
          </p:txBody>
        </p:sp>
        <p:grpSp>
          <p:nvGrpSpPr>
            <p:cNvPr id="121873" name="Group 17"/>
            <p:cNvGrpSpPr>
              <a:grpSpLocks/>
            </p:cNvGrpSpPr>
            <p:nvPr/>
          </p:nvGrpSpPr>
          <p:grpSpPr bwMode="auto">
            <a:xfrm>
              <a:off x="703" y="2541"/>
              <a:ext cx="571" cy="359"/>
              <a:chOff x="8702" y="12345"/>
              <a:chExt cx="1573" cy="779"/>
            </a:xfrm>
          </p:grpSpPr>
          <p:sp>
            <p:nvSpPr>
              <p:cNvPr id="121874" name="AutoShape 18"/>
              <p:cNvSpPr>
                <a:spLocks noChangeArrowheads="1"/>
              </p:cNvSpPr>
              <p:nvPr/>
            </p:nvSpPr>
            <p:spPr bwMode="auto">
              <a:xfrm>
                <a:off x="9015" y="12345"/>
                <a:ext cx="1260" cy="720"/>
              </a:xfrm>
              <a:prstGeom prst="flowChartInputOutput">
                <a:avLst/>
              </a:prstGeom>
              <a:solidFill>
                <a:srgbClr val="FFE6D5"/>
              </a:solidFill>
              <a:ln w="9525">
                <a:solidFill>
                  <a:srgbClr val="000000"/>
                </a:solidFill>
                <a:miter lim="800000"/>
                <a:headEnd/>
                <a:tailEnd/>
              </a:ln>
            </p:spPr>
            <p:txBody>
              <a:bodyPr tIns="36000" bIns="36000"/>
              <a:lstStyle/>
              <a:p>
                <a:endParaRPr lang="es-MX"/>
              </a:p>
            </p:txBody>
          </p:sp>
          <p:sp>
            <p:nvSpPr>
              <p:cNvPr id="121875" name="Text Box 19"/>
              <p:cNvSpPr txBox="1">
                <a:spLocks noChangeArrowheads="1"/>
              </p:cNvSpPr>
              <p:nvPr/>
            </p:nvSpPr>
            <p:spPr bwMode="auto">
              <a:xfrm>
                <a:off x="9143" y="12419"/>
                <a:ext cx="1080" cy="528"/>
              </a:xfrm>
              <a:prstGeom prst="rect">
                <a:avLst/>
              </a:prstGeom>
              <a:noFill/>
              <a:ln w="9525">
                <a:noFill/>
                <a:miter lim="800000"/>
                <a:headEnd/>
                <a:tailEnd/>
              </a:ln>
            </p:spPr>
            <p:txBody>
              <a:bodyPr tIns="36000" bIns="36000"/>
              <a:lstStyle/>
              <a:p>
                <a:pPr algn="ctr"/>
                <a:r>
                  <a:rPr lang="es-MX" sz="800" noProof="1">
                    <a:latin typeface="Arial Narrow" pitchFamily="34" charset="0"/>
                    <a:ea typeface="Batang" pitchFamily="18" charset="-127"/>
                  </a:rPr>
                  <a:t>Fuente de Datos 1</a:t>
                </a:r>
                <a:endParaRPr lang="es-ES" sz="800"/>
              </a:p>
            </p:txBody>
          </p:sp>
          <p:sp>
            <p:nvSpPr>
              <p:cNvPr id="121876" name="Text Box 20"/>
              <p:cNvSpPr txBox="1">
                <a:spLocks noChangeArrowheads="1"/>
              </p:cNvSpPr>
              <p:nvPr/>
            </p:nvSpPr>
            <p:spPr bwMode="auto">
              <a:xfrm>
                <a:off x="8702" y="12810"/>
                <a:ext cx="1023" cy="314"/>
              </a:xfrm>
              <a:prstGeom prst="rect">
                <a:avLst/>
              </a:prstGeom>
              <a:noFill/>
              <a:ln w="9525">
                <a:noFill/>
                <a:miter lim="800000"/>
                <a:headEnd/>
                <a:tailEnd/>
              </a:ln>
            </p:spPr>
            <p:txBody>
              <a:bodyPr tIns="36000" bIns="36000"/>
              <a:lstStyle/>
              <a:p>
                <a:pPr algn="ctr"/>
                <a:r>
                  <a:rPr lang="es-ES" altLang="ko-KR" sz="600">
                    <a:latin typeface="Arial Narrow" pitchFamily="34" charset="0"/>
                    <a:ea typeface="Batang" pitchFamily="18" charset="-127"/>
                  </a:rPr>
                  <a:t>texto</a:t>
                </a:r>
                <a:endParaRPr lang="es-ES" sz="600"/>
              </a:p>
            </p:txBody>
          </p:sp>
        </p:grpSp>
      </p:grpSp>
      <p:grpSp>
        <p:nvGrpSpPr>
          <p:cNvPr id="121877" name="Group 21"/>
          <p:cNvGrpSpPr>
            <a:grpSpLocks/>
          </p:cNvGrpSpPr>
          <p:nvPr/>
        </p:nvGrpSpPr>
        <p:grpSpPr bwMode="auto">
          <a:xfrm>
            <a:off x="2438400" y="3962400"/>
            <a:ext cx="3943350" cy="1447800"/>
            <a:chOff x="1666" y="2027"/>
            <a:chExt cx="2484" cy="912"/>
          </a:xfrm>
        </p:grpSpPr>
        <p:sp>
          <p:nvSpPr>
            <p:cNvPr id="121878" name="Line 22"/>
            <p:cNvSpPr>
              <a:spLocks noChangeShapeType="1"/>
            </p:cNvSpPr>
            <p:nvPr/>
          </p:nvSpPr>
          <p:spPr bwMode="auto">
            <a:xfrm>
              <a:off x="1784" y="2164"/>
              <a:ext cx="476" cy="324"/>
            </a:xfrm>
            <a:prstGeom prst="line">
              <a:avLst/>
            </a:prstGeom>
            <a:noFill/>
            <a:ln w="38100">
              <a:solidFill>
                <a:srgbClr val="FF9900"/>
              </a:solidFill>
              <a:prstDash val="sysDot"/>
              <a:round/>
              <a:headEnd/>
              <a:tailEnd type="triangle" w="med" len="med"/>
            </a:ln>
          </p:spPr>
          <p:txBody>
            <a:bodyPr/>
            <a:lstStyle/>
            <a:p>
              <a:endParaRPr lang="es-MX"/>
            </a:p>
          </p:txBody>
        </p:sp>
        <p:sp>
          <p:nvSpPr>
            <p:cNvPr id="121879" name="Line 23"/>
            <p:cNvSpPr>
              <a:spLocks noChangeShapeType="1"/>
            </p:cNvSpPr>
            <p:nvPr/>
          </p:nvSpPr>
          <p:spPr bwMode="auto">
            <a:xfrm flipV="1">
              <a:off x="1666" y="2562"/>
              <a:ext cx="588" cy="332"/>
            </a:xfrm>
            <a:prstGeom prst="line">
              <a:avLst/>
            </a:prstGeom>
            <a:noFill/>
            <a:ln w="38100">
              <a:solidFill>
                <a:srgbClr val="FF9900"/>
              </a:solidFill>
              <a:prstDash val="sysDot"/>
              <a:round/>
              <a:headEnd/>
              <a:tailEnd type="triangle" w="med" len="med"/>
            </a:ln>
          </p:spPr>
          <p:txBody>
            <a:bodyPr/>
            <a:lstStyle/>
            <a:p>
              <a:endParaRPr lang="es-MX"/>
            </a:p>
          </p:txBody>
        </p:sp>
        <p:grpSp>
          <p:nvGrpSpPr>
            <p:cNvPr id="121880" name="Group 24"/>
            <p:cNvGrpSpPr>
              <a:grpSpLocks/>
            </p:cNvGrpSpPr>
            <p:nvPr/>
          </p:nvGrpSpPr>
          <p:grpSpPr bwMode="auto">
            <a:xfrm>
              <a:off x="2266" y="2027"/>
              <a:ext cx="1884" cy="912"/>
              <a:chOff x="2266" y="2027"/>
              <a:chExt cx="1884" cy="912"/>
            </a:xfrm>
          </p:grpSpPr>
          <p:sp>
            <p:nvSpPr>
              <p:cNvPr id="121881" name="AutoShape 25"/>
              <p:cNvSpPr>
                <a:spLocks noChangeArrowheads="1"/>
              </p:cNvSpPr>
              <p:nvPr/>
            </p:nvSpPr>
            <p:spPr bwMode="auto">
              <a:xfrm>
                <a:off x="2872" y="2027"/>
                <a:ext cx="547" cy="912"/>
              </a:xfrm>
              <a:prstGeom prst="flowChartMagneticDisk">
                <a:avLst/>
              </a:prstGeom>
              <a:solidFill>
                <a:srgbClr val="EBFFEB"/>
              </a:solidFill>
              <a:ln w="9525">
                <a:solidFill>
                  <a:srgbClr val="000000"/>
                </a:solidFill>
                <a:round/>
                <a:headEnd/>
                <a:tailEnd/>
              </a:ln>
            </p:spPr>
            <p:txBody>
              <a:bodyPr/>
              <a:lstStyle/>
              <a:p>
                <a:endParaRPr lang="es-MX"/>
              </a:p>
            </p:txBody>
          </p:sp>
          <p:sp>
            <p:nvSpPr>
              <p:cNvPr id="121882" name="Text Box 26"/>
              <p:cNvSpPr txBox="1">
                <a:spLocks noChangeArrowheads="1"/>
              </p:cNvSpPr>
              <p:nvPr/>
            </p:nvSpPr>
            <p:spPr bwMode="auto">
              <a:xfrm>
                <a:off x="2830" y="2332"/>
                <a:ext cx="633" cy="419"/>
              </a:xfrm>
              <a:prstGeom prst="rect">
                <a:avLst/>
              </a:prstGeom>
              <a:noFill/>
              <a:ln w="9525">
                <a:noFill/>
                <a:miter lim="800000"/>
                <a:headEnd/>
                <a:tailEnd/>
              </a:ln>
            </p:spPr>
            <p:txBody>
              <a:bodyPr/>
              <a:lstStyle/>
              <a:p>
                <a:pPr algn="ctr"/>
                <a:r>
                  <a:rPr lang="es-ES" altLang="ko-KR" sz="1300">
                    <a:latin typeface="Arial" charset="0"/>
                    <a:ea typeface="Batang" pitchFamily="18" charset="-127"/>
                  </a:rPr>
                  <a:t>Almacén de Datos</a:t>
                </a:r>
                <a:endParaRPr lang="es-ES" sz="1300"/>
              </a:p>
            </p:txBody>
          </p:sp>
          <p:sp>
            <p:nvSpPr>
              <p:cNvPr id="121883" name="Line 27"/>
              <p:cNvSpPr>
                <a:spLocks noChangeShapeType="1"/>
              </p:cNvSpPr>
              <p:nvPr/>
            </p:nvSpPr>
            <p:spPr bwMode="auto">
              <a:xfrm flipV="1">
                <a:off x="2584" y="2496"/>
                <a:ext cx="272" cy="6"/>
              </a:xfrm>
              <a:prstGeom prst="line">
                <a:avLst/>
              </a:prstGeom>
              <a:noFill/>
              <a:ln w="38100">
                <a:solidFill>
                  <a:srgbClr val="FF9900"/>
                </a:solidFill>
                <a:prstDash val="sysDot"/>
                <a:round/>
                <a:headEnd/>
                <a:tailEnd type="triangle" w="med" len="med"/>
              </a:ln>
            </p:spPr>
            <p:txBody>
              <a:bodyPr/>
              <a:lstStyle/>
              <a:p>
                <a:endParaRPr lang="es-MX"/>
              </a:p>
            </p:txBody>
          </p:sp>
          <p:sp>
            <p:nvSpPr>
              <p:cNvPr id="121884" name="Text Box 28"/>
              <p:cNvSpPr txBox="1">
                <a:spLocks noChangeArrowheads="1"/>
              </p:cNvSpPr>
              <p:nvPr/>
            </p:nvSpPr>
            <p:spPr bwMode="auto">
              <a:xfrm>
                <a:off x="2266" y="2382"/>
                <a:ext cx="298" cy="250"/>
              </a:xfrm>
              <a:prstGeom prst="rect">
                <a:avLst/>
              </a:prstGeom>
              <a:solidFill>
                <a:srgbClr val="99CCFF"/>
              </a:solidFill>
              <a:ln w="9525">
                <a:solidFill>
                  <a:srgbClr val="000000"/>
                </a:solidFill>
                <a:miter lim="800000"/>
                <a:headEnd/>
                <a:tailEnd/>
              </a:ln>
            </p:spPr>
            <p:txBody>
              <a:bodyPr lIns="54000" rIns="54000"/>
              <a:lstStyle/>
              <a:p>
                <a:pPr algn="ctr"/>
                <a:r>
                  <a:rPr lang="es-ES" altLang="ko-KR" sz="1400">
                    <a:latin typeface="Arial Narrow" pitchFamily="34" charset="0"/>
                    <a:ea typeface="Batang" pitchFamily="18" charset="-127"/>
                  </a:rPr>
                  <a:t>ETL</a:t>
                </a:r>
                <a:endParaRPr lang="es-ES" sz="1400"/>
              </a:p>
            </p:txBody>
          </p:sp>
          <p:sp>
            <p:nvSpPr>
              <p:cNvPr id="121885" name="Line 29"/>
              <p:cNvSpPr>
                <a:spLocks noChangeShapeType="1"/>
              </p:cNvSpPr>
              <p:nvPr/>
            </p:nvSpPr>
            <p:spPr bwMode="auto">
              <a:xfrm flipV="1">
                <a:off x="3431" y="2514"/>
                <a:ext cx="219" cy="0"/>
              </a:xfrm>
              <a:prstGeom prst="line">
                <a:avLst/>
              </a:prstGeom>
              <a:noFill/>
              <a:ln w="31750">
                <a:solidFill>
                  <a:srgbClr val="FF9900"/>
                </a:solidFill>
                <a:prstDash val="sysDot"/>
                <a:round/>
                <a:headEnd type="triangle" w="med" len="sm"/>
                <a:tailEnd type="triangle" w="med" len="sm"/>
              </a:ln>
            </p:spPr>
            <p:txBody>
              <a:bodyPr/>
              <a:lstStyle/>
              <a:p>
                <a:endParaRPr lang="es-MX"/>
              </a:p>
            </p:txBody>
          </p:sp>
          <p:sp>
            <p:nvSpPr>
              <p:cNvPr id="121886" name="Text Box 30"/>
              <p:cNvSpPr txBox="1">
                <a:spLocks noChangeArrowheads="1"/>
              </p:cNvSpPr>
              <p:nvPr/>
            </p:nvSpPr>
            <p:spPr bwMode="auto">
              <a:xfrm>
                <a:off x="3668" y="2358"/>
                <a:ext cx="482" cy="336"/>
              </a:xfrm>
              <a:prstGeom prst="rect">
                <a:avLst/>
              </a:prstGeom>
              <a:solidFill>
                <a:srgbClr val="99CCFF"/>
              </a:solidFill>
              <a:ln w="9525">
                <a:solidFill>
                  <a:srgbClr val="000000"/>
                </a:solidFill>
                <a:miter lim="800000"/>
                <a:headEnd/>
                <a:tailEnd/>
              </a:ln>
            </p:spPr>
            <p:txBody>
              <a:bodyPr lIns="54000" rIns="54000"/>
              <a:lstStyle/>
              <a:p>
                <a:pPr algn="ctr"/>
                <a:r>
                  <a:rPr lang="es-ES" altLang="ko-KR" sz="1000">
                    <a:latin typeface="Arial Narrow" pitchFamily="34" charset="0"/>
                    <a:ea typeface="Batang" pitchFamily="18" charset="-127"/>
                  </a:rPr>
                  <a:t>Interfaz y Operadores</a:t>
                </a:r>
                <a:endParaRPr lang="es-ES" sz="1000"/>
              </a:p>
            </p:txBody>
          </p:sp>
        </p:grpSp>
      </p:grpSp>
      <p:sp>
        <p:nvSpPr>
          <p:cNvPr id="121887" name="Line 31"/>
          <p:cNvSpPr>
            <a:spLocks noChangeShapeType="1"/>
          </p:cNvSpPr>
          <p:nvPr/>
        </p:nvSpPr>
        <p:spPr bwMode="auto">
          <a:xfrm flipV="1">
            <a:off x="6415088" y="3771900"/>
            <a:ext cx="276225" cy="722313"/>
          </a:xfrm>
          <a:prstGeom prst="line">
            <a:avLst/>
          </a:prstGeom>
          <a:noFill/>
          <a:ln w="31750">
            <a:solidFill>
              <a:srgbClr val="FF9900"/>
            </a:solidFill>
            <a:prstDash val="sysDot"/>
            <a:round/>
            <a:headEnd type="triangle" w="med" len="sm"/>
            <a:tailEnd type="triangle" w="med" len="sm"/>
          </a:ln>
        </p:spPr>
        <p:txBody>
          <a:bodyPr/>
          <a:lstStyle/>
          <a:p>
            <a:endParaRPr lang="es-MX"/>
          </a:p>
        </p:txBody>
      </p:sp>
      <p:sp>
        <p:nvSpPr>
          <p:cNvPr id="121888" name="laptop"/>
          <p:cNvSpPr>
            <a:spLocks noEditPoints="1" noChangeArrowheads="1"/>
          </p:cNvSpPr>
          <p:nvPr/>
        </p:nvSpPr>
        <p:spPr bwMode="auto">
          <a:xfrm>
            <a:off x="6653213" y="3405188"/>
            <a:ext cx="303212" cy="3429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s-MX"/>
          </a:p>
        </p:txBody>
      </p:sp>
      <p:sp>
        <p:nvSpPr>
          <p:cNvPr id="121889" name="laptop"/>
          <p:cNvSpPr>
            <a:spLocks noEditPoints="1" noChangeArrowheads="1"/>
          </p:cNvSpPr>
          <p:nvPr/>
        </p:nvSpPr>
        <p:spPr bwMode="auto">
          <a:xfrm>
            <a:off x="6846888" y="4081463"/>
            <a:ext cx="303212" cy="344487"/>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s-MX"/>
          </a:p>
        </p:txBody>
      </p:sp>
      <p:sp>
        <p:nvSpPr>
          <p:cNvPr id="121890" name="laptop"/>
          <p:cNvSpPr>
            <a:spLocks noEditPoints="1" noChangeArrowheads="1"/>
          </p:cNvSpPr>
          <p:nvPr/>
        </p:nvSpPr>
        <p:spPr bwMode="auto">
          <a:xfrm>
            <a:off x="6913563" y="4968875"/>
            <a:ext cx="303212" cy="3429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s-MX"/>
          </a:p>
        </p:txBody>
      </p:sp>
      <p:sp>
        <p:nvSpPr>
          <p:cNvPr id="121891" name="laptop"/>
          <p:cNvSpPr>
            <a:spLocks noEditPoints="1" noChangeArrowheads="1"/>
          </p:cNvSpPr>
          <p:nvPr/>
        </p:nvSpPr>
        <p:spPr bwMode="auto">
          <a:xfrm>
            <a:off x="6669088" y="5776913"/>
            <a:ext cx="301625" cy="3429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s-MX"/>
          </a:p>
        </p:txBody>
      </p:sp>
      <p:sp>
        <p:nvSpPr>
          <p:cNvPr id="121892" name="Line 36"/>
          <p:cNvSpPr>
            <a:spLocks noChangeShapeType="1"/>
          </p:cNvSpPr>
          <p:nvPr/>
        </p:nvSpPr>
        <p:spPr bwMode="auto">
          <a:xfrm flipV="1">
            <a:off x="6415088" y="4402138"/>
            <a:ext cx="392112" cy="282575"/>
          </a:xfrm>
          <a:prstGeom prst="line">
            <a:avLst/>
          </a:prstGeom>
          <a:noFill/>
          <a:ln w="31750">
            <a:solidFill>
              <a:srgbClr val="FF9900"/>
            </a:solidFill>
            <a:prstDash val="sysDot"/>
            <a:round/>
            <a:headEnd type="triangle" w="med" len="sm"/>
            <a:tailEnd type="triangle" w="med" len="sm"/>
          </a:ln>
        </p:spPr>
        <p:txBody>
          <a:bodyPr/>
          <a:lstStyle/>
          <a:p>
            <a:endParaRPr lang="es-MX"/>
          </a:p>
        </p:txBody>
      </p:sp>
      <p:sp>
        <p:nvSpPr>
          <p:cNvPr id="121893" name="Line 37"/>
          <p:cNvSpPr>
            <a:spLocks noChangeShapeType="1"/>
          </p:cNvSpPr>
          <p:nvPr/>
        </p:nvSpPr>
        <p:spPr bwMode="auto">
          <a:xfrm>
            <a:off x="6430963" y="4884738"/>
            <a:ext cx="487362" cy="222250"/>
          </a:xfrm>
          <a:prstGeom prst="line">
            <a:avLst/>
          </a:prstGeom>
          <a:noFill/>
          <a:ln w="31750">
            <a:solidFill>
              <a:srgbClr val="FF9900"/>
            </a:solidFill>
            <a:prstDash val="sysDot"/>
            <a:round/>
            <a:headEnd type="triangle" w="med" len="sm"/>
            <a:tailEnd type="triangle" w="med" len="sm"/>
          </a:ln>
        </p:spPr>
        <p:txBody>
          <a:bodyPr/>
          <a:lstStyle/>
          <a:p>
            <a:endParaRPr lang="es-MX"/>
          </a:p>
        </p:txBody>
      </p:sp>
      <p:sp>
        <p:nvSpPr>
          <p:cNvPr id="121894" name="Line 38"/>
          <p:cNvSpPr>
            <a:spLocks noChangeShapeType="1"/>
          </p:cNvSpPr>
          <p:nvPr/>
        </p:nvSpPr>
        <p:spPr bwMode="auto">
          <a:xfrm>
            <a:off x="6338888" y="5027613"/>
            <a:ext cx="365125" cy="688975"/>
          </a:xfrm>
          <a:prstGeom prst="line">
            <a:avLst/>
          </a:prstGeom>
          <a:noFill/>
          <a:ln w="31750">
            <a:solidFill>
              <a:srgbClr val="FF9900"/>
            </a:solidFill>
            <a:prstDash val="sysDot"/>
            <a:round/>
            <a:headEnd type="triangle" w="med" len="sm"/>
            <a:tailEnd type="triangle" w="med" len="sm"/>
          </a:ln>
        </p:spPr>
        <p:txBody>
          <a:bodyPr/>
          <a:lstStyle/>
          <a:p>
            <a:endParaRPr lang="es-MX"/>
          </a:p>
        </p:txBody>
      </p:sp>
      <p:sp>
        <p:nvSpPr>
          <p:cNvPr id="121895" name="Text Box 39"/>
          <p:cNvSpPr txBox="1">
            <a:spLocks noChangeArrowheads="1"/>
          </p:cNvSpPr>
          <p:nvPr/>
        </p:nvSpPr>
        <p:spPr bwMode="auto">
          <a:xfrm>
            <a:off x="6964363" y="3238500"/>
            <a:ext cx="890587" cy="598488"/>
          </a:xfrm>
          <a:prstGeom prst="rect">
            <a:avLst/>
          </a:prstGeom>
          <a:noFill/>
          <a:ln w="9525">
            <a:noFill/>
            <a:miter lim="800000"/>
            <a:headEnd/>
            <a:tailEnd/>
          </a:ln>
        </p:spPr>
        <p:txBody>
          <a:bodyPr lIns="54000" rIns="54000"/>
          <a:lstStyle/>
          <a:p>
            <a:pPr algn="ctr"/>
            <a:r>
              <a:rPr lang="es-ES" altLang="ko-KR" sz="900" i="1">
                <a:latin typeface="Arial" charset="0"/>
                <a:ea typeface="Batang" pitchFamily="18" charset="-127"/>
              </a:rPr>
              <a:t>Herramientas de consultas e informes</a:t>
            </a:r>
            <a:endParaRPr lang="es-ES" sz="900"/>
          </a:p>
        </p:txBody>
      </p:sp>
      <p:sp>
        <p:nvSpPr>
          <p:cNvPr id="121896" name="Text Box 40"/>
          <p:cNvSpPr txBox="1">
            <a:spLocks noChangeArrowheads="1"/>
          </p:cNvSpPr>
          <p:nvPr/>
        </p:nvSpPr>
        <p:spPr bwMode="auto">
          <a:xfrm>
            <a:off x="7121525" y="4056063"/>
            <a:ext cx="909638" cy="484187"/>
          </a:xfrm>
          <a:prstGeom prst="rect">
            <a:avLst/>
          </a:prstGeom>
          <a:noFill/>
          <a:ln w="9525">
            <a:noFill/>
            <a:miter lim="800000"/>
            <a:headEnd/>
            <a:tailEnd/>
          </a:ln>
        </p:spPr>
        <p:txBody>
          <a:bodyPr lIns="54000" rIns="54000"/>
          <a:lstStyle/>
          <a:p>
            <a:pPr algn="ctr"/>
            <a:r>
              <a:rPr lang="es-ES" altLang="ko-KR" sz="900" i="1">
                <a:latin typeface="Arial" charset="0"/>
                <a:ea typeface="Batang" pitchFamily="18" charset="-127"/>
              </a:rPr>
              <a:t>Herramientas EIS</a:t>
            </a:r>
            <a:endParaRPr lang="es-ES" sz="900"/>
          </a:p>
        </p:txBody>
      </p:sp>
      <p:sp>
        <p:nvSpPr>
          <p:cNvPr id="121897" name="Text Box 41"/>
          <p:cNvSpPr txBox="1">
            <a:spLocks noChangeArrowheads="1"/>
          </p:cNvSpPr>
          <p:nvPr/>
        </p:nvSpPr>
        <p:spPr bwMode="auto">
          <a:xfrm>
            <a:off x="7145338" y="4945063"/>
            <a:ext cx="892175" cy="531812"/>
          </a:xfrm>
          <a:prstGeom prst="rect">
            <a:avLst/>
          </a:prstGeom>
          <a:noFill/>
          <a:ln w="9525">
            <a:noFill/>
            <a:miter lim="800000"/>
            <a:headEnd/>
            <a:tailEnd/>
          </a:ln>
        </p:spPr>
        <p:txBody>
          <a:bodyPr lIns="54000" rIns="54000"/>
          <a:lstStyle/>
          <a:p>
            <a:pPr algn="ctr"/>
            <a:r>
              <a:rPr lang="es-ES" altLang="ko-KR" sz="900" i="1">
                <a:latin typeface="Arial" charset="0"/>
                <a:ea typeface="Batang" pitchFamily="18" charset="-127"/>
              </a:rPr>
              <a:t>Herramientas OLAP</a:t>
            </a:r>
            <a:endParaRPr lang="es-ES" sz="900"/>
          </a:p>
        </p:txBody>
      </p:sp>
      <p:sp>
        <p:nvSpPr>
          <p:cNvPr id="121898" name="Text Box 42"/>
          <p:cNvSpPr txBox="1">
            <a:spLocks noChangeArrowheads="1"/>
          </p:cNvSpPr>
          <p:nvPr/>
        </p:nvSpPr>
        <p:spPr bwMode="auto">
          <a:xfrm>
            <a:off x="6945313" y="5549900"/>
            <a:ext cx="974725" cy="712788"/>
          </a:xfrm>
          <a:prstGeom prst="rect">
            <a:avLst/>
          </a:prstGeom>
          <a:noFill/>
          <a:ln w="9525">
            <a:noFill/>
            <a:miter lim="800000"/>
            <a:headEnd/>
            <a:tailEnd/>
          </a:ln>
        </p:spPr>
        <p:txBody>
          <a:bodyPr lIns="54000" rIns="54000"/>
          <a:lstStyle/>
          <a:p>
            <a:pPr algn="ctr"/>
            <a:r>
              <a:rPr lang="es-ES" altLang="ko-KR" sz="900" i="1">
                <a:latin typeface="Arial" charset="0"/>
                <a:ea typeface="Batang" pitchFamily="18" charset="-127"/>
              </a:rPr>
              <a:t>Herramientas de  Minería de Datos</a:t>
            </a:r>
            <a:endParaRPr lang="es-ES" sz="900"/>
          </a:p>
        </p:txBody>
      </p:sp>
      <p:sp>
        <p:nvSpPr>
          <p:cNvPr id="121899" name="Line 43"/>
          <p:cNvSpPr>
            <a:spLocks noChangeShapeType="1"/>
          </p:cNvSpPr>
          <p:nvPr/>
        </p:nvSpPr>
        <p:spPr bwMode="auto">
          <a:xfrm>
            <a:off x="7008813" y="4468813"/>
            <a:ext cx="20637" cy="449262"/>
          </a:xfrm>
          <a:prstGeom prst="line">
            <a:avLst/>
          </a:prstGeom>
          <a:noFill/>
          <a:ln w="25400">
            <a:solidFill>
              <a:srgbClr val="339966"/>
            </a:solidFill>
            <a:prstDash val="sysDot"/>
            <a:round/>
            <a:headEnd type="triangle" w="sm" len="sm"/>
            <a:tailEnd type="triangle" w="sm" len="sm"/>
          </a:ln>
        </p:spPr>
        <p:txBody>
          <a:bodyPr/>
          <a:lstStyle/>
          <a:p>
            <a:endParaRPr lang="es-MX"/>
          </a:p>
        </p:txBody>
      </p:sp>
      <p:sp>
        <p:nvSpPr>
          <p:cNvPr id="121900" name="Line 44"/>
          <p:cNvSpPr>
            <a:spLocks noChangeShapeType="1"/>
          </p:cNvSpPr>
          <p:nvPr/>
        </p:nvSpPr>
        <p:spPr bwMode="auto">
          <a:xfrm flipH="1">
            <a:off x="6859588" y="5359400"/>
            <a:ext cx="168275" cy="404813"/>
          </a:xfrm>
          <a:prstGeom prst="line">
            <a:avLst/>
          </a:prstGeom>
          <a:noFill/>
          <a:ln w="25400">
            <a:solidFill>
              <a:srgbClr val="339966"/>
            </a:solidFill>
            <a:prstDash val="sysDot"/>
            <a:round/>
            <a:headEnd type="triangle" w="sm" len="sm"/>
            <a:tailEnd type="triangle" w="sm" len="sm"/>
          </a:ln>
        </p:spPr>
        <p:txBody>
          <a:bodyPr/>
          <a:lstStyle/>
          <a:p>
            <a:endParaRPr lang="es-MX"/>
          </a:p>
        </p:txBody>
      </p:sp>
      <p:sp>
        <p:nvSpPr>
          <p:cNvPr id="121904" name="AutoShape 48"/>
          <p:cNvSpPr>
            <a:spLocks noChangeArrowheads="1"/>
          </p:cNvSpPr>
          <p:nvPr/>
        </p:nvSpPr>
        <p:spPr bwMode="auto">
          <a:xfrm>
            <a:off x="4506913" y="5692775"/>
            <a:ext cx="571500" cy="287338"/>
          </a:xfrm>
          <a:prstGeom prst="flowChartMultidocument">
            <a:avLst/>
          </a:prstGeom>
          <a:solidFill>
            <a:srgbClr val="FFFFFF"/>
          </a:solidFill>
          <a:ln w="9525">
            <a:solidFill>
              <a:srgbClr val="000000"/>
            </a:solidFill>
            <a:miter lim="800000"/>
            <a:headEnd/>
            <a:tailEnd/>
          </a:ln>
        </p:spPr>
        <p:txBody>
          <a:bodyPr/>
          <a:lstStyle/>
          <a:p>
            <a:endParaRPr lang="es-MX"/>
          </a:p>
        </p:txBody>
      </p:sp>
      <p:sp>
        <p:nvSpPr>
          <p:cNvPr id="121905" name="Line 49"/>
          <p:cNvSpPr>
            <a:spLocks noChangeShapeType="1"/>
          </p:cNvSpPr>
          <p:nvPr/>
        </p:nvSpPr>
        <p:spPr bwMode="auto">
          <a:xfrm>
            <a:off x="4799013" y="5456238"/>
            <a:ext cx="0" cy="215900"/>
          </a:xfrm>
          <a:prstGeom prst="line">
            <a:avLst/>
          </a:prstGeom>
          <a:noFill/>
          <a:ln w="9525">
            <a:solidFill>
              <a:srgbClr val="000000"/>
            </a:solidFill>
            <a:round/>
            <a:headEnd type="triangle" w="sm" len="sm"/>
            <a:tailEnd type="triangle" w="sm" len="sm"/>
          </a:ln>
        </p:spPr>
        <p:txBody>
          <a:bodyPr/>
          <a:lstStyle/>
          <a:p>
            <a:endParaRPr lang="es-MX"/>
          </a:p>
        </p:txBody>
      </p:sp>
      <p:sp>
        <p:nvSpPr>
          <p:cNvPr id="121906" name="Text Box 50"/>
          <p:cNvSpPr txBox="1">
            <a:spLocks noChangeArrowheads="1"/>
          </p:cNvSpPr>
          <p:nvPr/>
        </p:nvSpPr>
        <p:spPr bwMode="auto">
          <a:xfrm>
            <a:off x="4278313" y="5449888"/>
            <a:ext cx="534987" cy="276225"/>
          </a:xfrm>
          <a:prstGeom prst="rect">
            <a:avLst/>
          </a:prstGeom>
          <a:noFill/>
          <a:ln w="9525">
            <a:noFill/>
            <a:miter lim="800000"/>
            <a:headEnd/>
            <a:tailEnd/>
          </a:ln>
        </p:spPr>
        <p:txBody>
          <a:bodyPr lIns="54000" rIns="54000"/>
          <a:lstStyle/>
          <a:p>
            <a:pPr algn="ctr"/>
            <a:r>
              <a:rPr lang="es-ES" altLang="ko-KR" sz="600" i="1">
                <a:latin typeface="Arial" charset="0"/>
                <a:ea typeface="Batang" pitchFamily="18" charset="-127"/>
              </a:rPr>
              <a:t>Copias de Seguridad</a:t>
            </a:r>
            <a:endParaRPr lang="es-E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número de diapositiva"/>
          <p:cNvSpPr>
            <a:spLocks noGrp="1"/>
          </p:cNvSpPr>
          <p:nvPr>
            <p:ph type="sldNum" sz="quarter" idx="12"/>
          </p:nvPr>
        </p:nvSpPr>
        <p:spPr/>
        <p:txBody>
          <a:bodyPr/>
          <a:lstStyle/>
          <a:p>
            <a:fld id="{0D5F3738-E218-42D2-910C-9F703E033D40}" type="slidenum">
              <a:rPr lang="en-US"/>
              <a:pPr/>
              <a:t>19</a:t>
            </a:fld>
            <a:endParaRPr lang="en-US"/>
          </a:p>
        </p:txBody>
      </p:sp>
      <p:sp>
        <p:nvSpPr>
          <p:cNvPr id="141314" name="Rectangle 2"/>
          <p:cNvSpPr>
            <a:spLocks noGrp="1" noChangeArrowheads="1"/>
          </p:cNvSpPr>
          <p:nvPr>
            <p:ph type="title"/>
          </p:nvPr>
        </p:nvSpPr>
        <p:spPr/>
        <p:txBody>
          <a:bodyPr/>
          <a:lstStyle/>
          <a:p>
            <a:pPr>
              <a:tabLst>
                <a:tab pos="7143750" algn="l"/>
              </a:tabLst>
            </a:pPr>
            <a:r>
              <a:rPr lang="en-GB"/>
              <a:t>Arquitectura de un Almacén de Datos</a:t>
            </a:r>
            <a:endParaRPr lang="es-ES_tradnl"/>
          </a:p>
        </p:txBody>
      </p:sp>
      <p:sp>
        <p:nvSpPr>
          <p:cNvPr id="141315" name="Text Box 3"/>
          <p:cNvSpPr txBox="1">
            <a:spLocks noChangeArrowheads="1"/>
          </p:cNvSpPr>
          <p:nvPr/>
        </p:nvSpPr>
        <p:spPr bwMode="auto">
          <a:xfrm>
            <a:off x="590550" y="1565275"/>
            <a:ext cx="8037513" cy="5729288"/>
          </a:xfrm>
          <a:prstGeom prst="rect">
            <a:avLst/>
          </a:prstGeom>
          <a:noFill/>
          <a:ln w="9525">
            <a:noFill/>
            <a:miter lim="800000"/>
            <a:headEnd/>
            <a:tailEnd/>
          </a:ln>
          <a:effectLst/>
        </p:spPr>
        <p:txBody>
          <a:bodyPr>
            <a:spAutoFit/>
          </a:bodyPr>
          <a:lstStyle/>
          <a:p>
            <a:pPr marL="282575" indent="-282575">
              <a:buFont typeface="Symbol" pitchFamily="18" charset="2"/>
              <a:buChar char="·"/>
            </a:pPr>
            <a:r>
              <a:rPr lang="es-ES_tradnl">
                <a:solidFill>
                  <a:srgbClr val="000000"/>
                </a:solidFill>
                <a:latin typeface="Arial" charset="0"/>
              </a:rPr>
              <a:t>Componentes:</a:t>
            </a:r>
          </a:p>
          <a:p>
            <a:pPr marL="714375" lvl="1" indent="-241300">
              <a:buFont typeface="Symbol" pitchFamily="18" charset="2"/>
              <a:buChar char="·"/>
            </a:pPr>
            <a:endParaRPr lang="es-ES_tradnl" sz="400">
              <a:solidFill>
                <a:srgbClr val="000000"/>
              </a:solidFill>
              <a:latin typeface="Arial" charset="0"/>
            </a:endParaRPr>
          </a:p>
          <a:p>
            <a:pPr marL="714375" lvl="1" indent="-241300">
              <a:buFont typeface="Symbol" pitchFamily="18" charset="2"/>
              <a:buChar char="·"/>
            </a:pPr>
            <a:r>
              <a:rPr lang="es-ES_tradnl" sz="2000">
                <a:solidFill>
                  <a:srgbClr val="000000"/>
                </a:solidFill>
                <a:latin typeface="Arial" charset="0"/>
              </a:rPr>
              <a:t>Sistema ETL (</a:t>
            </a:r>
            <a:r>
              <a:rPr lang="es-ES_tradnl" sz="2000" i="1">
                <a:solidFill>
                  <a:srgbClr val="000000"/>
                </a:solidFill>
                <a:latin typeface="Arial" charset="0"/>
              </a:rPr>
              <a:t>Extraction, Transformation, Load</a:t>
            </a:r>
            <a:r>
              <a:rPr lang="es-ES_tradnl" sz="2000">
                <a:solidFill>
                  <a:srgbClr val="000000"/>
                </a:solidFill>
                <a:latin typeface="Arial" charset="0"/>
              </a:rPr>
              <a:t>): </a:t>
            </a:r>
            <a:r>
              <a:rPr lang="es-ES_tradnl" sz="2000">
                <a:latin typeface="Arial" charset="0"/>
              </a:rPr>
              <a:t>realiza las funciones de </a:t>
            </a:r>
            <a:r>
              <a:rPr lang="es-ES_tradnl" sz="2000" i="1">
                <a:latin typeface="Arial" charset="0"/>
              </a:rPr>
              <a:t>extracción</a:t>
            </a:r>
            <a:r>
              <a:rPr lang="es-ES_tradnl" sz="2000">
                <a:latin typeface="Arial" charset="0"/>
              </a:rPr>
              <a:t> de las fuentes de datos (transaccionales o externas), </a:t>
            </a:r>
            <a:r>
              <a:rPr lang="es-ES_tradnl" sz="2000" i="1">
                <a:latin typeface="Arial" charset="0"/>
              </a:rPr>
              <a:t>transformación</a:t>
            </a:r>
            <a:r>
              <a:rPr lang="es-ES_tradnl" sz="2000">
                <a:latin typeface="Arial" charset="0"/>
              </a:rPr>
              <a:t> (limpieza, consolidación, ...) y la </a:t>
            </a:r>
            <a:r>
              <a:rPr lang="es-ES_tradnl" sz="2000" i="1">
                <a:latin typeface="Arial" charset="0"/>
              </a:rPr>
              <a:t>carga</a:t>
            </a:r>
            <a:r>
              <a:rPr lang="es-ES_tradnl" sz="2000">
                <a:latin typeface="Arial" charset="0"/>
              </a:rPr>
              <a:t> del AD, realizando:</a:t>
            </a:r>
          </a:p>
          <a:p>
            <a:pPr marL="1162050" lvl="2" indent="-247650">
              <a:buFont typeface="Symbol" pitchFamily="18" charset="2"/>
              <a:buChar char="·"/>
            </a:pPr>
            <a:r>
              <a:rPr lang="es-ES_tradnl" sz="1800">
                <a:latin typeface="Arial" charset="0"/>
              </a:rPr>
              <a:t>extracción de los datos.</a:t>
            </a:r>
          </a:p>
          <a:p>
            <a:pPr marL="1162050" lvl="2" indent="-247650">
              <a:buFont typeface="Symbol" pitchFamily="18" charset="2"/>
              <a:buChar char="·"/>
            </a:pPr>
            <a:r>
              <a:rPr lang="es-ES_tradnl" sz="1800">
                <a:latin typeface="Arial" charset="0"/>
              </a:rPr>
              <a:t>filtrado de los datos: limpieza, consolidación, etc.</a:t>
            </a:r>
          </a:p>
          <a:p>
            <a:pPr marL="1162050" lvl="2" indent="-247650">
              <a:buFont typeface="Symbol" pitchFamily="18" charset="2"/>
              <a:buChar char="·"/>
            </a:pPr>
            <a:r>
              <a:rPr lang="es-ES_tradnl" sz="1800">
                <a:latin typeface="Arial" charset="0"/>
              </a:rPr>
              <a:t>carga inicial del almacén: ordenación, agregaciones, etc.</a:t>
            </a:r>
          </a:p>
          <a:p>
            <a:pPr marL="1162050" lvl="2" indent="-247650">
              <a:buFont typeface="Symbol" pitchFamily="18" charset="2"/>
              <a:buChar char="·"/>
            </a:pPr>
            <a:r>
              <a:rPr lang="es-ES_tradnl" sz="1800">
                <a:latin typeface="Arial" charset="0"/>
              </a:rPr>
              <a:t>refresco del almacén: operación periódica que propaga los cambios de las fuentes externas al almacén de datos</a:t>
            </a:r>
          </a:p>
          <a:p>
            <a:pPr marL="1162050" lvl="2" indent="-247650">
              <a:buFont typeface="Symbol" pitchFamily="18" charset="2"/>
              <a:buChar char="·"/>
            </a:pPr>
            <a:endParaRPr lang="es-ES_tradnl" sz="400">
              <a:solidFill>
                <a:srgbClr val="000000"/>
              </a:solidFill>
              <a:latin typeface="Arial" charset="0"/>
            </a:endParaRPr>
          </a:p>
          <a:p>
            <a:pPr marL="714375" lvl="1" indent="-241300">
              <a:buFont typeface="Symbol" pitchFamily="18" charset="2"/>
              <a:buChar char="·"/>
            </a:pPr>
            <a:r>
              <a:rPr lang="es-ES_tradnl" sz="2000">
                <a:solidFill>
                  <a:srgbClr val="000000"/>
                </a:solidFill>
                <a:latin typeface="Arial" charset="0"/>
              </a:rPr>
              <a:t>Repositorio Propio de Datos: información relevante, metadatos.</a:t>
            </a:r>
          </a:p>
          <a:p>
            <a:pPr marL="714375" lvl="1" indent="-241300">
              <a:buFont typeface="Symbol" pitchFamily="18" charset="2"/>
              <a:buChar char="·"/>
            </a:pPr>
            <a:endParaRPr lang="es-ES_tradnl" sz="400">
              <a:solidFill>
                <a:srgbClr val="000000"/>
              </a:solidFill>
              <a:latin typeface="Arial" charset="0"/>
            </a:endParaRPr>
          </a:p>
          <a:p>
            <a:pPr marL="714375" lvl="1" indent="-241300">
              <a:buFont typeface="Symbol" pitchFamily="18" charset="2"/>
              <a:buChar char="·"/>
            </a:pPr>
            <a:r>
              <a:rPr lang="es-ES_tradnl" sz="2000">
                <a:solidFill>
                  <a:srgbClr val="000000"/>
                </a:solidFill>
                <a:latin typeface="Arial" charset="0"/>
              </a:rPr>
              <a:t>Interfaces y Gestores de Consulta: permiten acceder a los datos ys sobre ellos se conectan herramientas más sofisticadas (OLAP, EIS, minería de datos).</a:t>
            </a:r>
          </a:p>
          <a:p>
            <a:pPr marL="714375" lvl="1" indent="-241300">
              <a:buFont typeface="Symbol" pitchFamily="18" charset="2"/>
              <a:buChar char="·"/>
            </a:pPr>
            <a:endParaRPr lang="es-ES_tradnl" sz="400">
              <a:solidFill>
                <a:srgbClr val="000000"/>
              </a:solidFill>
              <a:latin typeface="Arial" charset="0"/>
            </a:endParaRPr>
          </a:p>
          <a:p>
            <a:pPr marL="714375" lvl="1" indent="-241300">
              <a:buFont typeface="Symbol" pitchFamily="18" charset="2"/>
              <a:buChar char="·"/>
            </a:pPr>
            <a:r>
              <a:rPr lang="es-ES_tradnl" sz="2000">
                <a:solidFill>
                  <a:srgbClr val="000000"/>
                </a:solidFill>
                <a:latin typeface="Arial" charset="0"/>
              </a:rPr>
              <a:t>Sistemas de Integridad y Seguridad: se encargan de un mantenimiento global, copias de seguridad, ...</a:t>
            </a:r>
          </a:p>
          <a:p>
            <a:pPr marL="282575" indent="-282575">
              <a:buFont typeface="Symbol" pitchFamily="18" charset="2"/>
              <a:buChar char="·"/>
            </a:pPr>
            <a:endParaRPr lang="es-ES_tradnl" sz="2000">
              <a:solidFill>
                <a:srgbClr val="000000"/>
              </a:solidFill>
              <a:latin typeface="Arial" charset="0"/>
            </a:endParaRPr>
          </a:p>
          <a:p>
            <a:pPr marL="282575" indent="-282575">
              <a:buFont typeface="Symbol" pitchFamily="18" charset="2"/>
              <a:buChar char="·"/>
            </a:pPr>
            <a:endParaRPr lang="es-ES_tradnl" sz="2000">
              <a:solidFill>
                <a:srgbClr val="0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Marcador de número de diapositiva"/>
          <p:cNvSpPr>
            <a:spLocks noGrp="1"/>
          </p:cNvSpPr>
          <p:nvPr>
            <p:ph type="sldNum" sz="quarter" idx="12"/>
          </p:nvPr>
        </p:nvSpPr>
        <p:spPr/>
        <p:txBody>
          <a:bodyPr/>
          <a:lstStyle/>
          <a:p>
            <a:fld id="{5C29A017-2AA5-475D-91C7-D90554E2F45B}" type="slidenum">
              <a:rPr lang="en-US"/>
              <a:pPr/>
              <a:t>2</a:t>
            </a:fld>
            <a:endParaRPr lang="en-US"/>
          </a:p>
        </p:txBody>
      </p:sp>
      <p:sp>
        <p:nvSpPr>
          <p:cNvPr id="59394" name="Rectangle 2"/>
          <p:cNvSpPr>
            <a:spLocks noGrp="1" noChangeArrowheads="1"/>
          </p:cNvSpPr>
          <p:nvPr>
            <p:ph type="title"/>
          </p:nvPr>
        </p:nvSpPr>
        <p:spPr/>
        <p:txBody>
          <a:bodyPr/>
          <a:lstStyle/>
          <a:p>
            <a:r>
              <a:rPr lang="en-GB"/>
              <a:t>Temario</a:t>
            </a:r>
            <a:endParaRPr lang="es-ES_tradnl"/>
          </a:p>
        </p:txBody>
      </p:sp>
      <p:sp>
        <p:nvSpPr>
          <p:cNvPr id="59395" name="Text Box 3"/>
          <p:cNvSpPr txBox="1">
            <a:spLocks noChangeArrowheads="1"/>
          </p:cNvSpPr>
          <p:nvPr/>
        </p:nvSpPr>
        <p:spPr bwMode="auto">
          <a:xfrm>
            <a:off x="609600" y="1371600"/>
            <a:ext cx="8001000" cy="5216525"/>
          </a:xfrm>
          <a:prstGeom prst="rect">
            <a:avLst/>
          </a:prstGeom>
          <a:noFill/>
          <a:ln w="9525">
            <a:noFill/>
            <a:miter lim="800000"/>
            <a:headEnd/>
            <a:tailEnd/>
          </a:ln>
          <a:effectLst/>
        </p:spPr>
        <p:txBody>
          <a:bodyPr>
            <a:spAutoFit/>
          </a:bodyPr>
          <a:lstStyle/>
          <a:p>
            <a:r>
              <a:rPr lang="es-ES_tradnl" sz="2200"/>
              <a:t>1. Introducción</a:t>
            </a:r>
          </a:p>
          <a:p>
            <a:pPr lvl="1"/>
            <a:r>
              <a:rPr lang="es-ES_tradnl" sz="1800"/>
              <a:t>1.1. Finalidades y Evolución de los Sistemas de Información.</a:t>
            </a:r>
          </a:p>
          <a:p>
            <a:pPr lvl="1"/>
            <a:r>
              <a:rPr lang="es-ES_tradnl" sz="1800"/>
              <a:t>1.2. Herramientas para la Toma de Decisiones: diferencias e interrelación.</a:t>
            </a:r>
          </a:p>
          <a:p>
            <a:pPr lvl="1"/>
            <a:r>
              <a:rPr lang="es-ES_tradnl" sz="1800"/>
              <a:t>1.3. Almacenes de Datos, OLAP y Minería de Datos: definición e interrelación.</a:t>
            </a:r>
          </a:p>
          <a:p>
            <a:r>
              <a:rPr lang="es-ES_tradnl" sz="2200"/>
              <a:t>2. Almacenes de Datos</a:t>
            </a:r>
          </a:p>
          <a:p>
            <a:pPr lvl="1"/>
            <a:r>
              <a:rPr lang="es-ES" sz="1800"/>
              <a:t>2.1. Introducción a los Almacenes de Datos.</a:t>
            </a:r>
          </a:p>
          <a:p>
            <a:pPr lvl="1"/>
            <a:r>
              <a:rPr lang="es-ES" sz="1800"/>
              <a:t>2.2. Arquitectura de un Sistema de Almacén de Datos.</a:t>
            </a:r>
          </a:p>
          <a:p>
            <a:pPr lvl="1"/>
            <a:r>
              <a:rPr lang="es-ES" sz="1800"/>
              <a:t>2.3. Explotación de un Almacén de Datos: Herramientas OLAP.</a:t>
            </a:r>
          </a:p>
          <a:p>
            <a:pPr lvl="1"/>
            <a:r>
              <a:rPr lang="es-ES" sz="1800"/>
              <a:t>2.4. Sistemas ROLAP y MOLAP.</a:t>
            </a:r>
          </a:p>
          <a:p>
            <a:pPr lvl="1"/>
            <a:r>
              <a:rPr lang="es-ES" sz="1800"/>
              <a:t>2.5. Carga y Mantenimiento de un Almacén de Datos.</a:t>
            </a:r>
          </a:p>
          <a:p>
            <a:pPr lvl="1"/>
            <a:r>
              <a:rPr lang="es-ES" sz="1800"/>
              <a:t>2.6. Diseño de un almacén de Datos.</a:t>
            </a:r>
          </a:p>
          <a:p>
            <a:pPr lvl="1"/>
            <a:r>
              <a:rPr lang="es-ES" sz="1800"/>
              <a:t>2.7. Líneas de Investigación Abiertas.</a:t>
            </a:r>
            <a:endParaRPr lang="es-ES_tradnl" sz="1800">
              <a:solidFill>
                <a:srgbClr val="000000"/>
              </a:solidFill>
            </a:endParaRPr>
          </a:p>
          <a:p>
            <a:r>
              <a:rPr lang="es-ES_tradnl" sz="2200"/>
              <a:t>3. Minería de Datos</a:t>
            </a:r>
          </a:p>
          <a:p>
            <a:pPr lvl="1"/>
            <a:r>
              <a:rPr lang="es-ES" sz="1800"/>
              <a:t>3.1. Introducción a la Minería de Datos (DM)</a:t>
            </a:r>
          </a:p>
          <a:p>
            <a:pPr lvl="1"/>
            <a:r>
              <a:rPr lang="es-ES" sz="1800"/>
              <a:t>3.2. El proceso de KDD</a:t>
            </a:r>
          </a:p>
          <a:p>
            <a:pPr lvl="1"/>
            <a:r>
              <a:rPr lang="es-ES" sz="1800"/>
              <a:t>3.3. Técnicas de Minería de Datos</a:t>
            </a:r>
          </a:p>
          <a:p>
            <a:pPr lvl="1"/>
            <a:r>
              <a:rPr lang="es-ES" sz="1800"/>
              <a:t>3.4. Web Mining</a:t>
            </a:r>
          </a:p>
          <a:p>
            <a:pPr lvl="1"/>
            <a:r>
              <a:rPr lang="es-ES" sz="1800"/>
              <a:t>3.5. Líneas de Investigación Abiertas</a:t>
            </a:r>
          </a:p>
        </p:txBody>
      </p:sp>
      <p:sp>
        <p:nvSpPr>
          <p:cNvPr id="59396" name="Rectangle 4"/>
          <p:cNvSpPr>
            <a:spLocks noChangeArrowheads="1"/>
          </p:cNvSpPr>
          <p:nvPr/>
        </p:nvSpPr>
        <p:spPr bwMode="auto">
          <a:xfrm>
            <a:off x="285750" y="4895850"/>
            <a:ext cx="8705850" cy="1809750"/>
          </a:xfrm>
          <a:prstGeom prst="rect">
            <a:avLst/>
          </a:prstGeom>
          <a:solidFill>
            <a:srgbClr val="FFFFFF">
              <a:alpha val="50000"/>
            </a:srgbClr>
          </a:solidFill>
          <a:ln w="9525">
            <a:noFill/>
            <a:miter lim="800000"/>
            <a:headEnd/>
            <a:tailEnd/>
          </a:ln>
          <a:effectLst/>
        </p:spPr>
        <p:txBody>
          <a:bodyPr wrap="none" anchor="ctr"/>
          <a:lstStyle/>
          <a:p>
            <a:endParaRPr lang="es-MX"/>
          </a:p>
        </p:txBody>
      </p:sp>
      <p:sp>
        <p:nvSpPr>
          <p:cNvPr id="59397" name="Rectangle 5"/>
          <p:cNvSpPr>
            <a:spLocks noChangeArrowheads="1"/>
          </p:cNvSpPr>
          <p:nvPr/>
        </p:nvSpPr>
        <p:spPr bwMode="auto">
          <a:xfrm>
            <a:off x="611188" y="2603500"/>
            <a:ext cx="6553200" cy="2266950"/>
          </a:xfrm>
          <a:prstGeom prst="rect">
            <a:avLst/>
          </a:prstGeom>
          <a:noFill/>
          <a:ln w="19050">
            <a:solidFill>
              <a:srgbClr val="800000"/>
            </a:solidFill>
            <a:miter lim="800000"/>
            <a:headEnd/>
            <a:tailEnd/>
          </a:ln>
          <a:effectLst/>
        </p:spPr>
        <p:txBody>
          <a:bodyPr wrap="none" anchor="ctr"/>
          <a:lstStyle/>
          <a:p>
            <a:endParaRPr lang="es-MX"/>
          </a:p>
        </p:txBody>
      </p:sp>
      <p:sp>
        <p:nvSpPr>
          <p:cNvPr id="59398" name="Rectangle 6"/>
          <p:cNvSpPr>
            <a:spLocks noChangeArrowheads="1"/>
          </p:cNvSpPr>
          <p:nvPr/>
        </p:nvSpPr>
        <p:spPr bwMode="auto">
          <a:xfrm>
            <a:off x="457200" y="1412875"/>
            <a:ext cx="8153400" cy="1162050"/>
          </a:xfrm>
          <a:prstGeom prst="rect">
            <a:avLst/>
          </a:prstGeom>
          <a:solidFill>
            <a:srgbClr val="FFFFFF">
              <a:alpha val="50000"/>
            </a:srgbClr>
          </a:solidFill>
          <a:ln w="9525">
            <a:noFill/>
            <a:miter lim="800000"/>
            <a:headEnd/>
            <a:tailEnd/>
          </a:ln>
          <a:effectLst/>
        </p:spPr>
        <p:txBody>
          <a:bodyPr wrap="none" anchor="ctr"/>
          <a:lstStyle/>
          <a:p>
            <a:endParaRPr lang="es-MX"/>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Marcador de número de diapositiva"/>
          <p:cNvSpPr>
            <a:spLocks noGrp="1"/>
          </p:cNvSpPr>
          <p:nvPr>
            <p:ph type="sldNum" sz="quarter" idx="12"/>
          </p:nvPr>
        </p:nvSpPr>
        <p:spPr/>
        <p:txBody>
          <a:bodyPr/>
          <a:lstStyle/>
          <a:p>
            <a:fld id="{8A703A91-3956-46BE-A4D0-7E7D332286AC}" type="slidenum">
              <a:rPr lang="en-US"/>
              <a:pPr/>
              <a:t>20</a:t>
            </a:fld>
            <a:endParaRPr lang="en-US"/>
          </a:p>
        </p:txBody>
      </p:sp>
      <p:sp>
        <p:nvSpPr>
          <p:cNvPr id="142338" name="Rectangle 2"/>
          <p:cNvSpPr>
            <a:spLocks noGrp="1" noChangeArrowheads="1"/>
          </p:cNvSpPr>
          <p:nvPr>
            <p:ph type="title"/>
          </p:nvPr>
        </p:nvSpPr>
        <p:spPr/>
        <p:txBody>
          <a:bodyPr/>
          <a:lstStyle/>
          <a:p>
            <a:pPr>
              <a:tabLst>
                <a:tab pos="7143750" algn="l"/>
              </a:tabLst>
            </a:pPr>
            <a:r>
              <a:rPr lang="en-GB"/>
              <a:t>Arquitectura de un Almacén de Datos</a:t>
            </a:r>
            <a:endParaRPr lang="es-ES_tradnl"/>
          </a:p>
        </p:txBody>
      </p:sp>
      <p:sp>
        <p:nvSpPr>
          <p:cNvPr id="142339" name="Text Box 3"/>
          <p:cNvSpPr txBox="1">
            <a:spLocks noChangeArrowheads="1"/>
          </p:cNvSpPr>
          <p:nvPr/>
        </p:nvSpPr>
        <p:spPr bwMode="auto">
          <a:xfrm>
            <a:off x="590550" y="1695450"/>
            <a:ext cx="7620000" cy="457200"/>
          </a:xfrm>
          <a:prstGeom prst="rect">
            <a:avLst/>
          </a:prstGeom>
          <a:noFill/>
          <a:ln w="9525">
            <a:noFill/>
            <a:miter lim="800000"/>
            <a:headEnd/>
            <a:tailEnd/>
          </a:ln>
          <a:effectLst/>
        </p:spPr>
        <p:txBody>
          <a:bodyPr>
            <a:spAutoFit/>
          </a:bodyPr>
          <a:lstStyle/>
          <a:p>
            <a:pPr marL="282575" indent="-282575">
              <a:buFont typeface="Symbol" pitchFamily="18" charset="2"/>
              <a:buChar char="·"/>
            </a:pPr>
            <a:r>
              <a:rPr lang="es-ES_tradnl">
                <a:solidFill>
                  <a:srgbClr val="000000"/>
                </a:solidFill>
                <a:latin typeface="Arial" charset="0"/>
              </a:rPr>
              <a:t>Organización (Externa) de Los Datos…</a:t>
            </a:r>
          </a:p>
        </p:txBody>
      </p:sp>
      <p:sp>
        <p:nvSpPr>
          <p:cNvPr id="142340" name="Text Box 4"/>
          <p:cNvSpPr txBox="1">
            <a:spLocks noChangeArrowheads="1"/>
          </p:cNvSpPr>
          <p:nvPr/>
        </p:nvSpPr>
        <p:spPr bwMode="auto">
          <a:xfrm>
            <a:off x="2232025" y="2565400"/>
            <a:ext cx="4616450" cy="1019175"/>
          </a:xfrm>
          <a:prstGeom prst="rect">
            <a:avLst/>
          </a:prstGeom>
          <a:noFill/>
          <a:ln w="12700">
            <a:solidFill>
              <a:srgbClr val="008000"/>
            </a:solidFill>
            <a:miter lim="800000"/>
            <a:headEnd type="none" w="sm" len="sm"/>
            <a:tailEnd type="none" w="sm" len="sm"/>
          </a:ln>
          <a:effectLst/>
        </p:spPr>
        <p:txBody>
          <a:bodyPr>
            <a:spAutoFit/>
          </a:bodyPr>
          <a:lstStyle/>
          <a:p>
            <a:pPr algn="ctr" eaLnBrk="1" hangingPunct="1">
              <a:spcBef>
                <a:spcPct val="50000"/>
              </a:spcBef>
            </a:pPr>
            <a:r>
              <a:rPr lang="es-ES_tradnl" sz="2000">
                <a:latin typeface="Arial" charset="0"/>
              </a:rPr>
              <a:t>Las herramientas de explotación de los almacenes de datos han adoptado un </a:t>
            </a:r>
            <a:r>
              <a:rPr lang="es-ES_tradnl" sz="2000" b="1">
                <a:latin typeface="Arial" charset="0"/>
              </a:rPr>
              <a:t>modelo multidimensional de datos</a:t>
            </a:r>
            <a:r>
              <a:rPr lang="es-ES_tradnl" sz="2000">
                <a:latin typeface="Arial" charset="0"/>
              </a:rPr>
              <a:t>.</a:t>
            </a:r>
          </a:p>
        </p:txBody>
      </p:sp>
      <p:sp>
        <p:nvSpPr>
          <p:cNvPr id="142341" name="Text Box 5"/>
          <p:cNvSpPr txBox="1">
            <a:spLocks noChangeArrowheads="1"/>
          </p:cNvSpPr>
          <p:nvPr/>
        </p:nvSpPr>
        <p:spPr bwMode="auto">
          <a:xfrm>
            <a:off x="1555750" y="5011738"/>
            <a:ext cx="5737225" cy="701675"/>
          </a:xfrm>
          <a:prstGeom prst="rect">
            <a:avLst/>
          </a:prstGeom>
          <a:noFill/>
          <a:ln w="12700">
            <a:noFill/>
            <a:miter lim="800000"/>
            <a:headEnd type="none" w="sm" len="sm"/>
            <a:tailEnd type="none" w="sm" len="sm"/>
          </a:ln>
          <a:effectLst/>
        </p:spPr>
        <p:txBody>
          <a:bodyPr>
            <a:spAutoFit/>
          </a:bodyPr>
          <a:lstStyle/>
          <a:p>
            <a:pPr algn="ctr" eaLnBrk="1" hangingPunct="1"/>
            <a:r>
              <a:rPr lang="es-ES_tradnl" sz="2000">
                <a:latin typeface="Arial" charset="0"/>
              </a:rPr>
              <a:t>Se ofrece al usuario una visión multidimensional de los datos que son objeto de análisis.</a:t>
            </a:r>
          </a:p>
        </p:txBody>
      </p:sp>
      <p:sp>
        <p:nvSpPr>
          <p:cNvPr id="142342" name="AutoShape 6"/>
          <p:cNvSpPr>
            <a:spLocks noChangeArrowheads="1"/>
          </p:cNvSpPr>
          <p:nvPr/>
        </p:nvSpPr>
        <p:spPr bwMode="auto">
          <a:xfrm>
            <a:off x="4176713" y="3867150"/>
            <a:ext cx="555625" cy="615950"/>
          </a:xfrm>
          <a:prstGeom prst="downArrow">
            <a:avLst>
              <a:gd name="adj1" fmla="val 50000"/>
              <a:gd name="adj2" fmla="val 27714"/>
            </a:avLst>
          </a:prstGeom>
          <a:solidFill>
            <a:schemeClr val="accent2"/>
          </a:solidFill>
          <a:ln w="12700">
            <a:noFill/>
            <a:miter lim="800000"/>
            <a:headEnd type="none" w="sm" len="sm"/>
            <a:tailEnd type="none" w="sm" len="sm"/>
          </a:ln>
          <a:effectLst/>
        </p:spPr>
        <p:txBody>
          <a:bodyPr wrap="none" anchor="ctr"/>
          <a:lstStyle/>
          <a:p>
            <a:endParaRPr lang="es-MX"/>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2545E90B-C586-4C53-8EAE-EB9096A887E9}" type="slidenum">
              <a:rPr lang="en-US"/>
              <a:pPr/>
              <a:t>21</a:t>
            </a:fld>
            <a:endParaRPr lang="en-US"/>
          </a:p>
        </p:txBody>
      </p:sp>
      <p:sp>
        <p:nvSpPr>
          <p:cNvPr id="143362" name="Rectangle 2"/>
          <p:cNvSpPr>
            <a:spLocks noGrp="1" noChangeArrowheads="1"/>
          </p:cNvSpPr>
          <p:nvPr>
            <p:ph type="title"/>
          </p:nvPr>
        </p:nvSpPr>
        <p:spPr/>
        <p:txBody>
          <a:bodyPr/>
          <a:lstStyle/>
          <a:p>
            <a:pPr>
              <a:tabLst>
                <a:tab pos="7143750" algn="l"/>
              </a:tabLst>
            </a:pPr>
            <a:r>
              <a:rPr lang="en-GB"/>
              <a:t>Arquitectura de un Almacén de Datos</a:t>
            </a:r>
            <a:endParaRPr lang="es-ES_tradnl"/>
          </a:p>
        </p:txBody>
      </p:sp>
      <p:sp>
        <p:nvSpPr>
          <p:cNvPr id="143364" name="Text Box 4"/>
          <p:cNvSpPr txBox="1">
            <a:spLocks noChangeArrowheads="1"/>
          </p:cNvSpPr>
          <p:nvPr/>
        </p:nvSpPr>
        <p:spPr bwMode="auto">
          <a:xfrm>
            <a:off x="971550" y="1989138"/>
            <a:ext cx="7532688" cy="2760662"/>
          </a:xfrm>
          <a:prstGeom prst="rect">
            <a:avLst/>
          </a:prstGeom>
          <a:noFill/>
          <a:ln w="12700">
            <a:noFill/>
            <a:miter lim="800000"/>
            <a:headEnd type="none" w="sm" len="sm"/>
            <a:tailEnd type="none" w="sm" len="sm"/>
          </a:ln>
          <a:effectLst/>
        </p:spPr>
        <p:txBody>
          <a:bodyPr>
            <a:spAutoFit/>
          </a:bodyPr>
          <a:lstStyle/>
          <a:p>
            <a:pPr eaLnBrk="1" hangingPunct="1"/>
            <a:r>
              <a:rPr lang="es-ES_tradnl" sz="2800">
                <a:solidFill>
                  <a:schemeClr val="accent2"/>
                </a:solidFill>
                <a:latin typeface="Arial" charset="0"/>
              </a:rPr>
              <a:t>EJEMPLO</a:t>
            </a:r>
          </a:p>
          <a:p>
            <a:pPr eaLnBrk="1" hangingPunct="1">
              <a:spcBef>
                <a:spcPct val="75000"/>
              </a:spcBef>
            </a:pPr>
            <a:r>
              <a:rPr lang="es-ES_tradnl" sz="2000">
                <a:solidFill>
                  <a:srgbClr val="000099"/>
                </a:solidFill>
                <a:latin typeface="Arial" charset="0"/>
              </a:rPr>
              <a:t>Organización:</a:t>
            </a:r>
            <a:r>
              <a:rPr lang="es-ES_tradnl" sz="1800">
                <a:latin typeface="Arial" charset="0"/>
              </a:rPr>
              <a:t> Cadena de supermercados.</a:t>
            </a:r>
          </a:p>
          <a:p>
            <a:pPr eaLnBrk="1" hangingPunct="1"/>
            <a:endParaRPr lang="es-ES_tradnl" sz="1800">
              <a:latin typeface="Arial" charset="0"/>
            </a:endParaRPr>
          </a:p>
          <a:p>
            <a:pPr eaLnBrk="1" hangingPunct="1"/>
            <a:r>
              <a:rPr lang="es-ES_tradnl" sz="2000">
                <a:solidFill>
                  <a:srgbClr val="000099"/>
                </a:solidFill>
                <a:latin typeface="Arial" charset="0"/>
              </a:rPr>
              <a:t>Actividad objeto de análisis:</a:t>
            </a:r>
            <a:r>
              <a:rPr lang="es-ES_tradnl" sz="1800">
                <a:latin typeface="Arial" charset="0"/>
              </a:rPr>
              <a:t> ventas de productos.</a:t>
            </a:r>
          </a:p>
          <a:p>
            <a:pPr eaLnBrk="1" hangingPunct="1"/>
            <a:endParaRPr lang="es-ES_tradnl" sz="1800">
              <a:latin typeface="Arial" charset="0"/>
            </a:endParaRPr>
          </a:p>
          <a:p>
            <a:pPr eaLnBrk="1" hangingPunct="1"/>
            <a:r>
              <a:rPr lang="es-ES_tradnl" sz="2000">
                <a:solidFill>
                  <a:srgbClr val="000099"/>
                </a:solidFill>
                <a:latin typeface="Arial" charset="0"/>
              </a:rPr>
              <a:t>Información registrada sobre una venta:</a:t>
            </a:r>
            <a:r>
              <a:rPr lang="es-ES_tradnl" sz="1800">
                <a:latin typeface="Arial" charset="0"/>
              </a:rPr>
              <a:t> “del </a:t>
            </a:r>
            <a:r>
              <a:rPr lang="es-ES_tradnl" sz="1800" b="1">
                <a:solidFill>
                  <a:schemeClr val="accent2"/>
                </a:solidFill>
                <a:latin typeface="Arial" charset="0"/>
              </a:rPr>
              <a:t>producto</a:t>
            </a:r>
            <a:r>
              <a:rPr lang="es-ES_tradnl" sz="1800">
                <a:latin typeface="Arial" charset="0"/>
              </a:rPr>
              <a:t> “Tauritón 33cl” se han vendido en el </a:t>
            </a:r>
            <a:r>
              <a:rPr lang="es-ES_tradnl" sz="1800" b="1">
                <a:solidFill>
                  <a:schemeClr val="accent2"/>
                </a:solidFill>
                <a:latin typeface="Arial" charset="0"/>
              </a:rPr>
              <a:t>almacén</a:t>
            </a:r>
            <a:r>
              <a:rPr lang="es-ES_tradnl" sz="1800">
                <a:latin typeface="Arial" charset="0"/>
              </a:rPr>
              <a:t> “Almacén nro.1” el </a:t>
            </a:r>
            <a:r>
              <a:rPr lang="es-ES_tradnl" sz="1800" b="1">
                <a:solidFill>
                  <a:schemeClr val="accent2"/>
                </a:solidFill>
                <a:latin typeface="Arial" charset="0"/>
              </a:rPr>
              <a:t>día</a:t>
            </a:r>
            <a:r>
              <a:rPr lang="es-ES_tradnl" sz="1800">
                <a:latin typeface="Arial" charset="0"/>
              </a:rPr>
              <a:t> 17/7/2003, 5 </a:t>
            </a:r>
            <a:r>
              <a:rPr lang="es-ES_tradnl" sz="1800" b="1">
                <a:solidFill>
                  <a:schemeClr val="accent2"/>
                </a:solidFill>
                <a:latin typeface="Arial" charset="0"/>
              </a:rPr>
              <a:t>unidades</a:t>
            </a:r>
            <a:r>
              <a:rPr lang="es-ES_tradnl" sz="1800">
                <a:latin typeface="Arial" charset="0"/>
              </a:rPr>
              <a:t> por un </a:t>
            </a:r>
            <a:r>
              <a:rPr lang="es-ES_tradnl" sz="1800" b="1">
                <a:solidFill>
                  <a:schemeClr val="accent2"/>
                </a:solidFill>
                <a:latin typeface="Arial" charset="0"/>
              </a:rPr>
              <a:t>importe</a:t>
            </a:r>
            <a:r>
              <a:rPr lang="es-ES_tradnl" sz="1800">
                <a:latin typeface="Arial" charset="0"/>
              </a:rPr>
              <a:t> de 103,19 euros.”</a:t>
            </a:r>
          </a:p>
        </p:txBody>
      </p:sp>
      <p:sp>
        <p:nvSpPr>
          <p:cNvPr id="143365" name="Text Box 5"/>
          <p:cNvSpPr txBox="1">
            <a:spLocks noChangeArrowheads="1"/>
          </p:cNvSpPr>
          <p:nvPr/>
        </p:nvSpPr>
        <p:spPr bwMode="auto">
          <a:xfrm>
            <a:off x="1471613" y="5337175"/>
            <a:ext cx="6578600" cy="915988"/>
          </a:xfrm>
          <a:prstGeom prst="rect">
            <a:avLst/>
          </a:prstGeom>
          <a:solidFill>
            <a:srgbClr val="FFCC66"/>
          </a:solidFill>
          <a:ln w="12700">
            <a:noFill/>
            <a:miter lim="800000"/>
            <a:headEnd/>
            <a:tailEnd/>
          </a:ln>
          <a:effectLst/>
        </p:spPr>
        <p:txBody>
          <a:bodyPr>
            <a:spAutoFit/>
          </a:bodyPr>
          <a:lstStyle/>
          <a:p>
            <a:pPr eaLnBrk="1" hangingPunct="1">
              <a:spcBef>
                <a:spcPct val="50000"/>
              </a:spcBef>
            </a:pPr>
            <a:r>
              <a:rPr lang="es-ES_tradnl" sz="1800">
                <a:latin typeface="Arial" charset="0"/>
              </a:rPr>
              <a:t>Para hacer el análisis no interesa la venta individual (ticket) realizada a un cliente sino las ventas diarias de productos en los distintos almacenes de la cadena.</a:t>
            </a:r>
            <a:endParaRPr lang="es-ES" sz="1800">
              <a:latin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4 Marcador de número de diapositiva"/>
          <p:cNvSpPr>
            <a:spLocks noGrp="1"/>
          </p:cNvSpPr>
          <p:nvPr>
            <p:ph type="sldNum" sz="quarter" idx="12"/>
          </p:nvPr>
        </p:nvSpPr>
        <p:spPr/>
        <p:txBody>
          <a:bodyPr/>
          <a:lstStyle/>
          <a:p>
            <a:fld id="{1A72E819-8D27-439A-9659-3E7C7B902C68}" type="slidenum">
              <a:rPr lang="en-US"/>
              <a:pPr/>
              <a:t>22</a:t>
            </a:fld>
            <a:endParaRPr lang="en-US"/>
          </a:p>
        </p:txBody>
      </p:sp>
      <p:sp>
        <p:nvSpPr>
          <p:cNvPr id="146434" name="Rectangle 2"/>
          <p:cNvSpPr>
            <a:spLocks noGrp="1" noChangeArrowheads="1"/>
          </p:cNvSpPr>
          <p:nvPr>
            <p:ph type="title"/>
          </p:nvPr>
        </p:nvSpPr>
        <p:spPr/>
        <p:txBody>
          <a:bodyPr/>
          <a:lstStyle/>
          <a:p>
            <a:pPr>
              <a:tabLst>
                <a:tab pos="7143750" algn="l"/>
              </a:tabLst>
            </a:pPr>
            <a:r>
              <a:rPr lang="en-GB"/>
              <a:t>Arquitectura de un Almacén de Datos</a:t>
            </a:r>
            <a:endParaRPr lang="es-ES_tradnl"/>
          </a:p>
        </p:txBody>
      </p:sp>
      <p:grpSp>
        <p:nvGrpSpPr>
          <p:cNvPr id="146437" name="Group 5"/>
          <p:cNvGrpSpPr>
            <a:grpSpLocks/>
          </p:cNvGrpSpPr>
          <p:nvPr/>
        </p:nvGrpSpPr>
        <p:grpSpPr bwMode="auto">
          <a:xfrm>
            <a:off x="3924300" y="3213100"/>
            <a:ext cx="1014413" cy="1709738"/>
            <a:chOff x="2510" y="1704"/>
            <a:chExt cx="639" cy="1077"/>
          </a:xfrm>
        </p:grpSpPr>
        <p:sp>
          <p:nvSpPr>
            <p:cNvPr id="146438" name="Rectangle 6"/>
            <p:cNvSpPr>
              <a:spLocks noChangeArrowheads="1"/>
            </p:cNvSpPr>
            <p:nvPr/>
          </p:nvSpPr>
          <p:spPr bwMode="auto">
            <a:xfrm>
              <a:off x="2510" y="1870"/>
              <a:ext cx="537" cy="87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endParaRPr lang="es-MX"/>
            </a:p>
          </p:txBody>
        </p:sp>
        <p:sp>
          <p:nvSpPr>
            <p:cNvPr id="146439" name="Text Box 7"/>
            <p:cNvSpPr txBox="1">
              <a:spLocks noChangeArrowheads="1"/>
            </p:cNvSpPr>
            <p:nvPr/>
          </p:nvSpPr>
          <p:spPr bwMode="auto">
            <a:xfrm rot="-2874103">
              <a:off x="2492" y="1957"/>
              <a:ext cx="737" cy="231"/>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800">
                  <a:latin typeface="Arial" charset="0"/>
                </a:rPr>
                <a:t>Ventas</a:t>
              </a:r>
              <a:endParaRPr lang="es-ES_tradnl" sz="1600">
                <a:latin typeface="Arial" charset="0"/>
              </a:endParaRPr>
            </a:p>
          </p:txBody>
        </p:sp>
        <p:sp>
          <p:nvSpPr>
            <p:cNvPr id="146440" name="Text Box 8"/>
            <p:cNvSpPr txBox="1">
              <a:spLocks noChangeArrowheads="1"/>
            </p:cNvSpPr>
            <p:nvPr/>
          </p:nvSpPr>
          <p:spPr bwMode="auto">
            <a:xfrm>
              <a:off x="2521" y="2388"/>
              <a:ext cx="628" cy="393"/>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400">
                  <a:latin typeface="Arial" charset="0"/>
                </a:rPr>
                <a:t>importe</a:t>
              </a:r>
            </a:p>
            <a:p>
              <a:pPr eaLnBrk="1" hangingPunct="1">
                <a:spcBef>
                  <a:spcPct val="50000"/>
                </a:spcBef>
              </a:pPr>
              <a:r>
                <a:rPr lang="es-ES_tradnl" sz="1400">
                  <a:latin typeface="Arial" charset="0"/>
                </a:rPr>
                <a:t>unidades</a:t>
              </a:r>
            </a:p>
          </p:txBody>
        </p:sp>
      </p:grpSp>
      <p:grpSp>
        <p:nvGrpSpPr>
          <p:cNvPr id="146441" name="Group 9"/>
          <p:cNvGrpSpPr>
            <a:grpSpLocks/>
          </p:cNvGrpSpPr>
          <p:nvPr/>
        </p:nvGrpSpPr>
        <p:grpSpPr bwMode="auto">
          <a:xfrm>
            <a:off x="4724400" y="4916488"/>
            <a:ext cx="2289175" cy="1658937"/>
            <a:chOff x="3054" y="2737"/>
            <a:chExt cx="1442" cy="1045"/>
          </a:xfrm>
        </p:grpSpPr>
        <p:sp>
          <p:nvSpPr>
            <p:cNvPr id="146442" name="Text Box 10"/>
            <p:cNvSpPr txBox="1">
              <a:spLocks noChangeArrowheads="1"/>
            </p:cNvSpPr>
            <p:nvPr/>
          </p:nvSpPr>
          <p:spPr bwMode="auto">
            <a:xfrm rot="-5454634">
              <a:off x="4012" y="3178"/>
              <a:ext cx="737" cy="231"/>
            </a:xfrm>
            <a:prstGeom prst="rect">
              <a:avLst/>
            </a:prstGeom>
            <a:solidFill>
              <a:schemeClr val="accent1"/>
            </a:solidFill>
            <a:ln w="12700">
              <a:noFill/>
              <a:miter lim="800000"/>
              <a:headEnd type="none" w="sm" len="sm"/>
              <a:tailEnd type="none" w="sm" len="sm"/>
            </a:ln>
            <a:effectLst/>
          </p:spPr>
          <p:txBody>
            <a:bodyPr>
              <a:spAutoFit/>
            </a:bodyPr>
            <a:lstStyle/>
            <a:p>
              <a:pPr eaLnBrk="1" hangingPunct="1">
                <a:spcBef>
                  <a:spcPct val="50000"/>
                </a:spcBef>
              </a:pPr>
              <a:r>
                <a:rPr lang="es-ES_tradnl" sz="1800">
                  <a:latin typeface="Arial" charset="0"/>
                </a:rPr>
                <a:t>Almacén</a:t>
              </a:r>
            </a:p>
          </p:txBody>
        </p:sp>
        <p:sp>
          <p:nvSpPr>
            <p:cNvPr id="146443" name="Text Box 11"/>
            <p:cNvSpPr txBox="1">
              <a:spLocks noChangeArrowheads="1"/>
            </p:cNvSpPr>
            <p:nvPr/>
          </p:nvSpPr>
          <p:spPr bwMode="auto">
            <a:xfrm>
              <a:off x="3222" y="2769"/>
              <a:ext cx="800" cy="173"/>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Almacén</a:t>
              </a:r>
            </a:p>
          </p:txBody>
        </p:sp>
        <p:sp>
          <p:nvSpPr>
            <p:cNvPr id="146444" name="Text Box 12"/>
            <p:cNvSpPr txBox="1">
              <a:spLocks noChangeArrowheads="1"/>
            </p:cNvSpPr>
            <p:nvPr/>
          </p:nvSpPr>
          <p:spPr bwMode="auto">
            <a:xfrm>
              <a:off x="3177" y="2987"/>
              <a:ext cx="618" cy="173"/>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Ciudad</a:t>
              </a:r>
            </a:p>
          </p:txBody>
        </p:sp>
        <p:sp>
          <p:nvSpPr>
            <p:cNvPr id="146445" name="Text Box 13"/>
            <p:cNvSpPr txBox="1">
              <a:spLocks noChangeArrowheads="1"/>
            </p:cNvSpPr>
            <p:nvPr/>
          </p:nvSpPr>
          <p:spPr bwMode="auto">
            <a:xfrm>
              <a:off x="3280" y="3265"/>
              <a:ext cx="800" cy="173"/>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Región</a:t>
              </a:r>
            </a:p>
          </p:txBody>
        </p:sp>
        <p:sp>
          <p:nvSpPr>
            <p:cNvPr id="146446" name="Text Box 14"/>
            <p:cNvSpPr txBox="1">
              <a:spLocks noChangeArrowheads="1"/>
            </p:cNvSpPr>
            <p:nvPr/>
          </p:nvSpPr>
          <p:spPr bwMode="auto">
            <a:xfrm>
              <a:off x="3524" y="3076"/>
              <a:ext cx="800" cy="173"/>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Tipo</a:t>
              </a:r>
            </a:p>
          </p:txBody>
        </p:sp>
        <p:sp>
          <p:nvSpPr>
            <p:cNvPr id="146447" name="Line 15"/>
            <p:cNvSpPr>
              <a:spLocks noChangeShapeType="1"/>
            </p:cNvSpPr>
            <p:nvPr/>
          </p:nvSpPr>
          <p:spPr bwMode="auto">
            <a:xfrm>
              <a:off x="3063" y="2737"/>
              <a:ext cx="518" cy="1045"/>
            </a:xfrm>
            <a:prstGeom prst="line">
              <a:avLst/>
            </a:prstGeom>
            <a:noFill/>
            <a:ln w="12700" cap="rnd">
              <a:solidFill>
                <a:schemeClr val="tx2"/>
              </a:solidFill>
              <a:prstDash val="sysDot"/>
              <a:round/>
              <a:headEnd type="none" w="sm" len="sm"/>
              <a:tailEnd type="none" w="sm" len="sm"/>
            </a:ln>
            <a:effectLst/>
          </p:spPr>
          <p:txBody>
            <a:bodyPr wrap="none" anchor="ctr"/>
            <a:lstStyle/>
            <a:p>
              <a:endParaRPr lang="es-MX"/>
            </a:p>
          </p:txBody>
        </p:sp>
        <p:sp>
          <p:nvSpPr>
            <p:cNvPr id="146448" name="Line 16"/>
            <p:cNvSpPr>
              <a:spLocks noChangeShapeType="1"/>
            </p:cNvSpPr>
            <p:nvPr/>
          </p:nvSpPr>
          <p:spPr bwMode="auto">
            <a:xfrm>
              <a:off x="3054" y="2738"/>
              <a:ext cx="1418" cy="8"/>
            </a:xfrm>
            <a:prstGeom prst="line">
              <a:avLst/>
            </a:prstGeom>
            <a:noFill/>
            <a:ln w="12700" cap="rnd">
              <a:solidFill>
                <a:schemeClr val="tx2"/>
              </a:solidFill>
              <a:prstDash val="sysDot"/>
              <a:round/>
              <a:headEnd type="none" w="sm" len="sm"/>
              <a:tailEnd type="none" w="sm" len="sm"/>
            </a:ln>
            <a:effectLst/>
          </p:spPr>
          <p:txBody>
            <a:bodyPr wrap="none" anchor="ctr"/>
            <a:lstStyle/>
            <a:p>
              <a:endParaRPr lang="es-MX"/>
            </a:p>
          </p:txBody>
        </p:sp>
      </p:grpSp>
      <p:grpSp>
        <p:nvGrpSpPr>
          <p:cNvPr id="146449" name="Group 17"/>
          <p:cNvGrpSpPr>
            <a:grpSpLocks/>
          </p:cNvGrpSpPr>
          <p:nvPr/>
        </p:nvGrpSpPr>
        <p:grpSpPr bwMode="auto">
          <a:xfrm>
            <a:off x="1165225" y="1914525"/>
            <a:ext cx="2763838" cy="2381250"/>
            <a:chOff x="812" y="846"/>
            <a:chExt cx="1741" cy="1500"/>
          </a:xfrm>
        </p:grpSpPr>
        <p:sp>
          <p:nvSpPr>
            <p:cNvPr id="146450" name="Line 18"/>
            <p:cNvSpPr>
              <a:spLocks noChangeShapeType="1"/>
            </p:cNvSpPr>
            <p:nvPr/>
          </p:nvSpPr>
          <p:spPr bwMode="auto">
            <a:xfrm>
              <a:off x="1189" y="846"/>
              <a:ext cx="1364" cy="1237"/>
            </a:xfrm>
            <a:prstGeom prst="line">
              <a:avLst/>
            </a:prstGeom>
            <a:noFill/>
            <a:ln w="12700" cap="rnd">
              <a:solidFill>
                <a:srgbClr val="006666"/>
              </a:solidFill>
              <a:prstDash val="sysDot"/>
              <a:round/>
              <a:headEnd type="none" w="sm" len="sm"/>
              <a:tailEnd type="none" w="sm" len="sm"/>
            </a:ln>
            <a:effectLst/>
          </p:spPr>
          <p:txBody>
            <a:bodyPr wrap="none" anchor="ctr"/>
            <a:lstStyle/>
            <a:p>
              <a:endParaRPr lang="es-MX"/>
            </a:p>
          </p:txBody>
        </p:sp>
        <p:grpSp>
          <p:nvGrpSpPr>
            <p:cNvPr id="146451" name="Group 19"/>
            <p:cNvGrpSpPr>
              <a:grpSpLocks/>
            </p:cNvGrpSpPr>
            <p:nvPr/>
          </p:nvGrpSpPr>
          <p:grpSpPr bwMode="auto">
            <a:xfrm>
              <a:off x="812" y="1134"/>
              <a:ext cx="1706" cy="1212"/>
              <a:chOff x="812" y="1134"/>
              <a:chExt cx="1706" cy="1212"/>
            </a:xfrm>
          </p:grpSpPr>
          <p:sp>
            <p:nvSpPr>
              <p:cNvPr id="146452" name="Text Box 20"/>
              <p:cNvSpPr txBox="1">
                <a:spLocks noChangeArrowheads="1"/>
              </p:cNvSpPr>
              <p:nvPr/>
            </p:nvSpPr>
            <p:spPr bwMode="auto">
              <a:xfrm rot="-5444064">
                <a:off x="559" y="1420"/>
                <a:ext cx="737" cy="231"/>
              </a:xfrm>
              <a:prstGeom prst="rect">
                <a:avLst/>
              </a:prstGeom>
              <a:solidFill>
                <a:srgbClr val="98F8A1"/>
              </a:solidFill>
              <a:ln w="12700">
                <a:noFill/>
                <a:miter lim="800000"/>
                <a:headEnd type="none" w="sm" len="sm"/>
                <a:tailEnd type="none" w="sm" len="sm"/>
              </a:ln>
              <a:effectLst/>
            </p:spPr>
            <p:txBody>
              <a:bodyPr>
                <a:spAutoFit/>
              </a:bodyPr>
              <a:lstStyle/>
              <a:p>
                <a:pPr eaLnBrk="1" hangingPunct="1">
                  <a:spcBef>
                    <a:spcPct val="50000"/>
                  </a:spcBef>
                </a:pPr>
                <a:r>
                  <a:rPr lang="es-ES_tradnl" sz="1800">
                    <a:latin typeface="Arial" charset="0"/>
                  </a:rPr>
                  <a:t>Producto</a:t>
                </a:r>
              </a:p>
            </p:txBody>
          </p:sp>
          <p:sp>
            <p:nvSpPr>
              <p:cNvPr id="146453" name="Text Box 21"/>
              <p:cNvSpPr txBox="1">
                <a:spLocks noChangeArrowheads="1"/>
              </p:cNvSpPr>
              <p:nvPr/>
            </p:nvSpPr>
            <p:spPr bwMode="auto">
              <a:xfrm>
                <a:off x="1075" y="1720"/>
                <a:ext cx="800" cy="173"/>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Departamento</a:t>
                </a:r>
              </a:p>
            </p:txBody>
          </p:sp>
          <p:sp>
            <p:nvSpPr>
              <p:cNvPr id="146454" name="Text Box 22"/>
              <p:cNvSpPr txBox="1">
                <a:spLocks noChangeArrowheads="1"/>
              </p:cNvSpPr>
              <p:nvPr/>
            </p:nvSpPr>
            <p:spPr bwMode="auto">
              <a:xfrm>
                <a:off x="1664" y="1873"/>
                <a:ext cx="800" cy="173"/>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Nro_producto</a:t>
                </a:r>
              </a:p>
            </p:txBody>
          </p:sp>
          <p:sp>
            <p:nvSpPr>
              <p:cNvPr id="146455" name="Text Box 23"/>
              <p:cNvSpPr txBox="1">
                <a:spLocks noChangeArrowheads="1"/>
              </p:cNvSpPr>
              <p:nvPr/>
            </p:nvSpPr>
            <p:spPr bwMode="auto">
              <a:xfrm>
                <a:off x="1379" y="1555"/>
                <a:ext cx="800" cy="173"/>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Categoría</a:t>
                </a:r>
              </a:p>
            </p:txBody>
          </p:sp>
          <p:sp>
            <p:nvSpPr>
              <p:cNvPr id="146456" name="Text Box 24"/>
              <p:cNvSpPr txBox="1">
                <a:spLocks noChangeArrowheads="1"/>
              </p:cNvSpPr>
              <p:nvPr/>
            </p:nvSpPr>
            <p:spPr bwMode="auto">
              <a:xfrm>
                <a:off x="944" y="1134"/>
                <a:ext cx="800" cy="173"/>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Marca</a:t>
                </a:r>
              </a:p>
            </p:txBody>
          </p:sp>
          <p:sp>
            <p:nvSpPr>
              <p:cNvPr id="146457" name="Text Box 25"/>
              <p:cNvSpPr txBox="1">
                <a:spLocks noChangeArrowheads="1"/>
              </p:cNvSpPr>
              <p:nvPr/>
            </p:nvSpPr>
            <p:spPr bwMode="auto">
              <a:xfrm>
                <a:off x="949" y="1990"/>
                <a:ext cx="800" cy="173"/>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Tipo</a:t>
                </a:r>
              </a:p>
            </p:txBody>
          </p:sp>
          <p:sp>
            <p:nvSpPr>
              <p:cNvPr id="146458" name="Line 26"/>
              <p:cNvSpPr>
                <a:spLocks noChangeShapeType="1"/>
              </p:cNvSpPr>
              <p:nvPr/>
            </p:nvSpPr>
            <p:spPr bwMode="auto">
              <a:xfrm flipH="1">
                <a:off x="864" y="2064"/>
                <a:ext cx="1654" cy="282"/>
              </a:xfrm>
              <a:prstGeom prst="line">
                <a:avLst/>
              </a:prstGeom>
              <a:noFill/>
              <a:ln w="12700" cap="rnd">
                <a:solidFill>
                  <a:srgbClr val="006666"/>
                </a:solidFill>
                <a:prstDash val="sysDot"/>
                <a:round/>
                <a:headEnd type="none" w="sm" len="sm"/>
                <a:tailEnd type="none" w="sm" len="sm"/>
              </a:ln>
              <a:effectLst/>
            </p:spPr>
            <p:txBody>
              <a:bodyPr wrap="none" anchor="ctr"/>
              <a:lstStyle/>
              <a:p>
                <a:endParaRPr lang="es-MX"/>
              </a:p>
            </p:txBody>
          </p:sp>
          <p:sp>
            <p:nvSpPr>
              <p:cNvPr id="146459" name="Text Box 27"/>
              <p:cNvSpPr txBox="1">
                <a:spLocks noChangeArrowheads="1"/>
              </p:cNvSpPr>
              <p:nvPr/>
            </p:nvSpPr>
            <p:spPr bwMode="auto">
              <a:xfrm>
                <a:off x="1056" y="1358"/>
                <a:ext cx="800" cy="173"/>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Descripción</a:t>
                </a:r>
              </a:p>
            </p:txBody>
          </p:sp>
        </p:grpSp>
      </p:grpSp>
      <p:grpSp>
        <p:nvGrpSpPr>
          <p:cNvPr id="146468" name="Group 36"/>
          <p:cNvGrpSpPr>
            <a:grpSpLocks/>
          </p:cNvGrpSpPr>
          <p:nvPr/>
        </p:nvGrpSpPr>
        <p:grpSpPr bwMode="auto">
          <a:xfrm>
            <a:off x="4768850" y="1822450"/>
            <a:ext cx="2833688" cy="2338388"/>
            <a:chOff x="3082" y="788"/>
            <a:chExt cx="1785" cy="1473"/>
          </a:xfrm>
        </p:grpSpPr>
        <p:grpSp>
          <p:nvGrpSpPr>
            <p:cNvPr id="146469" name="Group 37"/>
            <p:cNvGrpSpPr>
              <a:grpSpLocks/>
            </p:cNvGrpSpPr>
            <p:nvPr/>
          </p:nvGrpSpPr>
          <p:grpSpPr bwMode="auto">
            <a:xfrm>
              <a:off x="3082" y="788"/>
              <a:ext cx="1638" cy="1473"/>
              <a:chOff x="3082" y="788"/>
              <a:chExt cx="1638" cy="1473"/>
            </a:xfrm>
          </p:grpSpPr>
          <p:sp>
            <p:nvSpPr>
              <p:cNvPr id="146470" name="Text Box 38"/>
              <p:cNvSpPr txBox="1">
                <a:spLocks noChangeArrowheads="1"/>
              </p:cNvSpPr>
              <p:nvPr/>
            </p:nvSpPr>
            <p:spPr bwMode="auto">
              <a:xfrm rot="-5462304">
                <a:off x="4042" y="1284"/>
                <a:ext cx="737" cy="231"/>
              </a:xfrm>
              <a:prstGeom prst="rect">
                <a:avLst/>
              </a:prstGeom>
              <a:solidFill>
                <a:srgbClr val="66FFFF"/>
              </a:solidFill>
              <a:ln w="12700">
                <a:noFill/>
                <a:miter lim="800000"/>
                <a:headEnd type="none" w="sm" len="sm"/>
                <a:tailEnd type="none" w="sm" len="sm"/>
              </a:ln>
              <a:effectLst/>
            </p:spPr>
            <p:txBody>
              <a:bodyPr>
                <a:spAutoFit/>
              </a:bodyPr>
              <a:lstStyle/>
              <a:p>
                <a:pPr algn="ctr" eaLnBrk="1" hangingPunct="1">
                  <a:spcBef>
                    <a:spcPct val="50000"/>
                  </a:spcBef>
                </a:pPr>
                <a:r>
                  <a:rPr lang="es-ES_tradnl" sz="1800">
                    <a:latin typeface="Arial" charset="0"/>
                  </a:rPr>
                  <a:t>Tiempo</a:t>
                </a:r>
              </a:p>
            </p:txBody>
          </p:sp>
          <p:sp>
            <p:nvSpPr>
              <p:cNvPr id="146471" name="Text Box 39"/>
              <p:cNvSpPr txBox="1">
                <a:spLocks noChangeArrowheads="1"/>
              </p:cNvSpPr>
              <p:nvPr/>
            </p:nvSpPr>
            <p:spPr bwMode="auto">
              <a:xfrm>
                <a:off x="3082" y="1888"/>
                <a:ext cx="800" cy="173"/>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Día</a:t>
                </a:r>
              </a:p>
            </p:txBody>
          </p:sp>
          <p:sp>
            <p:nvSpPr>
              <p:cNvPr id="146472" name="Text Box 40"/>
              <p:cNvSpPr txBox="1">
                <a:spLocks noChangeArrowheads="1"/>
              </p:cNvSpPr>
              <p:nvPr/>
            </p:nvSpPr>
            <p:spPr bwMode="auto">
              <a:xfrm>
                <a:off x="3580" y="1737"/>
                <a:ext cx="800" cy="173"/>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Mes</a:t>
                </a:r>
              </a:p>
            </p:txBody>
          </p:sp>
          <p:sp>
            <p:nvSpPr>
              <p:cNvPr id="146473" name="Text Box 41"/>
              <p:cNvSpPr txBox="1">
                <a:spLocks noChangeArrowheads="1"/>
              </p:cNvSpPr>
              <p:nvPr/>
            </p:nvSpPr>
            <p:spPr bwMode="auto">
              <a:xfrm>
                <a:off x="3485" y="1403"/>
                <a:ext cx="800" cy="173"/>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Semana</a:t>
                </a:r>
              </a:p>
            </p:txBody>
          </p:sp>
          <p:sp>
            <p:nvSpPr>
              <p:cNvPr id="146474" name="Line 42"/>
              <p:cNvSpPr>
                <a:spLocks noChangeShapeType="1"/>
              </p:cNvSpPr>
              <p:nvPr/>
            </p:nvSpPr>
            <p:spPr bwMode="auto">
              <a:xfrm flipV="1">
                <a:off x="3109" y="788"/>
                <a:ext cx="1064" cy="1256"/>
              </a:xfrm>
              <a:prstGeom prst="line">
                <a:avLst/>
              </a:prstGeom>
              <a:noFill/>
              <a:ln w="12700" cap="rnd">
                <a:solidFill>
                  <a:srgbClr val="000099"/>
                </a:solidFill>
                <a:prstDash val="sysDot"/>
                <a:round/>
                <a:headEnd type="none" w="sm" len="sm"/>
                <a:tailEnd type="none" w="sm" len="sm"/>
              </a:ln>
              <a:effectLst/>
            </p:spPr>
            <p:txBody>
              <a:bodyPr wrap="none" anchor="ctr"/>
              <a:lstStyle/>
              <a:p>
                <a:endParaRPr lang="es-MX"/>
              </a:p>
            </p:txBody>
          </p:sp>
          <p:sp>
            <p:nvSpPr>
              <p:cNvPr id="146475" name="Line 43"/>
              <p:cNvSpPr>
                <a:spLocks noChangeShapeType="1"/>
              </p:cNvSpPr>
              <p:nvPr/>
            </p:nvSpPr>
            <p:spPr bwMode="auto">
              <a:xfrm>
                <a:off x="3120" y="2061"/>
                <a:ext cx="1600" cy="200"/>
              </a:xfrm>
              <a:prstGeom prst="line">
                <a:avLst/>
              </a:prstGeom>
              <a:noFill/>
              <a:ln w="12700" cap="rnd">
                <a:solidFill>
                  <a:srgbClr val="000099"/>
                </a:solidFill>
                <a:prstDash val="sysDot"/>
                <a:round/>
                <a:headEnd type="none" w="sm" len="sm"/>
                <a:tailEnd type="none" w="sm" len="sm"/>
              </a:ln>
              <a:effectLst/>
            </p:spPr>
            <p:txBody>
              <a:bodyPr wrap="none" anchor="ctr"/>
              <a:lstStyle/>
              <a:p>
                <a:endParaRPr lang="es-MX"/>
              </a:p>
            </p:txBody>
          </p:sp>
          <p:sp>
            <p:nvSpPr>
              <p:cNvPr id="146476" name="Text Box 44"/>
              <p:cNvSpPr txBox="1">
                <a:spLocks noChangeArrowheads="1"/>
              </p:cNvSpPr>
              <p:nvPr/>
            </p:nvSpPr>
            <p:spPr bwMode="auto">
              <a:xfrm>
                <a:off x="3795" y="1987"/>
                <a:ext cx="800" cy="173"/>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Año</a:t>
                </a:r>
              </a:p>
            </p:txBody>
          </p:sp>
        </p:grpSp>
        <p:sp>
          <p:nvSpPr>
            <p:cNvPr id="146477" name="Text Box 45"/>
            <p:cNvSpPr txBox="1">
              <a:spLocks noChangeArrowheads="1"/>
            </p:cNvSpPr>
            <p:nvPr/>
          </p:nvSpPr>
          <p:spPr bwMode="auto">
            <a:xfrm>
              <a:off x="4323" y="1843"/>
              <a:ext cx="544" cy="173"/>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Trimestre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464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nodeType="clickEffect">
                                  <p:stCondLst>
                                    <p:cond delay="0"/>
                                  </p:stCondLst>
                                  <p:childTnLst>
                                    <p:set>
                                      <p:cBhvr>
                                        <p:cTn id="10" dur="1" fill="hold">
                                          <p:stCondLst>
                                            <p:cond delay="0"/>
                                          </p:stCondLst>
                                        </p:cTn>
                                        <p:tgtEl>
                                          <p:spTgt spid="146441"/>
                                        </p:tgtEl>
                                        <p:attrNameLst>
                                          <p:attrName>style.visibility</p:attrName>
                                        </p:attrNameLst>
                                      </p:cBhvr>
                                      <p:to>
                                        <p:strVal val="visible"/>
                                      </p:to>
                                    </p:set>
                                    <p:animEffect transition="in" filter="strips(downRight)">
                                      <p:cBhvr>
                                        <p:cTn id="11" dur="500"/>
                                        <p:tgtEl>
                                          <p:spTgt spid="146441"/>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9" fill="hold" nodeType="clickEffect">
                                  <p:stCondLst>
                                    <p:cond delay="0"/>
                                  </p:stCondLst>
                                  <p:childTnLst>
                                    <p:set>
                                      <p:cBhvr>
                                        <p:cTn id="15" dur="1" fill="hold">
                                          <p:stCondLst>
                                            <p:cond delay="0"/>
                                          </p:stCondLst>
                                        </p:cTn>
                                        <p:tgtEl>
                                          <p:spTgt spid="146449"/>
                                        </p:tgtEl>
                                        <p:attrNameLst>
                                          <p:attrName>style.visibility</p:attrName>
                                        </p:attrNameLst>
                                      </p:cBhvr>
                                      <p:to>
                                        <p:strVal val="visible"/>
                                      </p:to>
                                    </p:set>
                                    <p:animEffect transition="in" filter="strips(upLeft)">
                                      <p:cBhvr>
                                        <p:cTn id="16" dur="500"/>
                                        <p:tgtEl>
                                          <p:spTgt spid="146449"/>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3" fill="hold" nodeType="clickEffect">
                                  <p:stCondLst>
                                    <p:cond delay="0"/>
                                  </p:stCondLst>
                                  <p:childTnLst>
                                    <p:set>
                                      <p:cBhvr>
                                        <p:cTn id="20" dur="1" fill="hold">
                                          <p:stCondLst>
                                            <p:cond delay="0"/>
                                          </p:stCondLst>
                                        </p:cTn>
                                        <p:tgtEl>
                                          <p:spTgt spid="146468"/>
                                        </p:tgtEl>
                                        <p:attrNameLst>
                                          <p:attrName>style.visibility</p:attrName>
                                        </p:attrNameLst>
                                      </p:cBhvr>
                                      <p:to>
                                        <p:strVal val="visible"/>
                                      </p:to>
                                    </p:set>
                                    <p:animEffect transition="in" filter="strips(upRight)">
                                      <p:cBhvr>
                                        <p:cTn id="21" dur="500"/>
                                        <p:tgtEl>
                                          <p:spTgt spid="146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4 Marcador de número de diapositiva"/>
          <p:cNvSpPr>
            <a:spLocks noGrp="1"/>
          </p:cNvSpPr>
          <p:nvPr>
            <p:ph type="sldNum" sz="quarter" idx="12"/>
          </p:nvPr>
        </p:nvSpPr>
        <p:spPr/>
        <p:txBody>
          <a:bodyPr/>
          <a:lstStyle/>
          <a:p>
            <a:fld id="{A267611E-1D5F-4833-885A-72225A5FB03F}" type="slidenum">
              <a:rPr lang="en-US"/>
              <a:pPr/>
              <a:t>23</a:t>
            </a:fld>
            <a:endParaRPr lang="en-US"/>
          </a:p>
        </p:txBody>
      </p:sp>
      <p:sp>
        <p:nvSpPr>
          <p:cNvPr id="147458" name="Rectangle 2"/>
          <p:cNvSpPr>
            <a:spLocks noGrp="1" noChangeArrowheads="1"/>
          </p:cNvSpPr>
          <p:nvPr>
            <p:ph type="title"/>
          </p:nvPr>
        </p:nvSpPr>
        <p:spPr/>
        <p:txBody>
          <a:bodyPr/>
          <a:lstStyle/>
          <a:p>
            <a:pPr>
              <a:tabLst>
                <a:tab pos="7143750" algn="l"/>
              </a:tabLst>
            </a:pPr>
            <a:r>
              <a:rPr lang="en-GB"/>
              <a:t>Arquitectura de un Almacén de Datos</a:t>
            </a:r>
            <a:endParaRPr lang="es-ES_tradnl"/>
          </a:p>
        </p:txBody>
      </p:sp>
      <p:grpSp>
        <p:nvGrpSpPr>
          <p:cNvPr id="147459" name="Group 3"/>
          <p:cNvGrpSpPr>
            <a:grpSpLocks/>
          </p:cNvGrpSpPr>
          <p:nvPr/>
        </p:nvGrpSpPr>
        <p:grpSpPr bwMode="auto">
          <a:xfrm>
            <a:off x="3952875" y="3225800"/>
            <a:ext cx="1014413" cy="1709738"/>
            <a:chOff x="2510" y="1704"/>
            <a:chExt cx="639" cy="1077"/>
          </a:xfrm>
        </p:grpSpPr>
        <p:sp>
          <p:nvSpPr>
            <p:cNvPr id="147460" name="Rectangle 4"/>
            <p:cNvSpPr>
              <a:spLocks noChangeArrowheads="1"/>
            </p:cNvSpPr>
            <p:nvPr/>
          </p:nvSpPr>
          <p:spPr bwMode="auto">
            <a:xfrm>
              <a:off x="2510" y="1870"/>
              <a:ext cx="537" cy="87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endParaRPr lang="es-MX"/>
            </a:p>
          </p:txBody>
        </p:sp>
        <p:sp>
          <p:nvSpPr>
            <p:cNvPr id="147461" name="Text Box 5"/>
            <p:cNvSpPr txBox="1">
              <a:spLocks noChangeArrowheads="1"/>
            </p:cNvSpPr>
            <p:nvPr/>
          </p:nvSpPr>
          <p:spPr bwMode="auto">
            <a:xfrm rot="-2874103">
              <a:off x="2492" y="1957"/>
              <a:ext cx="737" cy="231"/>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800">
                  <a:latin typeface="Arial" charset="0"/>
                </a:rPr>
                <a:t>Ventas</a:t>
              </a:r>
              <a:endParaRPr lang="es-ES_tradnl" sz="1600">
                <a:latin typeface="Arial" charset="0"/>
              </a:endParaRPr>
            </a:p>
          </p:txBody>
        </p:sp>
        <p:sp>
          <p:nvSpPr>
            <p:cNvPr id="147462" name="Text Box 6"/>
            <p:cNvSpPr txBox="1">
              <a:spLocks noChangeArrowheads="1"/>
            </p:cNvSpPr>
            <p:nvPr/>
          </p:nvSpPr>
          <p:spPr bwMode="auto">
            <a:xfrm>
              <a:off x="2521" y="2388"/>
              <a:ext cx="628" cy="393"/>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400">
                  <a:latin typeface="Arial" charset="0"/>
                </a:rPr>
                <a:t>importe</a:t>
              </a:r>
            </a:p>
            <a:p>
              <a:pPr eaLnBrk="1" hangingPunct="1">
                <a:spcBef>
                  <a:spcPct val="50000"/>
                </a:spcBef>
              </a:pPr>
              <a:r>
                <a:rPr lang="es-ES_tradnl" sz="1400">
                  <a:latin typeface="Arial" charset="0"/>
                </a:rPr>
                <a:t>unidades</a:t>
              </a:r>
            </a:p>
          </p:txBody>
        </p:sp>
      </p:grpSp>
      <p:sp>
        <p:nvSpPr>
          <p:cNvPr id="147463" name="Text Box 7"/>
          <p:cNvSpPr txBox="1">
            <a:spLocks noChangeArrowheads="1"/>
          </p:cNvSpPr>
          <p:nvPr/>
        </p:nvSpPr>
        <p:spPr bwMode="auto">
          <a:xfrm>
            <a:off x="1624013" y="3352800"/>
            <a:ext cx="1270000" cy="274638"/>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Departamento</a:t>
            </a:r>
          </a:p>
        </p:txBody>
      </p:sp>
      <p:sp>
        <p:nvSpPr>
          <p:cNvPr id="147464" name="Text Box 8"/>
          <p:cNvSpPr txBox="1">
            <a:spLocks noChangeArrowheads="1"/>
          </p:cNvSpPr>
          <p:nvPr/>
        </p:nvSpPr>
        <p:spPr bwMode="auto">
          <a:xfrm>
            <a:off x="2546350" y="3582988"/>
            <a:ext cx="12700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Nro_producto</a:t>
            </a:r>
          </a:p>
        </p:txBody>
      </p:sp>
      <p:sp>
        <p:nvSpPr>
          <p:cNvPr id="147465" name="Text Box 9"/>
          <p:cNvSpPr txBox="1">
            <a:spLocks noChangeArrowheads="1"/>
          </p:cNvSpPr>
          <p:nvPr/>
        </p:nvSpPr>
        <p:spPr bwMode="auto">
          <a:xfrm>
            <a:off x="1966913" y="3040063"/>
            <a:ext cx="12700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Categoría</a:t>
            </a:r>
          </a:p>
        </p:txBody>
      </p:sp>
      <p:sp>
        <p:nvSpPr>
          <p:cNvPr id="147466" name="Text Box 10"/>
          <p:cNvSpPr txBox="1">
            <a:spLocks noChangeArrowheads="1"/>
          </p:cNvSpPr>
          <p:nvPr/>
        </p:nvSpPr>
        <p:spPr bwMode="auto">
          <a:xfrm>
            <a:off x="1403350" y="2384425"/>
            <a:ext cx="1270000" cy="274638"/>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Marca</a:t>
            </a:r>
          </a:p>
        </p:txBody>
      </p:sp>
      <p:sp>
        <p:nvSpPr>
          <p:cNvPr id="147467" name="Text Box 11"/>
          <p:cNvSpPr txBox="1">
            <a:spLocks noChangeArrowheads="1"/>
          </p:cNvSpPr>
          <p:nvPr/>
        </p:nvSpPr>
        <p:spPr bwMode="auto">
          <a:xfrm>
            <a:off x="1411288" y="3743325"/>
            <a:ext cx="1270000" cy="274638"/>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Tipo</a:t>
            </a:r>
          </a:p>
        </p:txBody>
      </p:sp>
      <p:sp>
        <p:nvSpPr>
          <p:cNvPr id="147468" name="Line 12"/>
          <p:cNvSpPr>
            <a:spLocks noChangeShapeType="1"/>
          </p:cNvSpPr>
          <p:nvPr/>
        </p:nvSpPr>
        <p:spPr bwMode="auto">
          <a:xfrm>
            <a:off x="1754188" y="1884363"/>
            <a:ext cx="2165350" cy="1963737"/>
          </a:xfrm>
          <a:prstGeom prst="line">
            <a:avLst/>
          </a:prstGeom>
          <a:noFill/>
          <a:ln w="12700" cap="rnd">
            <a:solidFill>
              <a:srgbClr val="006666"/>
            </a:solidFill>
            <a:prstDash val="sysDot"/>
            <a:round/>
            <a:headEnd type="none" w="sm" len="sm"/>
            <a:tailEnd type="none" w="sm" len="sm"/>
          </a:ln>
          <a:effectLst/>
        </p:spPr>
        <p:txBody>
          <a:bodyPr wrap="none" anchor="ctr"/>
          <a:lstStyle/>
          <a:p>
            <a:endParaRPr lang="es-MX"/>
          </a:p>
        </p:txBody>
      </p:sp>
      <p:sp>
        <p:nvSpPr>
          <p:cNvPr id="147469" name="Line 13"/>
          <p:cNvSpPr>
            <a:spLocks noChangeShapeType="1"/>
          </p:cNvSpPr>
          <p:nvPr/>
        </p:nvSpPr>
        <p:spPr bwMode="auto">
          <a:xfrm flipH="1">
            <a:off x="1276350" y="3860800"/>
            <a:ext cx="2625725" cy="447675"/>
          </a:xfrm>
          <a:prstGeom prst="line">
            <a:avLst/>
          </a:prstGeom>
          <a:noFill/>
          <a:ln w="12700" cap="rnd">
            <a:solidFill>
              <a:srgbClr val="006666"/>
            </a:solidFill>
            <a:prstDash val="sysDot"/>
            <a:round/>
            <a:headEnd type="none" w="sm" len="sm"/>
            <a:tailEnd type="none" w="sm" len="sm"/>
          </a:ln>
          <a:effectLst/>
        </p:spPr>
        <p:txBody>
          <a:bodyPr wrap="none" anchor="ctr"/>
          <a:lstStyle/>
          <a:p>
            <a:endParaRPr lang="es-MX"/>
          </a:p>
        </p:txBody>
      </p:sp>
      <p:sp>
        <p:nvSpPr>
          <p:cNvPr id="147470" name="Text Box 14"/>
          <p:cNvSpPr txBox="1">
            <a:spLocks noChangeArrowheads="1"/>
          </p:cNvSpPr>
          <p:nvPr/>
        </p:nvSpPr>
        <p:spPr bwMode="auto">
          <a:xfrm>
            <a:off x="4873625" y="3560763"/>
            <a:ext cx="12700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Día</a:t>
            </a:r>
          </a:p>
        </p:txBody>
      </p:sp>
      <p:sp>
        <p:nvSpPr>
          <p:cNvPr id="147471" name="Text Box 15"/>
          <p:cNvSpPr txBox="1">
            <a:spLocks noChangeArrowheads="1"/>
          </p:cNvSpPr>
          <p:nvPr/>
        </p:nvSpPr>
        <p:spPr bwMode="auto">
          <a:xfrm>
            <a:off x="5664200" y="3328988"/>
            <a:ext cx="12700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Mes</a:t>
            </a:r>
          </a:p>
        </p:txBody>
      </p:sp>
      <p:sp>
        <p:nvSpPr>
          <p:cNvPr id="147472" name="Text Box 16"/>
          <p:cNvSpPr txBox="1">
            <a:spLocks noChangeArrowheads="1"/>
          </p:cNvSpPr>
          <p:nvPr/>
        </p:nvSpPr>
        <p:spPr bwMode="auto">
          <a:xfrm>
            <a:off x="5487988" y="2709863"/>
            <a:ext cx="12700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Semana</a:t>
            </a:r>
          </a:p>
        </p:txBody>
      </p:sp>
      <p:sp>
        <p:nvSpPr>
          <p:cNvPr id="147473" name="Line 17"/>
          <p:cNvSpPr>
            <a:spLocks noChangeShapeType="1"/>
          </p:cNvSpPr>
          <p:nvPr/>
        </p:nvSpPr>
        <p:spPr bwMode="auto">
          <a:xfrm flipV="1">
            <a:off x="4840288" y="1822450"/>
            <a:ext cx="1689100" cy="1993900"/>
          </a:xfrm>
          <a:prstGeom prst="line">
            <a:avLst/>
          </a:prstGeom>
          <a:noFill/>
          <a:ln w="12700" cap="rnd">
            <a:solidFill>
              <a:srgbClr val="000099"/>
            </a:solidFill>
            <a:prstDash val="sysDot"/>
            <a:round/>
            <a:headEnd type="none" w="sm" len="sm"/>
            <a:tailEnd type="none" w="sm" len="sm"/>
          </a:ln>
          <a:effectLst/>
        </p:spPr>
        <p:txBody>
          <a:bodyPr wrap="none" anchor="ctr"/>
          <a:lstStyle/>
          <a:p>
            <a:endParaRPr lang="es-MX"/>
          </a:p>
        </p:txBody>
      </p:sp>
      <p:sp>
        <p:nvSpPr>
          <p:cNvPr id="147474" name="Line 18"/>
          <p:cNvSpPr>
            <a:spLocks noChangeShapeType="1"/>
          </p:cNvSpPr>
          <p:nvPr/>
        </p:nvSpPr>
        <p:spPr bwMode="auto">
          <a:xfrm>
            <a:off x="4857750" y="3843338"/>
            <a:ext cx="2540000" cy="317500"/>
          </a:xfrm>
          <a:prstGeom prst="line">
            <a:avLst/>
          </a:prstGeom>
          <a:noFill/>
          <a:ln w="12700" cap="rnd">
            <a:solidFill>
              <a:srgbClr val="000099"/>
            </a:solidFill>
            <a:prstDash val="sysDot"/>
            <a:round/>
            <a:headEnd type="none" w="sm" len="sm"/>
            <a:tailEnd type="none" w="sm" len="sm"/>
          </a:ln>
          <a:effectLst/>
        </p:spPr>
        <p:txBody>
          <a:bodyPr wrap="none" anchor="ctr"/>
          <a:lstStyle/>
          <a:p>
            <a:endParaRPr lang="es-MX"/>
          </a:p>
        </p:txBody>
      </p:sp>
      <p:sp>
        <p:nvSpPr>
          <p:cNvPr id="147475" name="Text Box 19"/>
          <p:cNvSpPr txBox="1">
            <a:spLocks noChangeArrowheads="1"/>
          </p:cNvSpPr>
          <p:nvPr/>
        </p:nvSpPr>
        <p:spPr bwMode="auto">
          <a:xfrm>
            <a:off x="4879975" y="5018088"/>
            <a:ext cx="12700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Almacén</a:t>
            </a:r>
          </a:p>
        </p:txBody>
      </p:sp>
      <p:sp>
        <p:nvSpPr>
          <p:cNvPr id="147476" name="Text Box 20"/>
          <p:cNvSpPr txBox="1">
            <a:spLocks noChangeArrowheads="1"/>
          </p:cNvSpPr>
          <p:nvPr/>
        </p:nvSpPr>
        <p:spPr bwMode="auto">
          <a:xfrm>
            <a:off x="5049838" y="5376863"/>
            <a:ext cx="981075"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Ciudad</a:t>
            </a:r>
          </a:p>
        </p:txBody>
      </p:sp>
      <p:sp>
        <p:nvSpPr>
          <p:cNvPr id="147477" name="Text Box 21"/>
          <p:cNvSpPr txBox="1">
            <a:spLocks noChangeArrowheads="1"/>
          </p:cNvSpPr>
          <p:nvPr/>
        </p:nvSpPr>
        <p:spPr bwMode="auto">
          <a:xfrm>
            <a:off x="5111750" y="5767388"/>
            <a:ext cx="12700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Región</a:t>
            </a:r>
          </a:p>
        </p:txBody>
      </p:sp>
      <p:sp>
        <p:nvSpPr>
          <p:cNvPr id="147478" name="Text Box 22"/>
          <p:cNvSpPr txBox="1">
            <a:spLocks noChangeArrowheads="1"/>
          </p:cNvSpPr>
          <p:nvPr/>
        </p:nvSpPr>
        <p:spPr bwMode="auto">
          <a:xfrm>
            <a:off x="5499100" y="5467350"/>
            <a:ext cx="1270000" cy="274638"/>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Tipo</a:t>
            </a:r>
          </a:p>
        </p:txBody>
      </p:sp>
      <p:sp>
        <p:nvSpPr>
          <p:cNvPr id="147479" name="Line 23"/>
          <p:cNvSpPr>
            <a:spLocks noChangeShapeType="1"/>
          </p:cNvSpPr>
          <p:nvPr/>
        </p:nvSpPr>
        <p:spPr bwMode="auto">
          <a:xfrm>
            <a:off x="4767263" y="4929188"/>
            <a:ext cx="822325" cy="1658937"/>
          </a:xfrm>
          <a:prstGeom prst="line">
            <a:avLst/>
          </a:prstGeom>
          <a:noFill/>
          <a:ln w="12700" cap="rnd">
            <a:solidFill>
              <a:schemeClr val="tx2"/>
            </a:solidFill>
            <a:prstDash val="sysDot"/>
            <a:round/>
            <a:headEnd type="none" w="sm" len="sm"/>
            <a:tailEnd type="none" w="sm" len="sm"/>
          </a:ln>
          <a:effectLst/>
        </p:spPr>
        <p:txBody>
          <a:bodyPr wrap="none" anchor="ctr"/>
          <a:lstStyle/>
          <a:p>
            <a:endParaRPr lang="es-MX"/>
          </a:p>
        </p:txBody>
      </p:sp>
      <p:sp>
        <p:nvSpPr>
          <p:cNvPr id="147480" name="Line 24"/>
          <p:cNvSpPr>
            <a:spLocks noChangeShapeType="1"/>
          </p:cNvSpPr>
          <p:nvPr/>
        </p:nvSpPr>
        <p:spPr bwMode="auto">
          <a:xfrm>
            <a:off x="4752975" y="4930775"/>
            <a:ext cx="2251075" cy="12700"/>
          </a:xfrm>
          <a:prstGeom prst="line">
            <a:avLst/>
          </a:prstGeom>
          <a:noFill/>
          <a:ln w="12700" cap="rnd">
            <a:solidFill>
              <a:schemeClr val="tx2"/>
            </a:solidFill>
            <a:prstDash val="sysDot"/>
            <a:round/>
            <a:headEnd type="none" w="sm" len="sm"/>
            <a:tailEnd type="none" w="sm" len="sm"/>
          </a:ln>
          <a:effectLst/>
        </p:spPr>
        <p:txBody>
          <a:bodyPr wrap="none" anchor="ctr"/>
          <a:lstStyle/>
          <a:p>
            <a:endParaRPr lang="es-MX"/>
          </a:p>
        </p:txBody>
      </p:sp>
      <p:sp>
        <p:nvSpPr>
          <p:cNvPr id="147481" name="Text Box 25"/>
          <p:cNvSpPr txBox="1">
            <a:spLocks noChangeArrowheads="1"/>
          </p:cNvSpPr>
          <p:nvPr/>
        </p:nvSpPr>
        <p:spPr bwMode="auto">
          <a:xfrm>
            <a:off x="5840413" y="3738563"/>
            <a:ext cx="12700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Año</a:t>
            </a:r>
          </a:p>
        </p:txBody>
      </p:sp>
      <p:sp>
        <p:nvSpPr>
          <p:cNvPr id="147482" name="Text Box 26"/>
          <p:cNvSpPr txBox="1">
            <a:spLocks noChangeArrowheads="1"/>
          </p:cNvSpPr>
          <p:nvPr/>
        </p:nvSpPr>
        <p:spPr bwMode="auto">
          <a:xfrm>
            <a:off x="1581150" y="2740025"/>
            <a:ext cx="1270000" cy="274638"/>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Descripción</a:t>
            </a:r>
          </a:p>
        </p:txBody>
      </p:sp>
      <p:grpSp>
        <p:nvGrpSpPr>
          <p:cNvPr id="147483" name="Group 27"/>
          <p:cNvGrpSpPr>
            <a:grpSpLocks/>
          </p:cNvGrpSpPr>
          <p:nvPr/>
        </p:nvGrpSpPr>
        <p:grpSpPr bwMode="auto">
          <a:xfrm>
            <a:off x="971550" y="4508500"/>
            <a:ext cx="3238500" cy="1882775"/>
            <a:chOff x="672" y="2472"/>
            <a:chExt cx="2056" cy="1200"/>
          </a:xfrm>
        </p:grpSpPr>
        <p:sp>
          <p:nvSpPr>
            <p:cNvPr id="147484" name="Text Box 28"/>
            <p:cNvSpPr txBox="1">
              <a:spLocks noChangeArrowheads="1"/>
            </p:cNvSpPr>
            <p:nvPr/>
          </p:nvSpPr>
          <p:spPr bwMode="auto">
            <a:xfrm>
              <a:off x="672" y="3088"/>
              <a:ext cx="2056" cy="584"/>
            </a:xfrm>
            <a:prstGeom prst="rect">
              <a:avLst/>
            </a:prstGeom>
            <a:solidFill>
              <a:srgbClr val="F3C6AF"/>
            </a:solidFill>
            <a:ln w="12700">
              <a:noFill/>
              <a:miter lim="800000"/>
              <a:headEnd/>
              <a:tailEnd/>
            </a:ln>
            <a:effectLst/>
          </p:spPr>
          <p:txBody>
            <a:bodyPr>
              <a:spAutoFit/>
            </a:bodyPr>
            <a:lstStyle/>
            <a:p>
              <a:pPr eaLnBrk="1" hangingPunct="1">
                <a:spcBef>
                  <a:spcPct val="50000"/>
                </a:spcBef>
              </a:pPr>
              <a:r>
                <a:rPr lang="es-ES_tradnl" sz="1800">
                  <a:latin typeface="Arial" charset="0"/>
                </a:rPr>
                <a:t>Actividad que es objeto de análisis con los indicadores que interesa analizar</a:t>
              </a:r>
              <a:endParaRPr lang="es-ES" sz="1800">
                <a:latin typeface="Arial" charset="0"/>
              </a:endParaRPr>
            </a:p>
          </p:txBody>
        </p:sp>
        <p:grpSp>
          <p:nvGrpSpPr>
            <p:cNvPr id="147485" name="Group 29"/>
            <p:cNvGrpSpPr>
              <a:grpSpLocks/>
            </p:cNvGrpSpPr>
            <p:nvPr/>
          </p:nvGrpSpPr>
          <p:grpSpPr bwMode="auto">
            <a:xfrm>
              <a:off x="1216" y="2472"/>
              <a:ext cx="1280" cy="640"/>
              <a:chOff x="1216" y="2472"/>
              <a:chExt cx="1280" cy="640"/>
            </a:xfrm>
          </p:grpSpPr>
          <p:sp>
            <p:nvSpPr>
              <p:cNvPr id="147486" name="Line 30"/>
              <p:cNvSpPr>
                <a:spLocks noChangeShapeType="1"/>
              </p:cNvSpPr>
              <p:nvPr/>
            </p:nvSpPr>
            <p:spPr bwMode="auto">
              <a:xfrm flipV="1">
                <a:off x="1216" y="2472"/>
                <a:ext cx="0" cy="640"/>
              </a:xfrm>
              <a:prstGeom prst="line">
                <a:avLst/>
              </a:prstGeom>
              <a:noFill/>
              <a:ln w="12700">
                <a:solidFill>
                  <a:schemeClr val="accent2"/>
                </a:solidFill>
                <a:round/>
                <a:headEnd type="arrow" w="med" len="med"/>
                <a:tailEnd/>
              </a:ln>
              <a:effectLst/>
            </p:spPr>
            <p:txBody>
              <a:bodyPr>
                <a:spAutoFit/>
              </a:bodyPr>
              <a:lstStyle/>
              <a:p>
                <a:endParaRPr lang="es-MX"/>
              </a:p>
            </p:txBody>
          </p:sp>
          <p:sp>
            <p:nvSpPr>
              <p:cNvPr id="147487" name="Line 31"/>
              <p:cNvSpPr>
                <a:spLocks noChangeShapeType="1"/>
              </p:cNvSpPr>
              <p:nvPr/>
            </p:nvSpPr>
            <p:spPr bwMode="auto">
              <a:xfrm>
                <a:off x="1216" y="2472"/>
                <a:ext cx="1280" cy="0"/>
              </a:xfrm>
              <a:prstGeom prst="line">
                <a:avLst/>
              </a:prstGeom>
              <a:noFill/>
              <a:ln w="3175">
                <a:solidFill>
                  <a:schemeClr val="accent2"/>
                </a:solidFill>
                <a:round/>
                <a:headEnd/>
                <a:tailEnd/>
              </a:ln>
              <a:effectLst/>
            </p:spPr>
            <p:txBody>
              <a:bodyPr>
                <a:spAutoFit/>
              </a:bodyPr>
              <a:lstStyle/>
              <a:p>
                <a:endParaRPr lang="es-MX"/>
              </a:p>
            </p:txBody>
          </p:sp>
        </p:grpSp>
      </p:grpSp>
      <p:sp>
        <p:nvSpPr>
          <p:cNvPr id="147488" name="Text Box 32"/>
          <p:cNvSpPr txBox="1">
            <a:spLocks noChangeArrowheads="1"/>
          </p:cNvSpPr>
          <p:nvPr/>
        </p:nvSpPr>
        <p:spPr bwMode="auto">
          <a:xfrm>
            <a:off x="2863850" y="1422400"/>
            <a:ext cx="3035300" cy="915988"/>
          </a:xfrm>
          <a:prstGeom prst="rect">
            <a:avLst/>
          </a:prstGeom>
          <a:solidFill>
            <a:srgbClr val="F3C6AF"/>
          </a:solidFill>
          <a:ln w="12700">
            <a:noFill/>
            <a:miter lim="800000"/>
            <a:headEnd/>
            <a:tailEnd/>
          </a:ln>
          <a:effectLst/>
        </p:spPr>
        <p:txBody>
          <a:bodyPr>
            <a:spAutoFit/>
          </a:bodyPr>
          <a:lstStyle/>
          <a:p>
            <a:pPr eaLnBrk="1" hangingPunct="1">
              <a:spcBef>
                <a:spcPct val="50000"/>
              </a:spcBef>
            </a:pPr>
            <a:r>
              <a:rPr lang="es-ES_tradnl" sz="1800">
                <a:latin typeface="Arial" charset="0"/>
              </a:rPr>
              <a:t>Dimensiones (puntos de vista) desde los que se puede analizar la actividad.</a:t>
            </a:r>
            <a:endParaRPr lang="es-ES" sz="1800">
              <a:latin typeface="Arial" charset="0"/>
            </a:endParaRPr>
          </a:p>
        </p:txBody>
      </p:sp>
      <p:grpSp>
        <p:nvGrpSpPr>
          <p:cNvPr id="147489" name="Group 33"/>
          <p:cNvGrpSpPr>
            <a:grpSpLocks/>
          </p:cNvGrpSpPr>
          <p:nvPr/>
        </p:nvGrpSpPr>
        <p:grpSpPr bwMode="auto">
          <a:xfrm>
            <a:off x="1193800" y="1574800"/>
            <a:ext cx="1593850" cy="2032000"/>
            <a:chOff x="812" y="624"/>
            <a:chExt cx="1004" cy="1280"/>
          </a:xfrm>
        </p:grpSpPr>
        <p:sp>
          <p:nvSpPr>
            <p:cNvPr id="147490" name="Text Box 34"/>
            <p:cNvSpPr txBox="1">
              <a:spLocks noChangeArrowheads="1"/>
            </p:cNvSpPr>
            <p:nvPr/>
          </p:nvSpPr>
          <p:spPr bwMode="auto">
            <a:xfrm rot="-5551310">
              <a:off x="559" y="1420"/>
              <a:ext cx="737" cy="231"/>
            </a:xfrm>
            <a:prstGeom prst="rect">
              <a:avLst/>
            </a:prstGeom>
            <a:solidFill>
              <a:srgbClr val="98F8A1"/>
            </a:solidFill>
            <a:ln w="12700">
              <a:noFill/>
              <a:miter lim="800000"/>
              <a:headEnd type="none" w="sm" len="sm"/>
              <a:tailEnd type="none" w="sm" len="sm"/>
            </a:ln>
            <a:effectLst/>
          </p:spPr>
          <p:txBody>
            <a:bodyPr>
              <a:spAutoFit/>
            </a:bodyPr>
            <a:lstStyle/>
            <a:p>
              <a:pPr eaLnBrk="1" hangingPunct="1">
                <a:spcBef>
                  <a:spcPct val="50000"/>
                </a:spcBef>
              </a:pPr>
              <a:r>
                <a:rPr lang="es-ES_tradnl" sz="1800">
                  <a:latin typeface="Arial" charset="0"/>
                </a:rPr>
                <a:t>Producto</a:t>
              </a:r>
            </a:p>
          </p:txBody>
        </p:sp>
        <p:grpSp>
          <p:nvGrpSpPr>
            <p:cNvPr id="147491" name="Group 35"/>
            <p:cNvGrpSpPr>
              <a:grpSpLocks/>
            </p:cNvGrpSpPr>
            <p:nvPr/>
          </p:nvGrpSpPr>
          <p:grpSpPr bwMode="auto">
            <a:xfrm>
              <a:off x="880" y="624"/>
              <a:ext cx="936" cy="512"/>
              <a:chOff x="880" y="624"/>
              <a:chExt cx="936" cy="512"/>
            </a:xfrm>
          </p:grpSpPr>
          <p:sp>
            <p:nvSpPr>
              <p:cNvPr id="147492" name="Line 36"/>
              <p:cNvSpPr>
                <a:spLocks noChangeShapeType="1"/>
              </p:cNvSpPr>
              <p:nvPr/>
            </p:nvSpPr>
            <p:spPr bwMode="auto">
              <a:xfrm flipH="1" flipV="1">
                <a:off x="880" y="624"/>
                <a:ext cx="936" cy="8"/>
              </a:xfrm>
              <a:prstGeom prst="line">
                <a:avLst/>
              </a:prstGeom>
              <a:noFill/>
              <a:ln w="12700">
                <a:solidFill>
                  <a:schemeClr val="accent2"/>
                </a:solidFill>
                <a:round/>
                <a:headEnd/>
                <a:tailEnd/>
              </a:ln>
              <a:effectLst/>
            </p:spPr>
            <p:txBody>
              <a:bodyPr>
                <a:spAutoFit/>
              </a:bodyPr>
              <a:lstStyle/>
              <a:p>
                <a:endParaRPr lang="es-MX"/>
              </a:p>
            </p:txBody>
          </p:sp>
          <p:sp>
            <p:nvSpPr>
              <p:cNvPr id="147493" name="Line 37"/>
              <p:cNvSpPr>
                <a:spLocks noChangeShapeType="1"/>
              </p:cNvSpPr>
              <p:nvPr/>
            </p:nvSpPr>
            <p:spPr bwMode="auto">
              <a:xfrm>
                <a:off x="880" y="624"/>
                <a:ext cx="0" cy="512"/>
              </a:xfrm>
              <a:prstGeom prst="line">
                <a:avLst/>
              </a:prstGeom>
              <a:noFill/>
              <a:ln w="12700">
                <a:solidFill>
                  <a:schemeClr val="accent2"/>
                </a:solidFill>
                <a:round/>
                <a:headEnd/>
                <a:tailEnd type="arrow" w="med" len="med"/>
              </a:ln>
              <a:effectLst/>
            </p:spPr>
            <p:txBody>
              <a:bodyPr>
                <a:spAutoFit/>
              </a:bodyPr>
              <a:lstStyle/>
              <a:p>
                <a:endParaRPr lang="es-MX"/>
              </a:p>
            </p:txBody>
          </p:sp>
        </p:grpSp>
      </p:grpSp>
      <p:grpSp>
        <p:nvGrpSpPr>
          <p:cNvPr id="147494" name="Group 38"/>
          <p:cNvGrpSpPr>
            <a:grpSpLocks/>
          </p:cNvGrpSpPr>
          <p:nvPr/>
        </p:nvGrpSpPr>
        <p:grpSpPr bwMode="auto">
          <a:xfrm>
            <a:off x="5886450" y="1549400"/>
            <a:ext cx="1203325" cy="1828800"/>
            <a:chOff x="3768" y="608"/>
            <a:chExt cx="758" cy="1152"/>
          </a:xfrm>
        </p:grpSpPr>
        <p:sp>
          <p:nvSpPr>
            <p:cNvPr id="147495" name="Text Box 39"/>
            <p:cNvSpPr txBox="1">
              <a:spLocks noChangeArrowheads="1"/>
            </p:cNvSpPr>
            <p:nvPr/>
          </p:nvSpPr>
          <p:spPr bwMode="auto">
            <a:xfrm rot="-5462304">
              <a:off x="4042" y="1276"/>
              <a:ext cx="737" cy="231"/>
            </a:xfrm>
            <a:prstGeom prst="rect">
              <a:avLst/>
            </a:prstGeom>
            <a:solidFill>
              <a:srgbClr val="66FFFF"/>
            </a:solidFill>
            <a:ln w="12700">
              <a:noFill/>
              <a:miter lim="800000"/>
              <a:headEnd type="none" w="sm" len="sm"/>
              <a:tailEnd type="none" w="sm" len="sm"/>
            </a:ln>
            <a:effectLst/>
          </p:spPr>
          <p:txBody>
            <a:bodyPr>
              <a:spAutoFit/>
            </a:bodyPr>
            <a:lstStyle/>
            <a:p>
              <a:pPr algn="ctr" eaLnBrk="1" hangingPunct="1">
                <a:spcBef>
                  <a:spcPct val="50000"/>
                </a:spcBef>
              </a:pPr>
              <a:r>
                <a:rPr lang="es-ES_tradnl" sz="1800">
                  <a:latin typeface="Arial" charset="0"/>
                </a:rPr>
                <a:t>Tiempo</a:t>
              </a:r>
            </a:p>
          </p:txBody>
        </p:sp>
        <p:grpSp>
          <p:nvGrpSpPr>
            <p:cNvPr id="147496" name="Group 40"/>
            <p:cNvGrpSpPr>
              <a:grpSpLocks/>
            </p:cNvGrpSpPr>
            <p:nvPr/>
          </p:nvGrpSpPr>
          <p:grpSpPr bwMode="auto">
            <a:xfrm>
              <a:off x="3768" y="608"/>
              <a:ext cx="592" cy="408"/>
              <a:chOff x="3768" y="608"/>
              <a:chExt cx="592" cy="408"/>
            </a:xfrm>
          </p:grpSpPr>
          <p:sp>
            <p:nvSpPr>
              <p:cNvPr id="147497" name="Line 41"/>
              <p:cNvSpPr>
                <a:spLocks noChangeShapeType="1"/>
              </p:cNvSpPr>
              <p:nvPr/>
            </p:nvSpPr>
            <p:spPr bwMode="auto">
              <a:xfrm>
                <a:off x="3768" y="608"/>
                <a:ext cx="592" cy="0"/>
              </a:xfrm>
              <a:prstGeom prst="line">
                <a:avLst/>
              </a:prstGeom>
              <a:noFill/>
              <a:ln w="12700">
                <a:solidFill>
                  <a:schemeClr val="accent2"/>
                </a:solidFill>
                <a:round/>
                <a:headEnd/>
                <a:tailEnd/>
              </a:ln>
              <a:effectLst/>
            </p:spPr>
            <p:txBody>
              <a:bodyPr>
                <a:spAutoFit/>
              </a:bodyPr>
              <a:lstStyle/>
              <a:p>
                <a:endParaRPr lang="es-MX"/>
              </a:p>
            </p:txBody>
          </p:sp>
          <p:sp>
            <p:nvSpPr>
              <p:cNvPr id="147498" name="Line 42"/>
              <p:cNvSpPr>
                <a:spLocks noChangeShapeType="1"/>
              </p:cNvSpPr>
              <p:nvPr/>
            </p:nvSpPr>
            <p:spPr bwMode="auto">
              <a:xfrm>
                <a:off x="4360" y="608"/>
                <a:ext cx="0" cy="408"/>
              </a:xfrm>
              <a:prstGeom prst="line">
                <a:avLst/>
              </a:prstGeom>
              <a:noFill/>
              <a:ln w="12700">
                <a:solidFill>
                  <a:schemeClr val="accent2"/>
                </a:solidFill>
                <a:round/>
                <a:headEnd/>
                <a:tailEnd type="arrow" w="med" len="med"/>
              </a:ln>
              <a:effectLst/>
            </p:spPr>
            <p:txBody>
              <a:bodyPr>
                <a:spAutoFit/>
              </a:bodyPr>
              <a:lstStyle/>
              <a:p>
                <a:endParaRPr lang="es-MX"/>
              </a:p>
            </p:txBody>
          </p:sp>
        </p:grpSp>
      </p:grpSp>
      <p:grpSp>
        <p:nvGrpSpPr>
          <p:cNvPr id="147499" name="Group 43"/>
          <p:cNvGrpSpPr>
            <a:grpSpLocks/>
          </p:cNvGrpSpPr>
          <p:nvPr/>
        </p:nvGrpSpPr>
        <p:grpSpPr bwMode="auto">
          <a:xfrm>
            <a:off x="5899150" y="1447800"/>
            <a:ext cx="2374900" cy="4949825"/>
            <a:chOff x="3776" y="544"/>
            <a:chExt cx="1496" cy="3118"/>
          </a:xfrm>
        </p:grpSpPr>
        <p:sp>
          <p:nvSpPr>
            <p:cNvPr id="147500" name="Text Box 44"/>
            <p:cNvSpPr txBox="1">
              <a:spLocks noChangeArrowheads="1"/>
            </p:cNvSpPr>
            <p:nvPr/>
          </p:nvSpPr>
          <p:spPr bwMode="auto">
            <a:xfrm rot="-5454634">
              <a:off x="4012" y="3178"/>
              <a:ext cx="737" cy="231"/>
            </a:xfrm>
            <a:prstGeom prst="rect">
              <a:avLst/>
            </a:prstGeom>
            <a:solidFill>
              <a:schemeClr val="accent1"/>
            </a:solidFill>
            <a:ln w="12700">
              <a:noFill/>
              <a:miter lim="800000"/>
              <a:headEnd type="none" w="sm" len="sm"/>
              <a:tailEnd type="none" w="sm" len="sm"/>
            </a:ln>
            <a:effectLst/>
          </p:spPr>
          <p:txBody>
            <a:bodyPr>
              <a:spAutoFit/>
            </a:bodyPr>
            <a:lstStyle/>
            <a:p>
              <a:pPr eaLnBrk="1" hangingPunct="1">
                <a:spcBef>
                  <a:spcPct val="50000"/>
                </a:spcBef>
              </a:pPr>
              <a:r>
                <a:rPr lang="es-ES_tradnl" sz="1800">
                  <a:latin typeface="Arial" charset="0"/>
                </a:rPr>
                <a:t>Almacén</a:t>
              </a:r>
            </a:p>
          </p:txBody>
        </p:sp>
        <p:grpSp>
          <p:nvGrpSpPr>
            <p:cNvPr id="147501" name="Group 45"/>
            <p:cNvGrpSpPr>
              <a:grpSpLocks/>
            </p:cNvGrpSpPr>
            <p:nvPr/>
          </p:nvGrpSpPr>
          <p:grpSpPr bwMode="auto">
            <a:xfrm>
              <a:off x="3776" y="544"/>
              <a:ext cx="1496" cy="2728"/>
              <a:chOff x="3776" y="544"/>
              <a:chExt cx="1496" cy="2728"/>
            </a:xfrm>
          </p:grpSpPr>
          <p:sp>
            <p:nvSpPr>
              <p:cNvPr id="147502" name="Line 46"/>
              <p:cNvSpPr>
                <a:spLocks noChangeShapeType="1"/>
              </p:cNvSpPr>
              <p:nvPr/>
            </p:nvSpPr>
            <p:spPr bwMode="auto">
              <a:xfrm>
                <a:off x="3776" y="544"/>
                <a:ext cx="1496" cy="0"/>
              </a:xfrm>
              <a:prstGeom prst="line">
                <a:avLst/>
              </a:prstGeom>
              <a:noFill/>
              <a:ln w="12700">
                <a:solidFill>
                  <a:schemeClr val="accent2"/>
                </a:solidFill>
                <a:round/>
                <a:headEnd/>
                <a:tailEnd/>
              </a:ln>
              <a:effectLst/>
            </p:spPr>
            <p:txBody>
              <a:bodyPr>
                <a:spAutoFit/>
              </a:bodyPr>
              <a:lstStyle/>
              <a:p>
                <a:endParaRPr lang="es-MX"/>
              </a:p>
            </p:txBody>
          </p:sp>
          <p:sp>
            <p:nvSpPr>
              <p:cNvPr id="147503" name="Line 47"/>
              <p:cNvSpPr>
                <a:spLocks noChangeShapeType="1"/>
              </p:cNvSpPr>
              <p:nvPr/>
            </p:nvSpPr>
            <p:spPr bwMode="auto">
              <a:xfrm flipH="1">
                <a:off x="5264" y="544"/>
                <a:ext cx="8" cy="2728"/>
              </a:xfrm>
              <a:prstGeom prst="line">
                <a:avLst/>
              </a:prstGeom>
              <a:noFill/>
              <a:ln w="12700">
                <a:solidFill>
                  <a:schemeClr val="accent2"/>
                </a:solidFill>
                <a:round/>
                <a:headEnd/>
                <a:tailEnd/>
              </a:ln>
              <a:effectLst/>
            </p:spPr>
            <p:txBody>
              <a:bodyPr>
                <a:spAutoFit/>
              </a:bodyPr>
              <a:lstStyle/>
              <a:p>
                <a:endParaRPr lang="es-MX"/>
              </a:p>
            </p:txBody>
          </p:sp>
          <p:sp>
            <p:nvSpPr>
              <p:cNvPr id="147504" name="Line 48"/>
              <p:cNvSpPr>
                <a:spLocks noChangeShapeType="1"/>
              </p:cNvSpPr>
              <p:nvPr/>
            </p:nvSpPr>
            <p:spPr bwMode="auto">
              <a:xfrm flipH="1">
                <a:off x="4608" y="3272"/>
                <a:ext cx="656" cy="0"/>
              </a:xfrm>
              <a:prstGeom prst="line">
                <a:avLst/>
              </a:prstGeom>
              <a:noFill/>
              <a:ln w="12700">
                <a:solidFill>
                  <a:schemeClr val="accent2"/>
                </a:solidFill>
                <a:round/>
                <a:headEnd/>
                <a:tailEnd type="arrow" w="med" len="med"/>
              </a:ln>
              <a:effectLst/>
            </p:spPr>
            <p:txBody>
              <a:bodyPr>
                <a:spAutoFit/>
              </a:bodyPr>
              <a:lstStyle/>
              <a:p>
                <a:endParaRPr lang="es-MX"/>
              </a:p>
            </p:txBody>
          </p:sp>
        </p:grpSp>
      </p:grpSp>
      <p:sp>
        <p:nvSpPr>
          <p:cNvPr id="147505" name="Text Box 49"/>
          <p:cNvSpPr txBox="1">
            <a:spLocks noChangeArrowheads="1"/>
          </p:cNvSpPr>
          <p:nvPr/>
        </p:nvSpPr>
        <p:spPr bwMode="auto">
          <a:xfrm>
            <a:off x="6704013" y="3497263"/>
            <a:ext cx="8636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Trimestre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47483"/>
                                        </p:tgtEl>
                                        <p:attrNameLst>
                                          <p:attrName>style.visibility</p:attrName>
                                        </p:attrNameLst>
                                      </p:cBhvr>
                                      <p:to>
                                        <p:strVal val="visible"/>
                                      </p:to>
                                    </p:set>
                                    <p:animEffect transition="in" filter="strips(downLeft)">
                                      <p:cBhvr>
                                        <p:cTn id="7" dur="500"/>
                                        <p:tgtEl>
                                          <p:spTgt spid="14748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748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147489"/>
                                        </p:tgtEl>
                                        <p:attrNameLst>
                                          <p:attrName>style.visibility</p:attrName>
                                        </p:attrNameLst>
                                      </p:cBhvr>
                                      <p:to>
                                        <p:strVal val="visible"/>
                                      </p:to>
                                    </p:set>
                                    <p:animEffect transition="in" filter="strips(downLeft)">
                                      <p:cBhvr>
                                        <p:cTn id="16" dur="500"/>
                                        <p:tgtEl>
                                          <p:spTgt spid="147489"/>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nodeType="clickEffect">
                                  <p:stCondLst>
                                    <p:cond delay="0"/>
                                  </p:stCondLst>
                                  <p:childTnLst>
                                    <p:set>
                                      <p:cBhvr>
                                        <p:cTn id="20" dur="1" fill="hold">
                                          <p:stCondLst>
                                            <p:cond delay="0"/>
                                          </p:stCondLst>
                                        </p:cTn>
                                        <p:tgtEl>
                                          <p:spTgt spid="147494"/>
                                        </p:tgtEl>
                                        <p:attrNameLst>
                                          <p:attrName>style.visibility</p:attrName>
                                        </p:attrNameLst>
                                      </p:cBhvr>
                                      <p:to>
                                        <p:strVal val="visible"/>
                                      </p:to>
                                    </p:set>
                                    <p:animEffect transition="in" filter="strips(downRight)">
                                      <p:cBhvr>
                                        <p:cTn id="21" dur="500"/>
                                        <p:tgtEl>
                                          <p:spTgt spid="147494"/>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nodeType="clickEffect">
                                  <p:stCondLst>
                                    <p:cond delay="0"/>
                                  </p:stCondLst>
                                  <p:childTnLst>
                                    <p:set>
                                      <p:cBhvr>
                                        <p:cTn id="25" dur="1" fill="hold">
                                          <p:stCondLst>
                                            <p:cond delay="0"/>
                                          </p:stCondLst>
                                        </p:cTn>
                                        <p:tgtEl>
                                          <p:spTgt spid="147499"/>
                                        </p:tgtEl>
                                        <p:attrNameLst>
                                          <p:attrName>style.visibility</p:attrName>
                                        </p:attrNameLst>
                                      </p:cBhvr>
                                      <p:to>
                                        <p:strVal val="visible"/>
                                      </p:to>
                                    </p:set>
                                    <p:animEffect transition="in" filter="strips(downRight)">
                                      <p:cBhvr>
                                        <p:cTn id="26" dur="500"/>
                                        <p:tgtEl>
                                          <p:spTgt spid="147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88"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número de diapositiva"/>
          <p:cNvSpPr>
            <a:spLocks noGrp="1"/>
          </p:cNvSpPr>
          <p:nvPr>
            <p:ph type="sldNum" sz="quarter" idx="12"/>
          </p:nvPr>
        </p:nvSpPr>
        <p:spPr/>
        <p:txBody>
          <a:bodyPr/>
          <a:lstStyle/>
          <a:p>
            <a:fld id="{DD1767E4-AA4E-4FA3-822F-7A4E0D35E334}" type="slidenum">
              <a:rPr lang="en-US"/>
              <a:pPr/>
              <a:t>24</a:t>
            </a:fld>
            <a:endParaRPr lang="en-US"/>
          </a:p>
        </p:txBody>
      </p:sp>
      <p:sp>
        <p:nvSpPr>
          <p:cNvPr id="148482" name="Rectangle 2"/>
          <p:cNvSpPr>
            <a:spLocks noGrp="1" noChangeArrowheads="1"/>
          </p:cNvSpPr>
          <p:nvPr>
            <p:ph type="title"/>
          </p:nvPr>
        </p:nvSpPr>
        <p:spPr/>
        <p:txBody>
          <a:bodyPr/>
          <a:lstStyle/>
          <a:p>
            <a:pPr>
              <a:tabLst>
                <a:tab pos="7143750" algn="l"/>
              </a:tabLst>
            </a:pPr>
            <a:r>
              <a:rPr lang="en-GB"/>
              <a:t>Arquitectura de un Almacén de Datos</a:t>
            </a:r>
            <a:endParaRPr lang="es-ES_tradnl"/>
          </a:p>
        </p:txBody>
      </p:sp>
      <p:sp>
        <p:nvSpPr>
          <p:cNvPr id="148483" name="Text Box 3"/>
          <p:cNvSpPr txBox="1">
            <a:spLocks noChangeArrowheads="1"/>
          </p:cNvSpPr>
          <p:nvPr/>
        </p:nvSpPr>
        <p:spPr bwMode="auto">
          <a:xfrm>
            <a:off x="611188" y="1916113"/>
            <a:ext cx="7670800" cy="3414712"/>
          </a:xfrm>
          <a:prstGeom prst="rect">
            <a:avLst/>
          </a:prstGeom>
          <a:noFill/>
          <a:ln w="12700">
            <a:noFill/>
            <a:miter lim="800000"/>
            <a:headEnd/>
            <a:tailEnd/>
          </a:ln>
          <a:effectLst/>
        </p:spPr>
        <p:txBody>
          <a:bodyPr>
            <a:spAutoFit/>
          </a:bodyPr>
          <a:lstStyle/>
          <a:p>
            <a:pPr eaLnBrk="1" hangingPunct="1">
              <a:spcBef>
                <a:spcPct val="50000"/>
              </a:spcBef>
            </a:pPr>
            <a:r>
              <a:rPr lang="es-ES_tradnl" sz="2800">
                <a:solidFill>
                  <a:srgbClr val="000099"/>
                </a:solidFill>
                <a:latin typeface="Arial" charset="0"/>
              </a:rPr>
              <a:t>Modelo multidimensional:</a:t>
            </a:r>
          </a:p>
          <a:p>
            <a:pPr eaLnBrk="1" hangingPunct="1">
              <a:spcBef>
                <a:spcPct val="50000"/>
              </a:spcBef>
              <a:buClr>
                <a:schemeClr val="accent2"/>
              </a:buClr>
              <a:buFont typeface="Wingdings" pitchFamily="2" charset="2"/>
              <a:buChar char="ü"/>
            </a:pPr>
            <a:r>
              <a:rPr lang="es-ES_tradnl" sz="2000">
                <a:latin typeface="Arial" charset="0"/>
              </a:rPr>
              <a:t> en un esquema multidimensional se representa una actividad que es objeto de análisis </a:t>
            </a:r>
            <a:r>
              <a:rPr lang="es-ES_tradnl" sz="2000">
                <a:solidFill>
                  <a:schemeClr val="accent2"/>
                </a:solidFill>
                <a:latin typeface="Arial" charset="0"/>
              </a:rPr>
              <a:t>(hecho)</a:t>
            </a:r>
            <a:r>
              <a:rPr lang="es-ES_tradnl" sz="2000">
                <a:latin typeface="Arial" charset="0"/>
              </a:rPr>
              <a:t> y las dimensiones que caracterizan la actividad </a:t>
            </a:r>
            <a:r>
              <a:rPr lang="es-ES_tradnl" sz="2000">
                <a:solidFill>
                  <a:schemeClr val="accent2"/>
                </a:solidFill>
                <a:latin typeface="Arial" charset="0"/>
              </a:rPr>
              <a:t>(dimensiones).</a:t>
            </a:r>
          </a:p>
          <a:p>
            <a:pPr eaLnBrk="1" hangingPunct="1">
              <a:spcBef>
                <a:spcPct val="50000"/>
              </a:spcBef>
              <a:buClr>
                <a:schemeClr val="accent2"/>
              </a:buClr>
              <a:buFont typeface="Wingdings" pitchFamily="2" charset="2"/>
              <a:buChar char="ü"/>
            </a:pPr>
            <a:r>
              <a:rPr lang="es-ES_tradnl" sz="2000">
                <a:latin typeface="Arial" charset="0"/>
              </a:rPr>
              <a:t>la información relevante sobre el </a:t>
            </a:r>
            <a:r>
              <a:rPr lang="es-ES_tradnl" sz="2000">
                <a:solidFill>
                  <a:schemeClr val="accent2"/>
                </a:solidFill>
                <a:latin typeface="Arial" charset="0"/>
              </a:rPr>
              <a:t>hecho</a:t>
            </a:r>
            <a:r>
              <a:rPr lang="es-ES_tradnl" sz="2000">
                <a:latin typeface="Arial" charset="0"/>
              </a:rPr>
              <a:t> (actividad) se representa por un conjunto de indicadores </a:t>
            </a:r>
            <a:r>
              <a:rPr lang="es-ES_tradnl" sz="2000">
                <a:solidFill>
                  <a:schemeClr val="accent2"/>
                </a:solidFill>
                <a:latin typeface="Arial" charset="0"/>
              </a:rPr>
              <a:t>(medidas o atributos de hecho).</a:t>
            </a:r>
          </a:p>
          <a:p>
            <a:pPr eaLnBrk="1" hangingPunct="1">
              <a:spcBef>
                <a:spcPct val="50000"/>
              </a:spcBef>
              <a:buClr>
                <a:schemeClr val="accent2"/>
              </a:buClr>
              <a:buFont typeface="Wingdings" pitchFamily="2" charset="2"/>
              <a:buChar char="ü"/>
            </a:pPr>
            <a:r>
              <a:rPr lang="es-ES_tradnl" sz="2000">
                <a:latin typeface="Arial" charset="0"/>
              </a:rPr>
              <a:t>la información descriptiva de cada </a:t>
            </a:r>
            <a:r>
              <a:rPr lang="es-ES_tradnl" sz="2000">
                <a:solidFill>
                  <a:schemeClr val="accent2"/>
                </a:solidFill>
                <a:latin typeface="Arial" charset="0"/>
              </a:rPr>
              <a:t>dimensión</a:t>
            </a:r>
            <a:r>
              <a:rPr lang="es-ES_tradnl" sz="2000">
                <a:latin typeface="Arial" charset="0"/>
              </a:rPr>
              <a:t> se representa por un conjunto de atributos </a:t>
            </a:r>
            <a:r>
              <a:rPr lang="es-ES_tradnl" sz="2000">
                <a:solidFill>
                  <a:schemeClr val="accent2"/>
                </a:solidFill>
                <a:latin typeface="Arial" charset="0"/>
              </a:rPr>
              <a:t>(atributos de dimensión).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4 Marcador de número de diapositiva"/>
          <p:cNvSpPr>
            <a:spLocks noGrp="1"/>
          </p:cNvSpPr>
          <p:nvPr>
            <p:ph type="sldNum" sz="quarter" idx="12"/>
          </p:nvPr>
        </p:nvSpPr>
        <p:spPr/>
        <p:txBody>
          <a:bodyPr/>
          <a:lstStyle/>
          <a:p>
            <a:fld id="{DC94697B-C35F-4BA1-BAB7-419161C83345}" type="slidenum">
              <a:rPr lang="en-US"/>
              <a:pPr/>
              <a:t>25</a:t>
            </a:fld>
            <a:endParaRPr lang="en-US"/>
          </a:p>
        </p:txBody>
      </p:sp>
      <p:sp>
        <p:nvSpPr>
          <p:cNvPr id="149506" name="Rectangle 2"/>
          <p:cNvSpPr>
            <a:spLocks noGrp="1" noChangeArrowheads="1"/>
          </p:cNvSpPr>
          <p:nvPr>
            <p:ph type="title"/>
          </p:nvPr>
        </p:nvSpPr>
        <p:spPr/>
        <p:txBody>
          <a:bodyPr/>
          <a:lstStyle/>
          <a:p>
            <a:pPr>
              <a:tabLst>
                <a:tab pos="7143750" algn="l"/>
              </a:tabLst>
            </a:pPr>
            <a:r>
              <a:rPr lang="en-GB"/>
              <a:t>Arquitectura de un Almacén de Datos</a:t>
            </a:r>
            <a:endParaRPr lang="es-ES_tradnl"/>
          </a:p>
        </p:txBody>
      </p:sp>
      <p:grpSp>
        <p:nvGrpSpPr>
          <p:cNvPr id="149507" name="Group 3"/>
          <p:cNvGrpSpPr>
            <a:grpSpLocks/>
          </p:cNvGrpSpPr>
          <p:nvPr/>
        </p:nvGrpSpPr>
        <p:grpSpPr bwMode="auto">
          <a:xfrm>
            <a:off x="4017963" y="3143250"/>
            <a:ext cx="1014412" cy="1709738"/>
            <a:chOff x="2510" y="1704"/>
            <a:chExt cx="639" cy="1077"/>
          </a:xfrm>
        </p:grpSpPr>
        <p:sp>
          <p:nvSpPr>
            <p:cNvPr id="149508" name="Rectangle 4"/>
            <p:cNvSpPr>
              <a:spLocks noChangeArrowheads="1"/>
            </p:cNvSpPr>
            <p:nvPr/>
          </p:nvSpPr>
          <p:spPr bwMode="auto">
            <a:xfrm>
              <a:off x="2510" y="1870"/>
              <a:ext cx="537" cy="87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endParaRPr lang="es-MX"/>
            </a:p>
          </p:txBody>
        </p:sp>
        <p:sp>
          <p:nvSpPr>
            <p:cNvPr id="149509" name="Text Box 5"/>
            <p:cNvSpPr txBox="1">
              <a:spLocks noChangeArrowheads="1"/>
            </p:cNvSpPr>
            <p:nvPr/>
          </p:nvSpPr>
          <p:spPr bwMode="auto">
            <a:xfrm rot="-2874103">
              <a:off x="2492" y="1957"/>
              <a:ext cx="737" cy="231"/>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800">
                  <a:latin typeface="Arial" charset="0"/>
                </a:rPr>
                <a:t>Ventas</a:t>
              </a:r>
              <a:endParaRPr lang="es-ES_tradnl" sz="1600">
                <a:latin typeface="Arial" charset="0"/>
              </a:endParaRPr>
            </a:p>
          </p:txBody>
        </p:sp>
        <p:sp>
          <p:nvSpPr>
            <p:cNvPr id="149510" name="Text Box 6"/>
            <p:cNvSpPr txBox="1">
              <a:spLocks noChangeArrowheads="1"/>
            </p:cNvSpPr>
            <p:nvPr/>
          </p:nvSpPr>
          <p:spPr bwMode="auto">
            <a:xfrm>
              <a:off x="2521" y="2388"/>
              <a:ext cx="628" cy="393"/>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400">
                  <a:latin typeface="Arial" charset="0"/>
                </a:rPr>
                <a:t>importe</a:t>
              </a:r>
            </a:p>
            <a:p>
              <a:pPr eaLnBrk="1" hangingPunct="1">
                <a:spcBef>
                  <a:spcPct val="50000"/>
                </a:spcBef>
              </a:pPr>
              <a:r>
                <a:rPr lang="es-ES_tradnl" sz="1400">
                  <a:latin typeface="Arial" charset="0"/>
                </a:rPr>
                <a:t>unidades</a:t>
              </a:r>
            </a:p>
          </p:txBody>
        </p:sp>
      </p:grpSp>
      <p:sp>
        <p:nvSpPr>
          <p:cNvPr id="149511" name="Text Box 7"/>
          <p:cNvSpPr txBox="1">
            <a:spLocks noChangeArrowheads="1"/>
          </p:cNvSpPr>
          <p:nvPr/>
        </p:nvSpPr>
        <p:spPr bwMode="auto">
          <a:xfrm rot="-5454634">
            <a:off x="6338888" y="5546725"/>
            <a:ext cx="1169987" cy="366713"/>
          </a:xfrm>
          <a:prstGeom prst="rect">
            <a:avLst/>
          </a:prstGeom>
          <a:solidFill>
            <a:schemeClr val="accent1"/>
          </a:solidFill>
          <a:ln w="12700">
            <a:noFill/>
            <a:miter lim="800000"/>
            <a:headEnd type="none" w="sm" len="sm"/>
            <a:tailEnd type="none" w="sm" len="sm"/>
          </a:ln>
          <a:effectLst/>
        </p:spPr>
        <p:txBody>
          <a:bodyPr>
            <a:spAutoFit/>
          </a:bodyPr>
          <a:lstStyle/>
          <a:p>
            <a:pPr eaLnBrk="1" hangingPunct="1">
              <a:spcBef>
                <a:spcPct val="50000"/>
              </a:spcBef>
            </a:pPr>
            <a:r>
              <a:rPr lang="es-ES_tradnl" sz="1800">
                <a:latin typeface="Arial" charset="0"/>
              </a:rPr>
              <a:t>Almacén</a:t>
            </a:r>
          </a:p>
        </p:txBody>
      </p:sp>
      <p:sp>
        <p:nvSpPr>
          <p:cNvPr id="149512" name="Text Box 8"/>
          <p:cNvSpPr txBox="1">
            <a:spLocks noChangeArrowheads="1"/>
          </p:cNvSpPr>
          <p:nvPr/>
        </p:nvSpPr>
        <p:spPr bwMode="auto">
          <a:xfrm>
            <a:off x="5084763" y="4897438"/>
            <a:ext cx="12700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Almacén</a:t>
            </a:r>
          </a:p>
        </p:txBody>
      </p:sp>
      <p:sp>
        <p:nvSpPr>
          <p:cNvPr id="149513" name="Text Box 9"/>
          <p:cNvSpPr txBox="1">
            <a:spLocks noChangeArrowheads="1"/>
          </p:cNvSpPr>
          <p:nvPr/>
        </p:nvSpPr>
        <p:spPr bwMode="auto">
          <a:xfrm>
            <a:off x="5102225" y="5345113"/>
            <a:ext cx="981075"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Ciudad</a:t>
            </a:r>
          </a:p>
        </p:txBody>
      </p:sp>
      <p:sp>
        <p:nvSpPr>
          <p:cNvPr id="149514" name="Text Box 10"/>
          <p:cNvSpPr txBox="1">
            <a:spLocks noChangeArrowheads="1"/>
          </p:cNvSpPr>
          <p:nvPr/>
        </p:nvSpPr>
        <p:spPr bwMode="auto">
          <a:xfrm>
            <a:off x="5405438" y="5913438"/>
            <a:ext cx="12700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Región</a:t>
            </a:r>
          </a:p>
        </p:txBody>
      </p:sp>
      <p:sp>
        <p:nvSpPr>
          <p:cNvPr id="149515" name="Text Box 11"/>
          <p:cNvSpPr txBox="1">
            <a:spLocks noChangeArrowheads="1"/>
          </p:cNvSpPr>
          <p:nvPr/>
        </p:nvSpPr>
        <p:spPr bwMode="auto">
          <a:xfrm>
            <a:off x="5678488" y="5499100"/>
            <a:ext cx="1270000" cy="274638"/>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Tipo</a:t>
            </a:r>
          </a:p>
        </p:txBody>
      </p:sp>
      <p:sp>
        <p:nvSpPr>
          <p:cNvPr id="149516" name="Line 12"/>
          <p:cNvSpPr>
            <a:spLocks noChangeShapeType="1"/>
          </p:cNvSpPr>
          <p:nvPr/>
        </p:nvSpPr>
        <p:spPr bwMode="auto">
          <a:xfrm>
            <a:off x="4832350" y="4846638"/>
            <a:ext cx="822325" cy="1658937"/>
          </a:xfrm>
          <a:prstGeom prst="line">
            <a:avLst/>
          </a:prstGeom>
          <a:noFill/>
          <a:ln w="12700" cap="rnd">
            <a:solidFill>
              <a:schemeClr val="tx2"/>
            </a:solidFill>
            <a:prstDash val="sysDot"/>
            <a:round/>
            <a:headEnd type="none" w="sm" len="sm"/>
            <a:tailEnd type="none" w="sm" len="sm"/>
          </a:ln>
          <a:effectLst/>
        </p:spPr>
        <p:txBody>
          <a:bodyPr wrap="none" anchor="ctr"/>
          <a:lstStyle/>
          <a:p>
            <a:endParaRPr lang="es-MX"/>
          </a:p>
        </p:txBody>
      </p:sp>
      <p:sp>
        <p:nvSpPr>
          <p:cNvPr id="149517" name="Line 13"/>
          <p:cNvSpPr>
            <a:spLocks noChangeShapeType="1"/>
          </p:cNvSpPr>
          <p:nvPr/>
        </p:nvSpPr>
        <p:spPr bwMode="auto">
          <a:xfrm>
            <a:off x="4818063" y="4848225"/>
            <a:ext cx="2251075" cy="12700"/>
          </a:xfrm>
          <a:prstGeom prst="line">
            <a:avLst/>
          </a:prstGeom>
          <a:noFill/>
          <a:ln w="12700" cap="rnd">
            <a:solidFill>
              <a:schemeClr val="tx2"/>
            </a:solidFill>
            <a:prstDash val="sysDot"/>
            <a:round/>
            <a:headEnd type="none" w="sm" len="sm"/>
            <a:tailEnd type="none" w="sm" len="sm"/>
          </a:ln>
          <a:effectLst/>
        </p:spPr>
        <p:txBody>
          <a:bodyPr wrap="none" anchor="ctr"/>
          <a:lstStyle/>
          <a:p>
            <a:endParaRPr lang="es-MX"/>
          </a:p>
        </p:txBody>
      </p:sp>
      <p:grpSp>
        <p:nvGrpSpPr>
          <p:cNvPr id="149518" name="Group 14"/>
          <p:cNvGrpSpPr>
            <a:grpSpLocks/>
          </p:cNvGrpSpPr>
          <p:nvPr/>
        </p:nvGrpSpPr>
        <p:grpSpPr bwMode="auto">
          <a:xfrm>
            <a:off x="1258888" y="1844675"/>
            <a:ext cx="2763837" cy="2381250"/>
            <a:chOff x="812" y="846"/>
            <a:chExt cx="1741" cy="1500"/>
          </a:xfrm>
        </p:grpSpPr>
        <p:sp>
          <p:nvSpPr>
            <p:cNvPr id="149519" name="Line 15"/>
            <p:cNvSpPr>
              <a:spLocks noChangeShapeType="1"/>
            </p:cNvSpPr>
            <p:nvPr/>
          </p:nvSpPr>
          <p:spPr bwMode="auto">
            <a:xfrm>
              <a:off x="1189" y="846"/>
              <a:ext cx="1364" cy="1237"/>
            </a:xfrm>
            <a:prstGeom prst="line">
              <a:avLst/>
            </a:prstGeom>
            <a:noFill/>
            <a:ln w="12700" cap="rnd">
              <a:solidFill>
                <a:srgbClr val="006666"/>
              </a:solidFill>
              <a:prstDash val="sysDot"/>
              <a:round/>
              <a:headEnd type="none" w="sm" len="sm"/>
              <a:tailEnd type="none" w="sm" len="sm"/>
            </a:ln>
            <a:effectLst/>
          </p:spPr>
          <p:txBody>
            <a:bodyPr wrap="none" anchor="ctr"/>
            <a:lstStyle/>
            <a:p>
              <a:endParaRPr lang="es-MX"/>
            </a:p>
          </p:txBody>
        </p:sp>
        <p:grpSp>
          <p:nvGrpSpPr>
            <p:cNvPr id="149520" name="Group 16"/>
            <p:cNvGrpSpPr>
              <a:grpSpLocks/>
            </p:cNvGrpSpPr>
            <p:nvPr/>
          </p:nvGrpSpPr>
          <p:grpSpPr bwMode="auto">
            <a:xfrm>
              <a:off x="812" y="1134"/>
              <a:ext cx="1706" cy="1212"/>
              <a:chOff x="812" y="1134"/>
              <a:chExt cx="1706" cy="1212"/>
            </a:xfrm>
          </p:grpSpPr>
          <p:sp>
            <p:nvSpPr>
              <p:cNvPr id="149521" name="Text Box 17"/>
              <p:cNvSpPr txBox="1">
                <a:spLocks noChangeArrowheads="1"/>
              </p:cNvSpPr>
              <p:nvPr/>
            </p:nvSpPr>
            <p:spPr bwMode="auto">
              <a:xfrm rot="-5444064">
                <a:off x="559" y="1420"/>
                <a:ext cx="737" cy="231"/>
              </a:xfrm>
              <a:prstGeom prst="rect">
                <a:avLst/>
              </a:prstGeom>
              <a:solidFill>
                <a:srgbClr val="98F8A1"/>
              </a:solidFill>
              <a:ln w="12700">
                <a:noFill/>
                <a:miter lim="800000"/>
                <a:headEnd type="none" w="sm" len="sm"/>
                <a:tailEnd type="none" w="sm" len="sm"/>
              </a:ln>
              <a:effectLst/>
            </p:spPr>
            <p:txBody>
              <a:bodyPr>
                <a:spAutoFit/>
              </a:bodyPr>
              <a:lstStyle/>
              <a:p>
                <a:pPr eaLnBrk="1" hangingPunct="1">
                  <a:spcBef>
                    <a:spcPct val="50000"/>
                  </a:spcBef>
                </a:pPr>
                <a:r>
                  <a:rPr lang="es-ES_tradnl" sz="1800">
                    <a:latin typeface="Arial" charset="0"/>
                  </a:rPr>
                  <a:t>Producto</a:t>
                </a:r>
              </a:p>
            </p:txBody>
          </p:sp>
          <p:sp>
            <p:nvSpPr>
              <p:cNvPr id="149522" name="Text Box 18"/>
              <p:cNvSpPr txBox="1">
                <a:spLocks noChangeArrowheads="1"/>
              </p:cNvSpPr>
              <p:nvPr/>
            </p:nvSpPr>
            <p:spPr bwMode="auto">
              <a:xfrm>
                <a:off x="1075" y="1720"/>
                <a:ext cx="800" cy="173"/>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Departamento</a:t>
                </a:r>
              </a:p>
            </p:txBody>
          </p:sp>
          <p:sp>
            <p:nvSpPr>
              <p:cNvPr id="149523" name="Text Box 19"/>
              <p:cNvSpPr txBox="1">
                <a:spLocks noChangeArrowheads="1"/>
              </p:cNvSpPr>
              <p:nvPr/>
            </p:nvSpPr>
            <p:spPr bwMode="auto">
              <a:xfrm>
                <a:off x="1664" y="1873"/>
                <a:ext cx="800" cy="173"/>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Nro_producto</a:t>
                </a:r>
              </a:p>
            </p:txBody>
          </p:sp>
          <p:sp>
            <p:nvSpPr>
              <p:cNvPr id="149524" name="Text Box 20"/>
              <p:cNvSpPr txBox="1">
                <a:spLocks noChangeArrowheads="1"/>
              </p:cNvSpPr>
              <p:nvPr/>
            </p:nvSpPr>
            <p:spPr bwMode="auto">
              <a:xfrm>
                <a:off x="1379" y="1555"/>
                <a:ext cx="800" cy="173"/>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Categoría</a:t>
                </a:r>
              </a:p>
            </p:txBody>
          </p:sp>
          <p:sp>
            <p:nvSpPr>
              <p:cNvPr id="149525" name="Text Box 21"/>
              <p:cNvSpPr txBox="1">
                <a:spLocks noChangeArrowheads="1"/>
              </p:cNvSpPr>
              <p:nvPr/>
            </p:nvSpPr>
            <p:spPr bwMode="auto">
              <a:xfrm>
                <a:off x="944" y="1134"/>
                <a:ext cx="800" cy="173"/>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Marca</a:t>
                </a:r>
              </a:p>
            </p:txBody>
          </p:sp>
          <p:sp>
            <p:nvSpPr>
              <p:cNvPr id="149526" name="Text Box 22"/>
              <p:cNvSpPr txBox="1">
                <a:spLocks noChangeArrowheads="1"/>
              </p:cNvSpPr>
              <p:nvPr/>
            </p:nvSpPr>
            <p:spPr bwMode="auto">
              <a:xfrm>
                <a:off x="949" y="1990"/>
                <a:ext cx="800" cy="173"/>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Tipo</a:t>
                </a:r>
              </a:p>
            </p:txBody>
          </p:sp>
          <p:sp>
            <p:nvSpPr>
              <p:cNvPr id="149527" name="Line 23"/>
              <p:cNvSpPr>
                <a:spLocks noChangeShapeType="1"/>
              </p:cNvSpPr>
              <p:nvPr/>
            </p:nvSpPr>
            <p:spPr bwMode="auto">
              <a:xfrm flipH="1">
                <a:off x="864" y="2064"/>
                <a:ext cx="1654" cy="282"/>
              </a:xfrm>
              <a:prstGeom prst="line">
                <a:avLst/>
              </a:prstGeom>
              <a:noFill/>
              <a:ln w="12700" cap="rnd">
                <a:solidFill>
                  <a:srgbClr val="006666"/>
                </a:solidFill>
                <a:prstDash val="sysDot"/>
                <a:round/>
                <a:headEnd type="none" w="sm" len="sm"/>
                <a:tailEnd type="none" w="sm" len="sm"/>
              </a:ln>
              <a:effectLst/>
            </p:spPr>
            <p:txBody>
              <a:bodyPr wrap="none" anchor="ctr"/>
              <a:lstStyle/>
              <a:p>
                <a:endParaRPr lang="es-MX"/>
              </a:p>
            </p:txBody>
          </p:sp>
          <p:sp>
            <p:nvSpPr>
              <p:cNvPr id="149528" name="Text Box 24"/>
              <p:cNvSpPr txBox="1">
                <a:spLocks noChangeArrowheads="1"/>
              </p:cNvSpPr>
              <p:nvPr/>
            </p:nvSpPr>
            <p:spPr bwMode="auto">
              <a:xfrm>
                <a:off x="1056" y="1358"/>
                <a:ext cx="800" cy="173"/>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Descripción</a:t>
                </a:r>
              </a:p>
            </p:txBody>
          </p:sp>
        </p:grpSp>
      </p:grpSp>
      <p:grpSp>
        <p:nvGrpSpPr>
          <p:cNvPr id="149529" name="Group 25"/>
          <p:cNvGrpSpPr>
            <a:grpSpLocks/>
          </p:cNvGrpSpPr>
          <p:nvPr/>
        </p:nvGrpSpPr>
        <p:grpSpPr bwMode="auto">
          <a:xfrm>
            <a:off x="2230438" y="2241550"/>
            <a:ext cx="2825750" cy="3140075"/>
            <a:chOff x="1424" y="1096"/>
            <a:chExt cx="1780" cy="1978"/>
          </a:xfrm>
        </p:grpSpPr>
        <p:sp>
          <p:nvSpPr>
            <p:cNvPr id="149530" name="Text Box 26"/>
            <p:cNvSpPr txBox="1">
              <a:spLocks noChangeArrowheads="1"/>
            </p:cNvSpPr>
            <p:nvPr/>
          </p:nvSpPr>
          <p:spPr bwMode="auto">
            <a:xfrm>
              <a:off x="2556" y="1096"/>
              <a:ext cx="648" cy="250"/>
            </a:xfrm>
            <a:prstGeom prst="rect">
              <a:avLst/>
            </a:prstGeom>
            <a:noFill/>
            <a:ln w="12700">
              <a:noFill/>
              <a:miter lim="800000"/>
              <a:headEnd/>
              <a:tailEnd/>
            </a:ln>
            <a:effectLst/>
          </p:spPr>
          <p:txBody>
            <a:bodyPr>
              <a:spAutoFit/>
            </a:bodyPr>
            <a:lstStyle/>
            <a:p>
              <a:pPr algn="ctr" eaLnBrk="1" hangingPunct="1">
                <a:spcBef>
                  <a:spcPct val="50000"/>
                </a:spcBef>
              </a:pPr>
              <a:r>
                <a:rPr lang="es-ES_tradnl" sz="2000">
                  <a:solidFill>
                    <a:srgbClr val="000099"/>
                  </a:solidFill>
                  <a:latin typeface="Arial" charset="0"/>
                </a:rPr>
                <a:t>hecho</a:t>
              </a:r>
              <a:endParaRPr lang="es-ES" sz="2000">
                <a:solidFill>
                  <a:srgbClr val="000099"/>
                </a:solidFill>
                <a:latin typeface="Arial" charset="0"/>
              </a:endParaRPr>
            </a:p>
          </p:txBody>
        </p:sp>
        <p:sp>
          <p:nvSpPr>
            <p:cNvPr id="149531" name="Line 27"/>
            <p:cNvSpPr>
              <a:spLocks noChangeShapeType="1"/>
            </p:cNvSpPr>
            <p:nvPr/>
          </p:nvSpPr>
          <p:spPr bwMode="auto">
            <a:xfrm>
              <a:off x="2880" y="1320"/>
              <a:ext cx="0" cy="496"/>
            </a:xfrm>
            <a:prstGeom prst="line">
              <a:avLst/>
            </a:prstGeom>
            <a:noFill/>
            <a:ln w="12700">
              <a:solidFill>
                <a:srgbClr val="000099"/>
              </a:solidFill>
              <a:round/>
              <a:headEnd/>
              <a:tailEnd type="triangle" w="med" len="med"/>
            </a:ln>
            <a:effectLst/>
          </p:spPr>
          <p:txBody>
            <a:bodyPr>
              <a:spAutoFit/>
            </a:bodyPr>
            <a:lstStyle/>
            <a:p>
              <a:endParaRPr lang="es-MX"/>
            </a:p>
          </p:txBody>
        </p:sp>
        <p:sp>
          <p:nvSpPr>
            <p:cNvPr id="149532" name="Text Box 28"/>
            <p:cNvSpPr txBox="1">
              <a:spLocks noChangeArrowheads="1"/>
            </p:cNvSpPr>
            <p:nvPr/>
          </p:nvSpPr>
          <p:spPr bwMode="auto">
            <a:xfrm>
              <a:off x="1424" y="2824"/>
              <a:ext cx="768" cy="250"/>
            </a:xfrm>
            <a:prstGeom prst="rect">
              <a:avLst/>
            </a:prstGeom>
            <a:noFill/>
            <a:ln w="12700">
              <a:noFill/>
              <a:miter lim="800000"/>
              <a:headEnd/>
              <a:tailEnd/>
            </a:ln>
            <a:effectLst/>
          </p:spPr>
          <p:txBody>
            <a:bodyPr>
              <a:spAutoFit/>
            </a:bodyPr>
            <a:lstStyle/>
            <a:p>
              <a:pPr eaLnBrk="1" hangingPunct="1">
                <a:spcBef>
                  <a:spcPct val="50000"/>
                </a:spcBef>
              </a:pPr>
              <a:r>
                <a:rPr lang="es-ES_tradnl" sz="2000">
                  <a:solidFill>
                    <a:srgbClr val="000099"/>
                  </a:solidFill>
                  <a:latin typeface="Arial" charset="0"/>
                </a:rPr>
                <a:t>medidas</a:t>
              </a:r>
              <a:endParaRPr lang="es-ES" sz="2000">
                <a:solidFill>
                  <a:srgbClr val="000099"/>
                </a:solidFill>
                <a:latin typeface="Arial" charset="0"/>
              </a:endParaRPr>
            </a:p>
          </p:txBody>
        </p:sp>
        <p:sp>
          <p:nvSpPr>
            <p:cNvPr id="149533" name="Line 29"/>
            <p:cNvSpPr>
              <a:spLocks noChangeShapeType="1"/>
            </p:cNvSpPr>
            <p:nvPr/>
          </p:nvSpPr>
          <p:spPr bwMode="auto">
            <a:xfrm flipV="1">
              <a:off x="1936" y="2448"/>
              <a:ext cx="664" cy="456"/>
            </a:xfrm>
            <a:prstGeom prst="line">
              <a:avLst/>
            </a:prstGeom>
            <a:noFill/>
            <a:ln w="12700" cap="rnd">
              <a:solidFill>
                <a:srgbClr val="000099"/>
              </a:solidFill>
              <a:prstDash val="sysDot"/>
              <a:round/>
              <a:headEnd/>
              <a:tailEnd type="triangle" w="med" len="med"/>
            </a:ln>
            <a:effectLst/>
          </p:spPr>
          <p:txBody>
            <a:bodyPr>
              <a:spAutoFit/>
            </a:bodyPr>
            <a:lstStyle/>
            <a:p>
              <a:endParaRPr lang="es-MX"/>
            </a:p>
          </p:txBody>
        </p:sp>
        <p:sp>
          <p:nvSpPr>
            <p:cNvPr id="149534" name="Line 30"/>
            <p:cNvSpPr>
              <a:spLocks noChangeShapeType="1"/>
            </p:cNvSpPr>
            <p:nvPr/>
          </p:nvSpPr>
          <p:spPr bwMode="auto">
            <a:xfrm flipV="1">
              <a:off x="1944" y="2640"/>
              <a:ext cx="616" cy="256"/>
            </a:xfrm>
            <a:prstGeom prst="line">
              <a:avLst/>
            </a:prstGeom>
            <a:noFill/>
            <a:ln w="12700" cap="rnd">
              <a:solidFill>
                <a:srgbClr val="000099"/>
              </a:solidFill>
              <a:prstDash val="sysDot"/>
              <a:round/>
              <a:headEnd/>
              <a:tailEnd type="triangle" w="med" len="med"/>
            </a:ln>
            <a:effectLst/>
          </p:spPr>
          <p:txBody>
            <a:bodyPr>
              <a:spAutoFit/>
            </a:bodyPr>
            <a:lstStyle/>
            <a:p>
              <a:endParaRPr lang="es-MX"/>
            </a:p>
          </p:txBody>
        </p:sp>
      </p:grpSp>
      <p:grpSp>
        <p:nvGrpSpPr>
          <p:cNvPr id="149535" name="Group 31"/>
          <p:cNvGrpSpPr>
            <a:grpSpLocks/>
          </p:cNvGrpSpPr>
          <p:nvPr/>
        </p:nvGrpSpPr>
        <p:grpSpPr bwMode="auto">
          <a:xfrm>
            <a:off x="3932238" y="4819650"/>
            <a:ext cx="4965700" cy="1565275"/>
            <a:chOff x="2496" y="2720"/>
            <a:chExt cx="3128" cy="986"/>
          </a:xfrm>
        </p:grpSpPr>
        <p:sp>
          <p:nvSpPr>
            <p:cNvPr id="149536" name="Text Box 32"/>
            <p:cNvSpPr txBox="1">
              <a:spLocks noChangeArrowheads="1"/>
            </p:cNvSpPr>
            <p:nvPr/>
          </p:nvSpPr>
          <p:spPr bwMode="auto">
            <a:xfrm>
              <a:off x="4728" y="2720"/>
              <a:ext cx="896" cy="250"/>
            </a:xfrm>
            <a:prstGeom prst="rect">
              <a:avLst/>
            </a:prstGeom>
            <a:noFill/>
            <a:ln w="12700">
              <a:noFill/>
              <a:miter lim="800000"/>
              <a:headEnd/>
              <a:tailEnd/>
            </a:ln>
            <a:effectLst/>
          </p:spPr>
          <p:txBody>
            <a:bodyPr>
              <a:spAutoFit/>
            </a:bodyPr>
            <a:lstStyle/>
            <a:p>
              <a:pPr eaLnBrk="1" hangingPunct="1">
                <a:spcBef>
                  <a:spcPct val="50000"/>
                </a:spcBef>
              </a:pPr>
              <a:r>
                <a:rPr lang="es-ES_tradnl" sz="2000">
                  <a:solidFill>
                    <a:srgbClr val="000099"/>
                  </a:solidFill>
                  <a:latin typeface="Arial" charset="0"/>
                </a:rPr>
                <a:t>dimensión</a:t>
              </a:r>
              <a:endParaRPr lang="es-ES" sz="2000">
                <a:solidFill>
                  <a:srgbClr val="000099"/>
                </a:solidFill>
                <a:latin typeface="Arial" charset="0"/>
              </a:endParaRPr>
            </a:p>
          </p:txBody>
        </p:sp>
        <p:sp>
          <p:nvSpPr>
            <p:cNvPr id="149537" name="Text Box 33"/>
            <p:cNvSpPr txBox="1">
              <a:spLocks noChangeArrowheads="1"/>
            </p:cNvSpPr>
            <p:nvPr/>
          </p:nvSpPr>
          <p:spPr bwMode="auto">
            <a:xfrm>
              <a:off x="2496" y="3456"/>
              <a:ext cx="1040" cy="250"/>
            </a:xfrm>
            <a:prstGeom prst="rect">
              <a:avLst/>
            </a:prstGeom>
            <a:noFill/>
            <a:ln w="12700">
              <a:noFill/>
              <a:miter lim="800000"/>
              <a:headEnd/>
              <a:tailEnd/>
            </a:ln>
            <a:effectLst/>
          </p:spPr>
          <p:txBody>
            <a:bodyPr>
              <a:spAutoFit/>
            </a:bodyPr>
            <a:lstStyle/>
            <a:p>
              <a:pPr eaLnBrk="1" hangingPunct="1">
                <a:spcBef>
                  <a:spcPct val="50000"/>
                </a:spcBef>
              </a:pPr>
              <a:r>
                <a:rPr lang="es-ES_tradnl" sz="2000">
                  <a:solidFill>
                    <a:srgbClr val="000099"/>
                  </a:solidFill>
                  <a:latin typeface="Arial" charset="0"/>
                </a:rPr>
                <a:t>atributos</a:t>
              </a:r>
              <a:endParaRPr lang="es-ES" sz="2000">
                <a:solidFill>
                  <a:srgbClr val="000099"/>
                </a:solidFill>
                <a:latin typeface="Arial" charset="0"/>
              </a:endParaRPr>
            </a:p>
          </p:txBody>
        </p:sp>
        <p:sp>
          <p:nvSpPr>
            <p:cNvPr id="149538" name="Line 34"/>
            <p:cNvSpPr>
              <a:spLocks noChangeShapeType="1"/>
            </p:cNvSpPr>
            <p:nvPr/>
          </p:nvSpPr>
          <p:spPr bwMode="auto">
            <a:xfrm flipH="1">
              <a:off x="4512" y="2944"/>
              <a:ext cx="424" cy="360"/>
            </a:xfrm>
            <a:prstGeom prst="line">
              <a:avLst/>
            </a:prstGeom>
            <a:noFill/>
            <a:ln w="12700">
              <a:solidFill>
                <a:srgbClr val="000099"/>
              </a:solidFill>
              <a:round/>
              <a:headEnd/>
              <a:tailEnd type="triangle" w="med" len="med"/>
            </a:ln>
            <a:effectLst/>
          </p:spPr>
          <p:txBody>
            <a:bodyPr>
              <a:spAutoFit/>
            </a:bodyPr>
            <a:lstStyle/>
            <a:p>
              <a:endParaRPr lang="es-MX"/>
            </a:p>
          </p:txBody>
        </p:sp>
        <p:sp>
          <p:nvSpPr>
            <p:cNvPr id="149539" name="Line 35"/>
            <p:cNvSpPr>
              <a:spLocks noChangeShapeType="1"/>
            </p:cNvSpPr>
            <p:nvPr/>
          </p:nvSpPr>
          <p:spPr bwMode="auto">
            <a:xfrm flipV="1">
              <a:off x="2880" y="2880"/>
              <a:ext cx="512" cy="600"/>
            </a:xfrm>
            <a:prstGeom prst="line">
              <a:avLst/>
            </a:prstGeom>
            <a:noFill/>
            <a:ln w="12700" cap="rnd">
              <a:solidFill>
                <a:srgbClr val="000099"/>
              </a:solidFill>
              <a:prstDash val="sysDot"/>
              <a:round/>
              <a:headEnd/>
              <a:tailEnd type="triangle" w="med" len="med"/>
            </a:ln>
            <a:effectLst/>
          </p:spPr>
          <p:txBody>
            <a:bodyPr>
              <a:spAutoFit/>
            </a:bodyPr>
            <a:lstStyle/>
            <a:p>
              <a:endParaRPr lang="es-MX"/>
            </a:p>
          </p:txBody>
        </p:sp>
        <p:sp>
          <p:nvSpPr>
            <p:cNvPr id="149540" name="Line 36"/>
            <p:cNvSpPr>
              <a:spLocks noChangeShapeType="1"/>
            </p:cNvSpPr>
            <p:nvPr/>
          </p:nvSpPr>
          <p:spPr bwMode="auto">
            <a:xfrm flipV="1">
              <a:off x="2880" y="3184"/>
              <a:ext cx="472" cy="304"/>
            </a:xfrm>
            <a:prstGeom prst="line">
              <a:avLst/>
            </a:prstGeom>
            <a:noFill/>
            <a:ln w="12700" cap="rnd">
              <a:solidFill>
                <a:srgbClr val="000099"/>
              </a:solidFill>
              <a:prstDash val="sysDot"/>
              <a:round/>
              <a:headEnd/>
              <a:tailEnd type="triangle" w="med" len="med"/>
            </a:ln>
            <a:effectLst/>
          </p:spPr>
          <p:txBody>
            <a:bodyPr>
              <a:spAutoFit/>
            </a:bodyPr>
            <a:lstStyle/>
            <a:p>
              <a:endParaRPr lang="es-MX"/>
            </a:p>
          </p:txBody>
        </p:sp>
        <p:sp>
          <p:nvSpPr>
            <p:cNvPr id="149541" name="Line 37"/>
            <p:cNvSpPr>
              <a:spLocks noChangeShapeType="1"/>
            </p:cNvSpPr>
            <p:nvPr/>
          </p:nvSpPr>
          <p:spPr bwMode="auto">
            <a:xfrm flipV="1">
              <a:off x="2880" y="3256"/>
              <a:ext cx="992" cy="232"/>
            </a:xfrm>
            <a:prstGeom prst="line">
              <a:avLst/>
            </a:prstGeom>
            <a:noFill/>
            <a:ln w="12700" cap="rnd">
              <a:solidFill>
                <a:srgbClr val="000099"/>
              </a:solidFill>
              <a:prstDash val="sysDot"/>
              <a:round/>
              <a:headEnd/>
              <a:tailEnd type="triangle" w="med" len="med"/>
            </a:ln>
            <a:effectLst/>
          </p:spPr>
          <p:txBody>
            <a:bodyPr>
              <a:spAutoFit/>
            </a:bodyPr>
            <a:lstStyle/>
            <a:p>
              <a:endParaRPr lang="es-MX"/>
            </a:p>
          </p:txBody>
        </p:sp>
        <p:sp>
          <p:nvSpPr>
            <p:cNvPr id="149542" name="Line 38"/>
            <p:cNvSpPr>
              <a:spLocks noChangeShapeType="1"/>
            </p:cNvSpPr>
            <p:nvPr/>
          </p:nvSpPr>
          <p:spPr bwMode="auto">
            <a:xfrm>
              <a:off x="2880" y="3488"/>
              <a:ext cx="744" cy="0"/>
            </a:xfrm>
            <a:prstGeom prst="line">
              <a:avLst/>
            </a:prstGeom>
            <a:noFill/>
            <a:ln w="12700" cap="rnd">
              <a:solidFill>
                <a:srgbClr val="000099"/>
              </a:solidFill>
              <a:prstDash val="sysDot"/>
              <a:round/>
              <a:headEnd/>
              <a:tailEnd type="triangle" w="med" len="med"/>
            </a:ln>
            <a:effectLst/>
          </p:spPr>
          <p:txBody>
            <a:bodyPr>
              <a:spAutoFit/>
            </a:bodyPr>
            <a:lstStyle/>
            <a:p>
              <a:endParaRPr lang="es-MX"/>
            </a:p>
          </p:txBody>
        </p:sp>
      </p:grpSp>
      <p:grpSp>
        <p:nvGrpSpPr>
          <p:cNvPr id="149543" name="Group 39"/>
          <p:cNvGrpSpPr>
            <a:grpSpLocks/>
          </p:cNvGrpSpPr>
          <p:nvPr/>
        </p:nvGrpSpPr>
        <p:grpSpPr bwMode="auto">
          <a:xfrm>
            <a:off x="4862513" y="1752600"/>
            <a:ext cx="2693987" cy="2338388"/>
            <a:chOff x="3082" y="788"/>
            <a:chExt cx="1697" cy="1473"/>
          </a:xfrm>
        </p:grpSpPr>
        <p:grpSp>
          <p:nvGrpSpPr>
            <p:cNvPr id="149544" name="Group 40"/>
            <p:cNvGrpSpPr>
              <a:grpSpLocks/>
            </p:cNvGrpSpPr>
            <p:nvPr/>
          </p:nvGrpSpPr>
          <p:grpSpPr bwMode="auto">
            <a:xfrm>
              <a:off x="3082" y="788"/>
              <a:ext cx="1638" cy="1473"/>
              <a:chOff x="3082" y="788"/>
              <a:chExt cx="1638" cy="1473"/>
            </a:xfrm>
          </p:grpSpPr>
          <p:sp>
            <p:nvSpPr>
              <p:cNvPr id="149545" name="Text Box 41"/>
              <p:cNvSpPr txBox="1">
                <a:spLocks noChangeArrowheads="1"/>
              </p:cNvSpPr>
              <p:nvPr/>
            </p:nvSpPr>
            <p:spPr bwMode="auto">
              <a:xfrm rot="-5462304">
                <a:off x="4042" y="1284"/>
                <a:ext cx="737" cy="231"/>
              </a:xfrm>
              <a:prstGeom prst="rect">
                <a:avLst/>
              </a:prstGeom>
              <a:solidFill>
                <a:srgbClr val="66FFFF"/>
              </a:solidFill>
              <a:ln w="12700">
                <a:noFill/>
                <a:miter lim="800000"/>
                <a:headEnd type="none" w="sm" len="sm"/>
                <a:tailEnd type="none" w="sm" len="sm"/>
              </a:ln>
              <a:effectLst/>
            </p:spPr>
            <p:txBody>
              <a:bodyPr>
                <a:spAutoFit/>
              </a:bodyPr>
              <a:lstStyle/>
              <a:p>
                <a:pPr algn="ctr" eaLnBrk="1" hangingPunct="1">
                  <a:spcBef>
                    <a:spcPct val="50000"/>
                  </a:spcBef>
                </a:pPr>
                <a:r>
                  <a:rPr lang="es-ES_tradnl" sz="1800">
                    <a:latin typeface="Arial" charset="0"/>
                  </a:rPr>
                  <a:t>Tiempo</a:t>
                </a:r>
              </a:p>
            </p:txBody>
          </p:sp>
          <p:sp>
            <p:nvSpPr>
              <p:cNvPr id="149546" name="Text Box 42"/>
              <p:cNvSpPr txBox="1">
                <a:spLocks noChangeArrowheads="1"/>
              </p:cNvSpPr>
              <p:nvPr/>
            </p:nvSpPr>
            <p:spPr bwMode="auto">
              <a:xfrm>
                <a:off x="3082" y="1888"/>
                <a:ext cx="800" cy="173"/>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Día</a:t>
                </a:r>
              </a:p>
            </p:txBody>
          </p:sp>
          <p:sp>
            <p:nvSpPr>
              <p:cNvPr id="149547" name="Text Box 43"/>
              <p:cNvSpPr txBox="1">
                <a:spLocks noChangeArrowheads="1"/>
              </p:cNvSpPr>
              <p:nvPr/>
            </p:nvSpPr>
            <p:spPr bwMode="auto">
              <a:xfrm>
                <a:off x="3580" y="1737"/>
                <a:ext cx="800" cy="173"/>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Mes</a:t>
                </a:r>
              </a:p>
            </p:txBody>
          </p:sp>
          <p:sp>
            <p:nvSpPr>
              <p:cNvPr id="149548" name="Text Box 44"/>
              <p:cNvSpPr txBox="1">
                <a:spLocks noChangeArrowheads="1"/>
              </p:cNvSpPr>
              <p:nvPr/>
            </p:nvSpPr>
            <p:spPr bwMode="auto">
              <a:xfrm>
                <a:off x="3485" y="1403"/>
                <a:ext cx="800" cy="173"/>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Semana</a:t>
                </a:r>
              </a:p>
            </p:txBody>
          </p:sp>
          <p:sp>
            <p:nvSpPr>
              <p:cNvPr id="149549" name="Line 45"/>
              <p:cNvSpPr>
                <a:spLocks noChangeShapeType="1"/>
              </p:cNvSpPr>
              <p:nvPr/>
            </p:nvSpPr>
            <p:spPr bwMode="auto">
              <a:xfrm flipV="1">
                <a:off x="3109" y="788"/>
                <a:ext cx="1064" cy="1256"/>
              </a:xfrm>
              <a:prstGeom prst="line">
                <a:avLst/>
              </a:prstGeom>
              <a:noFill/>
              <a:ln w="12700" cap="rnd">
                <a:solidFill>
                  <a:srgbClr val="000099"/>
                </a:solidFill>
                <a:prstDash val="sysDot"/>
                <a:round/>
                <a:headEnd type="none" w="sm" len="sm"/>
                <a:tailEnd type="none" w="sm" len="sm"/>
              </a:ln>
              <a:effectLst/>
            </p:spPr>
            <p:txBody>
              <a:bodyPr wrap="none" anchor="ctr"/>
              <a:lstStyle/>
              <a:p>
                <a:endParaRPr lang="es-MX"/>
              </a:p>
            </p:txBody>
          </p:sp>
          <p:sp>
            <p:nvSpPr>
              <p:cNvPr id="149550" name="Line 46"/>
              <p:cNvSpPr>
                <a:spLocks noChangeShapeType="1"/>
              </p:cNvSpPr>
              <p:nvPr/>
            </p:nvSpPr>
            <p:spPr bwMode="auto">
              <a:xfrm>
                <a:off x="3120" y="2061"/>
                <a:ext cx="1600" cy="200"/>
              </a:xfrm>
              <a:prstGeom prst="line">
                <a:avLst/>
              </a:prstGeom>
              <a:noFill/>
              <a:ln w="12700" cap="rnd">
                <a:solidFill>
                  <a:srgbClr val="000099"/>
                </a:solidFill>
                <a:prstDash val="sysDot"/>
                <a:round/>
                <a:headEnd type="none" w="sm" len="sm"/>
                <a:tailEnd type="none" w="sm" len="sm"/>
              </a:ln>
              <a:effectLst/>
            </p:spPr>
            <p:txBody>
              <a:bodyPr wrap="none" anchor="ctr"/>
              <a:lstStyle/>
              <a:p>
                <a:endParaRPr lang="es-MX"/>
              </a:p>
            </p:txBody>
          </p:sp>
          <p:sp>
            <p:nvSpPr>
              <p:cNvPr id="149551" name="Text Box 47"/>
              <p:cNvSpPr txBox="1">
                <a:spLocks noChangeArrowheads="1"/>
              </p:cNvSpPr>
              <p:nvPr/>
            </p:nvSpPr>
            <p:spPr bwMode="auto">
              <a:xfrm>
                <a:off x="3795" y="1987"/>
                <a:ext cx="800" cy="173"/>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Año</a:t>
                </a:r>
              </a:p>
            </p:txBody>
          </p:sp>
        </p:grpSp>
        <p:sp>
          <p:nvSpPr>
            <p:cNvPr id="149552" name="Text Box 48"/>
            <p:cNvSpPr txBox="1">
              <a:spLocks noChangeArrowheads="1"/>
            </p:cNvSpPr>
            <p:nvPr/>
          </p:nvSpPr>
          <p:spPr bwMode="auto">
            <a:xfrm>
              <a:off x="4235" y="1867"/>
              <a:ext cx="544" cy="173"/>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Trimestre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495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9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4 Marcador de número de diapositiva"/>
          <p:cNvSpPr>
            <a:spLocks noGrp="1"/>
          </p:cNvSpPr>
          <p:nvPr>
            <p:ph type="sldNum" sz="quarter" idx="12"/>
          </p:nvPr>
        </p:nvSpPr>
        <p:spPr/>
        <p:txBody>
          <a:bodyPr/>
          <a:lstStyle/>
          <a:p>
            <a:fld id="{726FF874-FEB6-498B-996F-B5E767531BB0}" type="slidenum">
              <a:rPr lang="en-US"/>
              <a:pPr/>
              <a:t>26</a:t>
            </a:fld>
            <a:endParaRPr lang="en-US"/>
          </a:p>
        </p:txBody>
      </p:sp>
      <p:sp>
        <p:nvSpPr>
          <p:cNvPr id="150530" name="Rectangle 2"/>
          <p:cNvSpPr>
            <a:spLocks noGrp="1" noChangeArrowheads="1"/>
          </p:cNvSpPr>
          <p:nvPr>
            <p:ph type="title"/>
          </p:nvPr>
        </p:nvSpPr>
        <p:spPr/>
        <p:txBody>
          <a:bodyPr/>
          <a:lstStyle/>
          <a:p>
            <a:pPr>
              <a:tabLst>
                <a:tab pos="7143750" algn="l"/>
              </a:tabLst>
            </a:pPr>
            <a:r>
              <a:rPr lang="en-GB"/>
              <a:t>Arquitectura de un Almacén de Datos</a:t>
            </a:r>
            <a:endParaRPr lang="es-ES_tradnl"/>
          </a:p>
        </p:txBody>
      </p:sp>
      <p:sp>
        <p:nvSpPr>
          <p:cNvPr id="150531" name="Text Box 3"/>
          <p:cNvSpPr txBox="1">
            <a:spLocks noChangeArrowheads="1"/>
          </p:cNvSpPr>
          <p:nvPr/>
        </p:nvSpPr>
        <p:spPr bwMode="auto">
          <a:xfrm>
            <a:off x="1042988" y="1628775"/>
            <a:ext cx="7408862" cy="39687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2000">
                <a:latin typeface="Arial" charset="0"/>
              </a:rPr>
              <a:t>Entre los atributos de una dimensión se definen </a:t>
            </a:r>
            <a:r>
              <a:rPr lang="es-ES_tradnl" sz="2000">
                <a:solidFill>
                  <a:schemeClr val="accent2"/>
                </a:solidFill>
                <a:latin typeface="Arial" charset="0"/>
              </a:rPr>
              <a:t>jerarquías</a:t>
            </a:r>
          </a:p>
        </p:txBody>
      </p:sp>
      <p:sp>
        <p:nvSpPr>
          <p:cNvPr id="150532" name="Text Box 4"/>
          <p:cNvSpPr txBox="1">
            <a:spLocks noChangeArrowheads="1"/>
          </p:cNvSpPr>
          <p:nvPr/>
        </p:nvSpPr>
        <p:spPr bwMode="auto">
          <a:xfrm>
            <a:off x="5838825" y="2849563"/>
            <a:ext cx="1458913" cy="304800"/>
          </a:xfrm>
          <a:prstGeom prst="rect">
            <a:avLst/>
          </a:prstGeom>
          <a:solidFill>
            <a:srgbClr val="F3C6AF"/>
          </a:solidFill>
          <a:ln w="12700">
            <a:noFill/>
            <a:miter lim="800000"/>
            <a:headEnd type="none" w="sm" len="sm"/>
            <a:tailEnd type="none" w="sm" len="sm"/>
          </a:ln>
          <a:effectLst/>
        </p:spPr>
        <p:txBody>
          <a:bodyPr>
            <a:spAutoFit/>
          </a:bodyPr>
          <a:lstStyle/>
          <a:p>
            <a:pPr algn="ctr" eaLnBrk="1" hangingPunct="1">
              <a:spcBef>
                <a:spcPct val="50000"/>
              </a:spcBef>
            </a:pPr>
            <a:r>
              <a:rPr lang="es-ES_tradnl" sz="1400">
                <a:latin typeface="Arial" charset="0"/>
              </a:rPr>
              <a:t>departamento</a:t>
            </a:r>
          </a:p>
        </p:txBody>
      </p:sp>
      <p:sp>
        <p:nvSpPr>
          <p:cNvPr id="150533" name="Line 5"/>
          <p:cNvSpPr>
            <a:spLocks noChangeShapeType="1"/>
          </p:cNvSpPr>
          <p:nvPr/>
        </p:nvSpPr>
        <p:spPr bwMode="auto">
          <a:xfrm>
            <a:off x="5233988" y="3003550"/>
            <a:ext cx="576262" cy="0"/>
          </a:xfrm>
          <a:prstGeom prst="line">
            <a:avLst/>
          </a:prstGeom>
          <a:noFill/>
          <a:ln w="12700">
            <a:solidFill>
              <a:schemeClr val="accent2"/>
            </a:solidFill>
            <a:round/>
            <a:headEnd type="none" w="sm" len="sm"/>
            <a:tailEnd type="triangle" w="sm" len="sm"/>
          </a:ln>
          <a:effectLst/>
        </p:spPr>
        <p:txBody>
          <a:bodyPr wrap="none" anchor="ctr"/>
          <a:lstStyle/>
          <a:p>
            <a:endParaRPr lang="es-MX"/>
          </a:p>
        </p:txBody>
      </p:sp>
      <p:sp>
        <p:nvSpPr>
          <p:cNvPr id="150534" name="Text Box 6"/>
          <p:cNvSpPr txBox="1">
            <a:spLocks noChangeArrowheads="1"/>
          </p:cNvSpPr>
          <p:nvPr/>
        </p:nvSpPr>
        <p:spPr bwMode="auto">
          <a:xfrm>
            <a:off x="1763713" y="4292600"/>
            <a:ext cx="1270000" cy="304800"/>
          </a:xfrm>
          <a:prstGeom prst="rect">
            <a:avLst/>
          </a:prstGeom>
          <a:solidFill>
            <a:srgbClr val="F3C6AF"/>
          </a:solidFill>
          <a:ln w="12700">
            <a:noFill/>
            <a:miter lim="800000"/>
            <a:headEnd type="none" w="sm" len="sm"/>
            <a:tailEnd type="none" w="sm" len="sm"/>
          </a:ln>
          <a:effectLst/>
        </p:spPr>
        <p:txBody>
          <a:bodyPr>
            <a:spAutoFit/>
          </a:bodyPr>
          <a:lstStyle/>
          <a:p>
            <a:pPr algn="ctr" eaLnBrk="1" hangingPunct="1">
              <a:spcBef>
                <a:spcPct val="50000"/>
              </a:spcBef>
            </a:pPr>
            <a:r>
              <a:rPr lang="es-ES_tradnl" sz="1400">
                <a:latin typeface="Arial" charset="0"/>
              </a:rPr>
              <a:t>almacén</a:t>
            </a:r>
          </a:p>
        </p:txBody>
      </p:sp>
      <p:sp>
        <p:nvSpPr>
          <p:cNvPr id="150535" name="Text Box 7"/>
          <p:cNvSpPr txBox="1">
            <a:spLocks noChangeArrowheads="1"/>
          </p:cNvSpPr>
          <p:nvPr/>
        </p:nvSpPr>
        <p:spPr bwMode="auto">
          <a:xfrm>
            <a:off x="3790950" y="3997325"/>
            <a:ext cx="1243013" cy="304800"/>
          </a:xfrm>
          <a:prstGeom prst="rect">
            <a:avLst/>
          </a:prstGeom>
          <a:solidFill>
            <a:srgbClr val="F3C6AF"/>
          </a:solidFill>
          <a:ln w="12700">
            <a:noFill/>
            <a:miter lim="800000"/>
            <a:headEnd type="none" w="sm" len="sm"/>
            <a:tailEnd type="none" w="sm" len="sm"/>
          </a:ln>
          <a:effectLst/>
        </p:spPr>
        <p:txBody>
          <a:bodyPr>
            <a:spAutoFit/>
          </a:bodyPr>
          <a:lstStyle/>
          <a:p>
            <a:pPr algn="ctr" eaLnBrk="1" hangingPunct="1">
              <a:spcBef>
                <a:spcPct val="50000"/>
              </a:spcBef>
            </a:pPr>
            <a:r>
              <a:rPr lang="es-ES_tradnl" sz="1400">
                <a:latin typeface="Arial" charset="0"/>
              </a:rPr>
              <a:t>ciudad</a:t>
            </a:r>
          </a:p>
        </p:txBody>
      </p:sp>
      <p:sp>
        <p:nvSpPr>
          <p:cNvPr id="150536" name="Text Box 8"/>
          <p:cNvSpPr txBox="1">
            <a:spLocks noChangeArrowheads="1"/>
          </p:cNvSpPr>
          <p:nvPr/>
        </p:nvSpPr>
        <p:spPr bwMode="auto">
          <a:xfrm>
            <a:off x="5934075" y="3995738"/>
            <a:ext cx="1127125" cy="304800"/>
          </a:xfrm>
          <a:prstGeom prst="rect">
            <a:avLst/>
          </a:prstGeom>
          <a:solidFill>
            <a:srgbClr val="F3C6AF"/>
          </a:solidFill>
          <a:ln w="12700">
            <a:noFill/>
            <a:miter lim="800000"/>
            <a:headEnd type="none" w="sm" len="sm"/>
            <a:tailEnd type="none" w="sm" len="sm"/>
          </a:ln>
          <a:effectLst/>
        </p:spPr>
        <p:txBody>
          <a:bodyPr>
            <a:spAutoFit/>
          </a:bodyPr>
          <a:lstStyle/>
          <a:p>
            <a:pPr algn="ctr" eaLnBrk="1" hangingPunct="1">
              <a:spcBef>
                <a:spcPct val="50000"/>
              </a:spcBef>
            </a:pPr>
            <a:r>
              <a:rPr lang="es-ES_tradnl" sz="1400">
                <a:latin typeface="Arial" charset="0"/>
              </a:rPr>
              <a:t>región</a:t>
            </a:r>
          </a:p>
        </p:txBody>
      </p:sp>
      <p:sp>
        <p:nvSpPr>
          <p:cNvPr id="150537" name="Line 9"/>
          <p:cNvSpPr>
            <a:spLocks noChangeShapeType="1"/>
          </p:cNvSpPr>
          <p:nvPr/>
        </p:nvSpPr>
        <p:spPr bwMode="auto">
          <a:xfrm flipV="1">
            <a:off x="3059113" y="4140200"/>
            <a:ext cx="601662" cy="296863"/>
          </a:xfrm>
          <a:prstGeom prst="line">
            <a:avLst/>
          </a:prstGeom>
          <a:noFill/>
          <a:ln w="12700">
            <a:solidFill>
              <a:schemeClr val="accent2"/>
            </a:solidFill>
            <a:round/>
            <a:headEnd type="none" w="sm" len="sm"/>
            <a:tailEnd type="triangle" w="sm" len="sm"/>
          </a:ln>
          <a:effectLst/>
        </p:spPr>
        <p:txBody>
          <a:bodyPr wrap="none" anchor="ctr"/>
          <a:lstStyle/>
          <a:p>
            <a:endParaRPr lang="es-MX"/>
          </a:p>
        </p:txBody>
      </p:sp>
      <p:sp>
        <p:nvSpPr>
          <p:cNvPr id="150538" name="Line 10"/>
          <p:cNvSpPr>
            <a:spLocks noChangeShapeType="1"/>
          </p:cNvSpPr>
          <p:nvPr/>
        </p:nvSpPr>
        <p:spPr bwMode="auto">
          <a:xfrm>
            <a:off x="5146675" y="4140200"/>
            <a:ext cx="736600" cy="0"/>
          </a:xfrm>
          <a:prstGeom prst="line">
            <a:avLst/>
          </a:prstGeom>
          <a:noFill/>
          <a:ln w="12700">
            <a:solidFill>
              <a:schemeClr val="accent2"/>
            </a:solidFill>
            <a:round/>
            <a:headEnd type="none" w="sm" len="sm"/>
            <a:tailEnd type="triangle" w="sm" len="sm"/>
          </a:ln>
          <a:effectLst/>
        </p:spPr>
        <p:txBody>
          <a:bodyPr wrap="none" anchor="ctr"/>
          <a:lstStyle/>
          <a:p>
            <a:endParaRPr lang="es-MX"/>
          </a:p>
        </p:txBody>
      </p:sp>
      <p:sp>
        <p:nvSpPr>
          <p:cNvPr id="150540" name="Text Box 12"/>
          <p:cNvSpPr txBox="1">
            <a:spLocks noChangeArrowheads="1"/>
          </p:cNvSpPr>
          <p:nvPr/>
        </p:nvSpPr>
        <p:spPr bwMode="auto">
          <a:xfrm>
            <a:off x="3790950" y="4556125"/>
            <a:ext cx="1257300" cy="304800"/>
          </a:xfrm>
          <a:prstGeom prst="rect">
            <a:avLst/>
          </a:prstGeom>
          <a:solidFill>
            <a:srgbClr val="F3C6AF"/>
          </a:solidFill>
          <a:ln w="12700">
            <a:noFill/>
            <a:miter lim="800000"/>
            <a:headEnd type="none" w="sm" len="sm"/>
            <a:tailEnd type="none" w="sm" len="sm"/>
          </a:ln>
          <a:effectLst/>
        </p:spPr>
        <p:txBody>
          <a:bodyPr>
            <a:spAutoFit/>
          </a:bodyPr>
          <a:lstStyle/>
          <a:p>
            <a:pPr algn="ctr" eaLnBrk="1" hangingPunct="1">
              <a:spcBef>
                <a:spcPct val="50000"/>
              </a:spcBef>
            </a:pPr>
            <a:r>
              <a:rPr lang="es-ES_tradnl" sz="1400">
                <a:latin typeface="Arial" charset="0"/>
              </a:rPr>
              <a:t>tipo</a:t>
            </a:r>
          </a:p>
        </p:txBody>
      </p:sp>
      <p:sp>
        <p:nvSpPr>
          <p:cNvPr id="150541" name="Line 13"/>
          <p:cNvSpPr>
            <a:spLocks noChangeShapeType="1"/>
          </p:cNvSpPr>
          <p:nvPr/>
        </p:nvSpPr>
        <p:spPr bwMode="auto">
          <a:xfrm>
            <a:off x="3059113" y="4508500"/>
            <a:ext cx="617537" cy="196850"/>
          </a:xfrm>
          <a:prstGeom prst="line">
            <a:avLst/>
          </a:prstGeom>
          <a:noFill/>
          <a:ln w="12700">
            <a:solidFill>
              <a:schemeClr val="accent2"/>
            </a:solidFill>
            <a:round/>
            <a:headEnd type="none" w="sm" len="sm"/>
            <a:tailEnd type="triangle" w="sm" len="sm"/>
          </a:ln>
          <a:effectLst/>
        </p:spPr>
        <p:txBody>
          <a:bodyPr wrap="none" anchor="ctr"/>
          <a:lstStyle/>
          <a:p>
            <a:endParaRPr lang="es-MX"/>
          </a:p>
        </p:txBody>
      </p:sp>
      <p:sp>
        <p:nvSpPr>
          <p:cNvPr id="150542" name="Rectangle 14"/>
          <p:cNvSpPr>
            <a:spLocks noChangeArrowheads="1"/>
          </p:cNvSpPr>
          <p:nvPr/>
        </p:nvSpPr>
        <p:spPr bwMode="auto">
          <a:xfrm>
            <a:off x="1387475" y="3671888"/>
            <a:ext cx="6061075" cy="1325562"/>
          </a:xfrm>
          <a:prstGeom prst="rect">
            <a:avLst/>
          </a:prstGeom>
          <a:noFill/>
          <a:ln w="12700" cap="rnd">
            <a:solidFill>
              <a:schemeClr val="accent2"/>
            </a:solidFill>
            <a:prstDash val="sysDot"/>
            <a:miter lim="800000"/>
            <a:headEnd type="none" w="sm" len="sm"/>
            <a:tailEnd type="none" w="sm" len="sm"/>
          </a:ln>
          <a:effectLst/>
        </p:spPr>
        <p:txBody>
          <a:bodyPr wrap="none" anchor="ctr"/>
          <a:lstStyle/>
          <a:p>
            <a:endParaRPr lang="es-MX"/>
          </a:p>
        </p:txBody>
      </p:sp>
      <p:sp>
        <p:nvSpPr>
          <p:cNvPr id="150543" name="Text Box 15"/>
          <p:cNvSpPr txBox="1">
            <a:spLocks noChangeArrowheads="1"/>
          </p:cNvSpPr>
          <p:nvPr/>
        </p:nvSpPr>
        <p:spPr bwMode="auto">
          <a:xfrm>
            <a:off x="1693863" y="5565775"/>
            <a:ext cx="685800" cy="304800"/>
          </a:xfrm>
          <a:prstGeom prst="rect">
            <a:avLst/>
          </a:prstGeom>
          <a:solidFill>
            <a:srgbClr val="F3C6AF"/>
          </a:solidFill>
          <a:ln w="12700">
            <a:noFill/>
            <a:miter lim="800000"/>
            <a:headEnd type="none" w="sm" len="sm"/>
            <a:tailEnd type="none" w="sm" len="sm"/>
          </a:ln>
          <a:effectLst/>
        </p:spPr>
        <p:txBody>
          <a:bodyPr>
            <a:spAutoFit/>
          </a:bodyPr>
          <a:lstStyle/>
          <a:p>
            <a:pPr algn="ctr" eaLnBrk="1" hangingPunct="1">
              <a:spcBef>
                <a:spcPct val="50000"/>
              </a:spcBef>
            </a:pPr>
            <a:r>
              <a:rPr lang="es-ES_tradnl" sz="1400">
                <a:latin typeface="Arial" charset="0"/>
              </a:rPr>
              <a:t>día</a:t>
            </a:r>
          </a:p>
        </p:txBody>
      </p:sp>
      <p:sp>
        <p:nvSpPr>
          <p:cNvPr id="150544" name="Text Box 16"/>
          <p:cNvSpPr txBox="1">
            <a:spLocks noChangeArrowheads="1"/>
          </p:cNvSpPr>
          <p:nvPr/>
        </p:nvSpPr>
        <p:spPr bwMode="auto">
          <a:xfrm>
            <a:off x="3057525" y="5607050"/>
            <a:ext cx="587375" cy="304800"/>
          </a:xfrm>
          <a:prstGeom prst="rect">
            <a:avLst/>
          </a:prstGeom>
          <a:solidFill>
            <a:srgbClr val="F3C6AF"/>
          </a:solidFill>
          <a:ln w="12700">
            <a:noFill/>
            <a:miter lim="800000"/>
            <a:headEnd type="none" w="sm" len="sm"/>
            <a:tailEnd type="none" w="sm" len="sm"/>
          </a:ln>
          <a:effectLst/>
        </p:spPr>
        <p:txBody>
          <a:bodyPr>
            <a:spAutoFit/>
          </a:bodyPr>
          <a:lstStyle/>
          <a:p>
            <a:pPr algn="ctr" eaLnBrk="1" hangingPunct="1">
              <a:spcBef>
                <a:spcPct val="50000"/>
              </a:spcBef>
            </a:pPr>
            <a:r>
              <a:rPr lang="es-ES_tradnl" sz="1400">
                <a:latin typeface="Arial" charset="0"/>
              </a:rPr>
              <a:t>mes</a:t>
            </a:r>
          </a:p>
        </p:txBody>
      </p:sp>
      <p:sp>
        <p:nvSpPr>
          <p:cNvPr id="150545" name="Text Box 17"/>
          <p:cNvSpPr txBox="1">
            <a:spLocks noChangeArrowheads="1"/>
          </p:cNvSpPr>
          <p:nvPr/>
        </p:nvSpPr>
        <p:spPr bwMode="auto">
          <a:xfrm>
            <a:off x="6229350" y="5592763"/>
            <a:ext cx="784225" cy="304800"/>
          </a:xfrm>
          <a:prstGeom prst="rect">
            <a:avLst/>
          </a:prstGeom>
          <a:solidFill>
            <a:srgbClr val="F3C6AF"/>
          </a:solidFill>
          <a:ln w="12700">
            <a:noFill/>
            <a:miter lim="800000"/>
            <a:headEnd type="none" w="sm" len="sm"/>
            <a:tailEnd type="none" w="sm" len="sm"/>
          </a:ln>
          <a:effectLst/>
        </p:spPr>
        <p:txBody>
          <a:bodyPr>
            <a:spAutoFit/>
          </a:bodyPr>
          <a:lstStyle/>
          <a:p>
            <a:pPr algn="ctr" eaLnBrk="1" hangingPunct="1">
              <a:spcBef>
                <a:spcPct val="50000"/>
              </a:spcBef>
            </a:pPr>
            <a:r>
              <a:rPr lang="es-ES_tradnl" sz="1400">
                <a:latin typeface="Arial" charset="0"/>
              </a:rPr>
              <a:t>año</a:t>
            </a:r>
          </a:p>
        </p:txBody>
      </p:sp>
      <p:sp>
        <p:nvSpPr>
          <p:cNvPr id="150546" name="Line 18"/>
          <p:cNvSpPr>
            <a:spLocks noChangeShapeType="1"/>
          </p:cNvSpPr>
          <p:nvPr/>
        </p:nvSpPr>
        <p:spPr bwMode="auto">
          <a:xfrm>
            <a:off x="2414588" y="5724525"/>
            <a:ext cx="576262" cy="0"/>
          </a:xfrm>
          <a:prstGeom prst="line">
            <a:avLst/>
          </a:prstGeom>
          <a:noFill/>
          <a:ln w="12700">
            <a:solidFill>
              <a:schemeClr val="accent2"/>
            </a:solidFill>
            <a:round/>
            <a:headEnd type="none" w="sm" len="sm"/>
            <a:tailEnd type="triangle" w="sm" len="sm"/>
          </a:ln>
          <a:effectLst/>
        </p:spPr>
        <p:txBody>
          <a:bodyPr wrap="none" anchor="ctr"/>
          <a:lstStyle/>
          <a:p>
            <a:endParaRPr lang="es-MX"/>
          </a:p>
        </p:txBody>
      </p:sp>
      <p:sp>
        <p:nvSpPr>
          <p:cNvPr id="150547" name="Line 19"/>
          <p:cNvSpPr>
            <a:spLocks noChangeShapeType="1"/>
          </p:cNvSpPr>
          <p:nvPr/>
        </p:nvSpPr>
        <p:spPr bwMode="auto">
          <a:xfrm>
            <a:off x="5518150" y="5737225"/>
            <a:ext cx="609600" cy="0"/>
          </a:xfrm>
          <a:prstGeom prst="line">
            <a:avLst/>
          </a:prstGeom>
          <a:noFill/>
          <a:ln w="12700">
            <a:solidFill>
              <a:schemeClr val="accent2"/>
            </a:solidFill>
            <a:round/>
            <a:headEnd type="none" w="sm" len="sm"/>
            <a:tailEnd type="triangle" w="sm" len="sm"/>
          </a:ln>
          <a:effectLst/>
        </p:spPr>
        <p:txBody>
          <a:bodyPr wrap="none" anchor="ctr"/>
          <a:lstStyle/>
          <a:p>
            <a:endParaRPr lang="es-MX"/>
          </a:p>
        </p:txBody>
      </p:sp>
      <p:sp>
        <p:nvSpPr>
          <p:cNvPr id="150548" name="Rectangle 20"/>
          <p:cNvSpPr>
            <a:spLocks noChangeArrowheads="1"/>
          </p:cNvSpPr>
          <p:nvPr/>
        </p:nvSpPr>
        <p:spPr bwMode="auto">
          <a:xfrm>
            <a:off x="1403350" y="5303838"/>
            <a:ext cx="6061075" cy="1293812"/>
          </a:xfrm>
          <a:prstGeom prst="rect">
            <a:avLst/>
          </a:prstGeom>
          <a:noFill/>
          <a:ln w="12700" cap="rnd">
            <a:solidFill>
              <a:schemeClr val="accent2"/>
            </a:solidFill>
            <a:prstDash val="sysDot"/>
            <a:miter lim="800000"/>
            <a:headEnd type="none" w="sm" len="sm"/>
            <a:tailEnd type="none" w="sm" len="sm"/>
          </a:ln>
          <a:effectLst/>
        </p:spPr>
        <p:txBody>
          <a:bodyPr wrap="none" anchor="ctr"/>
          <a:lstStyle/>
          <a:p>
            <a:endParaRPr lang="es-MX"/>
          </a:p>
        </p:txBody>
      </p:sp>
      <p:sp>
        <p:nvSpPr>
          <p:cNvPr id="150549" name="Rectangle 21"/>
          <p:cNvSpPr>
            <a:spLocks noChangeArrowheads="1"/>
          </p:cNvSpPr>
          <p:nvPr/>
        </p:nvSpPr>
        <p:spPr bwMode="auto">
          <a:xfrm>
            <a:off x="1316038" y="2619375"/>
            <a:ext cx="6103937" cy="619125"/>
          </a:xfrm>
          <a:prstGeom prst="rect">
            <a:avLst/>
          </a:prstGeom>
          <a:noFill/>
          <a:ln w="12700" cap="rnd">
            <a:solidFill>
              <a:schemeClr val="accent2"/>
            </a:solidFill>
            <a:prstDash val="sysDot"/>
            <a:miter lim="800000"/>
            <a:headEnd type="none" w="sm" len="sm"/>
            <a:tailEnd type="none" w="sm" len="sm"/>
          </a:ln>
          <a:effectLst/>
        </p:spPr>
        <p:txBody>
          <a:bodyPr wrap="none" anchor="ctr"/>
          <a:lstStyle/>
          <a:p>
            <a:endParaRPr lang="es-MX"/>
          </a:p>
        </p:txBody>
      </p:sp>
      <p:sp>
        <p:nvSpPr>
          <p:cNvPr id="150550" name="Text Box 22"/>
          <p:cNvSpPr txBox="1">
            <a:spLocks noChangeArrowheads="1"/>
          </p:cNvSpPr>
          <p:nvPr/>
        </p:nvSpPr>
        <p:spPr bwMode="auto">
          <a:xfrm>
            <a:off x="6411913" y="2387600"/>
            <a:ext cx="1341437" cy="304800"/>
          </a:xfrm>
          <a:prstGeom prst="rect">
            <a:avLst/>
          </a:prstGeom>
          <a:solidFill>
            <a:srgbClr val="000099"/>
          </a:solidFill>
          <a:ln w="12700">
            <a:noFill/>
            <a:miter lim="800000"/>
            <a:headEnd type="none" w="sm" len="sm"/>
            <a:tailEnd type="none" w="sm" len="sm"/>
          </a:ln>
          <a:effectLst/>
        </p:spPr>
        <p:txBody>
          <a:bodyPr>
            <a:spAutoFit/>
          </a:bodyPr>
          <a:lstStyle/>
          <a:p>
            <a:pPr algn="ctr" eaLnBrk="1" hangingPunct="1">
              <a:spcBef>
                <a:spcPct val="50000"/>
              </a:spcBef>
            </a:pPr>
            <a:r>
              <a:rPr lang="es-ES_tradnl" sz="1400">
                <a:solidFill>
                  <a:schemeClr val="bg1"/>
                </a:solidFill>
                <a:latin typeface="Arial" charset="0"/>
              </a:rPr>
              <a:t>Producto</a:t>
            </a:r>
          </a:p>
        </p:txBody>
      </p:sp>
      <p:sp>
        <p:nvSpPr>
          <p:cNvPr id="150551" name="Text Box 23"/>
          <p:cNvSpPr txBox="1">
            <a:spLocks noChangeArrowheads="1"/>
          </p:cNvSpPr>
          <p:nvPr/>
        </p:nvSpPr>
        <p:spPr bwMode="auto">
          <a:xfrm>
            <a:off x="6423025" y="3506788"/>
            <a:ext cx="1341438" cy="304800"/>
          </a:xfrm>
          <a:prstGeom prst="rect">
            <a:avLst/>
          </a:prstGeom>
          <a:solidFill>
            <a:srgbClr val="000099"/>
          </a:solidFill>
          <a:ln w="12700">
            <a:noFill/>
            <a:miter lim="800000"/>
            <a:headEnd type="none" w="sm" len="sm"/>
            <a:tailEnd type="none" w="sm" len="sm"/>
          </a:ln>
          <a:effectLst/>
        </p:spPr>
        <p:txBody>
          <a:bodyPr>
            <a:spAutoFit/>
          </a:bodyPr>
          <a:lstStyle/>
          <a:p>
            <a:pPr algn="ctr" eaLnBrk="1" hangingPunct="1">
              <a:spcBef>
                <a:spcPct val="50000"/>
              </a:spcBef>
            </a:pPr>
            <a:r>
              <a:rPr lang="es-ES_tradnl" sz="1400">
                <a:solidFill>
                  <a:schemeClr val="bg1"/>
                </a:solidFill>
                <a:latin typeface="Arial" charset="0"/>
              </a:rPr>
              <a:t>Almacén</a:t>
            </a:r>
          </a:p>
        </p:txBody>
      </p:sp>
      <p:sp>
        <p:nvSpPr>
          <p:cNvPr id="150552" name="Text Box 24"/>
          <p:cNvSpPr txBox="1">
            <a:spLocks noChangeArrowheads="1"/>
          </p:cNvSpPr>
          <p:nvPr/>
        </p:nvSpPr>
        <p:spPr bwMode="auto">
          <a:xfrm>
            <a:off x="6519863" y="5181600"/>
            <a:ext cx="1341437" cy="304800"/>
          </a:xfrm>
          <a:prstGeom prst="rect">
            <a:avLst/>
          </a:prstGeom>
          <a:solidFill>
            <a:srgbClr val="000099"/>
          </a:solidFill>
          <a:ln w="12700">
            <a:noFill/>
            <a:miter lim="800000"/>
            <a:headEnd type="none" w="sm" len="sm"/>
            <a:tailEnd type="none" w="sm" len="sm"/>
          </a:ln>
          <a:effectLst/>
        </p:spPr>
        <p:txBody>
          <a:bodyPr>
            <a:spAutoFit/>
          </a:bodyPr>
          <a:lstStyle/>
          <a:p>
            <a:pPr algn="ctr" eaLnBrk="1" hangingPunct="1">
              <a:spcBef>
                <a:spcPct val="50000"/>
              </a:spcBef>
            </a:pPr>
            <a:r>
              <a:rPr lang="es-ES_tradnl" sz="1400">
                <a:solidFill>
                  <a:schemeClr val="bg1"/>
                </a:solidFill>
                <a:latin typeface="Arial" charset="0"/>
              </a:rPr>
              <a:t>Tiempo</a:t>
            </a:r>
          </a:p>
        </p:txBody>
      </p:sp>
      <p:sp>
        <p:nvSpPr>
          <p:cNvPr id="150553" name="Text Box 25"/>
          <p:cNvSpPr txBox="1">
            <a:spLocks noChangeArrowheads="1"/>
          </p:cNvSpPr>
          <p:nvPr/>
        </p:nvSpPr>
        <p:spPr bwMode="auto">
          <a:xfrm>
            <a:off x="1589088" y="2824163"/>
            <a:ext cx="1471612" cy="304800"/>
          </a:xfrm>
          <a:prstGeom prst="rect">
            <a:avLst/>
          </a:prstGeom>
          <a:solidFill>
            <a:srgbClr val="F3C6AF"/>
          </a:solidFill>
          <a:ln w="12700">
            <a:noFill/>
            <a:miter lim="800000"/>
            <a:headEnd type="none" w="sm" len="sm"/>
            <a:tailEnd type="none" w="sm" len="sm"/>
          </a:ln>
          <a:effectLst/>
        </p:spPr>
        <p:txBody>
          <a:bodyPr>
            <a:spAutoFit/>
          </a:bodyPr>
          <a:lstStyle/>
          <a:p>
            <a:pPr algn="ctr" eaLnBrk="1" hangingPunct="1">
              <a:spcBef>
                <a:spcPct val="50000"/>
              </a:spcBef>
            </a:pPr>
            <a:r>
              <a:rPr lang="es-ES_tradnl" sz="1400">
                <a:latin typeface="Arial" charset="0"/>
              </a:rPr>
              <a:t>nro. producto</a:t>
            </a:r>
          </a:p>
        </p:txBody>
      </p:sp>
      <p:sp>
        <p:nvSpPr>
          <p:cNvPr id="150554" name="Text Box 26"/>
          <p:cNvSpPr txBox="1">
            <a:spLocks noChangeArrowheads="1"/>
          </p:cNvSpPr>
          <p:nvPr/>
        </p:nvSpPr>
        <p:spPr bwMode="auto">
          <a:xfrm>
            <a:off x="3743325" y="2849563"/>
            <a:ext cx="1458913" cy="304800"/>
          </a:xfrm>
          <a:prstGeom prst="rect">
            <a:avLst/>
          </a:prstGeom>
          <a:solidFill>
            <a:srgbClr val="F3C6AF"/>
          </a:solidFill>
          <a:ln w="12700">
            <a:noFill/>
            <a:miter lim="800000"/>
            <a:headEnd type="none" w="sm" len="sm"/>
            <a:tailEnd type="none" w="sm" len="sm"/>
          </a:ln>
          <a:effectLst/>
        </p:spPr>
        <p:txBody>
          <a:bodyPr>
            <a:spAutoFit/>
          </a:bodyPr>
          <a:lstStyle/>
          <a:p>
            <a:pPr algn="ctr" eaLnBrk="1" hangingPunct="1">
              <a:spcBef>
                <a:spcPct val="50000"/>
              </a:spcBef>
            </a:pPr>
            <a:r>
              <a:rPr lang="es-ES_tradnl" sz="1400">
                <a:latin typeface="Arial" charset="0"/>
              </a:rPr>
              <a:t>categoría</a:t>
            </a:r>
          </a:p>
        </p:txBody>
      </p:sp>
      <p:sp>
        <p:nvSpPr>
          <p:cNvPr id="150555" name="Line 27"/>
          <p:cNvSpPr>
            <a:spLocks noChangeShapeType="1"/>
          </p:cNvSpPr>
          <p:nvPr/>
        </p:nvSpPr>
        <p:spPr bwMode="auto">
          <a:xfrm>
            <a:off x="3138488" y="2978150"/>
            <a:ext cx="576262" cy="0"/>
          </a:xfrm>
          <a:prstGeom prst="line">
            <a:avLst/>
          </a:prstGeom>
          <a:noFill/>
          <a:ln w="12700">
            <a:solidFill>
              <a:schemeClr val="accent2"/>
            </a:solidFill>
            <a:round/>
            <a:headEnd type="none" w="sm" len="sm"/>
            <a:tailEnd type="triangle" w="sm" len="sm"/>
          </a:ln>
          <a:effectLst/>
        </p:spPr>
        <p:txBody>
          <a:bodyPr wrap="none" anchor="ctr"/>
          <a:lstStyle/>
          <a:p>
            <a:endParaRPr lang="es-MX"/>
          </a:p>
        </p:txBody>
      </p:sp>
      <p:sp>
        <p:nvSpPr>
          <p:cNvPr id="150556" name="Text Box 28"/>
          <p:cNvSpPr txBox="1">
            <a:spLocks noChangeArrowheads="1"/>
          </p:cNvSpPr>
          <p:nvPr/>
        </p:nvSpPr>
        <p:spPr bwMode="auto">
          <a:xfrm>
            <a:off x="4406900" y="5594350"/>
            <a:ext cx="968375" cy="304800"/>
          </a:xfrm>
          <a:prstGeom prst="rect">
            <a:avLst/>
          </a:prstGeom>
          <a:solidFill>
            <a:srgbClr val="F3C6AF"/>
          </a:solidFill>
          <a:ln w="12700">
            <a:noFill/>
            <a:miter lim="800000"/>
            <a:headEnd type="none" w="sm" len="sm"/>
            <a:tailEnd type="none" w="sm" len="sm"/>
          </a:ln>
          <a:effectLst/>
        </p:spPr>
        <p:txBody>
          <a:bodyPr>
            <a:spAutoFit/>
          </a:bodyPr>
          <a:lstStyle/>
          <a:p>
            <a:pPr algn="ctr" eaLnBrk="1" hangingPunct="1">
              <a:spcBef>
                <a:spcPct val="50000"/>
              </a:spcBef>
            </a:pPr>
            <a:r>
              <a:rPr lang="es-ES_tradnl" sz="1400">
                <a:latin typeface="Arial" charset="0"/>
              </a:rPr>
              <a:t>trimestre</a:t>
            </a:r>
          </a:p>
        </p:txBody>
      </p:sp>
      <p:sp>
        <p:nvSpPr>
          <p:cNvPr id="150557" name="Line 29"/>
          <p:cNvSpPr>
            <a:spLocks noChangeShapeType="1"/>
          </p:cNvSpPr>
          <p:nvPr/>
        </p:nvSpPr>
        <p:spPr bwMode="auto">
          <a:xfrm>
            <a:off x="3678238" y="5737225"/>
            <a:ext cx="576262" cy="0"/>
          </a:xfrm>
          <a:prstGeom prst="line">
            <a:avLst/>
          </a:prstGeom>
          <a:noFill/>
          <a:ln w="12700">
            <a:solidFill>
              <a:schemeClr val="accent2"/>
            </a:solidFill>
            <a:round/>
            <a:headEnd type="none" w="sm" len="sm"/>
            <a:tailEnd type="triangle" w="sm" len="sm"/>
          </a:ln>
          <a:effectLst/>
        </p:spPr>
        <p:txBody>
          <a:bodyPr wrap="none" anchor="ctr"/>
          <a:lstStyle/>
          <a:p>
            <a:endParaRPr lang="es-MX"/>
          </a:p>
        </p:txBody>
      </p:sp>
      <p:sp>
        <p:nvSpPr>
          <p:cNvPr id="150558" name="Text Box 30"/>
          <p:cNvSpPr txBox="1">
            <a:spLocks noChangeArrowheads="1"/>
          </p:cNvSpPr>
          <p:nvPr/>
        </p:nvSpPr>
        <p:spPr bwMode="auto">
          <a:xfrm>
            <a:off x="3635375" y="6165850"/>
            <a:ext cx="968375" cy="304800"/>
          </a:xfrm>
          <a:prstGeom prst="rect">
            <a:avLst/>
          </a:prstGeom>
          <a:solidFill>
            <a:srgbClr val="F3C6AF"/>
          </a:solidFill>
          <a:ln w="12700">
            <a:noFill/>
            <a:miter lim="800000"/>
            <a:headEnd type="none" w="sm" len="sm"/>
            <a:tailEnd type="none" w="sm" len="sm"/>
          </a:ln>
          <a:effectLst/>
        </p:spPr>
        <p:txBody>
          <a:bodyPr>
            <a:spAutoFit/>
          </a:bodyPr>
          <a:lstStyle/>
          <a:p>
            <a:pPr algn="ctr" eaLnBrk="1" hangingPunct="1">
              <a:spcBef>
                <a:spcPct val="50000"/>
              </a:spcBef>
            </a:pPr>
            <a:r>
              <a:rPr lang="es-ES_tradnl" sz="1400">
                <a:latin typeface="Arial" charset="0"/>
              </a:rPr>
              <a:t>semana</a:t>
            </a:r>
          </a:p>
        </p:txBody>
      </p:sp>
      <p:sp>
        <p:nvSpPr>
          <p:cNvPr id="150559" name="Line 31"/>
          <p:cNvSpPr>
            <a:spLocks noChangeShapeType="1"/>
          </p:cNvSpPr>
          <p:nvPr/>
        </p:nvSpPr>
        <p:spPr bwMode="auto">
          <a:xfrm>
            <a:off x="2401888" y="5768975"/>
            <a:ext cx="1147762" cy="533400"/>
          </a:xfrm>
          <a:prstGeom prst="line">
            <a:avLst/>
          </a:prstGeom>
          <a:noFill/>
          <a:ln w="12700">
            <a:solidFill>
              <a:schemeClr val="accent2"/>
            </a:solidFill>
            <a:round/>
            <a:headEnd type="none" w="sm" len="sm"/>
            <a:tailEnd type="triangle" w="sm" len="sm"/>
          </a:ln>
          <a:effectLst/>
        </p:spPr>
        <p:txBody>
          <a:bodyPr wrap="none" anchor="ctr"/>
          <a:lstStyle/>
          <a:p>
            <a:endParaRPr lang="es-MX"/>
          </a:p>
        </p:txBody>
      </p:sp>
      <p:sp>
        <p:nvSpPr>
          <p:cNvPr id="150560" name="Line 32"/>
          <p:cNvSpPr>
            <a:spLocks noChangeShapeType="1"/>
          </p:cNvSpPr>
          <p:nvPr/>
        </p:nvSpPr>
        <p:spPr bwMode="auto">
          <a:xfrm flipV="1">
            <a:off x="4694238" y="5851525"/>
            <a:ext cx="1376362" cy="476250"/>
          </a:xfrm>
          <a:prstGeom prst="line">
            <a:avLst/>
          </a:prstGeom>
          <a:noFill/>
          <a:ln w="12700">
            <a:solidFill>
              <a:schemeClr val="accent2"/>
            </a:solidFill>
            <a:round/>
            <a:headEnd type="none" w="sm" len="sm"/>
            <a:tailEnd type="triangle" w="sm" len="sm"/>
          </a:ln>
          <a:effectLst/>
        </p:spPr>
        <p:txBody>
          <a:bodyPr wrap="none" anchor="ctr"/>
          <a:lstStyle/>
          <a:p>
            <a:endParaRPr lang="es-MX"/>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4 Marcador de número de diapositiva"/>
          <p:cNvSpPr>
            <a:spLocks noGrp="1"/>
          </p:cNvSpPr>
          <p:nvPr>
            <p:ph type="sldNum" sz="quarter" idx="12"/>
          </p:nvPr>
        </p:nvSpPr>
        <p:spPr/>
        <p:txBody>
          <a:bodyPr/>
          <a:lstStyle/>
          <a:p>
            <a:fld id="{8FFB770B-5A26-4D67-A5E2-E59DE5121C9F}" type="slidenum">
              <a:rPr lang="en-US"/>
              <a:pPr/>
              <a:t>27</a:t>
            </a:fld>
            <a:endParaRPr lang="en-US"/>
          </a:p>
        </p:txBody>
      </p:sp>
      <p:sp>
        <p:nvSpPr>
          <p:cNvPr id="153602" name="Rectangle 2"/>
          <p:cNvSpPr>
            <a:spLocks noGrp="1" noChangeArrowheads="1"/>
          </p:cNvSpPr>
          <p:nvPr>
            <p:ph type="title"/>
          </p:nvPr>
        </p:nvSpPr>
        <p:spPr/>
        <p:txBody>
          <a:bodyPr/>
          <a:lstStyle/>
          <a:p>
            <a:pPr>
              <a:tabLst>
                <a:tab pos="7143750" algn="l"/>
              </a:tabLst>
            </a:pPr>
            <a:r>
              <a:rPr lang="en-GB"/>
              <a:t>Arquitectura de un Almacén de Datos</a:t>
            </a:r>
            <a:endParaRPr lang="es-ES_tradnl"/>
          </a:p>
        </p:txBody>
      </p:sp>
      <p:sp>
        <p:nvSpPr>
          <p:cNvPr id="153603" name="Text Box 3"/>
          <p:cNvSpPr txBox="1">
            <a:spLocks noChangeArrowheads="1"/>
          </p:cNvSpPr>
          <p:nvPr/>
        </p:nvSpPr>
        <p:spPr bwMode="auto">
          <a:xfrm>
            <a:off x="1042988" y="1628775"/>
            <a:ext cx="7408862" cy="131127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2000">
                <a:latin typeface="Arial" charset="0"/>
              </a:rPr>
              <a:t>Este esquema multidimensional recibe varios nombres:</a:t>
            </a:r>
          </a:p>
          <a:p>
            <a:pPr eaLnBrk="1" hangingPunct="1">
              <a:spcBef>
                <a:spcPct val="50000"/>
              </a:spcBef>
            </a:pPr>
            <a:endParaRPr lang="es-ES_tradnl" sz="2000">
              <a:latin typeface="Arial" charset="0"/>
            </a:endParaRPr>
          </a:p>
          <a:p>
            <a:pPr eaLnBrk="1" hangingPunct="1">
              <a:spcBef>
                <a:spcPct val="50000"/>
              </a:spcBef>
              <a:buFontTx/>
              <a:buChar char="•"/>
            </a:pPr>
            <a:r>
              <a:rPr lang="es-ES_tradnl" sz="2000">
                <a:solidFill>
                  <a:schemeClr val="accent2"/>
                </a:solidFill>
                <a:latin typeface="Arial" charset="0"/>
              </a:rPr>
              <a:t> estrella: si la jerarquía de dimensiones es lineal</a:t>
            </a:r>
          </a:p>
        </p:txBody>
      </p:sp>
      <p:sp>
        <p:nvSpPr>
          <p:cNvPr id="153675" name="Text Box 75"/>
          <p:cNvSpPr txBox="1">
            <a:spLocks noChangeArrowheads="1"/>
          </p:cNvSpPr>
          <p:nvPr/>
        </p:nvSpPr>
        <p:spPr bwMode="auto">
          <a:xfrm>
            <a:off x="1042988" y="4365625"/>
            <a:ext cx="7408862" cy="396875"/>
          </a:xfrm>
          <a:prstGeom prst="rect">
            <a:avLst/>
          </a:prstGeom>
          <a:noFill/>
          <a:ln w="12700">
            <a:noFill/>
            <a:miter lim="800000"/>
            <a:headEnd type="none" w="sm" len="sm"/>
            <a:tailEnd type="none" w="sm" len="sm"/>
          </a:ln>
          <a:effectLst/>
        </p:spPr>
        <p:txBody>
          <a:bodyPr>
            <a:spAutoFit/>
          </a:bodyPr>
          <a:lstStyle/>
          <a:p>
            <a:pPr eaLnBrk="1" hangingPunct="1">
              <a:spcBef>
                <a:spcPct val="50000"/>
              </a:spcBef>
              <a:buFontTx/>
              <a:buChar char="•"/>
            </a:pPr>
            <a:r>
              <a:rPr lang="es-ES_tradnl" sz="2000">
                <a:solidFill>
                  <a:schemeClr val="accent2"/>
                </a:solidFill>
                <a:latin typeface="Arial" charset="0"/>
              </a:rPr>
              <a:t> estrella jerárquica o copo de nieve: si la jerarquía no es lineal.</a:t>
            </a:r>
          </a:p>
        </p:txBody>
      </p:sp>
      <p:sp>
        <p:nvSpPr>
          <p:cNvPr id="153676" name="AutoShape 76"/>
          <p:cNvSpPr>
            <a:spLocks noChangeArrowheads="1"/>
          </p:cNvSpPr>
          <p:nvPr/>
        </p:nvSpPr>
        <p:spPr bwMode="auto">
          <a:xfrm>
            <a:off x="3924300" y="3213100"/>
            <a:ext cx="800100" cy="800100"/>
          </a:xfrm>
          <a:prstGeom prst="star8">
            <a:avLst>
              <a:gd name="adj" fmla="val 38250"/>
            </a:avLst>
          </a:prstGeom>
          <a:solidFill>
            <a:srgbClr val="EBFFEB"/>
          </a:solidFill>
          <a:ln w="9525">
            <a:solidFill>
              <a:srgbClr val="000000"/>
            </a:solidFill>
            <a:miter lim="800000"/>
            <a:headEnd/>
            <a:tailEnd/>
          </a:ln>
        </p:spPr>
        <p:txBody>
          <a:bodyPr/>
          <a:lstStyle/>
          <a:p>
            <a:endParaRPr lang="es-MX"/>
          </a:p>
        </p:txBody>
      </p:sp>
      <p:sp>
        <p:nvSpPr>
          <p:cNvPr id="153677" name="Text Box 77"/>
          <p:cNvSpPr txBox="1">
            <a:spLocks noChangeArrowheads="1"/>
          </p:cNvSpPr>
          <p:nvPr/>
        </p:nvSpPr>
        <p:spPr bwMode="auto">
          <a:xfrm>
            <a:off x="3943350" y="3494088"/>
            <a:ext cx="763588" cy="231775"/>
          </a:xfrm>
          <a:prstGeom prst="rect">
            <a:avLst/>
          </a:prstGeom>
          <a:noFill/>
          <a:ln w="9525">
            <a:noFill/>
            <a:miter lim="800000"/>
            <a:headEnd/>
            <a:tailEnd/>
          </a:ln>
        </p:spPr>
        <p:txBody>
          <a:bodyPr lIns="62179" tIns="31090" rIns="62179" bIns="31090">
            <a:spAutoFit/>
          </a:bodyPr>
          <a:lstStyle/>
          <a:p>
            <a:pPr algn="ctr"/>
            <a:r>
              <a:rPr lang="es-ES" altLang="ko-KR" sz="1100">
                <a:solidFill>
                  <a:srgbClr val="000000"/>
                </a:solidFill>
                <a:latin typeface="Arial Narrow" pitchFamily="34" charset="0"/>
                <a:ea typeface="Batang" pitchFamily="18" charset="-127"/>
              </a:rPr>
              <a:t>PERSONAL</a:t>
            </a:r>
            <a:endParaRPr lang="es-ES" sz="1100"/>
          </a:p>
        </p:txBody>
      </p:sp>
      <p:sp>
        <p:nvSpPr>
          <p:cNvPr id="153679" name="Line 79"/>
          <p:cNvSpPr>
            <a:spLocks noChangeShapeType="1"/>
          </p:cNvSpPr>
          <p:nvPr/>
        </p:nvSpPr>
        <p:spPr bwMode="auto">
          <a:xfrm rot="-1728647">
            <a:off x="5027613" y="3309938"/>
            <a:ext cx="223837" cy="68262"/>
          </a:xfrm>
          <a:prstGeom prst="line">
            <a:avLst/>
          </a:prstGeom>
          <a:noFill/>
          <a:ln w="9525">
            <a:solidFill>
              <a:srgbClr val="0000FF"/>
            </a:solidFill>
            <a:round/>
            <a:headEnd/>
            <a:tailEnd type="oval" w="lg" len="lg"/>
          </a:ln>
        </p:spPr>
        <p:txBody>
          <a:bodyPr/>
          <a:lstStyle/>
          <a:p>
            <a:endParaRPr lang="es-MX"/>
          </a:p>
        </p:txBody>
      </p:sp>
      <p:sp>
        <p:nvSpPr>
          <p:cNvPr id="153680" name="Line 80"/>
          <p:cNvSpPr>
            <a:spLocks noChangeShapeType="1"/>
          </p:cNvSpPr>
          <p:nvPr/>
        </p:nvSpPr>
        <p:spPr bwMode="auto">
          <a:xfrm rot="-1728647">
            <a:off x="4627563" y="3298825"/>
            <a:ext cx="114300" cy="114300"/>
          </a:xfrm>
          <a:prstGeom prst="line">
            <a:avLst/>
          </a:prstGeom>
          <a:noFill/>
          <a:ln w="9525">
            <a:solidFill>
              <a:srgbClr val="0000FF"/>
            </a:solidFill>
            <a:round/>
            <a:headEnd/>
            <a:tailEnd type="oval" w="lg" len="lg"/>
          </a:ln>
        </p:spPr>
        <p:txBody>
          <a:bodyPr/>
          <a:lstStyle/>
          <a:p>
            <a:endParaRPr lang="es-MX"/>
          </a:p>
        </p:txBody>
      </p:sp>
      <p:sp>
        <p:nvSpPr>
          <p:cNvPr id="153681" name="Line 81"/>
          <p:cNvSpPr>
            <a:spLocks noChangeShapeType="1"/>
          </p:cNvSpPr>
          <p:nvPr/>
        </p:nvSpPr>
        <p:spPr bwMode="auto">
          <a:xfrm rot="-1728647">
            <a:off x="4819650" y="3341688"/>
            <a:ext cx="190500" cy="77787"/>
          </a:xfrm>
          <a:prstGeom prst="line">
            <a:avLst/>
          </a:prstGeom>
          <a:noFill/>
          <a:ln w="9525">
            <a:solidFill>
              <a:srgbClr val="0000FF"/>
            </a:solidFill>
            <a:round/>
            <a:headEnd/>
            <a:tailEnd type="oval" w="lg" len="lg"/>
          </a:ln>
        </p:spPr>
        <p:txBody>
          <a:bodyPr/>
          <a:lstStyle/>
          <a:p>
            <a:endParaRPr lang="es-MX"/>
          </a:p>
        </p:txBody>
      </p:sp>
      <p:sp>
        <p:nvSpPr>
          <p:cNvPr id="153683" name="Line 83"/>
          <p:cNvSpPr>
            <a:spLocks noChangeShapeType="1"/>
          </p:cNvSpPr>
          <p:nvPr/>
        </p:nvSpPr>
        <p:spPr bwMode="auto">
          <a:xfrm rot="10800000">
            <a:off x="3395663" y="3468688"/>
            <a:ext cx="361950" cy="77787"/>
          </a:xfrm>
          <a:prstGeom prst="line">
            <a:avLst/>
          </a:prstGeom>
          <a:noFill/>
          <a:ln w="9525">
            <a:solidFill>
              <a:srgbClr val="0000FF"/>
            </a:solidFill>
            <a:round/>
            <a:headEnd/>
            <a:tailEnd type="oval" w="lg" len="lg"/>
          </a:ln>
        </p:spPr>
        <p:txBody>
          <a:bodyPr/>
          <a:lstStyle/>
          <a:p>
            <a:endParaRPr lang="es-MX"/>
          </a:p>
        </p:txBody>
      </p:sp>
      <p:sp>
        <p:nvSpPr>
          <p:cNvPr id="153684" name="Line 84"/>
          <p:cNvSpPr>
            <a:spLocks noChangeShapeType="1"/>
          </p:cNvSpPr>
          <p:nvPr/>
        </p:nvSpPr>
        <p:spPr bwMode="auto">
          <a:xfrm rot="10800000">
            <a:off x="3148013" y="3394075"/>
            <a:ext cx="247650" cy="95250"/>
          </a:xfrm>
          <a:prstGeom prst="line">
            <a:avLst/>
          </a:prstGeom>
          <a:noFill/>
          <a:ln w="9525">
            <a:solidFill>
              <a:srgbClr val="0000FF"/>
            </a:solidFill>
            <a:round/>
            <a:headEnd/>
            <a:tailEnd type="oval" w="lg" len="lg"/>
          </a:ln>
        </p:spPr>
        <p:txBody>
          <a:bodyPr/>
          <a:lstStyle/>
          <a:p>
            <a:endParaRPr lang="es-MX"/>
          </a:p>
        </p:txBody>
      </p:sp>
      <p:sp>
        <p:nvSpPr>
          <p:cNvPr id="153688" name="Line 88"/>
          <p:cNvSpPr>
            <a:spLocks noChangeShapeType="1"/>
          </p:cNvSpPr>
          <p:nvPr/>
        </p:nvSpPr>
        <p:spPr bwMode="auto">
          <a:xfrm rot="10800000">
            <a:off x="3756025" y="3546475"/>
            <a:ext cx="160338" cy="63500"/>
          </a:xfrm>
          <a:prstGeom prst="line">
            <a:avLst/>
          </a:prstGeom>
          <a:noFill/>
          <a:ln w="9525">
            <a:solidFill>
              <a:srgbClr val="0000FF"/>
            </a:solidFill>
            <a:round/>
            <a:headEnd/>
            <a:tailEnd type="oval" w="lg" len="lg"/>
          </a:ln>
        </p:spPr>
        <p:txBody>
          <a:bodyPr/>
          <a:lstStyle/>
          <a:p>
            <a:endParaRPr lang="es-MX"/>
          </a:p>
        </p:txBody>
      </p:sp>
      <p:sp>
        <p:nvSpPr>
          <p:cNvPr id="153689" name="Line 89"/>
          <p:cNvSpPr>
            <a:spLocks noChangeShapeType="1"/>
          </p:cNvSpPr>
          <p:nvPr/>
        </p:nvSpPr>
        <p:spPr bwMode="auto">
          <a:xfrm rot="10800000">
            <a:off x="2889250" y="3368675"/>
            <a:ext cx="257175" cy="20638"/>
          </a:xfrm>
          <a:prstGeom prst="line">
            <a:avLst/>
          </a:prstGeom>
          <a:noFill/>
          <a:ln w="9525">
            <a:solidFill>
              <a:srgbClr val="0000FF"/>
            </a:solidFill>
            <a:round/>
            <a:headEnd/>
            <a:tailEnd type="oval" w="lg" len="lg"/>
          </a:ln>
        </p:spPr>
        <p:txBody>
          <a:bodyPr/>
          <a:lstStyle/>
          <a:p>
            <a:endParaRPr lang="es-MX"/>
          </a:p>
        </p:txBody>
      </p:sp>
      <p:grpSp>
        <p:nvGrpSpPr>
          <p:cNvPr id="153690" name="Group 90"/>
          <p:cNvGrpSpPr>
            <a:grpSpLocks/>
          </p:cNvGrpSpPr>
          <p:nvPr/>
        </p:nvGrpSpPr>
        <p:grpSpPr bwMode="auto">
          <a:xfrm>
            <a:off x="4605338" y="3886200"/>
            <a:ext cx="555625" cy="239713"/>
            <a:chOff x="3100" y="5044"/>
            <a:chExt cx="876" cy="378"/>
          </a:xfrm>
        </p:grpSpPr>
        <p:sp>
          <p:nvSpPr>
            <p:cNvPr id="153691" name="Line 91"/>
            <p:cNvSpPr>
              <a:spLocks noChangeShapeType="1"/>
            </p:cNvSpPr>
            <p:nvPr/>
          </p:nvSpPr>
          <p:spPr bwMode="auto">
            <a:xfrm>
              <a:off x="3353" y="5145"/>
              <a:ext cx="304" cy="135"/>
            </a:xfrm>
            <a:prstGeom prst="line">
              <a:avLst/>
            </a:prstGeom>
            <a:noFill/>
            <a:ln w="9525">
              <a:solidFill>
                <a:srgbClr val="0000FF"/>
              </a:solidFill>
              <a:round/>
              <a:headEnd/>
              <a:tailEnd type="oval" w="lg" len="lg"/>
            </a:ln>
          </p:spPr>
          <p:txBody>
            <a:bodyPr/>
            <a:lstStyle/>
            <a:p>
              <a:endParaRPr lang="es-MX"/>
            </a:p>
          </p:txBody>
        </p:sp>
        <p:sp>
          <p:nvSpPr>
            <p:cNvPr id="153692" name="Line 92"/>
            <p:cNvSpPr>
              <a:spLocks noChangeShapeType="1"/>
            </p:cNvSpPr>
            <p:nvPr/>
          </p:nvSpPr>
          <p:spPr bwMode="auto">
            <a:xfrm>
              <a:off x="3657" y="5287"/>
              <a:ext cx="319" cy="135"/>
            </a:xfrm>
            <a:prstGeom prst="line">
              <a:avLst/>
            </a:prstGeom>
            <a:noFill/>
            <a:ln w="9525">
              <a:solidFill>
                <a:srgbClr val="0000FF"/>
              </a:solidFill>
              <a:round/>
              <a:headEnd/>
              <a:tailEnd type="oval" w="lg" len="lg"/>
            </a:ln>
          </p:spPr>
          <p:txBody>
            <a:bodyPr/>
            <a:lstStyle/>
            <a:p>
              <a:endParaRPr lang="es-MX"/>
            </a:p>
          </p:txBody>
        </p:sp>
        <p:sp>
          <p:nvSpPr>
            <p:cNvPr id="153693" name="Line 93"/>
            <p:cNvSpPr>
              <a:spLocks noChangeShapeType="1"/>
            </p:cNvSpPr>
            <p:nvPr/>
          </p:nvSpPr>
          <p:spPr bwMode="auto">
            <a:xfrm>
              <a:off x="3100" y="5044"/>
              <a:ext cx="253" cy="101"/>
            </a:xfrm>
            <a:prstGeom prst="line">
              <a:avLst/>
            </a:prstGeom>
            <a:noFill/>
            <a:ln w="9525">
              <a:solidFill>
                <a:srgbClr val="0000FF"/>
              </a:solidFill>
              <a:round/>
              <a:headEnd/>
              <a:tailEnd type="oval" w="lg" len="lg"/>
            </a:ln>
          </p:spPr>
          <p:txBody>
            <a:bodyPr/>
            <a:lstStyle/>
            <a:p>
              <a:endParaRPr lang="es-MX"/>
            </a:p>
          </p:txBody>
        </p:sp>
      </p:grpSp>
      <p:sp>
        <p:nvSpPr>
          <p:cNvPr id="153694" name="AutoShape 94"/>
          <p:cNvSpPr>
            <a:spLocks noChangeArrowheads="1"/>
          </p:cNvSpPr>
          <p:nvPr/>
        </p:nvSpPr>
        <p:spPr bwMode="auto">
          <a:xfrm>
            <a:off x="4033838" y="5318125"/>
            <a:ext cx="800100" cy="800100"/>
          </a:xfrm>
          <a:prstGeom prst="star8">
            <a:avLst>
              <a:gd name="adj" fmla="val 38250"/>
            </a:avLst>
          </a:prstGeom>
          <a:solidFill>
            <a:srgbClr val="EBFFEB"/>
          </a:solidFill>
          <a:ln w="9525">
            <a:solidFill>
              <a:srgbClr val="000000"/>
            </a:solidFill>
            <a:miter lim="800000"/>
            <a:headEnd/>
            <a:tailEnd/>
          </a:ln>
        </p:spPr>
        <p:txBody>
          <a:bodyPr/>
          <a:lstStyle/>
          <a:p>
            <a:endParaRPr lang="es-MX"/>
          </a:p>
        </p:txBody>
      </p:sp>
      <p:sp>
        <p:nvSpPr>
          <p:cNvPr id="153695" name="Text Box 95"/>
          <p:cNvSpPr txBox="1">
            <a:spLocks noChangeArrowheads="1"/>
          </p:cNvSpPr>
          <p:nvPr/>
        </p:nvSpPr>
        <p:spPr bwMode="auto">
          <a:xfrm>
            <a:off x="4052888" y="5597525"/>
            <a:ext cx="763587" cy="246063"/>
          </a:xfrm>
          <a:prstGeom prst="rect">
            <a:avLst/>
          </a:prstGeom>
          <a:noFill/>
          <a:ln w="9525">
            <a:noFill/>
            <a:miter lim="800000"/>
            <a:headEnd/>
            <a:tailEnd/>
          </a:ln>
        </p:spPr>
        <p:txBody>
          <a:bodyPr lIns="62179" tIns="31090" rIns="62179" bIns="31090">
            <a:spAutoFit/>
          </a:bodyPr>
          <a:lstStyle/>
          <a:p>
            <a:pPr algn="ctr"/>
            <a:r>
              <a:rPr lang="es-ES" altLang="ko-KR" sz="1200">
                <a:solidFill>
                  <a:srgbClr val="000000"/>
                </a:solidFill>
                <a:latin typeface="Arial Narrow" pitchFamily="34" charset="0"/>
                <a:ea typeface="Batang" pitchFamily="18" charset="-127"/>
              </a:rPr>
              <a:t>VENTAS</a:t>
            </a:r>
            <a:endParaRPr lang="es-ES"/>
          </a:p>
        </p:txBody>
      </p:sp>
      <p:grpSp>
        <p:nvGrpSpPr>
          <p:cNvPr id="153696" name="Group 96"/>
          <p:cNvGrpSpPr>
            <a:grpSpLocks/>
          </p:cNvGrpSpPr>
          <p:nvPr/>
        </p:nvGrpSpPr>
        <p:grpSpPr bwMode="auto">
          <a:xfrm rot="8862686">
            <a:off x="3652838" y="5910263"/>
            <a:ext cx="457200" cy="230187"/>
            <a:chOff x="5841" y="4861"/>
            <a:chExt cx="720" cy="363"/>
          </a:xfrm>
        </p:grpSpPr>
        <p:sp>
          <p:nvSpPr>
            <p:cNvPr id="153697" name="Line 97"/>
            <p:cNvSpPr>
              <a:spLocks noChangeShapeType="1"/>
            </p:cNvSpPr>
            <p:nvPr/>
          </p:nvSpPr>
          <p:spPr bwMode="auto">
            <a:xfrm>
              <a:off x="5841" y="4861"/>
              <a:ext cx="720" cy="3"/>
            </a:xfrm>
            <a:prstGeom prst="line">
              <a:avLst/>
            </a:prstGeom>
            <a:noFill/>
            <a:ln w="9525">
              <a:solidFill>
                <a:srgbClr val="0000FF"/>
              </a:solidFill>
              <a:round/>
              <a:headEnd/>
              <a:tailEnd type="oval" w="lg" len="lg"/>
            </a:ln>
          </p:spPr>
          <p:txBody>
            <a:bodyPr/>
            <a:lstStyle/>
            <a:p>
              <a:endParaRPr lang="es-MX"/>
            </a:p>
          </p:txBody>
        </p:sp>
        <p:sp>
          <p:nvSpPr>
            <p:cNvPr id="153698" name="Line 98"/>
            <p:cNvSpPr>
              <a:spLocks noChangeShapeType="1"/>
            </p:cNvSpPr>
            <p:nvPr/>
          </p:nvSpPr>
          <p:spPr bwMode="auto">
            <a:xfrm>
              <a:off x="5841" y="4864"/>
              <a:ext cx="180" cy="180"/>
            </a:xfrm>
            <a:prstGeom prst="line">
              <a:avLst/>
            </a:prstGeom>
            <a:noFill/>
            <a:ln w="9525">
              <a:solidFill>
                <a:srgbClr val="0000FF"/>
              </a:solidFill>
              <a:round/>
              <a:headEnd/>
              <a:tailEnd type="oval" w="lg" len="lg"/>
            </a:ln>
          </p:spPr>
          <p:txBody>
            <a:bodyPr/>
            <a:lstStyle/>
            <a:p>
              <a:endParaRPr lang="es-MX"/>
            </a:p>
          </p:txBody>
        </p:sp>
        <p:sp>
          <p:nvSpPr>
            <p:cNvPr id="153699" name="Line 99"/>
            <p:cNvSpPr>
              <a:spLocks noChangeShapeType="1"/>
            </p:cNvSpPr>
            <p:nvPr/>
          </p:nvSpPr>
          <p:spPr bwMode="auto">
            <a:xfrm>
              <a:off x="6081" y="5101"/>
              <a:ext cx="300" cy="123"/>
            </a:xfrm>
            <a:prstGeom prst="line">
              <a:avLst/>
            </a:prstGeom>
            <a:noFill/>
            <a:ln w="9525">
              <a:solidFill>
                <a:srgbClr val="0000FF"/>
              </a:solidFill>
              <a:round/>
              <a:headEnd/>
              <a:tailEnd type="oval" w="lg" len="lg"/>
            </a:ln>
          </p:spPr>
          <p:txBody>
            <a:bodyPr/>
            <a:lstStyle/>
            <a:p>
              <a:endParaRPr lang="es-MX"/>
            </a:p>
          </p:txBody>
        </p:sp>
      </p:grpSp>
      <p:sp>
        <p:nvSpPr>
          <p:cNvPr id="153700" name="Line 100"/>
          <p:cNvSpPr>
            <a:spLocks noChangeShapeType="1"/>
          </p:cNvSpPr>
          <p:nvPr/>
        </p:nvSpPr>
        <p:spPr bwMode="auto">
          <a:xfrm rot="10800000" flipV="1">
            <a:off x="3632200" y="5364163"/>
            <a:ext cx="338138" cy="14287"/>
          </a:xfrm>
          <a:prstGeom prst="line">
            <a:avLst/>
          </a:prstGeom>
          <a:noFill/>
          <a:ln w="9525">
            <a:solidFill>
              <a:srgbClr val="0000FF"/>
            </a:solidFill>
            <a:round/>
            <a:headEnd/>
            <a:tailEnd type="none" w="lg" len="lg"/>
          </a:ln>
        </p:spPr>
        <p:txBody>
          <a:bodyPr/>
          <a:lstStyle/>
          <a:p>
            <a:endParaRPr lang="es-MX"/>
          </a:p>
        </p:txBody>
      </p:sp>
      <p:grpSp>
        <p:nvGrpSpPr>
          <p:cNvPr id="153701" name="Group 101"/>
          <p:cNvGrpSpPr>
            <a:grpSpLocks/>
          </p:cNvGrpSpPr>
          <p:nvPr/>
        </p:nvGrpSpPr>
        <p:grpSpPr bwMode="auto">
          <a:xfrm>
            <a:off x="3497263" y="5168900"/>
            <a:ext cx="641350" cy="266700"/>
            <a:chOff x="5361" y="5249"/>
            <a:chExt cx="1011" cy="420"/>
          </a:xfrm>
        </p:grpSpPr>
        <p:sp>
          <p:nvSpPr>
            <p:cNvPr id="153702" name="Line 102"/>
            <p:cNvSpPr>
              <a:spLocks noChangeShapeType="1"/>
            </p:cNvSpPr>
            <p:nvPr/>
          </p:nvSpPr>
          <p:spPr bwMode="auto">
            <a:xfrm rot="10800000">
              <a:off x="5739" y="5249"/>
              <a:ext cx="375" cy="318"/>
            </a:xfrm>
            <a:prstGeom prst="line">
              <a:avLst/>
            </a:prstGeom>
            <a:noFill/>
            <a:ln w="9525">
              <a:solidFill>
                <a:srgbClr val="0000FF"/>
              </a:solidFill>
              <a:round/>
              <a:headEnd/>
              <a:tailEnd type="oval" w="lg" len="lg"/>
            </a:ln>
          </p:spPr>
          <p:txBody>
            <a:bodyPr/>
            <a:lstStyle/>
            <a:p>
              <a:endParaRPr lang="es-MX"/>
            </a:p>
          </p:txBody>
        </p:sp>
        <p:sp>
          <p:nvSpPr>
            <p:cNvPr id="153703" name="Line 103"/>
            <p:cNvSpPr>
              <a:spLocks noChangeShapeType="1"/>
            </p:cNvSpPr>
            <p:nvPr/>
          </p:nvSpPr>
          <p:spPr bwMode="auto">
            <a:xfrm rot="10800000" flipV="1">
              <a:off x="5364" y="5250"/>
              <a:ext cx="345" cy="60"/>
            </a:xfrm>
            <a:prstGeom prst="line">
              <a:avLst/>
            </a:prstGeom>
            <a:noFill/>
            <a:ln w="9525">
              <a:solidFill>
                <a:srgbClr val="0000FF"/>
              </a:solidFill>
              <a:round/>
              <a:headEnd/>
              <a:tailEnd type="oval" w="lg" len="lg"/>
            </a:ln>
          </p:spPr>
          <p:txBody>
            <a:bodyPr/>
            <a:lstStyle/>
            <a:p>
              <a:endParaRPr lang="es-MX"/>
            </a:p>
          </p:txBody>
        </p:sp>
        <p:sp>
          <p:nvSpPr>
            <p:cNvPr id="153704" name="Line 104"/>
            <p:cNvSpPr>
              <a:spLocks noChangeShapeType="1"/>
            </p:cNvSpPr>
            <p:nvPr/>
          </p:nvSpPr>
          <p:spPr bwMode="auto">
            <a:xfrm rot="10800000">
              <a:off x="6119" y="5568"/>
              <a:ext cx="253" cy="101"/>
            </a:xfrm>
            <a:prstGeom prst="line">
              <a:avLst/>
            </a:prstGeom>
            <a:noFill/>
            <a:ln w="9525">
              <a:solidFill>
                <a:srgbClr val="0000FF"/>
              </a:solidFill>
              <a:round/>
              <a:headEnd/>
              <a:tailEnd type="oval" w="lg" len="lg"/>
            </a:ln>
          </p:spPr>
          <p:txBody>
            <a:bodyPr/>
            <a:lstStyle/>
            <a:p>
              <a:endParaRPr lang="es-MX"/>
            </a:p>
          </p:txBody>
        </p:sp>
        <p:sp>
          <p:nvSpPr>
            <p:cNvPr id="153705" name="Line 105"/>
            <p:cNvSpPr>
              <a:spLocks noChangeShapeType="1"/>
            </p:cNvSpPr>
            <p:nvPr/>
          </p:nvSpPr>
          <p:spPr bwMode="auto">
            <a:xfrm rot="10800000" flipH="1" flipV="1">
              <a:off x="5361" y="5305"/>
              <a:ext cx="219" cy="275"/>
            </a:xfrm>
            <a:prstGeom prst="line">
              <a:avLst/>
            </a:prstGeom>
            <a:noFill/>
            <a:ln w="9525">
              <a:solidFill>
                <a:srgbClr val="0000FF"/>
              </a:solidFill>
              <a:round/>
              <a:headEnd/>
              <a:tailEnd type="oval" w="lg" len="lg"/>
            </a:ln>
          </p:spPr>
          <p:txBody>
            <a:bodyPr/>
            <a:lstStyle/>
            <a:p>
              <a:endParaRPr lang="es-MX"/>
            </a:p>
          </p:txBody>
        </p:sp>
      </p:grpSp>
      <p:sp>
        <p:nvSpPr>
          <p:cNvPr id="153706" name="Line 106"/>
          <p:cNvSpPr>
            <a:spLocks noChangeShapeType="1"/>
          </p:cNvSpPr>
          <p:nvPr/>
        </p:nvSpPr>
        <p:spPr bwMode="auto">
          <a:xfrm>
            <a:off x="5002213" y="5788025"/>
            <a:ext cx="192087" cy="85725"/>
          </a:xfrm>
          <a:prstGeom prst="line">
            <a:avLst/>
          </a:prstGeom>
          <a:noFill/>
          <a:ln w="9525">
            <a:solidFill>
              <a:srgbClr val="0000FF"/>
            </a:solidFill>
            <a:round/>
            <a:headEnd/>
            <a:tailEnd type="oval" w="lg" len="lg"/>
          </a:ln>
        </p:spPr>
        <p:txBody>
          <a:bodyPr/>
          <a:lstStyle/>
          <a:p>
            <a:endParaRPr lang="es-MX"/>
          </a:p>
        </p:txBody>
      </p:sp>
      <p:grpSp>
        <p:nvGrpSpPr>
          <p:cNvPr id="153707" name="Group 107"/>
          <p:cNvGrpSpPr>
            <a:grpSpLocks/>
          </p:cNvGrpSpPr>
          <p:nvPr/>
        </p:nvGrpSpPr>
        <p:grpSpPr bwMode="auto">
          <a:xfrm>
            <a:off x="4840288" y="5724525"/>
            <a:ext cx="568325" cy="239713"/>
            <a:chOff x="7462" y="6123"/>
            <a:chExt cx="894" cy="378"/>
          </a:xfrm>
        </p:grpSpPr>
        <p:sp>
          <p:nvSpPr>
            <p:cNvPr id="153708" name="Line 108"/>
            <p:cNvSpPr>
              <a:spLocks noChangeShapeType="1"/>
            </p:cNvSpPr>
            <p:nvPr/>
          </p:nvSpPr>
          <p:spPr bwMode="auto">
            <a:xfrm>
              <a:off x="8019" y="6366"/>
              <a:ext cx="319" cy="135"/>
            </a:xfrm>
            <a:prstGeom prst="line">
              <a:avLst/>
            </a:prstGeom>
            <a:noFill/>
            <a:ln w="9525">
              <a:solidFill>
                <a:srgbClr val="0000FF"/>
              </a:solidFill>
              <a:round/>
              <a:headEnd/>
              <a:tailEnd type="oval" w="lg" len="lg"/>
            </a:ln>
          </p:spPr>
          <p:txBody>
            <a:bodyPr/>
            <a:lstStyle/>
            <a:p>
              <a:endParaRPr lang="es-MX"/>
            </a:p>
          </p:txBody>
        </p:sp>
        <p:sp>
          <p:nvSpPr>
            <p:cNvPr id="153709" name="Line 109"/>
            <p:cNvSpPr>
              <a:spLocks noChangeShapeType="1"/>
            </p:cNvSpPr>
            <p:nvPr/>
          </p:nvSpPr>
          <p:spPr bwMode="auto">
            <a:xfrm>
              <a:off x="7462" y="6123"/>
              <a:ext cx="253" cy="101"/>
            </a:xfrm>
            <a:prstGeom prst="line">
              <a:avLst/>
            </a:prstGeom>
            <a:noFill/>
            <a:ln w="9525">
              <a:solidFill>
                <a:srgbClr val="0000FF"/>
              </a:solidFill>
              <a:round/>
              <a:headEnd/>
              <a:tailEnd type="oval" w="lg" len="lg"/>
            </a:ln>
          </p:spPr>
          <p:txBody>
            <a:bodyPr/>
            <a:lstStyle/>
            <a:p>
              <a:endParaRPr lang="es-MX"/>
            </a:p>
          </p:txBody>
        </p:sp>
        <p:sp>
          <p:nvSpPr>
            <p:cNvPr id="153710" name="Line 110"/>
            <p:cNvSpPr>
              <a:spLocks noChangeShapeType="1"/>
            </p:cNvSpPr>
            <p:nvPr/>
          </p:nvSpPr>
          <p:spPr bwMode="auto">
            <a:xfrm flipV="1">
              <a:off x="8043" y="6208"/>
              <a:ext cx="313" cy="169"/>
            </a:xfrm>
            <a:prstGeom prst="line">
              <a:avLst/>
            </a:prstGeom>
            <a:noFill/>
            <a:ln w="9525">
              <a:solidFill>
                <a:srgbClr val="0000FF"/>
              </a:solidFill>
              <a:round/>
              <a:headEnd/>
              <a:tailEnd type="oval" w="lg" len="lg"/>
            </a:ln>
          </p:spPr>
          <p:txBody>
            <a:bodyPr/>
            <a:lstStyle/>
            <a:p>
              <a:endParaRPr lang="es-MX"/>
            </a:p>
          </p:txBody>
        </p:sp>
      </p:grpSp>
      <p:sp>
        <p:nvSpPr>
          <p:cNvPr id="153711" name="Text Box 111"/>
          <p:cNvSpPr txBox="1">
            <a:spLocks noChangeArrowheads="1"/>
          </p:cNvSpPr>
          <p:nvPr/>
        </p:nvSpPr>
        <p:spPr bwMode="auto">
          <a:xfrm>
            <a:off x="3011488" y="3101975"/>
            <a:ext cx="571500" cy="228600"/>
          </a:xfrm>
          <a:prstGeom prst="rect">
            <a:avLst/>
          </a:prstGeom>
          <a:noFill/>
          <a:ln w="9525">
            <a:noFill/>
            <a:miter lim="800000"/>
            <a:headEnd/>
            <a:tailEnd/>
          </a:ln>
        </p:spPr>
        <p:txBody>
          <a:bodyPr/>
          <a:lstStyle/>
          <a:p>
            <a:pPr algn="ctr"/>
            <a:r>
              <a:rPr lang="es-ES" altLang="ko-KR" sz="900">
                <a:latin typeface="Arial Narrow" pitchFamily="34" charset="0"/>
                <a:ea typeface="Batang" pitchFamily="18" charset="-127"/>
              </a:rPr>
              <a:t>tiempo</a:t>
            </a:r>
            <a:endParaRPr lang="es-ES"/>
          </a:p>
        </p:txBody>
      </p:sp>
      <p:sp>
        <p:nvSpPr>
          <p:cNvPr id="153712" name="Text Box 112"/>
          <p:cNvSpPr txBox="1">
            <a:spLocks noChangeArrowheads="1"/>
          </p:cNvSpPr>
          <p:nvPr/>
        </p:nvSpPr>
        <p:spPr bwMode="auto">
          <a:xfrm>
            <a:off x="3792538" y="5086350"/>
            <a:ext cx="571500" cy="228600"/>
          </a:xfrm>
          <a:prstGeom prst="rect">
            <a:avLst/>
          </a:prstGeom>
          <a:noFill/>
          <a:ln w="9525">
            <a:noFill/>
            <a:miter lim="800000"/>
            <a:headEnd/>
            <a:tailEnd/>
          </a:ln>
        </p:spPr>
        <p:txBody>
          <a:bodyPr/>
          <a:lstStyle/>
          <a:p>
            <a:pPr algn="ctr"/>
            <a:r>
              <a:rPr lang="es-ES" altLang="ko-KR" sz="900">
                <a:latin typeface="Arial Narrow" pitchFamily="34" charset="0"/>
                <a:ea typeface="Batang" pitchFamily="18" charset="-127"/>
              </a:rPr>
              <a:t>tiempo</a:t>
            </a:r>
            <a:endParaRPr lang="es-ES"/>
          </a:p>
        </p:txBody>
      </p:sp>
      <p:sp>
        <p:nvSpPr>
          <p:cNvPr id="153713" name="Text Box 113"/>
          <p:cNvSpPr txBox="1">
            <a:spLocks noChangeArrowheads="1"/>
          </p:cNvSpPr>
          <p:nvPr/>
        </p:nvSpPr>
        <p:spPr bwMode="auto">
          <a:xfrm>
            <a:off x="5076825" y="5445125"/>
            <a:ext cx="571500" cy="228600"/>
          </a:xfrm>
          <a:prstGeom prst="rect">
            <a:avLst/>
          </a:prstGeom>
          <a:noFill/>
          <a:ln w="9525">
            <a:noFill/>
            <a:miter lim="800000"/>
            <a:headEnd/>
            <a:tailEnd/>
          </a:ln>
        </p:spPr>
        <p:txBody>
          <a:bodyPr/>
          <a:lstStyle/>
          <a:p>
            <a:pPr algn="ctr"/>
            <a:r>
              <a:rPr lang="es-ES" altLang="ko-KR" sz="900">
                <a:latin typeface="Arial Narrow" pitchFamily="34" charset="0"/>
                <a:ea typeface="Batang" pitchFamily="18" charset="-127"/>
              </a:rPr>
              <a:t>producto</a:t>
            </a:r>
            <a:endParaRPr lang="es-ES"/>
          </a:p>
        </p:txBody>
      </p:sp>
      <p:sp>
        <p:nvSpPr>
          <p:cNvPr id="153714" name="Text Box 114"/>
          <p:cNvSpPr txBox="1">
            <a:spLocks noChangeArrowheads="1"/>
          </p:cNvSpPr>
          <p:nvPr/>
        </p:nvSpPr>
        <p:spPr bwMode="auto">
          <a:xfrm>
            <a:off x="3276600" y="5734050"/>
            <a:ext cx="571500" cy="228600"/>
          </a:xfrm>
          <a:prstGeom prst="rect">
            <a:avLst/>
          </a:prstGeom>
          <a:noFill/>
          <a:ln w="9525">
            <a:noFill/>
            <a:miter lim="800000"/>
            <a:headEnd/>
            <a:tailEnd/>
          </a:ln>
        </p:spPr>
        <p:txBody>
          <a:bodyPr/>
          <a:lstStyle/>
          <a:p>
            <a:pPr algn="ctr"/>
            <a:r>
              <a:rPr lang="es-ES" altLang="ko-KR" sz="900">
                <a:latin typeface="Arial Narrow" pitchFamily="34" charset="0"/>
                <a:ea typeface="Batang" pitchFamily="18" charset="-127"/>
              </a:rPr>
              <a:t>lugar</a:t>
            </a:r>
            <a:endParaRPr lang="es-ES"/>
          </a:p>
        </p:txBody>
      </p:sp>
      <p:sp>
        <p:nvSpPr>
          <p:cNvPr id="153715" name="Text Box 115"/>
          <p:cNvSpPr txBox="1">
            <a:spLocks noChangeArrowheads="1"/>
          </p:cNvSpPr>
          <p:nvPr/>
        </p:nvSpPr>
        <p:spPr bwMode="auto">
          <a:xfrm>
            <a:off x="4932363" y="2997200"/>
            <a:ext cx="571500" cy="228600"/>
          </a:xfrm>
          <a:prstGeom prst="rect">
            <a:avLst/>
          </a:prstGeom>
          <a:noFill/>
          <a:ln w="9525">
            <a:noFill/>
            <a:miter lim="800000"/>
            <a:headEnd/>
            <a:tailEnd/>
          </a:ln>
        </p:spPr>
        <p:txBody>
          <a:bodyPr/>
          <a:lstStyle/>
          <a:p>
            <a:pPr algn="ctr"/>
            <a:r>
              <a:rPr lang="es-ES" altLang="ko-KR" sz="900">
                <a:latin typeface="Arial Narrow" pitchFamily="34" charset="0"/>
                <a:ea typeface="Batang" pitchFamily="18" charset="-127"/>
              </a:rPr>
              <a:t>proyecto</a:t>
            </a:r>
            <a:endParaRPr lang="es-ES"/>
          </a:p>
        </p:txBody>
      </p:sp>
      <p:sp>
        <p:nvSpPr>
          <p:cNvPr id="153716" name="Text Box 116"/>
          <p:cNvSpPr txBox="1">
            <a:spLocks noChangeArrowheads="1"/>
          </p:cNvSpPr>
          <p:nvPr/>
        </p:nvSpPr>
        <p:spPr bwMode="auto">
          <a:xfrm>
            <a:off x="4932363" y="3789363"/>
            <a:ext cx="571500" cy="228600"/>
          </a:xfrm>
          <a:prstGeom prst="rect">
            <a:avLst/>
          </a:prstGeom>
          <a:noFill/>
          <a:ln w="9525">
            <a:noFill/>
            <a:miter lim="800000"/>
            <a:headEnd/>
            <a:tailEnd/>
          </a:ln>
        </p:spPr>
        <p:txBody>
          <a:bodyPr/>
          <a:lstStyle/>
          <a:p>
            <a:pPr algn="ctr"/>
            <a:r>
              <a:rPr lang="es-ES" altLang="ko-KR" sz="900">
                <a:latin typeface="Arial Narrow" pitchFamily="34" charset="0"/>
                <a:ea typeface="Batang" pitchFamily="18" charset="-127"/>
              </a:rPr>
              <a:t>equipo</a:t>
            </a:r>
            <a:endParaRPr lang="es-E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4 Marcador de número de diapositiva"/>
          <p:cNvSpPr>
            <a:spLocks noGrp="1"/>
          </p:cNvSpPr>
          <p:nvPr>
            <p:ph type="sldNum" sz="quarter" idx="12"/>
          </p:nvPr>
        </p:nvSpPr>
        <p:spPr/>
        <p:txBody>
          <a:bodyPr/>
          <a:lstStyle/>
          <a:p>
            <a:fld id="{2CBA2198-12DF-46B8-9990-C2E87DEB8734}" type="slidenum">
              <a:rPr lang="en-US"/>
              <a:pPr/>
              <a:t>28</a:t>
            </a:fld>
            <a:endParaRPr lang="en-US"/>
          </a:p>
        </p:txBody>
      </p:sp>
      <p:sp>
        <p:nvSpPr>
          <p:cNvPr id="151554" name="Rectangle 2"/>
          <p:cNvSpPr>
            <a:spLocks noGrp="1" noChangeArrowheads="1"/>
          </p:cNvSpPr>
          <p:nvPr>
            <p:ph type="title"/>
          </p:nvPr>
        </p:nvSpPr>
        <p:spPr/>
        <p:txBody>
          <a:bodyPr/>
          <a:lstStyle/>
          <a:p>
            <a:pPr>
              <a:tabLst>
                <a:tab pos="7143750" algn="l"/>
              </a:tabLst>
            </a:pPr>
            <a:r>
              <a:rPr lang="en-GB"/>
              <a:t>Arquitectura de un Almacén de Datos</a:t>
            </a:r>
            <a:endParaRPr lang="es-ES_tradnl"/>
          </a:p>
        </p:txBody>
      </p:sp>
      <p:grpSp>
        <p:nvGrpSpPr>
          <p:cNvPr id="151637" name="Group 85"/>
          <p:cNvGrpSpPr>
            <a:grpSpLocks/>
          </p:cNvGrpSpPr>
          <p:nvPr/>
        </p:nvGrpSpPr>
        <p:grpSpPr bwMode="auto">
          <a:xfrm>
            <a:off x="3317875" y="3668713"/>
            <a:ext cx="5568950" cy="2386012"/>
            <a:chOff x="2090" y="2311"/>
            <a:chExt cx="3508" cy="1503"/>
          </a:xfrm>
        </p:grpSpPr>
        <p:grpSp>
          <p:nvGrpSpPr>
            <p:cNvPr id="151555" name="Group 3"/>
            <p:cNvGrpSpPr>
              <a:grpSpLocks/>
            </p:cNvGrpSpPr>
            <p:nvPr/>
          </p:nvGrpSpPr>
          <p:grpSpPr bwMode="auto">
            <a:xfrm>
              <a:off x="2971" y="2886"/>
              <a:ext cx="167" cy="137"/>
              <a:chOff x="6020" y="3784"/>
              <a:chExt cx="614" cy="546"/>
            </a:xfrm>
          </p:grpSpPr>
          <p:sp>
            <p:nvSpPr>
              <p:cNvPr id="151556" name="Rectangle 4"/>
              <p:cNvSpPr>
                <a:spLocks noChangeArrowheads="1"/>
              </p:cNvSpPr>
              <p:nvPr/>
            </p:nvSpPr>
            <p:spPr bwMode="auto">
              <a:xfrm>
                <a:off x="6021" y="3967"/>
                <a:ext cx="360" cy="360"/>
              </a:xfrm>
              <a:prstGeom prst="rect">
                <a:avLst/>
              </a:prstGeom>
              <a:solidFill>
                <a:srgbClr val="FFFF00"/>
              </a:solidFill>
              <a:ln w="9525" cap="rnd">
                <a:solidFill>
                  <a:srgbClr val="000000"/>
                </a:solidFill>
                <a:prstDash val="sysDot"/>
                <a:miter lim="800000"/>
                <a:headEnd/>
                <a:tailEnd/>
              </a:ln>
            </p:spPr>
            <p:txBody>
              <a:bodyPr/>
              <a:lstStyle/>
              <a:p>
                <a:endParaRPr lang="es-MX"/>
              </a:p>
            </p:txBody>
          </p:sp>
          <p:sp>
            <p:nvSpPr>
              <p:cNvPr id="151557" name="AutoShape 5"/>
              <p:cNvSpPr>
                <a:spLocks noChangeArrowheads="1"/>
              </p:cNvSpPr>
              <p:nvPr/>
            </p:nvSpPr>
            <p:spPr bwMode="auto">
              <a:xfrm>
                <a:off x="6020" y="3785"/>
                <a:ext cx="614" cy="188"/>
              </a:xfrm>
              <a:prstGeom prst="parallelogram">
                <a:avLst>
                  <a:gd name="adj" fmla="val 140104"/>
                </a:avLst>
              </a:prstGeom>
              <a:solidFill>
                <a:srgbClr val="FFFF00"/>
              </a:solidFill>
              <a:ln w="9525" cap="rnd">
                <a:solidFill>
                  <a:srgbClr val="000000"/>
                </a:solidFill>
                <a:prstDash val="sysDot"/>
                <a:miter lim="800000"/>
                <a:headEnd/>
                <a:tailEnd/>
              </a:ln>
            </p:spPr>
            <p:txBody>
              <a:bodyPr/>
              <a:lstStyle/>
              <a:p>
                <a:endParaRPr lang="es-MX"/>
              </a:p>
            </p:txBody>
          </p:sp>
          <p:sp>
            <p:nvSpPr>
              <p:cNvPr id="151558" name="AutoShape 6"/>
              <p:cNvSpPr>
                <a:spLocks noChangeArrowheads="1"/>
              </p:cNvSpPr>
              <p:nvPr/>
            </p:nvSpPr>
            <p:spPr bwMode="auto">
              <a:xfrm rot="16166087" flipH="1">
                <a:off x="6235" y="3930"/>
                <a:ext cx="546" cy="253"/>
              </a:xfrm>
              <a:prstGeom prst="parallelogram">
                <a:avLst>
                  <a:gd name="adj" fmla="val 72446"/>
                </a:avLst>
              </a:prstGeom>
              <a:solidFill>
                <a:srgbClr val="FFFF00"/>
              </a:solidFill>
              <a:ln w="9525" cap="rnd">
                <a:solidFill>
                  <a:srgbClr val="000000"/>
                </a:solidFill>
                <a:prstDash val="sysDot"/>
                <a:miter lim="800000"/>
                <a:headEnd/>
                <a:tailEnd/>
              </a:ln>
            </p:spPr>
            <p:txBody>
              <a:bodyPr/>
              <a:lstStyle/>
              <a:p>
                <a:endParaRPr lang="es-MX"/>
              </a:p>
            </p:txBody>
          </p:sp>
        </p:grpSp>
        <p:grpSp>
          <p:nvGrpSpPr>
            <p:cNvPr id="151559" name="Group 7"/>
            <p:cNvGrpSpPr>
              <a:grpSpLocks/>
            </p:cNvGrpSpPr>
            <p:nvPr/>
          </p:nvGrpSpPr>
          <p:grpSpPr bwMode="auto">
            <a:xfrm>
              <a:off x="2971" y="2435"/>
              <a:ext cx="886" cy="760"/>
              <a:chOff x="1776" y="2009"/>
              <a:chExt cx="1300" cy="1115"/>
            </a:xfrm>
          </p:grpSpPr>
          <p:sp>
            <p:nvSpPr>
              <p:cNvPr id="151560" name="Rectangle 8"/>
              <p:cNvSpPr>
                <a:spLocks noChangeArrowheads="1"/>
              </p:cNvSpPr>
              <p:nvPr/>
            </p:nvSpPr>
            <p:spPr bwMode="auto">
              <a:xfrm>
                <a:off x="1776" y="2352"/>
                <a:ext cx="816" cy="768"/>
              </a:xfrm>
              <a:prstGeom prst="rect">
                <a:avLst/>
              </a:prstGeom>
              <a:noFill/>
              <a:ln w="9525">
                <a:solidFill>
                  <a:srgbClr val="000000"/>
                </a:solidFill>
                <a:miter lim="800000"/>
                <a:headEnd/>
                <a:tailEnd/>
              </a:ln>
            </p:spPr>
            <p:txBody>
              <a:bodyPr anchor="ctr"/>
              <a:lstStyle/>
              <a:p>
                <a:endParaRPr lang="es-MX"/>
              </a:p>
            </p:txBody>
          </p:sp>
          <p:sp>
            <p:nvSpPr>
              <p:cNvPr id="151561" name="AutoShape 9"/>
              <p:cNvSpPr>
                <a:spLocks noChangeArrowheads="1"/>
              </p:cNvSpPr>
              <p:nvPr/>
            </p:nvSpPr>
            <p:spPr bwMode="auto">
              <a:xfrm>
                <a:off x="1776" y="2016"/>
                <a:ext cx="1300" cy="336"/>
              </a:xfrm>
              <a:prstGeom prst="parallelogram">
                <a:avLst>
                  <a:gd name="adj" fmla="val 146200"/>
                </a:avLst>
              </a:prstGeom>
              <a:noFill/>
              <a:ln w="9525">
                <a:solidFill>
                  <a:srgbClr val="000000"/>
                </a:solidFill>
                <a:miter lim="800000"/>
                <a:headEnd/>
                <a:tailEnd/>
              </a:ln>
            </p:spPr>
            <p:txBody>
              <a:bodyPr anchor="ctr"/>
              <a:lstStyle/>
              <a:p>
                <a:endParaRPr lang="es-MX"/>
              </a:p>
            </p:txBody>
          </p:sp>
          <p:sp>
            <p:nvSpPr>
              <p:cNvPr id="151562" name="AutoShape 10"/>
              <p:cNvSpPr>
                <a:spLocks noChangeArrowheads="1"/>
              </p:cNvSpPr>
              <p:nvPr/>
            </p:nvSpPr>
            <p:spPr bwMode="auto">
              <a:xfrm rot="5409261" flipV="1">
                <a:off x="2282" y="2326"/>
                <a:ext cx="1101" cy="481"/>
              </a:xfrm>
              <a:prstGeom prst="parallelogram">
                <a:avLst>
                  <a:gd name="adj" fmla="val 70227"/>
                </a:avLst>
              </a:prstGeom>
              <a:noFill/>
              <a:ln w="9525">
                <a:solidFill>
                  <a:srgbClr val="000000"/>
                </a:solidFill>
                <a:miter lim="800000"/>
                <a:headEnd/>
                <a:tailEnd/>
              </a:ln>
            </p:spPr>
            <p:txBody>
              <a:bodyPr anchor="ctr"/>
              <a:lstStyle/>
              <a:p>
                <a:endParaRPr lang="es-MX"/>
              </a:p>
            </p:txBody>
          </p:sp>
          <p:sp>
            <p:nvSpPr>
              <p:cNvPr id="151563" name="Line 11"/>
              <p:cNvSpPr>
                <a:spLocks noChangeShapeType="1"/>
              </p:cNvSpPr>
              <p:nvPr/>
            </p:nvSpPr>
            <p:spPr bwMode="auto">
              <a:xfrm>
                <a:off x="1776" y="2488"/>
                <a:ext cx="816" cy="0"/>
              </a:xfrm>
              <a:prstGeom prst="line">
                <a:avLst/>
              </a:prstGeom>
              <a:noFill/>
              <a:ln w="9525">
                <a:solidFill>
                  <a:srgbClr val="000000"/>
                </a:solidFill>
                <a:round/>
                <a:headEnd/>
                <a:tailEnd/>
              </a:ln>
            </p:spPr>
            <p:txBody>
              <a:bodyPr anchor="ctr"/>
              <a:lstStyle/>
              <a:p>
                <a:endParaRPr lang="es-MX"/>
              </a:p>
            </p:txBody>
          </p:sp>
          <p:sp>
            <p:nvSpPr>
              <p:cNvPr id="151564" name="Line 12"/>
              <p:cNvSpPr>
                <a:spLocks noChangeShapeType="1"/>
              </p:cNvSpPr>
              <p:nvPr/>
            </p:nvSpPr>
            <p:spPr bwMode="auto">
              <a:xfrm>
                <a:off x="1776" y="2618"/>
                <a:ext cx="816" cy="0"/>
              </a:xfrm>
              <a:prstGeom prst="line">
                <a:avLst/>
              </a:prstGeom>
              <a:noFill/>
              <a:ln w="9525">
                <a:solidFill>
                  <a:srgbClr val="000000"/>
                </a:solidFill>
                <a:round/>
                <a:headEnd/>
                <a:tailEnd/>
              </a:ln>
            </p:spPr>
            <p:txBody>
              <a:bodyPr anchor="ctr"/>
              <a:lstStyle/>
              <a:p>
                <a:endParaRPr lang="es-MX"/>
              </a:p>
            </p:txBody>
          </p:sp>
          <p:sp>
            <p:nvSpPr>
              <p:cNvPr id="151565" name="Line 13"/>
              <p:cNvSpPr>
                <a:spLocks noChangeShapeType="1"/>
              </p:cNvSpPr>
              <p:nvPr/>
            </p:nvSpPr>
            <p:spPr bwMode="auto">
              <a:xfrm>
                <a:off x="1776" y="2740"/>
                <a:ext cx="816" cy="0"/>
              </a:xfrm>
              <a:prstGeom prst="line">
                <a:avLst/>
              </a:prstGeom>
              <a:noFill/>
              <a:ln w="9525">
                <a:solidFill>
                  <a:srgbClr val="000000"/>
                </a:solidFill>
                <a:round/>
                <a:headEnd/>
                <a:tailEnd/>
              </a:ln>
            </p:spPr>
            <p:txBody>
              <a:bodyPr anchor="ctr"/>
              <a:lstStyle/>
              <a:p>
                <a:endParaRPr lang="es-MX"/>
              </a:p>
            </p:txBody>
          </p:sp>
          <p:sp>
            <p:nvSpPr>
              <p:cNvPr id="151566" name="Line 14"/>
              <p:cNvSpPr>
                <a:spLocks noChangeShapeType="1"/>
              </p:cNvSpPr>
              <p:nvPr/>
            </p:nvSpPr>
            <p:spPr bwMode="auto">
              <a:xfrm>
                <a:off x="1780" y="2872"/>
                <a:ext cx="816" cy="0"/>
              </a:xfrm>
              <a:prstGeom prst="line">
                <a:avLst/>
              </a:prstGeom>
              <a:noFill/>
              <a:ln w="9525">
                <a:solidFill>
                  <a:srgbClr val="000000"/>
                </a:solidFill>
                <a:round/>
                <a:headEnd/>
                <a:tailEnd/>
              </a:ln>
            </p:spPr>
            <p:txBody>
              <a:bodyPr anchor="ctr"/>
              <a:lstStyle/>
              <a:p>
                <a:endParaRPr lang="es-MX"/>
              </a:p>
            </p:txBody>
          </p:sp>
          <p:sp>
            <p:nvSpPr>
              <p:cNvPr id="151567" name="Line 15"/>
              <p:cNvSpPr>
                <a:spLocks noChangeShapeType="1"/>
              </p:cNvSpPr>
              <p:nvPr/>
            </p:nvSpPr>
            <p:spPr bwMode="auto">
              <a:xfrm>
                <a:off x="1776" y="2998"/>
                <a:ext cx="816" cy="0"/>
              </a:xfrm>
              <a:prstGeom prst="line">
                <a:avLst/>
              </a:prstGeom>
              <a:noFill/>
              <a:ln w="9525">
                <a:solidFill>
                  <a:srgbClr val="000000"/>
                </a:solidFill>
                <a:round/>
                <a:headEnd/>
                <a:tailEnd/>
              </a:ln>
            </p:spPr>
            <p:txBody>
              <a:bodyPr anchor="ctr"/>
              <a:lstStyle/>
              <a:p>
                <a:endParaRPr lang="es-MX"/>
              </a:p>
            </p:txBody>
          </p:sp>
          <p:sp>
            <p:nvSpPr>
              <p:cNvPr id="151568" name="Line 16"/>
              <p:cNvSpPr>
                <a:spLocks noChangeShapeType="1"/>
              </p:cNvSpPr>
              <p:nvPr/>
            </p:nvSpPr>
            <p:spPr bwMode="auto">
              <a:xfrm flipV="1">
                <a:off x="2591" y="2147"/>
                <a:ext cx="483" cy="341"/>
              </a:xfrm>
              <a:prstGeom prst="line">
                <a:avLst/>
              </a:prstGeom>
              <a:noFill/>
              <a:ln w="9525">
                <a:solidFill>
                  <a:srgbClr val="000000"/>
                </a:solidFill>
                <a:round/>
                <a:headEnd/>
                <a:tailEnd/>
              </a:ln>
            </p:spPr>
            <p:txBody>
              <a:bodyPr anchor="ctr"/>
              <a:lstStyle/>
              <a:p>
                <a:endParaRPr lang="es-MX"/>
              </a:p>
            </p:txBody>
          </p:sp>
          <p:sp>
            <p:nvSpPr>
              <p:cNvPr id="151569" name="Line 17"/>
              <p:cNvSpPr>
                <a:spLocks noChangeShapeType="1"/>
              </p:cNvSpPr>
              <p:nvPr/>
            </p:nvSpPr>
            <p:spPr bwMode="auto">
              <a:xfrm flipV="1">
                <a:off x="2589" y="2272"/>
                <a:ext cx="483" cy="341"/>
              </a:xfrm>
              <a:prstGeom prst="line">
                <a:avLst/>
              </a:prstGeom>
              <a:noFill/>
              <a:ln w="9525">
                <a:solidFill>
                  <a:srgbClr val="000000"/>
                </a:solidFill>
                <a:round/>
                <a:headEnd/>
                <a:tailEnd/>
              </a:ln>
            </p:spPr>
            <p:txBody>
              <a:bodyPr anchor="ctr"/>
              <a:lstStyle/>
              <a:p>
                <a:endParaRPr lang="es-MX"/>
              </a:p>
            </p:txBody>
          </p:sp>
          <p:sp>
            <p:nvSpPr>
              <p:cNvPr id="151570" name="Line 18"/>
              <p:cNvSpPr>
                <a:spLocks noChangeShapeType="1"/>
              </p:cNvSpPr>
              <p:nvPr/>
            </p:nvSpPr>
            <p:spPr bwMode="auto">
              <a:xfrm flipV="1">
                <a:off x="2590" y="2401"/>
                <a:ext cx="483" cy="341"/>
              </a:xfrm>
              <a:prstGeom prst="line">
                <a:avLst/>
              </a:prstGeom>
              <a:noFill/>
              <a:ln w="9525">
                <a:solidFill>
                  <a:srgbClr val="000000"/>
                </a:solidFill>
                <a:round/>
                <a:headEnd/>
                <a:tailEnd/>
              </a:ln>
            </p:spPr>
            <p:txBody>
              <a:bodyPr anchor="ctr"/>
              <a:lstStyle/>
              <a:p>
                <a:endParaRPr lang="es-MX"/>
              </a:p>
            </p:txBody>
          </p:sp>
          <p:sp>
            <p:nvSpPr>
              <p:cNvPr id="151571" name="Line 19"/>
              <p:cNvSpPr>
                <a:spLocks noChangeShapeType="1"/>
              </p:cNvSpPr>
              <p:nvPr/>
            </p:nvSpPr>
            <p:spPr bwMode="auto">
              <a:xfrm flipV="1">
                <a:off x="2592" y="2527"/>
                <a:ext cx="483" cy="341"/>
              </a:xfrm>
              <a:prstGeom prst="line">
                <a:avLst/>
              </a:prstGeom>
              <a:noFill/>
              <a:ln w="9525">
                <a:solidFill>
                  <a:srgbClr val="000000"/>
                </a:solidFill>
                <a:round/>
                <a:headEnd/>
                <a:tailEnd/>
              </a:ln>
            </p:spPr>
            <p:txBody>
              <a:bodyPr anchor="ctr"/>
              <a:lstStyle/>
              <a:p>
                <a:endParaRPr lang="es-MX"/>
              </a:p>
            </p:txBody>
          </p:sp>
          <p:sp>
            <p:nvSpPr>
              <p:cNvPr id="151572" name="Line 20"/>
              <p:cNvSpPr>
                <a:spLocks noChangeShapeType="1"/>
              </p:cNvSpPr>
              <p:nvPr/>
            </p:nvSpPr>
            <p:spPr bwMode="auto">
              <a:xfrm flipV="1">
                <a:off x="2590" y="2651"/>
                <a:ext cx="483" cy="341"/>
              </a:xfrm>
              <a:prstGeom prst="line">
                <a:avLst/>
              </a:prstGeom>
              <a:noFill/>
              <a:ln w="9525">
                <a:solidFill>
                  <a:srgbClr val="000000"/>
                </a:solidFill>
                <a:round/>
                <a:headEnd/>
                <a:tailEnd/>
              </a:ln>
            </p:spPr>
            <p:txBody>
              <a:bodyPr anchor="ctr"/>
              <a:lstStyle/>
              <a:p>
                <a:endParaRPr lang="es-MX"/>
              </a:p>
            </p:txBody>
          </p:sp>
          <p:sp>
            <p:nvSpPr>
              <p:cNvPr id="151573" name="Line 21"/>
              <p:cNvSpPr>
                <a:spLocks noChangeShapeType="1"/>
              </p:cNvSpPr>
              <p:nvPr/>
            </p:nvSpPr>
            <p:spPr bwMode="auto">
              <a:xfrm flipV="1">
                <a:off x="1922" y="2013"/>
                <a:ext cx="483" cy="341"/>
              </a:xfrm>
              <a:prstGeom prst="line">
                <a:avLst/>
              </a:prstGeom>
              <a:noFill/>
              <a:ln w="9525">
                <a:solidFill>
                  <a:srgbClr val="000000"/>
                </a:solidFill>
                <a:round/>
                <a:headEnd/>
                <a:tailEnd/>
              </a:ln>
            </p:spPr>
            <p:txBody>
              <a:bodyPr anchor="ctr"/>
              <a:lstStyle/>
              <a:p>
                <a:endParaRPr lang="es-MX"/>
              </a:p>
            </p:txBody>
          </p:sp>
          <p:sp>
            <p:nvSpPr>
              <p:cNvPr id="151574" name="Line 22"/>
              <p:cNvSpPr>
                <a:spLocks noChangeShapeType="1"/>
              </p:cNvSpPr>
              <p:nvPr/>
            </p:nvSpPr>
            <p:spPr bwMode="auto">
              <a:xfrm flipV="1">
                <a:off x="2064" y="2013"/>
                <a:ext cx="483" cy="341"/>
              </a:xfrm>
              <a:prstGeom prst="line">
                <a:avLst/>
              </a:prstGeom>
              <a:noFill/>
              <a:ln w="9525">
                <a:solidFill>
                  <a:srgbClr val="000000"/>
                </a:solidFill>
                <a:round/>
                <a:headEnd/>
                <a:tailEnd/>
              </a:ln>
            </p:spPr>
            <p:txBody>
              <a:bodyPr anchor="ctr"/>
              <a:lstStyle/>
              <a:p>
                <a:endParaRPr lang="es-MX"/>
              </a:p>
            </p:txBody>
          </p:sp>
          <p:sp>
            <p:nvSpPr>
              <p:cNvPr id="151575" name="Line 23"/>
              <p:cNvSpPr>
                <a:spLocks noChangeShapeType="1"/>
              </p:cNvSpPr>
              <p:nvPr/>
            </p:nvSpPr>
            <p:spPr bwMode="auto">
              <a:xfrm flipV="1">
                <a:off x="2196" y="2009"/>
                <a:ext cx="483" cy="341"/>
              </a:xfrm>
              <a:prstGeom prst="line">
                <a:avLst/>
              </a:prstGeom>
              <a:noFill/>
              <a:ln w="9525">
                <a:solidFill>
                  <a:srgbClr val="000000"/>
                </a:solidFill>
                <a:round/>
                <a:headEnd/>
                <a:tailEnd/>
              </a:ln>
            </p:spPr>
            <p:txBody>
              <a:bodyPr anchor="ctr"/>
              <a:lstStyle/>
              <a:p>
                <a:endParaRPr lang="es-MX"/>
              </a:p>
            </p:txBody>
          </p:sp>
          <p:sp>
            <p:nvSpPr>
              <p:cNvPr id="151576" name="Line 24"/>
              <p:cNvSpPr>
                <a:spLocks noChangeShapeType="1"/>
              </p:cNvSpPr>
              <p:nvPr/>
            </p:nvSpPr>
            <p:spPr bwMode="auto">
              <a:xfrm flipV="1">
                <a:off x="2323" y="2013"/>
                <a:ext cx="483" cy="341"/>
              </a:xfrm>
              <a:prstGeom prst="line">
                <a:avLst/>
              </a:prstGeom>
              <a:noFill/>
              <a:ln w="9525">
                <a:solidFill>
                  <a:srgbClr val="000000"/>
                </a:solidFill>
                <a:round/>
                <a:headEnd/>
                <a:tailEnd/>
              </a:ln>
            </p:spPr>
            <p:txBody>
              <a:bodyPr anchor="ctr"/>
              <a:lstStyle/>
              <a:p>
                <a:endParaRPr lang="es-MX"/>
              </a:p>
            </p:txBody>
          </p:sp>
          <p:sp>
            <p:nvSpPr>
              <p:cNvPr id="151577" name="Line 25"/>
              <p:cNvSpPr>
                <a:spLocks noChangeShapeType="1"/>
              </p:cNvSpPr>
              <p:nvPr/>
            </p:nvSpPr>
            <p:spPr bwMode="auto">
              <a:xfrm flipV="1">
                <a:off x="2464" y="2009"/>
                <a:ext cx="483" cy="341"/>
              </a:xfrm>
              <a:prstGeom prst="line">
                <a:avLst/>
              </a:prstGeom>
              <a:noFill/>
              <a:ln w="9525">
                <a:solidFill>
                  <a:srgbClr val="000000"/>
                </a:solidFill>
                <a:round/>
                <a:headEnd/>
                <a:tailEnd/>
              </a:ln>
            </p:spPr>
            <p:txBody>
              <a:bodyPr anchor="ctr"/>
              <a:lstStyle/>
              <a:p>
                <a:endParaRPr lang="es-MX"/>
              </a:p>
            </p:txBody>
          </p:sp>
          <p:sp>
            <p:nvSpPr>
              <p:cNvPr id="151578" name="Line 26"/>
              <p:cNvSpPr>
                <a:spLocks noChangeShapeType="1"/>
              </p:cNvSpPr>
              <p:nvPr/>
            </p:nvSpPr>
            <p:spPr bwMode="auto">
              <a:xfrm>
                <a:off x="1920" y="2352"/>
                <a:ext cx="0" cy="768"/>
              </a:xfrm>
              <a:prstGeom prst="line">
                <a:avLst/>
              </a:prstGeom>
              <a:noFill/>
              <a:ln w="9525">
                <a:solidFill>
                  <a:srgbClr val="000000"/>
                </a:solidFill>
                <a:round/>
                <a:headEnd/>
                <a:tailEnd/>
              </a:ln>
            </p:spPr>
            <p:txBody>
              <a:bodyPr anchor="ctr"/>
              <a:lstStyle/>
              <a:p>
                <a:endParaRPr lang="es-MX"/>
              </a:p>
            </p:txBody>
          </p:sp>
          <p:sp>
            <p:nvSpPr>
              <p:cNvPr id="151579" name="Line 27"/>
              <p:cNvSpPr>
                <a:spLocks noChangeShapeType="1"/>
              </p:cNvSpPr>
              <p:nvPr/>
            </p:nvSpPr>
            <p:spPr bwMode="auto">
              <a:xfrm>
                <a:off x="2061" y="2353"/>
                <a:ext cx="0" cy="768"/>
              </a:xfrm>
              <a:prstGeom prst="line">
                <a:avLst/>
              </a:prstGeom>
              <a:noFill/>
              <a:ln w="9525">
                <a:solidFill>
                  <a:srgbClr val="000000"/>
                </a:solidFill>
                <a:round/>
                <a:headEnd/>
                <a:tailEnd/>
              </a:ln>
            </p:spPr>
            <p:txBody>
              <a:bodyPr anchor="ctr"/>
              <a:lstStyle/>
              <a:p>
                <a:endParaRPr lang="es-MX"/>
              </a:p>
            </p:txBody>
          </p:sp>
          <p:sp>
            <p:nvSpPr>
              <p:cNvPr id="151580" name="Line 28"/>
              <p:cNvSpPr>
                <a:spLocks noChangeShapeType="1"/>
              </p:cNvSpPr>
              <p:nvPr/>
            </p:nvSpPr>
            <p:spPr bwMode="auto">
              <a:xfrm>
                <a:off x="2195" y="2356"/>
                <a:ext cx="0" cy="768"/>
              </a:xfrm>
              <a:prstGeom prst="line">
                <a:avLst/>
              </a:prstGeom>
              <a:noFill/>
              <a:ln w="9525">
                <a:solidFill>
                  <a:srgbClr val="000000"/>
                </a:solidFill>
                <a:round/>
                <a:headEnd/>
                <a:tailEnd/>
              </a:ln>
            </p:spPr>
            <p:txBody>
              <a:bodyPr anchor="ctr"/>
              <a:lstStyle/>
              <a:p>
                <a:endParaRPr lang="es-MX"/>
              </a:p>
            </p:txBody>
          </p:sp>
          <p:sp>
            <p:nvSpPr>
              <p:cNvPr id="151581" name="Line 29"/>
              <p:cNvSpPr>
                <a:spLocks noChangeShapeType="1"/>
              </p:cNvSpPr>
              <p:nvPr/>
            </p:nvSpPr>
            <p:spPr bwMode="auto">
              <a:xfrm>
                <a:off x="2326" y="2354"/>
                <a:ext cx="0" cy="768"/>
              </a:xfrm>
              <a:prstGeom prst="line">
                <a:avLst/>
              </a:prstGeom>
              <a:noFill/>
              <a:ln w="9525">
                <a:solidFill>
                  <a:srgbClr val="000000"/>
                </a:solidFill>
                <a:round/>
                <a:headEnd/>
                <a:tailEnd/>
              </a:ln>
            </p:spPr>
            <p:txBody>
              <a:bodyPr anchor="ctr"/>
              <a:lstStyle/>
              <a:p>
                <a:endParaRPr lang="es-MX"/>
              </a:p>
            </p:txBody>
          </p:sp>
          <p:sp>
            <p:nvSpPr>
              <p:cNvPr id="151582" name="Line 30"/>
              <p:cNvSpPr>
                <a:spLocks noChangeShapeType="1"/>
              </p:cNvSpPr>
              <p:nvPr/>
            </p:nvSpPr>
            <p:spPr bwMode="auto">
              <a:xfrm>
                <a:off x="2460" y="2353"/>
                <a:ext cx="0" cy="768"/>
              </a:xfrm>
              <a:prstGeom prst="line">
                <a:avLst/>
              </a:prstGeom>
              <a:noFill/>
              <a:ln w="9525">
                <a:solidFill>
                  <a:srgbClr val="000000"/>
                </a:solidFill>
                <a:round/>
                <a:headEnd/>
                <a:tailEnd/>
              </a:ln>
            </p:spPr>
            <p:txBody>
              <a:bodyPr anchor="ctr"/>
              <a:lstStyle/>
              <a:p>
                <a:endParaRPr lang="es-MX"/>
              </a:p>
            </p:txBody>
          </p:sp>
          <p:sp>
            <p:nvSpPr>
              <p:cNvPr id="151583" name="Line 31"/>
              <p:cNvSpPr>
                <a:spLocks noChangeShapeType="1"/>
              </p:cNvSpPr>
              <p:nvPr/>
            </p:nvSpPr>
            <p:spPr bwMode="auto">
              <a:xfrm>
                <a:off x="1872" y="2288"/>
                <a:ext cx="816" cy="0"/>
              </a:xfrm>
              <a:prstGeom prst="line">
                <a:avLst/>
              </a:prstGeom>
              <a:noFill/>
              <a:ln w="9525">
                <a:solidFill>
                  <a:srgbClr val="000000"/>
                </a:solidFill>
                <a:round/>
                <a:headEnd/>
                <a:tailEnd/>
              </a:ln>
            </p:spPr>
            <p:txBody>
              <a:bodyPr anchor="ctr"/>
              <a:lstStyle/>
              <a:p>
                <a:endParaRPr lang="es-MX"/>
              </a:p>
            </p:txBody>
          </p:sp>
          <p:sp>
            <p:nvSpPr>
              <p:cNvPr id="151584" name="Line 32"/>
              <p:cNvSpPr>
                <a:spLocks noChangeShapeType="1"/>
              </p:cNvSpPr>
              <p:nvPr/>
            </p:nvSpPr>
            <p:spPr bwMode="auto">
              <a:xfrm>
                <a:off x="1961" y="2221"/>
                <a:ext cx="816" cy="0"/>
              </a:xfrm>
              <a:prstGeom prst="line">
                <a:avLst/>
              </a:prstGeom>
              <a:noFill/>
              <a:ln w="9525">
                <a:solidFill>
                  <a:srgbClr val="000000"/>
                </a:solidFill>
                <a:round/>
                <a:headEnd/>
                <a:tailEnd/>
              </a:ln>
            </p:spPr>
            <p:txBody>
              <a:bodyPr anchor="ctr"/>
              <a:lstStyle/>
              <a:p>
                <a:endParaRPr lang="es-MX"/>
              </a:p>
            </p:txBody>
          </p:sp>
          <p:sp>
            <p:nvSpPr>
              <p:cNvPr id="151585" name="Line 33"/>
              <p:cNvSpPr>
                <a:spLocks noChangeShapeType="1"/>
              </p:cNvSpPr>
              <p:nvPr/>
            </p:nvSpPr>
            <p:spPr bwMode="auto">
              <a:xfrm>
                <a:off x="2050" y="2169"/>
                <a:ext cx="816" cy="0"/>
              </a:xfrm>
              <a:prstGeom prst="line">
                <a:avLst/>
              </a:prstGeom>
              <a:noFill/>
              <a:ln w="9525">
                <a:solidFill>
                  <a:srgbClr val="000000"/>
                </a:solidFill>
                <a:round/>
                <a:headEnd/>
                <a:tailEnd/>
              </a:ln>
            </p:spPr>
            <p:txBody>
              <a:bodyPr anchor="ctr"/>
              <a:lstStyle/>
              <a:p>
                <a:endParaRPr lang="es-MX"/>
              </a:p>
            </p:txBody>
          </p:sp>
          <p:sp>
            <p:nvSpPr>
              <p:cNvPr id="151586" name="Line 34"/>
              <p:cNvSpPr>
                <a:spLocks noChangeShapeType="1"/>
              </p:cNvSpPr>
              <p:nvPr/>
            </p:nvSpPr>
            <p:spPr bwMode="auto">
              <a:xfrm>
                <a:off x="2125" y="2118"/>
                <a:ext cx="816" cy="0"/>
              </a:xfrm>
              <a:prstGeom prst="line">
                <a:avLst/>
              </a:prstGeom>
              <a:noFill/>
              <a:ln w="9525">
                <a:solidFill>
                  <a:srgbClr val="000000"/>
                </a:solidFill>
                <a:round/>
                <a:headEnd/>
                <a:tailEnd/>
              </a:ln>
            </p:spPr>
            <p:txBody>
              <a:bodyPr anchor="ctr"/>
              <a:lstStyle/>
              <a:p>
                <a:endParaRPr lang="es-MX"/>
              </a:p>
            </p:txBody>
          </p:sp>
          <p:sp>
            <p:nvSpPr>
              <p:cNvPr id="151587" name="Line 35"/>
              <p:cNvSpPr>
                <a:spLocks noChangeShapeType="1"/>
              </p:cNvSpPr>
              <p:nvPr/>
            </p:nvSpPr>
            <p:spPr bwMode="auto">
              <a:xfrm>
                <a:off x="2198" y="2065"/>
                <a:ext cx="816" cy="0"/>
              </a:xfrm>
              <a:prstGeom prst="line">
                <a:avLst/>
              </a:prstGeom>
              <a:noFill/>
              <a:ln w="9525">
                <a:solidFill>
                  <a:srgbClr val="000000"/>
                </a:solidFill>
                <a:round/>
                <a:headEnd/>
                <a:tailEnd/>
              </a:ln>
            </p:spPr>
            <p:txBody>
              <a:bodyPr anchor="ctr"/>
              <a:lstStyle/>
              <a:p>
                <a:endParaRPr lang="es-MX"/>
              </a:p>
            </p:txBody>
          </p:sp>
          <p:sp>
            <p:nvSpPr>
              <p:cNvPr id="151588" name="Line 36"/>
              <p:cNvSpPr>
                <a:spLocks noChangeShapeType="1"/>
              </p:cNvSpPr>
              <p:nvPr/>
            </p:nvSpPr>
            <p:spPr bwMode="auto">
              <a:xfrm>
                <a:off x="2682" y="2295"/>
                <a:ext cx="0" cy="768"/>
              </a:xfrm>
              <a:prstGeom prst="line">
                <a:avLst/>
              </a:prstGeom>
              <a:noFill/>
              <a:ln w="9525">
                <a:solidFill>
                  <a:srgbClr val="000000"/>
                </a:solidFill>
                <a:round/>
                <a:headEnd/>
                <a:tailEnd/>
              </a:ln>
            </p:spPr>
            <p:txBody>
              <a:bodyPr anchor="ctr"/>
              <a:lstStyle/>
              <a:p>
                <a:endParaRPr lang="es-MX"/>
              </a:p>
            </p:txBody>
          </p:sp>
          <p:sp>
            <p:nvSpPr>
              <p:cNvPr id="151589" name="Line 37"/>
              <p:cNvSpPr>
                <a:spLocks noChangeShapeType="1"/>
              </p:cNvSpPr>
              <p:nvPr/>
            </p:nvSpPr>
            <p:spPr bwMode="auto">
              <a:xfrm>
                <a:off x="2774" y="2225"/>
                <a:ext cx="0" cy="768"/>
              </a:xfrm>
              <a:prstGeom prst="line">
                <a:avLst/>
              </a:prstGeom>
              <a:noFill/>
              <a:ln w="9525">
                <a:solidFill>
                  <a:srgbClr val="000000"/>
                </a:solidFill>
                <a:round/>
                <a:headEnd/>
                <a:tailEnd/>
              </a:ln>
            </p:spPr>
            <p:txBody>
              <a:bodyPr anchor="ctr"/>
              <a:lstStyle/>
              <a:p>
                <a:endParaRPr lang="es-MX"/>
              </a:p>
            </p:txBody>
          </p:sp>
          <p:sp>
            <p:nvSpPr>
              <p:cNvPr id="151590" name="Line 38"/>
              <p:cNvSpPr>
                <a:spLocks noChangeShapeType="1"/>
              </p:cNvSpPr>
              <p:nvPr/>
            </p:nvSpPr>
            <p:spPr bwMode="auto">
              <a:xfrm>
                <a:off x="2853" y="2171"/>
                <a:ext cx="0" cy="768"/>
              </a:xfrm>
              <a:prstGeom prst="line">
                <a:avLst/>
              </a:prstGeom>
              <a:noFill/>
              <a:ln w="9525">
                <a:solidFill>
                  <a:srgbClr val="000000"/>
                </a:solidFill>
                <a:round/>
                <a:headEnd/>
                <a:tailEnd/>
              </a:ln>
            </p:spPr>
            <p:txBody>
              <a:bodyPr anchor="ctr"/>
              <a:lstStyle/>
              <a:p>
                <a:endParaRPr lang="es-MX"/>
              </a:p>
            </p:txBody>
          </p:sp>
          <p:sp>
            <p:nvSpPr>
              <p:cNvPr id="151591" name="Line 39"/>
              <p:cNvSpPr>
                <a:spLocks noChangeShapeType="1"/>
              </p:cNvSpPr>
              <p:nvPr/>
            </p:nvSpPr>
            <p:spPr bwMode="auto">
              <a:xfrm>
                <a:off x="2927" y="2124"/>
                <a:ext cx="0" cy="768"/>
              </a:xfrm>
              <a:prstGeom prst="line">
                <a:avLst/>
              </a:prstGeom>
              <a:noFill/>
              <a:ln w="9525">
                <a:solidFill>
                  <a:srgbClr val="000000"/>
                </a:solidFill>
                <a:round/>
                <a:headEnd/>
                <a:tailEnd/>
              </a:ln>
            </p:spPr>
            <p:txBody>
              <a:bodyPr anchor="ctr"/>
              <a:lstStyle/>
              <a:p>
                <a:endParaRPr lang="es-MX"/>
              </a:p>
            </p:txBody>
          </p:sp>
          <p:sp>
            <p:nvSpPr>
              <p:cNvPr id="151592" name="Line 40"/>
              <p:cNvSpPr>
                <a:spLocks noChangeShapeType="1"/>
              </p:cNvSpPr>
              <p:nvPr/>
            </p:nvSpPr>
            <p:spPr bwMode="auto">
              <a:xfrm>
                <a:off x="3004" y="2071"/>
                <a:ext cx="0" cy="768"/>
              </a:xfrm>
              <a:prstGeom prst="line">
                <a:avLst/>
              </a:prstGeom>
              <a:noFill/>
              <a:ln w="9525">
                <a:solidFill>
                  <a:srgbClr val="000000"/>
                </a:solidFill>
                <a:round/>
                <a:headEnd/>
                <a:tailEnd/>
              </a:ln>
            </p:spPr>
            <p:txBody>
              <a:bodyPr anchor="ctr"/>
              <a:lstStyle/>
              <a:p>
                <a:endParaRPr lang="es-MX"/>
              </a:p>
            </p:txBody>
          </p:sp>
        </p:grpSp>
        <p:sp>
          <p:nvSpPr>
            <p:cNvPr id="151593" name="Text Box 41"/>
            <p:cNvSpPr txBox="1">
              <a:spLocks noChangeArrowheads="1"/>
            </p:cNvSpPr>
            <p:nvPr/>
          </p:nvSpPr>
          <p:spPr bwMode="auto">
            <a:xfrm>
              <a:off x="2578" y="2668"/>
              <a:ext cx="415" cy="107"/>
            </a:xfrm>
            <a:prstGeom prst="rect">
              <a:avLst/>
            </a:prstGeom>
            <a:noFill/>
            <a:ln w="9525">
              <a:noFill/>
              <a:miter lim="800000"/>
              <a:headEnd/>
              <a:tailEnd/>
            </a:ln>
          </p:spPr>
          <p:txBody>
            <a:bodyPr lIns="62179" tIns="31090" rIns="62179" bIns="31090">
              <a:spAutoFit/>
            </a:bodyPr>
            <a:lstStyle/>
            <a:p>
              <a:pPr algn="r" eaLnBrk="1" hangingPunct="1">
                <a:spcBef>
                  <a:spcPct val="50000"/>
                </a:spcBef>
              </a:pPr>
              <a:r>
                <a:rPr lang="es-ES" altLang="ko-KR" sz="700">
                  <a:solidFill>
                    <a:srgbClr val="000000"/>
                  </a:solidFill>
                  <a:latin typeface="Arial Narrow" pitchFamily="34" charset="0"/>
                  <a:ea typeface="Batang" pitchFamily="18" charset="-127"/>
                </a:rPr>
                <a:t>Zumo Piña 1l.</a:t>
              </a:r>
              <a:endParaRPr lang="es-ES" sz="2000">
                <a:latin typeface="Arial" charset="0"/>
              </a:endParaRPr>
            </a:p>
          </p:txBody>
        </p:sp>
        <p:sp>
          <p:nvSpPr>
            <p:cNvPr id="151594" name="Text Box 42"/>
            <p:cNvSpPr txBox="1">
              <a:spLocks noChangeArrowheads="1"/>
            </p:cNvSpPr>
            <p:nvPr/>
          </p:nvSpPr>
          <p:spPr bwMode="auto">
            <a:xfrm>
              <a:off x="2657" y="2755"/>
              <a:ext cx="336" cy="107"/>
            </a:xfrm>
            <a:prstGeom prst="rect">
              <a:avLst/>
            </a:prstGeom>
            <a:noFill/>
            <a:ln w="9525">
              <a:noFill/>
              <a:miter lim="800000"/>
              <a:headEnd/>
              <a:tailEnd/>
            </a:ln>
          </p:spPr>
          <p:txBody>
            <a:bodyPr lIns="62179" tIns="31090" rIns="62179" bIns="31090">
              <a:spAutoFit/>
            </a:bodyPr>
            <a:lstStyle/>
            <a:p>
              <a:pPr algn="r" eaLnBrk="1" hangingPunct="1">
                <a:spcBef>
                  <a:spcPct val="50000"/>
                </a:spcBef>
              </a:pPr>
              <a:r>
                <a:rPr lang="es-ES" altLang="ko-KR" sz="700">
                  <a:solidFill>
                    <a:srgbClr val="000000"/>
                  </a:solidFill>
                  <a:latin typeface="Arial Narrow" pitchFamily="34" charset="0"/>
                  <a:ea typeface="Batang" pitchFamily="18" charset="-127"/>
                </a:rPr>
                <a:t>Cola 33cl.</a:t>
              </a:r>
              <a:endParaRPr lang="es-ES" sz="2000">
                <a:latin typeface="Arial" charset="0"/>
              </a:endParaRPr>
            </a:p>
          </p:txBody>
        </p:sp>
        <p:sp>
          <p:nvSpPr>
            <p:cNvPr id="151595" name="Text Box 43"/>
            <p:cNvSpPr txBox="1">
              <a:spLocks noChangeArrowheads="1"/>
            </p:cNvSpPr>
            <p:nvPr/>
          </p:nvSpPr>
          <p:spPr bwMode="auto">
            <a:xfrm>
              <a:off x="2434" y="3102"/>
              <a:ext cx="559" cy="107"/>
            </a:xfrm>
            <a:prstGeom prst="rect">
              <a:avLst/>
            </a:prstGeom>
            <a:noFill/>
            <a:ln w="9525">
              <a:noFill/>
              <a:miter lim="800000"/>
              <a:headEnd/>
              <a:tailEnd/>
            </a:ln>
          </p:spPr>
          <p:txBody>
            <a:bodyPr lIns="62179" tIns="31090" rIns="62179" bIns="31090">
              <a:spAutoFit/>
            </a:bodyPr>
            <a:lstStyle/>
            <a:p>
              <a:pPr algn="r" eaLnBrk="1" hangingPunct="1">
                <a:spcBef>
                  <a:spcPct val="50000"/>
                </a:spcBef>
              </a:pPr>
              <a:r>
                <a:rPr lang="es-ES" altLang="ko-KR" sz="700">
                  <a:solidFill>
                    <a:srgbClr val="000000"/>
                  </a:solidFill>
                  <a:latin typeface="Arial Narrow" pitchFamily="34" charset="0"/>
                  <a:ea typeface="Batang" pitchFamily="18" charset="-127"/>
                </a:rPr>
                <a:t>Leche Entera Cabra 1l</a:t>
              </a:r>
              <a:endParaRPr lang="es-ES" sz="2000">
                <a:latin typeface="Arial" charset="0"/>
              </a:endParaRPr>
            </a:p>
          </p:txBody>
        </p:sp>
        <p:sp>
          <p:nvSpPr>
            <p:cNvPr id="151596" name="Text Box 44"/>
            <p:cNvSpPr txBox="1">
              <a:spLocks noChangeArrowheads="1"/>
            </p:cNvSpPr>
            <p:nvPr/>
          </p:nvSpPr>
          <p:spPr bwMode="auto">
            <a:xfrm>
              <a:off x="2550" y="2928"/>
              <a:ext cx="443" cy="107"/>
            </a:xfrm>
            <a:prstGeom prst="rect">
              <a:avLst/>
            </a:prstGeom>
            <a:noFill/>
            <a:ln w="9525">
              <a:noFill/>
              <a:miter lim="800000"/>
              <a:headEnd/>
              <a:tailEnd/>
            </a:ln>
          </p:spPr>
          <p:txBody>
            <a:bodyPr lIns="62179" tIns="31090" rIns="62179" bIns="31090">
              <a:spAutoFit/>
            </a:bodyPr>
            <a:lstStyle/>
            <a:p>
              <a:pPr algn="r" eaLnBrk="1" hangingPunct="1">
                <a:spcBef>
                  <a:spcPct val="50000"/>
                </a:spcBef>
              </a:pPr>
              <a:r>
                <a:rPr lang="es-ES" altLang="ko-KR" sz="700">
                  <a:solidFill>
                    <a:srgbClr val="000000"/>
                  </a:solidFill>
                  <a:latin typeface="Arial Narrow" pitchFamily="34" charset="0"/>
                  <a:ea typeface="Batang" pitchFamily="18" charset="-127"/>
                </a:rPr>
                <a:t>Tauritón 33cl</a:t>
              </a:r>
              <a:endParaRPr lang="es-ES" sz="2000">
                <a:latin typeface="Arial" charset="0"/>
              </a:endParaRPr>
            </a:p>
          </p:txBody>
        </p:sp>
        <p:sp>
          <p:nvSpPr>
            <p:cNvPr id="151597" name="Text Box 45"/>
            <p:cNvSpPr txBox="1">
              <a:spLocks noChangeArrowheads="1"/>
            </p:cNvSpPr>
            <p:nvPr/>
          </p:nvSpPr>
          <p:spPr bwMode="auto">
            <a:xfrm>
              <a:off x="2442" y="3015"/>
              <a:ext cx="551" cy="107"/>
            </a:xfrm>
            <a:prstGeom prst="rect">
              <a:avLst/>
            </a:prstGeom>
            <a:noFill/>
            <a:ln w="9525">
              <a:noFill/>
              <a:miter lim="800000"/>
              <a:headEnd/>
              <a:tailEnd/>
            </a:ln>
          </p:spPr>
          <p:txBody>
            <a:bodyPr lIns="62179" tIns="31090" rIns="62179" bIns="31090">
              <a:spAutoFit/>
            </a:bodyPr>
            <a:lstStyle/>
            <a:p>
              <a:pPr algn="r" eaLnBrk="1" hangingPunct="1">
                <a:spcBef>
                  <a:spcPct val="50000"/>
                </a:spcBef>
              </a:pPr>
              <a:r>
                <a:rPr lang="es-ES" altLang="ko-KR" sz="700">
                  <a:solidFill>
                    <a:srgbClr val="000000"/>
                  </a:solidFill>
                  <a:latin typeface="Arial Narrow" pitchFamily="34" charset="0"/>
                  <a:ea typeface="Batang" pitchFamily="18" charset="-127"/>
                </a:rPr>
                <a:t>Cerveza Kiel 20 cl</a:t>
              </a:r>
              <a:endParaRPr lang="es-ES" sz="2000">
                <a:latin typeface="Arial" charset="0"/>
              </a:endParaRPr>
            </a:p>
          </p:txBody>
        </p:sp>
        <p:sp>
          <p:nvSpPr>
            <p:cNvPr id="151598" name="Text Box 46"/>
            <p:cNvSpPr txBox="1">
              <a:spLocks noChangeArrowheads="1"/>
            </p:cNvSpPr>
            <p:nvPr/>
          </p:nvSpPr>
          <p:spPr bwMode="auto">
            <a:xfrm>
              <a:off x="2525" y="2842"/>
              <a:ext cx="468" cy="107"/>
            </a:xfrm>
            <a:prstGeom prst="rect">
              <a:avLst/>
            </a:prstGeom>
            <a:noFill/>
            <a:ln w="9525">
              <a:noFill/>
              <a:miter lim="800000"/>
              <a:headEnd/>
              <a:tailEnd/>
            </a:ln>
          </p:spPr>
          <p:txBody>
            <a:bodyPr lIns="62179" tIns="31090" rIns="62179" bIns="31090">
              <a:spAutoFit/>
            </a:bodyPr>
            <a:lstStyle/>
            <a:p>
              <a:pPr algn="r" eaLnBrk="1" hangingPunct="1">
                <a:spcBef>
                  <a:spcPct val="50000"/>
                </a:spcBef>
              </a:pPr>
              <a:r>
                <a:rPr lang="es-ES" altLang="ko-KR" sz="700">
                  <a:solidFill>
                    <a:srgbClr val="000000"/>
                  </a:solidFill>
                  <a:latin typeface="Arial Narrow" pitchFamily="34" charset="0"/>
                  <a:ea typeface="Batang" pitchFamily="18" charset="-127"/>
                </a:rPr>
                <a:t>Jabón Salitre</a:t>
              </a:r>
              <a:endParaRPr lang="es-ES" sz="2000">
                <a:latin typeface="Arial" charset="0"/>
              </a:endParaRPr>
            </a:p>
          </p:txBody>
        </p:sp>
        <p:sp>
          <p:nvSpPr>
            <p:cNvPr id="151599" name="Text Box 47"/>
            <p:cNvSpPr txBox="1">
              <a:spLocks noChangeArrowheads="1"/>
            </p:cNvSpPr>
            <p:nvPr/>
          </p:nvSpPr>
          <p:spPr bwMode="auto">
            <a:xfrm>
              <a:off x="2971" y="3192"/>
              <a:ext cx="98" cy="126"/>
            </a:xfrm>
            <a:prstGeom prst="rect">
              <a:avLst/>
            </a:prstGeom>
            <a:noFill/>
            <a:ln w="9525">
              <a:noFill/>
              <a:miter lim="800000"/>
              <a:headEnd/>
              <a:tailEnd/>
            </a:ln>
          </p:spPr>
          <p:txBody>
            <a:bodyPr lIns="62179" tIns="31090" rIns="62179" bIns="31090">
              <a:spAutoFit/>
            </a:bodyPr>
            <a:lstStyle/>
            <a:p>
              <a:pPr eaLnBrk="1" hangingPunct="1">
                <a:spcBef>
                  <a:spcPct val="50000"/>
                </a:spcBef>
              </a:pPr>
              <a:r>
                <a:rPr lang="es-ES" altLang="ko-KR" sz="900">
                  <a:solidFill>
                    <a:srgbClr val="000000"/>
                  </a:solidFill>
                  <a:latin typeface="Arial Narrow" pitchFamily="34" charset="0"/>
                  <a:ea typeface="Batang" pitchFamily="18" charset="-127"/>
                </a:rPr>
                <a:t>1</a:t>
              </a:r>
              <a:endParaRPr lang="es-ES" sz="2000">
                <a:latin typeface="Arial" charset="0"/>
              </a:endParaRPr>
            </a:p>
          </p:txBody>
        </p:sp>
        <p:sp>
          <p:nvSpPr>
            <p:cNvPr id="151600" name="Text Box 48"/>
            <p:cNvSpPr txBox="1">
              <a:spLocks noChangeArrowheads="1"/>
            </p:cNvSpPr>
            <p:nvPr/>
          </p:nvSpPr>
          <p:spPr bwMode="auto">
            <a:xfrm>
              <a:off x="3069" y="3192"/>
              <a:ext cx="131" cy="126"/>
            </a:xfrm>
            <a:prstGeom prst="rect">
              <a:avLst/>
            </a:prstGeom>
            <a:noFill/>
            <a:ln w="9525">
              <a:noFill/>
              <a:miter lim="800000"/>
              <a:headEnd/>
              <a:tailEnd/>
            </a:ln>
          </p:spPr>
          <p:txBody>
            <a:bodyPr lIns="62179" tIns="31090" rIns="62179" bIns="31090">
              <a:spAutoFit/>
            </a:bodyPr>
            <a:lstStyle/>
            <a:p>
              <a:pPr eaLnBrk="1" hangingPunct="1">
                <a:spcBef>
                  <a:spcPct val="50000"/>
                </a:spcBef>
              </a:pPr>
              <a:r>
                <a:rPr lang="es-ES" altLang="ko-KR" sz="900">
                  <a:solidFill>
                    <a:srgbClr val="000000"/>
                  </a:solidFill>
                  <a:latin typeface="Arial Narrow" pitchFamily="34" charset="0"/>
                  <a:ea typeface="Batang" pitchFamily="18" charset="-127"/>
                </a:rPr>
                <a:t>2</a:t>
              </a:r>
              <a:endParaRPr lang="es-ES" sz="2000">
                <a:latin typeface="Arial" charset="0"/>
              </a:endParaRPr>
            </a:p>
          </p:txBody>
        </p:sp>
        <p:sp>
          <p:nvSpPr>
            <p:cNvPr id="151601" name="Text Box 49"/>
            <p:cNvSpPr txBox="1">
              <a:spLocks noChangeArrowheads="1"/>
            </p:cNvSpPr>
            <p:nvPr/>
          </p:nvSpPr>
          <p:spPr bwMode="auto">
            <a:xfrm>
              <a:off x="3155" y="3192"/>
              <a:ext cx="131" cy="126"/>
            </a:xfrm>
            <a:prstGeom prst="rect">
              <a:avLst/>
            </a:prstGeom>
            <a:noFill/>
            <a:ln w="9525">
              <a:noFill/>
              <a:miter lim="800000"/>
              <a:headEnd/>
              <a:tailEnd/>
            </a:ln>
          </p:spPr>
          <p:txBody>
            <a:bodyPr lIns="62179" tIns="31090" rIns="62179" bIns="31090">
              <a:spAutoFit/>
            </a:bodyPr>
            <a:lstStyle/>
            <a:p>
              <a:pPr eaLnBrk="1" hangingPunct="1">
                <a:spcBef>
                  <a:spcPct val="50000"/>
                </a:spcBef>
              </a:pPr>
              <a:r>
                <a:rPr lang="es-ES" altLang="ko-KR" sz="900">
                  <a:solidFill>
                    <a:srgbClr val="000000"/>
                  </a:solidFill>
                  <a:latin typeface="Arial Narrow" pitchFamily="34" charset="0"/>
                  <a:ea typeface="Batang" pitchFamily="18" charset="-127"/>
                </a:rPr>
                <a:t>3</a:t>
              </a:r>
              <a:endParaRPr lang="es-ES" sz="2000">
                <a:latin typeface="Arial" charset="0"/>
              </a:endParaRPr>
            </a:p>
          </p:txBody>
        </p:sp>
        <p:sp>
          <p:nvSpPr>
            <p:cNvPr id="151602" name="Text Box 50"/>
            <p:cNvSpPr txBox="1">
              <a:spLocks noChangeArrowheads="1"/>
            </p:cNvSpPr>
            <p:nvPr/>
          </p:nvSpPr>
          <p:spPr bwMode="auto">
            <a:xfrm>
              <a:off x="3243" y="3192"/>
              <a:ext cx="131" cy="126"/>
            </a:xfrm>
            <a:prstGeom prst="rect">
              <a:avLst/>
            </a:prstGeom>
            <a:noFill/>
            <a:ln w="9525">
              <a:noFill/>
              <a:miter lim="800000"/>
              <a:headEnd/>
              <a:tailEnd/>
            </a:ln>
          </p:spPr>
          <p:txBody>
            <a:bodyPr lIns="62179" tIns="31090" rIns="62179" bIns="31090">
              <a:spAutoFit/>
            </a:bodyPr>
            <a:lstStyle/>
            <a:p>
              <a:pPr eaLnBrk="1" hangingPunct="1">
                <a:spcBef>
                  <a:spcPct val="50000"/>
                </a:spcBef>
              </a:pPr>
              <a:r>
                <a:rPr lang="es-ES" altLang="ko-KR" sz="900">
                  <a:solidFill>
                    <a:srgbClr val="000000"/>
                  </a:solidFill>
                  <a:latin typeface="Arial Narrow" pitchFamily="34" charset="0"/>
                  <a:ea typeface="Batang" pitchFamily="18" charset="-127"/>
                </a:rPr>
                <a:t>4</a:t>
              </a:r>
              <a:endParaRPr lang="es-ES" sz="2000">
                <a:latin typeface="Arial" charset="0"/>
              </a:endParaRPr>
            </a:p>
          </p:txBody>
        </p:sp>
        <p:sp>
          <p:nvSpPr>
            <p:cNvPr id="151603" name="Text Box 51"/>
            <p:cNvSpPr txBox="1">
              <a:spLocks noChangeArrowheads="1"/>
            </p:cNvSpPr>
            <p:nvPr/>
          </p:nvSpPr>
          <p:spPr bwMode="auto">
            <a:xfrm>
              <a:off x="3331" y="3192"/>
              <a:ext cx="131" cy="126"/>
            </a:xfrm>
            <a:prstGeom prst="rect">
              <a:avLst/>
            </a:prstGeom>
            <a:noFill/>
            <a:ln w="9525">
              <a:noFill/>
              <a:miter lim="800000"/>
              <a:headEnd/>
              <a:tailEnd/>
            </a:ln>
          </p:spPr>
          <p:txBody>
            <a:bodyPr lIns="62179" tIns="31090" rIns="62179" bIns="31090">
              <a:spAutoFit/>
            </a:bodyPr>
            <a:lstStyle/>
            <a:p>
              <a:pPr eaLnBrk="1" hangingPunct="1">
                <a:spcBef>
                  <a:spcPct val="50000"/>
                </a:spcBef>
              </a:pPr>
              <a:r>
                <a:rPr lang="es-ES" altLang="ko-KR" sz="900">
                  <a:solidFill>
                    <a:srgbClr val="000000"/>
                  </a:solidFill>
                  <a:latin typeface="Arial Narrow" pitchFamily="34" charset="0"/>
                  <a:ea typeface="Batang" pitchFamily="18" charset="-127"/>
                </a:rPr>
                <a:t>1</a:t>
              </a:r>
              <a:endParaRPr lang="es-ES" sz="2000">
                <a:latin typeface="Arial" charset="0"/>
              </a:endParaRPr>
            </a:p>
          </p:txBody>
        </p:sp>
        <p:sp>
          <p:nvSpPr>
            <p:cNvPr id="151604" name="Text Box 52"/>
            <p:cNvSpPr txBox="1">
              <a:spLocks noChangeArrowheads="1"/>
            </p:cNvSpPr>
            <p:nvPr/>
          </p:nvSpPr>
          <p:spPr bwMode="auto">
            <a:xfrm>
              <a:off x="3429" y="3192"/>
              <a:ext cx="131" cy="126"/>
            </a:xfrm>
            <a:prstGeom prst="rect">
              <a:avLst/>
            </a:prstGeom>
            <a:noFill/>
            <a:ln w="9525">
              <a:noFill/>
              <a:miter lim="800000"/>
              <a:headEnd/>
              <a:tailEnd/>
            </a:ln>
          </p:spPr>
          <p:txBody>
            <a:bodyPr lIns="62179" tIns="31090" rIns="62179" bIns="31090">
              <a:spAutoFit/>
            </a:bodyPr>
            <a:lstStyle/>
            <a:p>
              <a:pPr eaLnBrk="1" hangingPunct="1">
                <a:spcBef>
                  <a:spcPct val="50000"/>
                </a:spcBef>
              </a:pPr>
              <a:r>
                <a:rPr lang="es-ES" altLang="ko-KR" sz="900">
                  <a:solidFill>
                    <a:srgbClr val="000000"/>
                  </a:solidFill>
                  <a:latin typeface="Arial Narrow" pitchFamily="34" charset="0"/>
                  <a:ea typeface="Batang" pitchFamily="18" charset="-127"/>
                </a:rPr>
                <a:t>2</a:t>
              </a:r>
              <a:endParaRPr lang="es-ES" sz="2000">
                <a:latin typeface="Arial" charset="0"/>
              </a:endParaRPr>
            </a:p>
          </p:txBody>
        </p:sp>
        <p:sp>
          <p:nvSpPr>
            <p:cNvPr id="151605" name="Text Box 53"/>
            <p:cNvSpPr txBox="1">
              <a:spLocks noChangeArrowheads="1"/>
            </p:cNvSpPr>
            <p:nvPr/>
          </p:nvSpPr>
          <p:spPr bwMode="auto">
            <a:xfrm>
              <a:off x="2882" y="3376"/>
              <a:ext cx="717" cy="270"/>
            </a:xfrm>
            <a:prstGeom prst="rect">
              <a:avLst/>
            </a:prstGeom>
            <a:noFill/>
            <a:ln w="9525">
              <a:noFill/>
              <a:miter lim="800000"/>
              <a:headEnd/>
              <a:tailEnd/>
            </a:ln>
          </p:spPr>
          <p:txBody>
            <a:bodyPr lIns="62179" tIns="31090" rIns="62179" bIns="31090">
              <a:spAutoFit/>
            </a:bodyPr>
            <a:lstStyle/>
            <a:p>
              <a:pPr algn="ctr" eaLnBrk="1" hangingPunct="1">
                <a:spcBef>
                  <a:spcPct val="50000"/>
                </a:spcBef>
              </a:pPr>
              <a:r>
                <a:rPr lang="es-ES" altLang="ko-KR" sz="1200">
                  <a:solidFill>
                    <a:srgbClr val="000000"/>
                  </a:solidFill>
                  <a:latin typeface="Arial Narrow" pitchFamily="34" charset="0"/>
                  <a:ea typeface="Batang" pitchFamily="18" charset="-127"/>
                </a:rPr>
                <a:t>TIEMPO: </a:t>
              </a:r>
              <a:r>
                <a:rPr lang="es-ES" altLang="ko-KR" sz="1200" i="1">
                  <a:solidFill>
                    <a:srgbClr val="000000"/>
                  </a:solidFill>
                  <a:latin typeface="Arial Narrow" pitchFamily="34" charset="0"/>
                  <a:ea typeface="Batang" pitchFamily="18" charset="-127"/>
                </a:rPr>
                <a:t>trimestre</a:t>
              </a:r>
              <a:endParaRPr lang="es-ES" sz="2000">
                <a:latin typeface="Arial" charset="0"/>
              </a:endParaRPr>
            </a:p>
          </p:txBody>
        </p:sp>
        <p:sp>
          <p:nvSpPr>
            <p:cNvPr id="151606" name="Text Box 54"/>
            <p:cNvSpPr txBox="1">
              <a:spLocks noChangeArrowheads="1"/>
            </p:cNvSpPr>
            <p:nvPr/>
          </p:nvSpPr>
          <p:spPr bwMode="auto">
            <a:xfrm>
              <a:off x="2938" y="2496"/>
              <a:ext cx="340" cy="98"/>
            </a:xfrm>
            <a:prstGeom prst="rect">
              <a:avLst/>
            </a:prstGeom>
            <a:noFill/>
            <a:ln w="9525">
              <a:noFill/>
              <a:miter lim="800000"/>
              <a:headEnd/>
              <a:tailEnd/>
            </a:ln>
          </p:spPr>
          <p:txBody>
            <a:bodyPr lIns="62179" tIns="31090" rIns="62179" bIns="31090">
              <a:spAutoFit/>
            </a:bodyPr>
            <a:lstStyle/>
            <a:p>
              <a:pPr eaLnBrk="1" hangingPunct="1">
                <a:spcBef>
                  <a:spcPct val="50000"/>
                </a:spcBef>
              </a:pPr>
              <a:r>
                <a:rPr lang="es-ES" altLang="ko-KR" sz="600">
                  <a:solidFill>
                    <a:srgbClr val="000000"/>
                  </a:solidFill>
                  <a:latin typeface="Arial Narrow" pitchFamily="34" charset="0"/>
                  <a:ea typeface="Batang" pitchFamily="18" charset="-127"/>
                </a:rPr>
                <a:t>Madrid</a:t>
              </a:r>
              <a:endParaRPr lang="es-ES" sz="2000">
                <a:latin typeface="Arial" charset="0"/>
              </a:endParaRPr>
            </a:p>
          </p:txBody>
        </p:sp>
        <p:sp>
          <p:nvSpPr>
            <p:cNvPr id="151607" name="Text Box 55"/>
            <p:cNvSpPr txBox="1">
              <a:spLocks noChangeArrowheads="1"/>
            </p:cNvSpPr>
            <p:nvPr/>
          </p:nvSpPr>
          <p:spPr bwMode="auto">
            <a:xfrm>
              <a:off x="2824" y="2541"/>
              <a:ext cx="377" cy="98"/>
            </a:xfrm>
            <a:prstGeom prst="rect">
              <a:avLst/>
            </a:prstGeom>
            <a:noFill/>
            <a:ln w="9525">
              <a:noFill/>
              <a:miter lim="800000"/>
              <a:headEnd/>
              <a:tailEnd/>
            </a:ln>
          </p:spPr>
          <p:txBody>
            <a:bodyPr lIns="62179" tIns="31090" rIns="62179" bIns="31090">
              <a:spAutoFit/>
            </a:bodyPr>
            <a:lstStyle/>
            <a:p>
              <a:pPr eaLnBrk="1" hangingPunct="1">
                <a:spcBef>
                  <a:spcPct val="50000"/>
                </a:spcBef>
              </a:pPr>
              <a:r>
                <a:rPr lang="es-ES" altLang="ko-KR" sz="600">
                  <a:solidFill>
                    <a:srgbClr val="000000"/>
                  </a:solidFill>
                  <a:latin typeface="Arial Narrow" pitchFamily="34" charset="0"/>
                  <a:ea typeface="Batang" pitchFamily="18" charset="-127"/>
                </a:rPr>
                <a:t>Barcelona</a:t>
              </a:r>
              <a:endParaRPr lang="es-ES" sz="2000">
                <a:latin typeface="Arial" charset="0"/>
              </a:endParaRPr>
            </a:p>
          </p:txBody>
        </p:sp>
        <p:sp>
          <p:nvSpPr>
            <p:cNvPr id="151608" name="Text Box 56"/>
            <p:cNvSpPr txBox="1">
              <a:spLocks noChangeArrowheads="1"/>
            </p:cNvSpPr>
            <p:nvPr/>
          </p:nvSpPr>
          <p:spPr bwMode="auto">
            <a:xfrm>
              <a:off x="2793" y="2588"/>
              <a:ext cx="378" cy="98"/>
            </a:xfrm>
            <a:prstGeom prst="rect">
              <a:avLst/>
            </a:prstGeom>
            <a:noFill/>
            <a:ln w="9525">
              <a:noFill/>
              <a:miter lim="800000"/>
              <a:headEnd/>
              <a:tailEnd/>
            </a:ln>
          </p:spPr>
          <p:txBody>
            <a:bodyPr lIns="62179" tIns="31090" rIns="62179" bIns="31090">
              <a:spAutoFit/>
            </a:bodyPr>
            <a:lstStyle/>
            <a:p>
              <a:pPr eaLnBrk="1" hangingPunct="1">
                <a:spcBef>
                  <a:spcPct val="50000"/>
                </a:spcBef>
              </a:pPr>
              <a:r>
                <a:rPr lang="es-ES" altLang="ko-KR" sz="600">
                  <a:solidFill>
                    <a:srgbClr val="000000"/>
                  </a:solidFill>
                  <a:latin typeface="Arial Narrow" pitchFamily="34" charset="0"/>
                  <a:ea typeface="Batang" pitchFamily="18" charset="-127"/>
                </a:rPr>
                <a:t>Valencia</a:t>
              </a:r>
              <a:endParaRPr lang="es-ES" sz="2000">
                <a:latin typeface="Arial" charset="0"/>
              </a:endParaRPr>
            </a:p>
          </p:txBody>
        </p:sp>
        <p:sp>
          <p:nvSpPr>
            <p:cNvPr id="151609" name="Text Box 57"/>
            <p:cNvSpPr txBox="1">
              <a:spLocks noChangeArrowheads="1"/>
            </p:cNvSpPr>
            <p:nvPr/>
          </p:nvSpPr>
          <p:spPr bwMode="auto">
            <a:xfrm>
              <a:off x="2932" y="2457"/>
              <a:ext cx="377" cy="98"/>
            </a:xfrm>
            <a:prstGeom prst="rect">
              <a:avLst/>
            </a:prstGeom>
            <a:noFill/>
            <a:ln w="9525">
              <a:noFill/>
              <a:miter lim="800000"/>
              <a:headEnd/>
              <a:tailEnd/>
            </a:ln>
          </p:spPr>
          <p:txBody>
            <a:bodyPr lIns="62179" tIns="31090" rIns="62179" bIns="31090">
              <a:spAutoFit/>
            </a:bodyPr>
            <a:lstStyle/>
            <a:p>
              <a:pPr eaLnBrk="1" hangingPunct="1">
                <a:spcBef>
                  <a:spcPct val="50000"/>
                </a:spcBef>
              </a:pPr>
              <a:r>
                <a:rPr lang="es-ES" altLang="ko-KR" sz="600">
                  <a:solidFill>
                    <a:srgbClr val="000000"/>
                  </a:solidFill>
                  <a:latin typeface="Arial Narrow" pitchFamily="34" charset="0"/>
                  <a:ea typeface="Batang" pitchFamily="18" charset="-127"/>
                </a:rPr>
                <a:t>Zaragoza</a:t>
              </a:r>
              <a:endParaRPr lang="es-ES" sz="2000">
                <a:latin typeface="Arial" charset="0"/>
              </a:endParaRPr>
            </a:p>
          </p:txBody>
        </p:sp>
        <p:sp>
          <p:nvSpPr>
            <p:cNvPr id="151610" name="Text Box 58"/>
            <p:cNvSpPr txBox="1">
              <a:spLocks noChangeArrowheads="1"/>
            </p:cNvSpPr>
            <p:nvPr/>
          </p:nvSpPr>
          <p:spPr bwMode="auto">
            <a:xfrm>
              <a:off x="3019" y="2422"/>
              <a:ext cx="378" cy="98"/>
            </a:xfrm>
            <a:prstGeom prst="rect">
              <a:avLst/>
            </a:prstGeom>
            <a:noFill/>
            <a:ln w="9525">
              <a:noFill/>
              <a:miter lim="800000"/>
              <a:headEnd/>
              <a:tailEnd/>
            </a:ln>
          </p:spPr>
          <p:txBody>
            <a:bodyPr lIns="62179" tIns="31090" rIns="62179" bIns="31090">
              <a:spAutoFit/>
            </a:bodyPr>
            <a:lstStyle/>
            <a:p>
              <a:pPr eaLnBrk="1" hangingPunct="1">
                <a:spcBef>
                  <a:spcPct val="50000"/>
                </a:spcBef>
              </a:pPr>
              <a:r>
                <a:rPr lang="es-ES" altLang="ko-KR" sz="600">
                  <a:solidFill>
                    <a:srgbClr val="000000"/>
                  </a:solidFill>
                  <a:latin typeface="Arial Narrow" pitchFamily="34" charset="0"/>
                  <a:ea typeface="Batang" pitchFamily="18" charset="-127"/>
                </a:rPr>
                <a:t>Alicante</a:t>
              </a:r>
              <a:endParaRPr lang="es-ES" sz="2000">
                <a:latin typeface="Arial" charset="0"/>
              </a:endParaRPr>
            </a:p>
          </p:txBody>
        </p:sp>
        <p:sp>
          <p:nvSpPr>
            <p:cNvPr id="151611" name="Text Box 59"/>
            <p:cNvSpPr txBox="1">
              <a:spLocks noChangeArrowheads="1"/>
            </p:cNvSpPr>
            <p:nvPr/>
          </p:nvSpPr>
          <p:spPr bwMode="auto">
            <a:xfrm>
              <a:off x="3095" y="2380"/>
              <a:ext cx="377" cy="98"/>
            </a:xfrm>
            <a:prstGeom prst="rect">
              <a:avLst/>
            </a:prstGeom>
            <a:noFill/>
            <a:ln w="9525">
              <a:noFill/>
              <a:miter lim="800000"/>
              <a:headEnd/>
              <a:tailEnd/>
            </a:ln>
          </p:spPr>
          <p:txBody>
            <a:bodyPr lIns="62179" tIns="31090" rIns="62179" bIns="31090">
              <a:spAutoFit/>
            </a:bodyPr>
            <a:lstStyle/>
            <a:p>
              <a:pPr eaLnBrk="1" hangingPunct="1">
                <a:spcBef>
                  <a:spcPct val="50000"/>
                </a:spcBef>
              </a:pPr>
              <a:r>
                <a:rPr lang="es-ES" altLang="ko-KR" sz="600">
                  <a:solidFill>
                    <a:srgbClr val="000000"/>
                  </a:solidFill>
                  <a:latin typeface="Arial Narrow" pitchFamily="34" charset="0"/>
                  <a:ea typeface="Batang" pitchFamily="18" charset="-127"/>
                </a:rPr>
                <a:t>Murcia</a:t>
              </a:r>
              <a:endParaRPr lang="es-ES" sz="2000">
                <a:latin typeface="Arial" charset="0"/>
              </a:endParaRPr>
            </a:p>
          </p:txBody>
        </p:sp>
        <p:sp>
          <p:nvSpPr>
            <p:cNvPr id="151612" name="Text Box 60"/>
            <p:cNvSpPr txBox="1">
              <a:spLocks noChangeArrowheads="1"/>
            </p:cNvSpPr>
            <p:nvPr/>
          </p:nvSpPr>
          <p:spPr bwMode="auto">
            <a:xfrm>
              <a:off x="2946" y="2654"/>
              <a:ext cx="262" cy="117"/>
            </a:xfrm>
            <a:prstGeom prst="rect">
              <a:avLst/>
            </a:prstGeom>
            <a:noFill/>
            <a:ln w="9525">
              <a:noFill/>
              <a:miter lim="800000"/>
              <a:headEnd/>
              <a:tailEnd/>
            </a:ln>
          </p:spPr>
          <p:txBody>
            <a:bodyPr lIns="62179" tIns="31090" rIns="62179" bIns="31090">
              <a:spAutoFit/>
            </a:bodyPr>
            <a:lstStyle/>
            <a:p>
              <a:pPr eaLnBrk="1" hangingPunct="1">
                <a:spcBef>
                  <a:spcPct val="50000"/>
                </a:spcBef>
              </a:pPr>
              <a:r>
                <a:rPr lang="es-ES" altLang="ko-KR" sz="800">
                  <a:solidFill>
                    <a:srgbClr val="000000"/>
                  </a:solidFill>
                  <a:latin typeface="Arial Narrow" pitchFamily="34" charset="0"/>
                  <a:ea typeface="Batang" pitchFamily="18" charset="-127"/>
                </a:rPr>
                <a:t>17</a:t>
              </a:r>
              <a:endParaRPr lang="es-ES" sz="2000">
                <a:latin typeface="Arial" charset="0"/>
              </a:endParaRPr>
            </a:p>
          </p:txBody>
        </p:sp>
        <p:sp>
          <p:nvSpPr>
            <p:cNvPr id="151613" name="Text Box 61"/>
            <p:cNvSpPr txBox="1">
              <a:spLocks noChangeArrowheads="1"/>
            </p:cNvSpPr>
            <p:nvPr/>
          </p:nvSpPr>
          <p:spPr bwMode="auto">
            <a:xfrm>
              <a:off x="2946" y="2742"/>
              <a:ext cx="262" cy="117"/>
            </a:xfrm>
            <a:prstGeom prst="rect">
              <a:avLst/>
            </a:prstGeom>
            <a:noFill/>
            <a:ln w="9525">
              <a:noFill/>
              <a:miter lim="800000"/>
              <a:headEnd/>
              <a:tailEnd/>
            </a:ln>
          </p:spPr>
          <p:txBody>
            <a:bodyPr lIns="62179" tIns="31090" rIns="62179" bIns="31090">
              <a:spAutoFit/>
            </a:bodyPr>
            <a:lstStyle/>
            <a:p>
              <a:pPr eaLnBrk="1" hangingPunct="1">
                <a:spcBef>
                  <a:spcPct val="50000"/>
                </a:spcBef>
              </a:pPr>
              <a:r>
                <a:rPr lang="es-ES" altLang="ko-KR" sz="800">
                  <a:solidFill>
                    <a:srgbClr val="000000"/>
                  </a:solidFill>
                  <a:latin typeface="Arial Narrow" pitchFamily="34" charset="0"/>
                  <a:ea typeface="Batang" pitchFamily="18" charset="-127"/>
                </a:rPr>
                <a:t>57</a:t>
              </a:r>
              <a:endParaRPr lang="es-ES" sz="2000">
                <a:latin typeface="Arial" charset="0"/>
              </a:endParaRPr>
            </a:p>
          </p:txBody>
        </p:sp>
        <p:sp>
          <p:nvSpPr>
            <p:cNvPr id="151614" name="Text Box 62"/>
            <p:cNvSpPr txBox="1">
              <a:spLocks noChangeArrowheads="1"/>
            </p:cNvSpPr>
            <p:nvPr/>
          </p:nvSpPr>
          <p:spPr bwMode="auto">
            <a:xfrm>
              <a:off x="2946" y="2830"/>
              <a:ext cx="262" cy="117"/>
            </a:xfrm>
            <a:prstGeom prst="rect">
              <a:avLst/>
            </a:prstGeom>
            <a:noFill/>
            <a:ln w="9525">
              <a:noFill/>
              <a:miter lim="800000"/>
              <a:headEnd/>
              <a:tailEnd/>
            </a:ln>
          </p:spPr>
          <p:txBody>
            <a:bodyPr lIns="62179" tIns="31090" rIns="62179" bIns="31090">
              <a:spAutoFit/>
            </a:bodyPr>
            <a:lstStyle/>
            <a:p>
              <a:pPr eaLnBrk="1" hangingPunct="1">
                <a:spcBef>
                  <a:spcPct val="50000"/>
                </a:spcBef>
              </a:pPr>
              <a:r>
                <a:rPr lang="es-ES" altLang="ko-KR" sz="800">
                  <a:solidFill>
                    <a:srgbClr val="000000"/>
                  </a:solidFill>
                  <a:latin typeface="Arial Narrow" pitchFamily="34" charset="0"/>
                  <a:ea typeface="Batang" pitchFamily="18" charset="-127"/>
                </a:rPr>
                <a:t>93</a:t>
              </a:r>
              <a:endParaRPr lang="es-ES" sz="2000">
                <a:latin typeface="Arial" charset="0"/>
              </a:endParaRPr>
            </a:p>
          </p:txBody>
        </p:sp>
        <p:sp>
          <p:nvSpPr>
            <p:cNvPr id="151615" name="Text Box 63"/>
            <p:cNvSpPr txBox="1">
              <a:spLocks noChangeArrowheads="1"/>
            </p:cNvSpPr>
            <p:nvPr/>
          </p:nvSpPr>
          <p:spPr bwMode="auto">
            <a:xfrm>
              <a:off x="2946" y="3005"/>
              <a:ext cx="262" cy="117"/>
            </a:xfrm>
            <a:prstGeom prst="rect">
              <a:avLst/>
            </a:prstGeom>
            <a:noFill/>
            <a:ln w="9525">
              <a:noFill/>
              <a:miter lim="800000"/>
              <a:headEnd/>
              <a:tailEnd/>
            </a:ln>
          </p:spPr>
          <p:txBody>
            <a:bodyPr lIns="62179" tIns="31090" rIns="62179" bIns="31090">
              <a:spAutoFit/>
            </a:bodyPr>
            <a:lstStyle/>
            <a:p>
              <a:pPr eaLnBrk="1" hangingPunct="1">
                <a:spcBef>
                  <a:spcPct val="50000"/>
                </a:spcBef>
              </a:pPr>
              <a:r>
                <a:rPr lang="es-ES" altLang="ko-KR" sz="800">
                  <a:solidFill>
                    <a:srgbClr val="000000"/>
                  </a:solidFill>
                  <a:latin typeface="Arial Narrow" pitchFamily="34" charset="0"/>
                  <a:ea typeface="Batang" pitchFamily="18" charset="-127"/>
                </a:rPr>
                <a:t> 5</a:t>
              </a:r>
              <a:endParaRPr lang="es-ES" sz="2000">
                <a:latin typeface="Arial" charset="0"/>
              </a:endParaRPr>
            </a:p>
          </p:txBody>
        </p:sp>
        <p:sp>
          <p:nvSpPr>
            <p:cNvPr id="151616" name="Text Box 64"/>
            <p:cNvSpPr txBox="1">
              <a:spLocks noChangeArrowheads="1"/>
            </p:cNvSpPr>
            <p:nvPr/>
          </p:nvSpPr>
          <p:spPr bwMode="auto">
            <a:xfrm>
              <a:off x="2946" y="3092"/>
              <a:ext cx="262" cy="117"/>
            </a:xfrm>
            <a:prstGeom prst="rect">
              <a:avLst/>
            </a:prstGeom>
            <a:noFill/>
            <a:ln w="9525">
              <a:noFill/>
              <a:miter lim="800000"/>
              <a:headEnd/>
              <a:tailEnd/>
            </a:ln>
          </p:spPr>
          <p:txBody>
            <a:bodyPr lIns="62179" tIns="31090" rIns="62179" bIns="31090">
              <a:spAutoFit/>
            </a:bodyPr>
            <a:lstStyle/>
            <a:p>
              <a:pPr eaLnBrk="1" hangingPunct="1">
                <a:spcBef>
                  <a:spcPct val="50000"/>
                </a:spcBef>
              </a:pPr>
              <a:r>
                <a:rPr lang="es-ES" altLang="ko-KR" sz="800">
                  <a:solidFill>
                    <a:srgbClr val="000000"/>
                  </a:solidFill>
                  <a:latin typeface="Arial Narrow" pitchFamily="34" charset="0"/>
                  <a:ea typeface="Batang" pitchFamily="18" charset="-127"/>
                </a:rPr>
                <a:t>12</a:t>
              </a:r>
              <a:endParaRPr lang="es-ES" sz="2000">
                <a:latin typeface="Arial" charset="0"/>
              </a:endParaRPr>
            </a:p>
          </p:txBody>
        </p:sp>
        <p:sp>
          <p:nvSpPr>
            <p:cNvPr id="151617" name="Text Box 65"/>
            <p:cNvSpPr txBox="1">
              <a:spLocks noChangeArrowheads="1"/>
            </p:cNvSpPr>
            <p:nvPr/>
          </p:nvSpPr>
          <p:spPr bwMode="auto">
            <a:xfrm>
              <a:off x="2181" y="2339"/>
              <a:ext cx="427" cy="350"/>
            </a:xfrm>
            <a:prstGeom prst="rect">
              <a:avLst/>
            </a:prstGeom>
            <a:noFill/>
            <a:ln w="9525">
              <a:noFill/>
              <a:miter lim="800000"/>
              <a:headEnd/>
              <a:tailEnd/>
            </a:ln>
          </p:spPr>
          <p:txBody>
            <a:bodyPr lIns="62179" tIns="31090" rIns="62179" bIns="31090"/>
            <a:lstStyle/>
            <a:p>
              <a:pPr algn="ctr" eaLnBrk="1" hangingPunct="1">
                <a:spcBef>
                  <a:spcPct val="50000"/>
                </a:spcBef>
              </a:pPr>
              <a:r>
                <a:rPr lang="es-ES" altLang="ko-KR" sz="900" i="1">
                  <a:solidFill>
                    <a:srgbClr val="000000"/>
                  </a:solidFill>
                  <a:latin typeface="Arial" charset="0"/>
                  <a:ea typeface="Batang" pitchFamily="18" charset="-127"/>
                </a:rPr>
                <a:t>Ventas en miles de Euros</a:t>
              </a:r>
              <a:endParaRPr lang="es-ES" sz="2000">
                <a:latin typeface="Arial" charset="0"/>
              </a:endParaRPr>
            </a:p>
          </p:txBody>
        </p:sp>
        <p:sp>
          <p:nvSpPr>
            <p:cNvPr id="151618" name="Text Box 66"/>
            <p:cNvSpPr txBox="1">
              <a:spLocks noChangeArrowheads="1"/>
            </p:cNvSpPr>
            <p:nvPr/>
          </p:nvSpPr>
          <p:spPr bwMode="auto">
            <a:xfrm>
              <a:off x="4106" y="2368"/>
              <a:ext cx="1407" cy="155"/>
            </a:xfrm>
            <a:prstGeom prst="rect">
              <a:avLst/>
            </a:prstGeom>
            <a:noFill/>
            <a:ln w="9525">
              <a:noFill/>
              <a:miter lim="800000"/>
              <a:headEnd/>
              <a:tailEnd/>
            </a:ln>
          </p:spPr>
          <p:txBody>
            <a:bodyPr lIns="62179" tIns="31090" rIns="62179" bIns="31090">
              <a:spAutoFit/>
            </a:bodyPr>
            <a:lstStyle/>
            <a:p>
              <a:pPr algn="ctr" eaLnBrk="1" hangingPunct="1">
                <a:spcBef>
                  <a:spcPct val="50000"/>
                </a:spcBef>
              </a:pPr>
              <a:r>
                <a:rPr lang="es-ES" altLang="ko-KR" sz="1200" i="1">
                  <a:solidFill>
                    <a:srgbClr val="000000"/>
                  </a:solidFill>
                  <a:latin typeface="Arial" charset="0"/>
                  <a:ea typeface="Batang" pitchFamily="18" charset="-127"/>
                </a:rPr>
                <a:t>Jerarquía de dimensiones:</a:t>
              </a:r>
              <a:endParaRPr lang="es-ES" sz="2000">
                <a:latin typeface="Arial" charset="0"/>
              </a:endParaRPr>
            </a:p>
          </p:txBody>
        </p:sp>
        <p:sp>
          <p:nvSpPr>
            <p:cNvPr id="151619" name="Text Box 67"/>
            <p:cNvSpPr txBox="1">
              <a:spLocks noChangeArrowheads="1"/>
            </p:cNvSpPr>
            <p:nvPr/>
          </p:nvSpPr>
          <p:spPr bwMode="auto">
            <a:xfrm>
              <a:off x="4106" y="2656"/>
              <a:ext cx="491" cy="642"/>
            </a:xfrm>
            <a:prstGeom prst="rect">
              <a:avLst/>
            </a:prstGeom>
            <a:noFill/>
            <a:ln w="9525">
              <a:noFill/>
              <a:miter lim="800000"/>
              <a:headEnd/>
              <a:tailEnd/>
            </a:ln>
          </p:spPr>
          <p:txBody>
            <a:bodyPr lIns="62179" tIns="31090" rIns="62179" bIns="31090">
              <a:spAutoFit/>
            </a:bodyPr>
            <a:lstStyle/>
            <a:p>
              <a:pPr eaLnBrk="1" hangingPunct="1">
                <a:spcBef>
                  <a:spcPct val="50000"/>
                </a:spcBef>
              </a:pPr>
              <a:r>
                <a:rPr lang="es-ES" altLang="ko-KR" sz="900" i="1">
                  <a:solidFill>
                    <a:srgbClr val="000000"/>
                  </a:solidFill>
                  <a:latin typeface="Arial Narrow" pitchFamily="34" charset="0"/>
                  <a:ea typeface="Batang" pitchFamily="18" charset="-127"/>
                </a:rPr>
                <a:t>Categoría</a:t>
              </a:r>
            </a:p>
            <a:p>
              <a:pPr eaLnBrk="1" hangingPunct="1">
                <a:spcBef>
                  <a:spcPct val="50000"/>
                </a:spcBef>
              </a:pPr>
              <a:r>
                <a:rPr lang="es-ES" altLang="ko-KR" sz="900">
                  <a:solidFill>
                    <a:srgbClr val="000000"/>
                  </a:solidFill>
                  <a:latin typeface="Arial Narrow" pitchFamily="34" charset="0"/>
                  <a:ea typeface="Batang" pitchFamily="18" charset="-127"/>
                </a:rPr>
                <a:t>     </a:t>
              </a:r>
              <a:r>
                <a:rPr lang="es-ES" altLang="ko-KR" sz="900">
                  <a:solidFill>
                    <a:srgbClr val="000000"/>
                  </a:solidFill>
                  <a:latin typeface="Arial Narrow" pitchFamily="34" charset="0"/>
                  <a:ea typeface="Batang" pitchFamily="18" charset="-127"/>
                  <a:sym typeface="Symbol" pitchFamily="18" charset="2"/>
                </a:rPr>
                <a:t></a:t>
              </a:r>
              <a:endParaRPr lang="es-ES" altLang="ko-KR" sz="900" i="1">
                <a:solidFill>
                  <a:srgbClr val="000000"/>
                </a:solidFill>
                <a:latin typeface="Arial Narrow" pitchFamily="34" charset="0"/>
                <a:ea typeface="Batang" pitchFamily="18" charset="-127"/>
              </a:endParaRPr>
            </a:p>
            <a:p>
              <a:pPr algn="ctr" eaLnBrk="1" hangingPunct="1">
                <a:spcBef>
                  <a:spcPct val="50000"/>
                </a:spcBef>
              </a:pPr>
              <a:r>
                <a:rPr lang="es-ES" altLang="ko-KR" sz="900" i="1">
                  <a:solidFill>
                    <a:srgbClr val="000000"/>
                  </a:solidFill>
                  <a:latin typeface="Arial Narrow" pitchFamily="34" charset="0"/>
                  <a:ea typeface="Batang" pitchFamily="18" charset="-127"/>
                </a:rPr>
                <a:t>Gama     Prov.</a:t>
              </a:r>
            </a:p>
            <a:p>
              <a:pPr algn="ctr" eaLnBrk="1" hangingPunct="1">
                <a:spcBef>
                  <a:spcPct val="50000"/>
                </a:spcBef>
              </a:pPr>
              <a:r>
                <a:rPr lang="es-ES" altLang="ko-KR" sz="900">
                  <a:solidFill>
                    <a:srgbClr val="000000"/>
                  </a:solidFill>
                  <a:latin typeface="Arial Narrow" pitchFamily="34" charset="0"/>
                  <a:ea typeface="Batang" pitchFamily="18" charset="-127"/>
                </a:rPr>
                <a:t>\          /   </a:t>
              </a:r>
              <a:endParaRPr lang="es-ES" altLang="ko-KR" sz="900" i="1">
                <a:solidFill>
                  <a:srgbClr val="000000"/>
                </a:solidFill>
                <a:latin typeface="Arial Narrow" pitchFamily="34" charset="0"/>
                <a:ea typeface="Batang" pitchFamily="18" charset="-127"/>
              </a:endParaRPr>
            </a:p>
            <a:p>
              <a:pPr algn="ctr" eaLnBrk="1" hangingPunct="1">
                <a:spcBef>
                  <a:spcPct val="50000"/>
                </a:spcBef>
              </a:pPr>
              <a:r>
                <a:rPr lang="es-ES" altLang="ko-KR" sz="900" i="1">
                  <a:solidFill>
                    <a:srgbClr val="000000"/>
                  </a:solidFill>
                  <a:latin typeface="Arial Narrow" pitchFamily="34" charset="0"/>
                  <a:ea typeface="Batang" pitchFamily="18" charset="-127"/>
                </a:rPr>
                <a:t>Artículo</a:t>
              </a:r>
              <a:endParaRPr lang="es-ES" sz="2000">
                <a:latin typeface="Arial" charset="0"/>
              </a:endParaRPr>
            </a:p>
          </p:txBody>
        </p:sp>
        <p:sp>
          <p:nvSpPr>
            <p:cNvPr id="151620" name="Text Box 68"/>
            <p:cNvSpPr txBox="1">
              <a:spLocks noChangeArrowheads="1"/>
            </p:cNvSpPr>
            <p:nvPr/>
          </p:nvSpPr>
          <p:spPr bwMode="auto">
            <a:xfrm>
              <a:off x="4538" y="2656"/>
              <a:ext cx="556" cy="642"/>
            </a:xfrm>
            <a:prstGeom prst="rect">
              <a:avLst/>
            </a:prstGeom>
            <a:noFill/>
            <a:ln w="9525">
              <a:noFill/>
              <a:miter lim="800000"/>
              <a:headEnd/>
              <a:tailEnd/>
            </a:ln>
          </p:spPr>
          <p:txBody>
            <a:bodyPr lIns="62179" tIns="31090" rIns="62179" bIns="31090">
              <a:spAutoFit/>
            </a:bodyPr>
            <a:lstStyle/>
            <a:p>
              <a:pPr algn="ctr" eaLnBrk="1" hangingPunct="1">
                <a:spcBef>
                  <a:spcPct val="50000"/>
                </a:spcBef>
              </a:pPr>
              <a:r>
                <a:rPr lang="es-ES" altLang="ko-KR" sz="900" i="1">
                  <a:solidFill>
                    <a:srgbClr val="000000"/>
                  </a:solidFill>
                  <a:latin typeface="Arial Narrow" pitchFamily="34" charset="0"/>
                  <a:ea typeface="Batang" pitchFamily="18" charset="-127"/>
                </a:rPr>
                <a:t>País</a:t>
              </a:r>
            </a:p>
            <a:p>
              <a:pPr algn="ctr" eaLnBrk="1" hangingPunct="1">
                <a:spcBef>
                  <a:spcPct val="50000"/>
                </a:spcBef>
              </a:pPr>
              <a:r>
                <a:rPr lang="es-ES" altLang="ko-KR" sz="900">
                  <a:solidFill>
                    <a:srgbClr val="000000"/>
                  </a:solidFill>
                  <a:latin typeface="Arial Narrow" pitchFamily="34" charset="0"/>
                  <a:ea typeface="Batang" pitchFamily="18" charset="-127"/>
                  <a:sym typeface="Symbol" pitchFamily="18" charset="2"/>
                </a:rPr>
                <a:t></a:t>
              </a:r>
              <a:endParaRPr lang="es-ES" altLang="ko-KR" sz="900" i="1">
                <a:solidFill>
                  <a:srgbClr val="000000"/>
                </a:solidFill>
                <a:latin typeface="Arial Narrow" pitchFamily="34" charset="0"/>
                <a:ea typeface="Batang" pitchFamily="18" charset="-127"/>
              </a:endParaRPr>
            </a:p>
            <a:p>
              <a:pPr algn="ctr" eaLnBrk="1" hangingPunct="1">
                <a:spcBef>
                  <a:spcPct val="50000"/>
                </a:spcBef>
              </a:pPr>
              <a:r>
                <a:rPr lang="es-ES" altLang="ko-KR" sz="900" i="1">
                  <a:solidFill>
                    <a:srgbClr val="000000"/>
                  </a:solidFill>
                  <a:latin typeface="Arial Narrow" pitchFamily="34" charset="0"/>
                  <a:ea typeface="Batang" pitchFamily="18" charset="-127"/>
                </a:rPr>
                <a:t>Ciudad</a:t>
              </a:r>
            </a:p>
            <a:p>
              <a:pPr algn="ctr" eaLnBrk="1" hangingPunct="1">
                <a:spcBef>
                  <a:spcPct val="50000"/>
                </a:spcBef>
              </a:pPr>
              <a:r>
                <a:rPr lang="es-ES" altLang="ko-KR" sz="900">
                  <a:solidFill>
                    <a:srgbClr val="000000"/>
                  </a:solidFill>
                  <a:latin typeface="Arial Narrow" pitchFamily="34" charset="0"/>
                  <a:ea typeface="Batang" pitchFamily="18" charset="-127"/>
                  <a:sym typeface="Symbol" pitchFamily="18" charset="2"/>
                </a:rPr>
                <a:t></a:t>
              </a:r>
              <a:endParaRPr lang="es-ES" altLang="ko-KR" sz="900" i="1">
                <a:solidFill>
                  <a:srgbClr val="000000"/>
                </a:solidFill>
                <a:latin typeface="Arial Narrow" pitchFamily="34" charset="0"/>
                <a:ea typeface="Batang" pitchFamily="18" charset="-127"/>
              </a:endParaRPr>
            </a:p>
            <a:p>
              <a:pPr algn="ctr" eaLnBrk="1" hangingPunct="1">
                <a:spcBef>
                  <a:spcPct val="50000"/>
                </a:spcBef>
              </a:pPr>
              <a:r>
                <a:rPr lang="es-ES" altLang="ko-KR" sz="900" i="1">
                  <a:solidFill>
                    <a:srgbClr val="000000"/>
                  </a:solidFill>
                  <a:latin typeface="Arial Narrow" pitchFamily="34" charset="0"/>
                  <a:ea typeface="Batang" pitchFamily="18" charset="-127"/>
                </a:rPr>
                <a:t>Supermercado</a:t>
              </a:r>
              <a:endParaRPr lang="es-ES" sz="2000">
                <a:latin typeface="Arial" charset="0"/>
              </a:endParaRPr>
            </a:p>
          </p:txBody>
        </p:sp>
        <p:sp>
          <p:nvSpPr>
            <p:cNvPr id="151621" name="Text Box 69"/>
            <p:cNvSpPr txBox="1">
              <a:spLocks noChangeArrowheads="1"/>
            </p:cNvSpPr>
            <p:nvPr/>
          </p:nvSpPr>
          <p:spPr bwMode="auto">
            <a:xfrm>
              <a:off x="5042" y="2656"/>
              <a:ext cx="556" cy="1158"/>
            </a:xfrm>
            <a:prstGeom prst="rect">
              <a:avLst/>
            </a:prstGeom>
            <a:noFill/>
            <a:ln w="9525">
              <a:noFill/>
              <a:miter lim="800000"/>
              <a:headEnd/>
              <a:tailEnd/>
            </a:ln>
          </p:spPr>
          <p:txBody>
            <a:bodyPr lIns="62179" tIns="31090" rIns="62179" bIns="31090">
              <a:spAutoFit/>
            </a:bodyPr>
            <a:lstStyle/>
            <a:p>
              <a:pPr algn="ctr" eaLnBrk="1" hangingPunct="1">
                <a:spcBef>
                  <a:spcPct val="50000"/>
                </a:spcBef>
              </a:pPr>
              <a:r>
                <a:rPr lang="es-ES" altLang="ko-KR" sz="900" i="1">
                  <a:solidFill>
                    <a:srgbClr val="000000"/>
                  </a:solidFill>
                  <a:latin typeface="Arial Narrow" pitchFamily="34" charset="0"/>
                  <a:ea typeface="Batang" pitchFamily="18" charset="-127"/>
                </a:rPr>
                <a:t>Año</a:t>
              </a:r>
            </a:p>
            <a:p>
              <a:pPr algn="ctr" eaLnBrk="1" hangingPunct="1">
                <a:spcBef>
                  <a:spcPct val="50000"/>
                </a:spcBef>
              </a:pPr>
              <a:r>
                <a:rPr lang="es-ES" altLang="ko-KR" sz="900">
                  <a:solidFill>
                    <a:srgbClr val="000000"/>
                  </a:solidFill>
                  <a:latin typeface="Arial Narrow" pitchFamily="34" charset="0"/>
                  <a:ea typeface="Batang" pitchFamily="18" charset="-127"/>
                </a:rPr>
                <a:t>/       \</a:t>
              </a:r>
            </a:p>
            <a:p>
              <a:pPr eaLnBrk="1" hangingPunct="1">
                <a:spcBef>
                  <a:spcPct val="50000"/>
                </a:spcBef>
              </a:pPr>
              <a:r>
                <a:rPr lang="es-ES" altLang="ko-KR" sz="900" i="1">
                  <a:solidFill>
                    <a:srgbClr val="000000"/>
                  </a:solidFill>
                  <a:latin typeface="Arial Narrow" pitchFamily="34" charset="0"/>
                  <a:ea typeface="Batang" pitchFamily="18" charset="-127"/>
                </a:rPr>
                <a:t>Trimestre   </a:t>
              </a:r>
              <a:r>
                <a:rPr lang="es-ES" altLang="ko-KR" sz="900">
                  <a:solidFill>
                    <a:srgbClr val="000000"/>
                  </a:solidFill>
                  <a:latin typeface="Arial Narrow" pitchFamily="34" charset="0"/>
                  <a:ea typeface="Batang" pitchFamily="18" charset="-127"/>
                </a:rPr>
                <a:t>\</a:t>
              </a:r>
              <a:r>
                <a:rPr lang="es-ES" altLang="ko-KR" sz="900" i="1">
                  <a:solidFill>
                    <a:srgbClr val="000000"/>
                  </a:solidFill>
                  <a:latin typeface="Arial Narrow" pitchFamily="34" charset="0"/>
                  <a:ea typeface="Batang" pitchFamily="18" charset="-127"/>
                </a:rPr>
                <a:t>      </a:t>
              </a:r>
            </a:p>
            <a:p>
              <a:pPr algn="ctr" eaLnBrk="1" hangingPunct="1">
                <a:spcBef>
                  <a:spcPct val="50000"/>
                </a:spcBef>
              </a:pPr>
              <a:r>
                <a:rPr lang="es-ES" altLang="ko-KR" sz="900">
                  <a:solidFill>
                    <a:srgbClr val="000000"/>
                  </a:solidFill>
                  <a:latin typeface="Arial Narrow" pitchFamily="34" charset="0"/>
                  <a:ea typeface="Batang" pitchFamily="18" charset="-127"/>
                </a:rPr>
                <a:t>/            \</a:t>
              </a:r>
              <a:endParaRPr lang="es-ES" altLang="ko-KR" sz="900" i="1">
                <a:solidFill>
                  <a:srgbClr val="000000"/>
                </a:solidFill>
                <a:latin typeface="Arial Narrow" pitchFamily="34" charset="0"/>
                <a:ea typeface="Batang" pitchFamily="18" charset="-127"/>
              </a:endParaRPr>
            </a:p>
            <a:p>
              <a:pPr algn="ctr" eaLnBrk="1" hangingPunct="1">
                <a:spcBef>
                  <a:spcPct val="50000"/>
                </a:spcBef>
              </a:pPr>
              <a:r>
                <a:rPr lang="es-ES" altLang="ko-KR" sz="900" i="1">
                  <a:solidFill>
                    <a:srgbClr val="000000"/>
                  </a:solidFill>
                  <a:latin typeface="Arial Narrow" pitchFamily="34" charset="0"/>
                  <a:ea typeface="Batang" pitchFamily="18" charset="-127"/>
                </a:rPr>
                <a:t>Mes   Semana</a:t>
              </a:r>
            </a:p>
            <a:p>
              <a:pPr algn="ctr" eaLnBrk="1" hangingPunct="1">
                <a:spcBef>
                  <a:spcPct val="50000"/>
                </a:spcBef>
              </a:pPr>
              <a:r>
                <a:rPr lang="es-ES" altLang="ko-KR" sz="900">
                  <a:solidFill>
                    <a:srgbClr val="000000"/>
                  </a:solidFill>
                  <a:latin typeface="Arial Narrow" pitchFamily="34" charset="0"/>
                  <a:ea typeface="Batang" pitchFamily="18" charset="-127"/>
                </a:rPr>
                <a:t>\          /   </a:t>
              </a:r>
              <a:endParaRPr lang="es-ES" altLang="ko-KR" sz="900" i="1">
                <a:solidFill>
                  <a:srgbClr val="000000"/>
                </a:solidFill>
                <a:latin typeface="Arial Narrow" pitchFamily="34" charset="0"/>
                <a:ea typeface="Batang" pitchFamily="18" charset="-127"/>
              </a:endParaRPr>
            </a:p>
            <a:p>
              <a:pPr algn="ctr" eaLnBrk="1" hangingPunct="1">
                <a:spcBef>
                  <a:spcPct val="50000"/>
                </a:spcBef>
              </a:pPr>
              <a:r>
                <a:rPr lang="es-ES" altLang="ko-KR" sz="900" i="1">
                  <a:solidFill>
                    <a:srgbClr val="000000"/>
                  </a:solidFill>
                  <a:latin typeface="Arial Narrow" pitchFamily="34" charset="0"/>
                  <a:ea typeface="Batang" pitchFamily="18" charset="-127"/>
                </a:rPr>
                <a:t>Día</a:t>
              </a:r>
            </a:p>
            <a:p>
              <a:pPr algn="ctr" eaLnBrk="1" hangingPunct="1">
                <a:spcBef>
                  <a:spcPct val="50000"/>
                </a:spcBef>
              </a:pPr>
              <a:r>
                <a:rPr lang="es-ES" altLang="ko-KR" sz="900">
                  <a:solidFill>
                    <a:srgbClr val="000000"/>
                  </a:solidFill>
                  <a:latin typeface="Arial Narrow" pitchFamily="34" charset="0"/>
                  <a:ea typeface="Batang" pitchFamily="18" charset="-127"/>
                </a:rPr>
                <a:t>|</a:t>
              </a:r>
            </a:p>
            <a:p>
              <a:pPr algn="ctr" eaLnBrk="1" hangingPunct="1">
                <a:spcBef>
                  <a:spcPct val="50000"/>
                </a:spcBef>
              </a:pPr>
              <a:r>
                <a:rPr lang="es-ES" altLang="ko-KR" sz="900" i="1">
                  <a:solidFill>
                    <a:srgbClr val="000000"/>
                  </a:solidFill>
                  <a:latin typeface="Arial Narrow" pitchFamily="34" charset="0"/>
                  <a:ea typeface="Batang" pitchFamily="18" charset="-127"/>
                </a:rPr>
                <a:t>Hora</a:t>
              </a:r>
              <a:endParaRPr lang="es-ES" sz="2000">
                <a:latin typeface="Arial" charset="0"/>
              </a:endParaRPr>
            </a:p>
          </p:txBody>
        </p:sp>
        <p:sp>
          <p:nvSpPr>
            <p:cNvPr id="151622" name="Text Box 70"/>
            <p:cNvSpPr txBox="1">
              <a:spLocks noChangeArrowheads="1"/>
            </p:cNvSpPr>
            <p:nvPr/>
          </p:nvSpPr>
          <p:spPr bwMode="auto">
            <a:xfrm>
              <a:off x="2090" y="2728"/>
              <a:ext cx="553" cy="236"/>
            </a:xfrm>
            <a:prstGeom prst="rect">
              <a:avLst/>
            </a:prstGeom>
            <a:noFill/>
            <a:ln w="9525">
              <a:noFill/>
              <a:miter lim="800000"/>
              <a:headEnd/>
              <a:tailEnd/>
            </a:ln>
          </p:spPr>
          <p:txBody>
            <a:bodyPr lIns="62179" tIns="31090" rIns="62179" bIns="31090">
              <a:spAutoFit/>
            </a:bodyPr>
            <a:lstStyle/>
            <a:p>
              <a:pPr algn="ctr" eaLnBrk="1" hangingPunct="1">
                <a:lnSpc>
                  <a:spcPct val="60000"/>
                </a:lnSpc>
                <a:spcBef>
                  <a:spcPct val="50000"/>
                </a:spcBef>
              </a:pPr>
              <a:r>
                <a:rPr lang="es-ES" altLang="ko-KR" sz="1200">
                  <a:solidFill>
                    <a:srgbClr val="000000"/>
                  </a:solidFill>
                  <a:latin typeface="Arial Narrow" pitchFamily="34" charset="0"/>
                  <a:ea typeface="Batang" pitchFamily="18" charset="-127"/>
                </a:rPr>
                <a:t>PRODUCTO:</a:t>
              </a:r>
            </a:p>
            <a:p>
              <a:pPr algn="ctr" eaLnBrk="1" hangingPunct="1">
                <a:lnSpc>
                  <a:spcPct val="60000"/>
                </a:lnSpc>
                <a:spcBef>
                  <a:spcPct val="50000"/>
                </a:spcBef>
              </a:pPr>
              <a:r>
                <a:rPr lang="es-ES" altLang="ko-KR" sz="1200" i="1">
                  <a:solidFill>
                    <a:srgbClr val="000000"/>
                  </a:solidFill>
                  <a:latin typeface="Arial Narrow" pitchFamily="34" charset="0"/>
                  <a:ea typeface="Batang" pitchFamily="18" charset="-127"/>
                </a:rPr>
                <a:t>artículo</a:t>
              </a:r>
              <a:endParaRPr lang="es-ES" sz="2000">
                <a:latin typeface="Arial" charset="0"/>
              </a:endParaRPr>
            </a:p>
          </p:txBody>
        </p:sp>
        <p:sp>
          <p:nvSpPr>
            <p:cNvPr id="151623" name="Text Box 71"/>
            <p:cNvSpPr txBox="1">
              <a:spLocks noChangeArrowheads="1"/>
            </p:cNvSpPr>
            <p:nvPr/>
          </p:nvSpPr>
          <p:spPr bwMode="auto">
            <a:xfrm>
              <a:off x="2485" y="2311"/>
              <a:ext cx="640" cy="214"/>
            </a:xfrm>
            <a:prstGeom prst="rect">
              <a:avLst/>
            </a:prstGeom>
            <a:noFill/>
            <a:ln w="9525">
              <a:noFill/>
              <a:miter lim="800000"/>
              <a:headEnd/>
              <a:tailEnd/>
            </a:ln>
          </p:spPr>
          <p:txBody>
            <a:bodyPr lIns="62179" tIns="31090" rIns="62179" bIns="31090">
              <a:spAutoFit/>
            </a:bodyPr>
            <a:lstStyle/>
            <a:p>
              <a:pPr algn="ctr" eaLnBrk="1" hangingPunct="1">
                <a:lnSpc>
                  <a:spcPct val="50000"/>
                </a:lnSpc>
                <a:spcBef>
                  <a:spcPct val="50000"/>
                </a:spcBef>
              </a:pPr>
              <a:r>
                <a:rPr lang="es-ES" altLang="ko-KR" sz="1200">
                  <a:solidFill>
                    <a:srgbClr val="000000"/>
                  </a:solidFill>
                  <a:latin typeface="Arial Narrow" pitchFamily="34" charset="0"/>
                  <a:ea typeface="Batang" pitchFamily="18" charset="-127"/>
                </a:rPr>
                <a:t>LUGAR:</a:t>
              </a:r>
            </a:p>
            <a:p>
              <a:pPr algn="ctr" eaLnBrk="1" hangingPunct="1">
                <a:lnSpc>
                  <a:spcPct val="50000"/>
                </a:lnSpc>
                <a:spcBef>
                  <a:spcPct val="50000"/>
                </a:spcBef>
              </a:pPr>
              <a:r>
                <a:rPr lang="es-ES" altLang="ko-KR" sz="1200" i="1">
                  <a:solidFill>
                    <a:srgbClr val="000000"/>
                  </a:solidFill>
                  <a:latin typeface="Arial Narrow" pitchFamily="34" charset="0"/>
                  <a:ea typeface="Batang" pitchFamily="18" charset="-127"/>
                </a:rPr>
                <a:t>ciudad</a:t>
              </a:r>
              <a:endParaRPr lang="es-ES" sz="2000">
                <a:latin typeface="Arial" charset="0"/>
              </a:endParaRPr>
            </a:p>
          </p:txBody>
        </p:sp>
        <p:sp>
          <p:nvSpPr>
            <p:cNvPr id="151624" name="Text Box 72"/>
            <p:cNvSpPr txBox="1">
              <a:spLocks noChangeArrowheads="1"/>
            </p:cNvSpPr>
            <p:nvPr/>
          </p:nvSpPr>
          <p:spPr bwMode="auto">
            <a:xfrm>
              <a:off x="4072" y="2534"/>
              <a:ext cx="556" cy="155"/>
            </a:xfrm>
            <a:prstGeom prst="rect">
              <a:avLst/>
            </a:prstGeom>
            <a:noFill/>
            <a:ln w="9525">
              <a:noFill/>
              <a:miter lim="800000"/>
              <a:headEnd/>
              <a:tailEnd/>
            </a:ln>
          </p:spPr>
          <p:txBody>
            <a:bodyPr lIns="62179" tIns="31090" rIns="62179" bIns="31090">
              <a:spAutoFit/>
            </a:bodyPr>
            <a:lstStyle/>
            <a:p>
              <a:pPr algn="ctr" eaLnBrk="1" hangingPunct="1">
                <a:spcBef>
                  <a:spcPct val="50000"/>
                </a:spcBef>
              </a:pPr>
              <a:r>
                <a:rPr lang="es-ES" altLang="ko-KR" sz="1200">
                  <a:solidFill>
                    <a:srgbClr val="000000"/>
                  </a:solidFill>
                  <a:latin typeface="Arial Narrow" pitchFamily="34" charset="0"/>
                  <a:ea typeface="Batang" pitchFamily="18" charset="-127"/>
                </a:rPr>
                <a:t>PRODUCTO</a:t>
              </a:r>
              <a:endParaRPr lang="es-ES" sz="2000">
                <a:latin typeface="Arial" charset="0"/>
              </a:endParaRPr>
            </a:p>
          </p:txBody>
        </p:sp>
        <p:sp>
          <p:nvSpPr>
            <p:cNvPr id="151625" name="Text Box 73"/>
            <p:cNvSpPr txBox="1">
              <a:spLocks noChangeArrowheads="1"/>
            </p:cNvSpPr>
            <p:nvPr/>
          </p:nvSpPr>
          <p:spPr bwMode="auto">
            <a:xfrm>
              <a:off x="4535" y="2534"/>
              <a:ext cx="556" cy="155"/>
            </a:xfrm>
            <a:prstGeom prst="rect">
              <a:avLst/>
            </a:prstGeom>
            <a:noFill/>
            <a:ln w="9525">
              <a:noFill/>
              <a:miter lim="800000"/>
              <a:headEnd/>
              <a:tailEnd/>
            </a:ln>
          </p:spPr>
          <p:txBody>
            <a:bodyPr lIns="62179" tIns="31090" rIns="62179" bIns="31090">
              <a:spAutoFit/>
            </a:bodyPr>
            <a:lstStyle/>
            <a:p>
              <a:pPr algn="ctr" eaLnBrk="1" hangingPunct="1">
                <a:spcBef>
                  <a:spcPct val="50000"/>
                </a:spcBef>
              </a:pPr>
              <a:r>
                <a:rPr lang="es-ES" altLang="ko-KR" sz="1200">
                  <a:solidFill>
                    <a:srgbClr val="000000"/>
                  </a:solidFill>
                  <a:latin typeface="Arial Narrow" pitchFamily="34" charset="0"/>
                  <a:ea typeface="Batang" pitchFamily="18" charset="-127"/>
                </a:rPr>
                <a:t>LUGAR</a:t>
              </a:r>
              <a:endParaRPr lang="es-ES" sz="2000">
                <a:latin typeface="Arial" charset="0"/>
              </a:endParaRPr>
            </a:p>
          </p:txBody>
        </p:sp>
        <p:sp>
          <p:nvSpPr>
            <p:cNvPr id="151626" name="Text Box 74"/>
            <p:cNvSpPr txBox="1">
              <a:spLocks noChangeArrowheads="1"/>
            </p:cNvSpPr>
            <p:nvPr/>
          </p:nvSpPr>
          <p:spPr bwMode="auto">
            <a:xfrm>
              <a:off x="5028" y="2534"/>
              <a:ext cx="556" cy="155"/>
            </a:xfrm>
            <a:prstGeom prst="rect">
              <a:avLst/>
            </a:prstGeom>
            <a:noFill/>
            <a:ln w="9525">
              <a:noFill/>
              <a:miter lim="800000"/>
              <a:headEnd/>
              <a:tailEnd/>
            </a:ln>
          </p:spPr>
          <p:txBody>
            <a:bodyPr lIns="62179" tIns="31090" rIns="62179" bIns="31090">
              <a:spAutoFit/>
            </a:bodyPr>
            <a:lstStyle/>
            <a:p>
              <a:pPr algn="ctr" eaLnBrk="1" hangingPunct="1">
                <a:spcBef>
                  <a:spcPct val="50000"/>
                </a:spcBef>
              </a:pPr>
              <a:r>
                <a:rPr lang="es-ES" altLang="ko-KR" sz="1200">
                  <a:solidFill>
                    <a:srgbClr val="000000"/>
                  </a:solidFill>
                  <a:latin typeface="Arial Narrow" pitchFamily="34" charset="0"/>
                  <a:ea typeface="Batang" pitchFamily="18" charset="-127"/>
                </a:rPr>
                <a:t>TIEMPO</a:t>
              </a:r>
              <a:endParaRPr lang="es-ES" sz="2000">
                <a:latin typeface="Arial" charset="0"/>
              </a:endParaRPr>
            </a:p>
          </p:txBody>
        </p:sp>
        <p:sp>
          <p:nvSpPr>
            <p:cNvPr id="151627" name="Text Box 75"/>
            <p:cNvSpPr txBox="1">
              <a:spLocks noChangeArrowheads="1"/>
            </p:cNvSpPr>
            <p:nvPr/>
          </p:nvSpPr>
          <p:spPr bwMode="auto">
            <a:xfrm>
              <a:off x="3048" y="3275"/>
              <a:ext cx="253" cy="126"/>
            </a:xfrm>
            <a:prstGeom prst="rect">
              <a:avLst/>
            </a:prstGeom>
            <a:noFill/>
            <a:ln w="9525">
              <a:noFill/>
              <a:miter lim="800000"/>
              <a:headEnd/>
              <a:tailEnd/>
            </a:ln>
          </p:spPr>
          <p:txBody>
            <a:bodyPr lIns="62179" tIns="31090" rIns="62179" bIns="31090">
              <a:spAutoFit/>
            </a:bodyPr>
            <a:lstStyle/>
            <a:p>
              <a:pPr algn="ctr" eaLnBrk="1" hangingPunct="1">
                <a:spcBef>
                  <a:spcPct val="50000"/>
                </a:spcBef>
              </a:pPr>
              <a:r>
                <a:rPr lang="es-ES" altLang="ko-KR" sz="900">
                  <a:solidFill>
                    <a:srgbClr val="000000"/>
                  </a:solidFill>
                  <a:latin typeface="Arial Narrow" pitchFamily="34" charset="0"/>
                  <a:ea typeface="Batang" pitchFamily="18" charset="-127"/>
                </a:rPr>
                <a:t>2004</a:t>
              </a:r>
              <a:endParaRPr lang="es-ES" sz="2000">
                <a:latin typeface="Arial" charset="0"/>
              </a:endParaRPr>
            </a:p>
          </p:txBody>
        </p:sp>
        <p:sp>
          <p:nvSpPr>
            <p:cNvPr id="151628" name="Text Box 76"/>
            <p:cNvSpPr txBox="1">
              <a:spLocks noChangeArrowheads="1"/>
            </p:cNvSpPr>
            <p:nvPr/>
          </p:nvSpPr>
          <p:spPr bwMode="auto">
            <a:xfrm>
              <a:off x="3325" y="3273"/>
              <a:ext cx="289" cy="127"/>
            </a:xfrm>
            <a:prstGeom prst="rect">
              <a:avLst/>
            </a:prstGeom>
            <a:noFill/>
            <a:ln w="9525">
              <a:noFill/>
              <a:miter lim="800000"/>
              <a:headEnd/>
              <a:tailEnd/>
            </a:ln>
          </p:spPr>
          <p:txBody>
            <a:bodyPr lIns="62179" tIns="31090" rIns="62179" bIns="31090">
              <a:spAutoFit/>
            </a:bodyPr>
            <a:lstStyle/>
            <a:p>
              <a:pPr algn="ctr" eaLnBrk="1" hangingPunct="1">
                <a:spcBef>
                  <a:spcPct val="50000"/>
                </a:spcBef>
              </a:pPr>
              <a:r>
                <a:rPr lang="es-ES" altLang="ko-KR" sz="900">
                  <a:solidFill>
                    <a:srgbClr val="000000"/>
                  </a:solidFill>
                  <a:latin typeface="Arial Narrow" pitchFamily="34" charset="0"/>
                  <a:ea typeface="Batang" pitchFamily="18" charset="-127"/>
                </a:rPr>
                <a:t>2005</a:t>
              </a:r>
              <a:endParaRPr lang="es-ES" sz="2000">
                <a:latin typeface="Arial" charset="0"/>
              </a:endParaRPr>
            </a:p>
          </p:txBody>
        </p:sp>
        <p:sp>
          <p:nvSpPr>
            <p:cNvPr id="151629" name="Oval 77"/>
            <p:cNvSpPr>
              <a:spLocks noChangeArrowheads="1"/>
            </p:cNvSpPr>
            <p:nvPr/>
          </p:nvSpPr>
          <p:spPr bwMode="auto">
            <a:xfrm>
              <a:off x="4202" y="3138"/>
              <a:ext cx="306" cy="160"/>
            </a:xfrm>
            <a:prstGeom prst="ellipse">
              <a:avLst/>
            </a:prstGeom>
            <a:noFill/>
            <a:ln w="38100">
              <a:solidFill>
                <a:srgbClr val="FF9900"/>
              </a:solidFill>
              <a:prstDash val="sysDot"/>
              <a:round/>
              <a:headEnd/>
              <a:tailEnd/>
            </a:ln>
          </p:spPr>
          <p:txBody>
            <a:bodyPr/>
            <a:lstStyle/>
            <a:p>
              <a:endParaRPr lang="es-MX"/>
            </a:p>
          </p:txBody>
        </p:sp>
        <p:sp>
          <p:nvSpPr>
            <p:cNvPr id="151630" name="Oval 78"/>
            <p:cNvSpPr>
              <a:spLocks noChangeArrowheads="1"/>
            </p:cNvSpPr>
            <p:nvPr/>
          </p:nvSpPr>
          <p:spPr bwMode="auto">
            <a:xfrm>
              <a:off x="4656" y="2911"/>
              <a:ext cx="306" cy="160"/>
            </a:xfrm>
            <a:prstGeom prst="ellipse">
              <a:avLst/>
            </a:prstGeom>
            <a:noFill/>
            <a:ln w="38100">
              <a:solidFill>
                <a:srgbClr val="FF9900"/>
              </a:solidFill>
              <a:prstDash val="sysDot"/>
              <a:round/>
              <a:headEnd/>
              <a:tailEnd/>
            </a:ln>
          </p:spPr>
          <p:txBody>
            <a:bodyPr/>
            <a:lstStyle/>
            <a:p>
              <a:endParaRPr lang="es-MX"/>
            </a:p>
          </p:txBody>
        </p:sp>
        <p:sp>
          <p:nvSpPr>
            <p:cNvPr id="151631" name="Oval 79"/>
            <p:cNvSpPr>
              <a:spLocks noChangeArrowheads="1"/>
            </p:cNvSpPr>
            <p:nvPr/>
          </p:nvSpPr>
          <p:spPr bwMode="auto">
            <a:xfrm>
              <a:off x="5019" y="2911"/>
              <a:ext cx="358" cy="160"/>
            </a:xfrm>
            <a:prstGeom prst="ellipse">
              <a:avLst/>
            </a:prstGeom>
            <a:noFill/>
            <a:ln w="38100">
              <a:solidFill>
                <a:srgbClr val="FF9900"/>
              </a:solidFill>
              <a:prstDash val="sysDot"/>
              <a:round/>
              <a:headEnd/>
              <a:tailEnd/>
            </a:ln>
          </p:spPr>
          <p:txBody>
            <a:bodyPr/>
            <a:lstStyle/>
            <a:p>
              <a:endParaRPr lang="es-MX"/>
            </a:p>
          </p:txBody>
        </p:sp>
        <p:sp>
          <p:nvSpPr>
            <p:cNvPr id="151632" name="Text Box 80"/>
            <p:cNvSpPr txBox="1">
              <a:spLocks noChangeArrowheads="1"/>
            </p:cNvSpPr>
            <p:nvPr/>
          </p:nvSpPr>
          <p:spPr bwMode="auto">
            <a:xfrm>
              <a:off x="2946" y="2917"/>
              <a:ext cx="224" cy="117"/>
            </a:xfrm>
            <a:prstGeom prst="rect">
              <a:avLst/>
            </a:prstGeom>
            <a:noFill/>
            <a:ln w="9525">
              <a:noFill/>
              <a:miter lim="800000"/>
              <a:headEnd/>
              <a:tailEnd/>
            </a:ln>
          </p:spPr>
          <p:txBody>
            <a:bodyPr lIns="62179" tIns="31090" rIns="62179" bIns="31090">
              <a:spAutoFit/>
            </a:bodyPr>
            <a:lstStyle/>
            <a:p>
              <a:pPr eaLnBrk="1" hangingPunct="1">
                <a:spcBef>
                  <a:spcPct val="50000"/>
                </a:spcBef>
              </a:pPr>
              <a:r>
                <a:rPr lang="es-ES" altLang="ko-KR" sz="800">
                  <a:solidFill>
                    <a:srgbClr val="000000"/>
                  </a:solidFill>
                  <a:latin typeface="Arial Narrow" pitchFamily="34" charset="0"/>
                  <a:ea typeface="Batang" pitchFamily="18" charset="-127"/>
                </a:rPr>
                <a:t>22</a:t>
              </a:r>
              <a:endParaRPr lang="es-ES" sz="2000">
                <a:latin typeface="Arial" charset="0"/>
              </a:endParaRPr>
            </a:p>
          </p:txBody>
        </p:sp>
      </p:grpSp>
      <p:sp>
        <p:nvSpPr>
          <p:cNvPr id="151634" name="Text Box 82"/>
          <p:cNvSpPr txBox="1">
            <a:spLocks noChangeArrowheads="1"/>
          </p:cNvSpPr>
          <p:nvPr/>
        </p:nvSpPr>
        <p:spPr bwMode="auto">
          <a:xfrm>
            <a:off x="533400" y="1676400"/>
            <a:ext cx="8001000" cy="1889125"/>
          </a:xfrm>
          <a:prstGeom prst="rect">
            <a:avLst/>
          </a:prstGeom>
          <a:noFill/>
          <a:ln w="12700">
            <a:noFill/>
            <a:miter lim="800000"/>
            <a:headEnd type="none" w="sm" len="sm"/>
            <a:tailEnd type="none" w="sm" len="sm"/>
          </a:ln>
          <a:effectLst/>
        </p:spPr>
        <p:txBody>
          <a:bodyPr>
            <a:spAutoFit/>
          </a:bodyPr>
          <a:lstStyle/>
          <a:p>
            <a:pPr marL="287338" indent="-287338" eaLnBrk="1" hangingPunct="1">
              <a:spcBef>
                <a:spcPct val="50000"/>
              </a:spcBef>
              <a:buFontTx/>
              <a:buChar char="•"/>
            </a:pPr>
            <a:r>
              <a:rPr lang="es-ES_tradnl">
                <a:latin typeface="Arial" charset="0"/>
              </a:rPr>
              <a:t>Se pueden obtener hechos a diferentes niveles de agregación:</a:t>
            </a:r>
          </a:p>
          <a:p>
            <a:pPr marL="757238" lvl="1" indent="-279400" eaLnBrk="1" hangingPunct="1">
              <a:spcBef>
                <a:spcPct val="50000"/>
              </a:spcBef>
              <a:buFontTx/>
              <a:buChar char="•"/>
            </a:pPr>
            <a:r>
              <a:rPr lang="es-ES_tradnl" sz="2000">
                <a:latin typeface="Arial" charset="0"/>
              </a:rPr>
              <a:t>obtención de </a:t>
            </a:r>
            <a:r>
              <a:rPr lang="es-ES_tradnl" sz="2000">
                <a:solidFill>
                  <a:srgbClr val="800000"/>
                </a:solidFill>
                <a:latin typeface="Arial" charset="0"/>
              </a:rPr>
              <a:t>medidas</a:t>
            </a:r>
            <a:r>
              <a:rPr lang="es-ES_tradnl" sz="2000">
                <a:latin typeface="Arial" charset="0"/>
              </a:rPr>
              <a:t> sobre los </a:t>
            </a:r>
            <a:r>
              <a:rPr lang="es-ES_tradnl" sz="2000">
                <a:solidFill>
                  <a:srgbClr val="3AA537"/>
                </a:solidFill>
                <a:latin typeface="Arial" charset="0"/>
              </a:rPr>
              <a:t>hechos</a:t>
            </a:r>
            <a:r>
              <a:rPr lang="es-ES_tradnl" sz="2000">
                <a:latin typeface="Arial" charset="0"/>
              </a:rPr>
              <a:t> parametrizadas por atributos de las </a:t>
            </a:r>
            <a:r>
              <a:rPr lang="es-ES_tradnl" sz="2000">
                <a:solidFill>
                  <a:schemeClr val="accent2"/>
                </a:solidFill>
                <a:latin typeface="Arial" charset="0"/>
              </a:rPr>
              <a:t>dimensiones</a:t>
            </a:r>
            <a:r>
              <a:rPr lang="es-ES_tradnl" sz="2000">
                <a:latin typeface="Arial" charset="0"/>
              </a:rPr>
              <a:t> y restringidas por condiciones impuestas sobre las dimensiones</a:t>
            </a:r>
          </a:p>
        </p:txBody>
      </p:sp>
      <p:sp>
        <p:nvSpPr>
          <p:cNvPr id="151635" name="Text Box 83"/>
          <p:cNvSpPr txBox="1">
            <a:spLocks noChangeArrowheads="1"/>
          </p:cNvSpPr>
          <p:nvPr/>
        </p:nvSpPr>
        <p:spPr bwMode="auto">
          <a:xfrm>
            <a:off x="1066800" y="5943600"/>
            <a:ext cx="6588125" cy="701675"/>
          </a:xfrm>
          <a:prstGeom prst="rect">
            <a:avLst/>
          </a:prstGeom>
          <a:noFill/>
          <a:ln w="9525">
            <a:noFill/>
            <a:miter lim="800000"/>
            <a:headEnd/>
            <a:tailEnd/>
          </a:ln>
          <a:effectLst/>
        </p:spPr>
        <p:txBody>
          <a:bodyPr>
            <a:spAutoFit/>
          </a:bodyPr>
          <a:lstStyle/>
          <a:p>
            <a:pPr marL="282575" indent="-282575">
              <a:buFont typeface="Symbol" pitchFamily="18" charset="2"/>
              <a:buChar char="·"/>
            </a:pPr>
            <a:r>
              <a:rPr lang="es-ES_tradnl" sz="2000">
                <a:solidFill>
                  <a:srgbClr val="000000"/>
                </a:solidFill>
                <a:latin typeface="Arial" charset="0"/>
              </a:rPr>
              <a:t>Un nivel de agregación para un conjunto de dimensiones se denomina cubo.</a:t>
            </a:r>
          </a:p>
        </p:txBody>
      </p:sp>
      <p:sp>
        <p:nvSpPr>
          <p:cNvPr id="151636" name="Text Box 84"/>
          <p:cNvSpPr txBox="1">
            <a:spLocks noChangeArrowheads="1"/>
          </p:cNvSpPr>
          <p:nvPr/>
        </p:nvSpPr>
        <p:spPr bwMode="auto">
          <a:xfrm>
            <a:off x="427038" y="3930650"/>
            <a:ext cx="2878137" cy="1920875"/>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 altLang="ko-KR" sz="2000" b="1" i="1">
                <a:solidFill>
                  <a:srgbClr val="3AA537"/>
                </a:solidFill>
                <a:latin typeface="Arial" charset="0"/>
                <a:ea typeface="굴림" charset="-127"/>
              </a:rPr>
              <a:t>HECHO</a:t>
            </a:r>
            <a:r>
              <a:rPr lang="es-ES" altLang="ko-KR" sz="2000" b="1" i="1">
                <a:latin typeface="Arial" charset="0"/>
                <a:ea typeface="굴림" charset="-127"/>
              </a:rPr>
              <a:t>: </a:t>
            </a:r>
            <a:r>
              <a:rPr lang="es-ES" altLang="ko-KR" sz="2000" i="1">
                <a:latin typeface="Arial" charset="0"/>
                <a:ea typeface="굴림" charset="-127"/>
              </a:rPr>
              <a:t>“El primer </a:t>
            </a:r>
            <a:r>
              <a:rPr lang="es-ES" altLang="ko-KR" sz="2000" i="1">
                <a:solidFill>
                  <a:schemeClr val="accent2"/>
                </a:solidFill>
                <a:latin typeface="Arial" charset="0"/>
                <a:ea typeface="굴림" charset="-127"/>
              </a:rPr>
              <a:t>trimestre</a:t>
            </a:r>
            <a:r>
              <a:rPr lang="es-ES" altLang="ko-KR" sz="2000" i="1">
                <a:latin typeface="Arial" charset="0"/>
                <a:ea typeface="굴림" charset="-127"/>
              </a:rPr>
              <a:t> de 2004 la empresa vendió en </a:t>
            </a:r>
            <a:r>
              <a:rPr lang="es-ES" altLang="ko-KR" sz="2000" i="1">
                <a:solidFill>
                  <a:schemeClr val="tx2"/>
                </a:solidFill>
                <a:latin typeface="Arial" charset="0"/>
                <a:ea typeface="굴림" charset="-127"/>
              </a:rPr>
              <a:t>Valencia</a:t>
            </a:r>
            <a:r>
              <a:rPr lang="es-ES" altLang="ko-KR" sz="2000" i="1">
                <a:latin typeface="Arial" charset="0"/>
                <a:ea typeface="굴림" charset="-127"/>
              </a:rPr>
              <a:t> por un </a:t>
            </a:r>
            <a:r>
              <a:rPr lang="es-ES" altLang="ko-KR" sz="2000" i="1">
                <a:solidFill>
                  <a:srgbClr val="800000"/>
                </a:solidFill>
                <a:latin typeface="Arial" charset="0"/>
                <a:ea typeface="굴림" charset="-127"/>
              </a:rPr>
              <a:t>importe</a:t>
            </a:r>
            <a:r>
              <a:rPr lang="es-ES" altLang="ko-KR" sz="2000" i="1">
                <a:latin typeface="Arial" charset="0"/>
                <a:ea typeface="굴림" charset="-127"/>
              </a:rPr>
              <a:t> de 22.000 euros del </a:t>
            </a:r>
            <a:r>
              <a:rPr lang="es-ES" altLang="ko-KR" sz="2000" i="1">
                <a:solidFill>
                  <a:schemeClr val="tx2"/>
                </a:solidFill>
                <a:latin typeface="Arial" charset="0"/>
                <a:ea typeface="굴림" charset="-127"/>
              </a:rPr>
              <a:t>producto</a:t>
            </a:r>
            <a:r>
              <a:rPr lang="es-ES" altLang="ko-KR" sz="2000" i="1">
                <a:latin typeface="Arial" charset="0"/>
                <a:ea typeface="굴림" charset="-127"/>
              </a:rPr>
              <a:t> tauritón 33 cl.”</a:t>
            </a:r>
            <a:endParaRPr lang="es-ES_tradnl" sz="1800">
              <a:solidFill>
                <a:schemeClr val="accent2"/>
              </a:solidFill>
              <a:latin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4 Marcador de número de diapositiva"/>
          <p:cNvSpPr>
            <a:spLocks noGrp="1"/>
          </p:cNvSpPr>
          <p:nvPr>
            <p:ph type="sldNum" sz="quarter" idx="12"/>
          </p:nvPr>
        </p:nvSpPr>
        <p:spPr/>
        <p:txBody>
          <a:bodyPr/>
          <a:lstStyle/>
          <a:p>
            <a:fld id="{4435456E-9324-4138-8D6B-679AFD53CF8D}" type="slidenum">
              <a:rPr lang="en-US"/>
              <a:pPr/>
              <a:t>29</a:t>
            </a:fld>
            <a:endParaRPr lang="en-US"/>
          </a:p>
        </p:txBody>
      </p:sp>
      <p:sp>
        <p:nvSpPr>
          <p:cNvPr id="152578" name="Rectangle 2"/>
          <p:cNvSpPr>
            <a:spLocks noGrp="1" noChangeArrowheads="1"/>
          </p:cNvSpPr>
          <p:nvPr>
            <p:ph type="title"/>
          </p:nvPr>
        </p:nvSpPr>
        <p:spPr/>
        <p:txBody>
          <a:bodyPr/>
          <a:lstStyle/>
          <a:p>
            <a:pPr>
              <a:tabLst>
                <a:tab pos="7143750" algn="l"/>
              </a:tabLst>
            </a:pPr>
            <a:r>
              <a:rPr lang="en-GB"/>
              <a:t>Arquitectura de un Almacén de Datos</a:t>
            </a:r>
            <a:endParaRPr lang="es-ES_tradnl"/>
          </a:p>
        </p:txBody>
      </p:sp>
      <p:sp>
        <p:nvSpPr>
          <p:cNvPr id="152579" name="Text Box 3"/>
          <p:cNvSpPr txBox="1">
            <a:spLocks noChangeArrowheads="1"/>
          </p:cNvSpPr>
          <p:nvPr/>
        </p:nvSpPr>
        <p:spPr bwMode="auto">
          <a:xfrm>
            <a:off x="590550" y="1695450"/>
            <a:ext cx="7907338" cy="2282825"/>
          </a:xfrm>
          <a:prstGeom prst="rect">
            <a:avLst/>
          </a:prstGeom>
          <a:noFill/>
          <a:ln w="9525">
            <a:noFill/>
            <a:miter lim="800000"/>
            <a:headEnd/>
            <a:tailEnd/>
          </a:ln>
          <a:effectLst/>
        </p:spPr>
        <p:txBody>
          <a:bodyPr>
            <a:spAutoFit/>
          </a:bodyPr>
          <a:lstStyle/>
          <a:p>
            <a:pPr marL="282575" indent="-282575">
              <a:buFont typeface="Symbol" pitchFamily="18" charset="2"/>
              <a:buChar char="·"/>
            </a:pPr>
            <a:r>
              <a:rPr lang="es-ES_tradnl">
                <a:solidFill>
                  <a:srgbClr val="000000"/>
                </a:solidFill>
                <a:latin typeface="Arial" charset="0"/>
              </a:rPr>
              <a:t>¿Se puede recopilar toda la información necesaria en un único esquema estrella o copo de nieve?</a:t>
            </a:r>
          </a:p>
          <a:p>
            <a:pPr marL="282575" indent="-282575">
              <a:buFont typeface="Symbol" pitchFamily="18" charset="2"/>
              <a:buChar char="·"/>
            </a:pPr>
            <a:endParaRPr lang="es-ES_tradnl">
              <a:solidFill>
                <a:srgbClr val="000000"/>
              </a:solidFill>
              <a:latin typeface="Arial" charset="0"/>
            </a:endParaRPr>
          </a:p>
          <a:p>
            <a:pPr marL="714375" lvl="1" indent="-241300">
              <a:buFont typeface="Symbol" pitchFamily="18" charset="2"/>
              <a:buChar char="·"/>
            </a:pPr>
            <a:r>
              <a:rPr lang="es-ES_tradnl">
                <a:solidFill>
                  <a:srgbClr val="000000"/>
                </a:solidFill>
                <a:latin typeface="Arial" charset="0"/>
              </a:rPr>
              <a:t> NO : necesidad de varios esquemas.</a:t>
            </a:r>
          </a:p>
          <a:p>
            <a:pPr marL="282575" indent="-282575">
              <a:buFont typeface="Symbol" pitchFamily="18" charset="2"/>
              <a:buChar char="·"/>
            </a:pPr>
            <a:endParaRPr lang="es-ES_tradnl">
              <a:solidFill>
                <a:srgbClr val="000000"/>
              </a:solidFill>
              <a:latin typeface="Arial" charset="0"/>
            </a:endParaRPr>
          </a:p>
          <a:p>
            <a:pPr marL="282575" indent="-282575">
              <a:buFont typeface="Symbol" pitchFamily="18" charset="2"/>
              <a:buChar char="·"/>
            </a:pPr>
            <a:r>
              <a:rPr lang="es-ES_tradnl">
                <a:solidFill>
                  <a:srgbClr val="000000"/>
                </a:solidFill>
                <a:latin typeface="Arial" charset="0"/>
              </a:rPr>
              <a:t>Cada uno de estos esquemas se denomina datamart.</a:t>
            </a:r>
          </a:p>
        </p:txBody>
      </p:sp>
      <p:grpSp>
        <p:nvGrpSpPr>
          <p:cNvPr id="152674" name="Group 98"/>
          <p:cNvGrpSpPr>
            <a:grpSpLocks/>
          </p:cNvGrpSpPr>
          <p:nvPr/>
        </p:nvGrpSpPr>
        <p:grpSpPr bwMode="auto">
          <a:xfrm>
            <a:off x="1219200" y="4038600"/>
            <a:ext cx="5748338" cy="2520950"/>
            <a:chOff x="1020" y="2568"/>
            <a:chExt cx="3621" cy="1588"/>
          </a:xfrm>
        </p:grpSpPr>
        <p:sp>
          <p:nvSpPr>
            <p:cNvPr id="152580" name="AutoShape 4"/>
            <p:cNvSpPr>
              <a:spLocks noChangeArrowheads="1"/>
            </p:cNvSpPr>
            <p:nvPr/>
          </p:nvSpPr>
          <p:spPr bwMode="auto">
            <a:xfrm>
              <a:off x="1882" y="2756"/>
              <a:ext cx="504" cy="504"/>
            </a:xfrm>
            <a:prstGeom prst="star8">
              <a:avLst>
                <a:gd name="adj" fmla="val 38250"/>
              </a:avLst>
            </a:prstGeom>
            <a:solidFill>
              <a:srgbClr val="EBFFEB"/>
            </a:solidFill>
            <a:ln w="9525">
              <a:solidFill>
                <a:srgbClr val="000000"/>
              </a:solidFill>
              <a:miter lim="800000"/>
              <a:headEnd/>
              <a:tailEnd/>
            </a:ln>
          </p:spPr>
          <p:txBody>
            <a:bodyPr/>
            <a:lstStyle/>
            <a:p>
              <a:endParaRPr lang="es-MX"/>
            </a:p>
          </p:txBody>
        </p:sp>
        <p:sp>
          <p:nvSpPr>
            <p:cNvPr id="152581" name="Text Box 5"/>
            <p:cNvSpPr txBox="1">
              <a:spLocks noChangeArrowheads="1"/>
            </p:cNvSpPr>
            <p:nvPr/>
          </p:nvSpPr>
          <p:spPr bwMode="auto">
            <a:xfrm>
              <a:off x="1894" y="2933"/>
              <a:ext cx="481" cy="155"/>
            </a:xfrm>
            <a:prstGeom prst="rect">
              <a:avLst/>
            </a:prstGeom>
            <a:noFill/>
            <a:ln w="9525">
              <a:noFill/>
              <a:miter lim="800000"/>
              <a:headEnd/>
              <a:tailEnd/>
            </a:ln>
          </p:spPr>
          <p:txBody>
            <a:bodyPr lIns="62179" tIns="31090" rIns="62179" bIns="31090">
              <a:spAutoFit/>
            </a:bodyPr>
            <a:lstStyle/>
            <a:p>
              <a:pPr algn="ctr"/>
              <a:r>
                <a:rPr lang="es-ES" altLang="ko-KR" sz="1200">
                  <a:solidFill>
                    <a:srgbClr val="000000"/>
                  </a:solidFill>
                  <a:latin typeface="Arial Narrow" pitchFamily="34" charset="0"/>
                  <a:ea typeface="Batang" pitchFamily="18" charset="-127"/>
                </a:rPr>
                <a:t>VENTAS</a:t>
              </a:r>
              <a:endParaRPr lang="es-ES"/>
            </a:p>
          </p:txBody>
        </p:sp>
        <p:grpSp>
          <p:nvGrpSpPr>
            <p:cNvPr id="152582" name="Group 6"/>
            <p:cNvGrpSpPr>
              <a:grpSpLocks/>
            </p:cNvGrpSpPr>
            <p:nvPr/>
          </p:nvGrpSpPr>
          <p:grpSpPr bwMode="auto">
            <a:xfrm rot="-1728647">
              <a:off x="2329" y="2753"/>
              <a:ext cx="288" cy="145"/>
              <a:chOff x="5841" y="4861"/>
              <a:chExt cx="720" cy="363"/>
            </a:xfrm>
          </p:grpSpPr>
          <p:sp>
            <p:nvSpPr>
              <p:cNvPr id="152583" name="Line 7"/>
              <p:cNvSpPr>
                <a:spLocks noChangeShapeType="1"/>
              </p:cNvSpPr>
              <p:nvPr/>
            </p:nvSpPr>
            <p:spPr bwMode="auto">
              <a:xfrm>
                <a:off x="5841" y="4861"/>
                <a:ext cx="720" cy="3"/>
              </a:xfrm>
              <a:prstGeom prst="line">
                <a:avLst/>
              </a:prstGeom>
              <a:noFill/>
              <a:ln w="9525">
                <a:solidFill>
                  <a:srgbClr val="0000FF"/>
                </a:solidFill>
                <a:round/>
                <a:headEnd/>
                <a:tailEnd type="oval" w="lg" len="lg"/>
              </a:ln>
            </p:spPr>
            <p:txBody>
              <a:bodyPr/>
              <a:lstStyle/>
              <a:p>
                <a:endParaRPr lang="es-MX"/>
              </a:p>
            </p:txBody>
          </p:sp>
          <p:sp>
            <p:nvSpPr>
              <p:cNvPr id="152584" name="Line 8"/>
              <p:cNvSpPr>
                <a:spLocks noChangeShapeType="1"/>
              </p:cNvSpPr>
              <p:nvPr/>
            </p:nvSpPr>
            <p:spPr bwMode="auto">
              <a:xfrm>
                <a:off x="5841" y="4864"/>
                <a:ext cx="180" cy="180"/>
              </a:xfrm>
              <a:prstGeom prst="line">
                <a:avLst/>
              </a:prstGeom>
              <a:noFill/>
              <a:ln w="9525">
                <a:solidFill>
                  <a:srgbClr val="0000FF"/>
                </a:solidFill>
                <a:round/>
                <a:headEnd/>
                <a:tailEnd type="oval" w="lg" len="lg"/>
              </a:ln>
            </p:spPr>
            <p:txBody>
              <a:bodyPr/>
              <a:lstStyle/>
              <a:p>
                <a:endParaRPr lang="es-MX"/>
              </a:p>
            </p:txBody>
          </p:sp>
          <p:sp>
            <p:nvSpPr>
              <p:cNvPr id="152585" name="Line 9"/>
              <p:cNvSpPr>
                <a:spLocks noChangeShapeType="1"/>
              </p:cNvSpPr>
              <p:nvPr/>
            </p:nvSpPr>
            <p:spPr bwMode="auto">
              <a:xfrm>
                <a:off x="6081" y="5101"/>
                <a:ext cx="300" cy="123"/>
              </a:xfrm>
              <a:prstGeom prst="line">
                <a:avLst/>
              </a:prstGeom>
              <a:noFill/>
              <a:ln w="9525">
                <a:solidFill>
                  <a:srgbClr val="0000FF"/>
                </a:solidFill>
                <a:round/>
                <a:headEnd/>
                <a:tailEnd type="oval" w="lg" len="lg"/>
              </a:ln>
            </p:spPr>
            <p:txBody>
              <a:bodyPr/>
              <a:lstStyle/>
              <a:p>
                <a:endParaRPr lang="es-MX"/>
              </a:p>
            </p:txBody>
          </p:sp>
        </p:grpSp>
        <p:grpSp>
          <p:nvGrpSpPr>
            <p:cNvPr id="152586" name="Group 10"/>
            <p:cNvGrpSpPr>
              <a:grpSpLocks/>
            </p:cNvGrpSpPr>
            <p:nvPr/>
          </p:nvGrpSpPr>
          <p:grpSpPr bwMode="auto">
            <a:xfrm rot="10800000">
              <a:off x="1231" y="2822"/>
              <a:ext cx="648" cy="184"/>
              <a:chOff x="3788" y="3863"/>
              <a:chExt cx="1620" cy="461"/>
            </a:xfrm>
          </p:grpSpPr>
          <p:sp>
            <p:nvSpPr>
              <p:cNvPr id="152587" name="Line 11"/>
              <p:cNvSpPr>
                <a:spLocks noChangeShapeType="1"/>
              </p:cNvSpPr>
              <p:nvPr/>
            </p:nvSpPr>
            <p:spPr bwMode="auto">
              <a:xfrm>
                <a:off x="4041" y="3961"/>
                <a:ext cx="720" cy="3"/>
              </a:xfrm>
              <a:prstGeom prst="line">
                <a:avLst/>
              </a:prstGeom>
              <a:noFill/>
              <a:ln w="9525">
                <a:solidFill>
                  <a:srgbClr val="0000FF"/>
                </a:solidFill>
                <a:round/>
                <a:headEnd/>
                <a:tailEnd type="oval" w="lg" len="lg"/>
              </a:ln>
            </p:spPr>
            <p:txBody>
              <a:bodyPr/>
              <a:lstStyle/>
              <a:p>
                <a:endParaRPr lang="es-MX"/>
              </a:p>
            </p:txBody>
          </p:sp>
          <p:sp>
            <p:nvSpPr>
              <p:cNvPr id="152588" name="Line 12"/>
              <p:cNvSpPr>
                <a:spLocks noChangeShapeType="1"/>
              </p:cNvSpPr>
              <p:nvPr/>
            </p:nvSpPr>
            <p:spPr bwMode="auto">
              <a:xfrm>
                <a:off x="4761" y="3964"/>
                <a:ext cx="240" cy="240"/>
              </a:xfrm>
              <a:prstGeom prst="line">
                <a:avLst/>
              </a:prstGeom>
              <a:noFill/>
              <a:ln w="9525">
                <a:solidFill>
                  <a:srgbClr val="0000FF"/>
                </a:solidFill>
                <a:round/>
                <a:headEnd/>
                <a:tailEnd type="oval" w="lg" len="lg"/>
              </a:ln>
            </p:spPr>
            <p:txBody>
              <a:bodyPr/>
              <a:lstStyle/>
              <a:p>
                <a:endParaRPr lang="es-MX"/>
              </a:p>
            </p:txBody>
          </p:sp>
          <p:sp>
            <p:nvSpPr>
              <p:cNvPr id="152589" name="Line 13"/>
              <p:cNvSpPr>
                <a:spLocks noChangeShapeType="1"/>
              </p:cNvSpPr>
              <p:nvPr/>
            </p:nvSpPr>
            <p:spPr bwMode="auto">
              <a:xfrm>
                <a:off x="4041" y="3964"/>
                <a:ext cx="180" cy="180"/>
              </a:xfrm>
              <a:prstGeom prst="line">
                <a:avLst/>
              </a:prstGeom>
              <a:noFill/>
              <a:ln w="9525">
                <a:solidFill>
                  <a:srgbClr val="0000FF"/>
                </a:solidFill>
                <a:round/>
                <a:headEnd/>
                <a:tailEnd type="oval" w="lg" len="lg"/>
              </a:ln>
            </p:spPr>
            <p:txBody>
              <a:bodyPr/>
              <a:lstStyle/>
              <a:p>
                <a:endParaRPr lang="es-MX"/>
              </a:p>
            </p:txBody>
          </p:sp>
          <p:sp>
            <p:nvSpPr>
              <p:cNvPr id="152590" name="Line 14"/>
              <p:cNvSpPr>
                <a:spLocks noChangeShapeType="1"/>
              </p:cNvSpPr>
              <p:nvPr/>
            </p:nvSpPr>
            <p:spPr bwMode="auto">
              <a:xfrm>
                <a:off x="4281" y="4201"/>
                <a:ext cx="300" cy="123"/>
              </a:xfrm>
              <a:prstGeom prst="line">
                <a:avLst/>
              </a:prstGeom>
              <a:noFill/>
              <a:ln w="9525">
                <a:solidFill>
                  <a:srgbClr val="0000FF"/>
                </a:solidFill>
                <a:round/>
                <a:headEnd/>
                <a:tailEnd type="oval" w="lg" len="lg"/>
              </a:ln>
            </p:spPr>
            <p:txBody>
              <a:bodyPr/>
              <a:lstStyle/>
              <a:p>
                <a:endParaRPr lang="es-MX"/>
              </a:p>
            </p:txBody>
          </p:sp>
          <p:sp>
            <p:nvSpPr>
              <p:cNvPr id="152591" name="Line 15"/>
              <p:cNvSpPr>
                <a:spLocks noChangeShapeType="1"/>
              </p:cNvSpPr>
              <p:nvPr/>
            </p:nvSpPr>
            <p:spPr bwMode="auto">
              <a:xfrm flipV="1">
                <a:off x="4581" y="4204"/>
                <a:ext cx="420" cy="120"/>
              </a:xfrm>
              <a:prstGeom prst="line">
                <a:avLst/>
              </a:prstGeom>
              <a:noFill/>
              <a:ln w="9525">
                <a:solidFill>
                  <a:srgbClr val="0000FF"/>
                </a:solidFill>
                <a:round/>
                <a:headEnd/>
                <a:tailEnd type="oval" w="lg" len="lg"/>
              </a:ln>
            </p:spPr>
            <p:txBody>
              <a:bodyPr/>
              <a:lstStyle/>
              <a:p>
                <a:endParaRPr lang="es-MX"/>
              </a:p>
            </p:txBody>
          </p:sp>
          <p:sp>
            <p:nvSpPr>
              <p:cNvPr id="152592" name="Line 16"/>
              <p:cNvSpPr>
                <a:spLocks noChangeShapeType="1"/>
              </p:cNvSpPr>
              <p:nvPr/>
            </p:nvSpPr>
            <p:spPr bwMode="auto">
              <a:xfrm>
                <a:off x="3788" y="3863"/>
                <a:ext cx="253" cy="101"/>
              </a:xfrm>
              <a:prstGeom prst="line">
                <a:avLst/>
              </a:prstGeom>
              <a:noFill/>
              <a:ln w="9525">
                <a:solidFill>
                  <a:srgbClr val="0000FF"/>
                </a:solidFill>
                <a:round/>
                <a:headEnd/>
                <a:tailEnd type="oval" w="lg" len="lg"/>
              </a:ln>
            </p:spPr>
            <p:txBody>
              <a:bodyPr/>
              <a:lstStyle/>
              <a:p>
                <a:endParaRPr lang="es-MX"/>
              </a:p>
            </p:txBody>
          </p:sp>
          <p:sp>
            <p:nvSpPr>
              <p:cNvPr id="152593" name="Line 17"/>
              <p:cNvSpPr>
                <a:spLocks noChangeShapeType="1"/>
              </p:cNvSpPr>
              <p:nvPr/>
            </p:nvSpPr>
            <p:spPr bwMode="auto">
              <a:xfrm>
                <a:off x="5003" y="4208"/>
                <a:ext cx="405" cy="33"/>
              </a:xfrm>
              <a:prstGeom prst="line">
                <a:avLst/>
              </a:prstGeom>
              <a:noFill/>
              <a:ln w="9525">
                <a:solidFill>
                  <a:srgbClr val="0000FF"/>
                </a:solidFill>
                <a:round/>
                <a:headEnd/>
                <a:tailEnd type="oval" w="lg" len="lg"/>
              </a:ln>
            </p:spPr>
            <p:txBody>
              <a:bodyPr/>
              <a:lstStyle/>
              <a:p>
                <a:endParaRPr lang="es-MX"/>
              </a:p>
            </p:txBody>
          </p:sp>
        </p:grpSp>
        <p:grpSp>
          <p:nvGrpSpPr>
            <p:cNvPr id="152594" name="Group 18"/>
            <p:cNvGrpSpPr>
              <a:grpSpLocks/>
            </p:cNvGrpSpPr>
            <p:nvPr/>
          </p:nvGrpSpPr>
          <p:grpSpPr bwMode="auto">
            <a:xfrm>
              <a:off x="2315" y="3188"/>
              <a:ext cx="350" cy="151"/>
              <a:chOff x="3100" y="5044"/>
              <a:chExt cx="876" cy="378"/>
            </a:xfrm>
          </p:grpSpPr>
          <p:sp>
            <p:nvSpPr>
              <p:cNvPr id="152595" name="Line 19"/>
              <p:cNvSpPr>
                <a:spLocks noChangeShapeType="1"/>
              </p:cNvSpPr>
              <p:nvPr/>
            </p:nvSpPr>
            <p:spPr bwMode="auto">
              <a:xfrm>
                <a:off x="3353" y="5145"/>
                <a:ext cx="304" cy="135"/>
              </a:xfrm>
              <a:prstGeom prst="line">
                <a:avLst/>
              </a:prstGeom>
              <a:noFill/>
              <a:ln w="9525">
                <a:solidFill>
                  <a:srgbClr val="0000FF"/>
                </a:solidFill>
                <a:round/>
                <a:headEnd/>
                <a:tailEnd type="oval" w="lg" len="lg"/>
              </a:ln>
            </p:spPr>
            <p:txBody>
              <a:bodyPr/>
              <a:lstStyle/>
              <a:p>
                <a:endParaRPr lang="es-MX"/>
              </a:p>
            </p:txBody>
          </p:sp>
          <p:sp>
            <p:nvSpPr>
              <p:cNvPr id="152596" name="Line 20"/>
              <p:cNvSpPr>
                <a:spLocks noChangeShapeType="1"/>
              </p:cNvSpPr>
              <p:nvPr/>
            </p:nvSpPr>
            <p:spPr bwMode="auto">
              <a:xfrm>
                <a:off x="3657" y="5287"/>
                <a:ext cx="319" cy="135"/>
              </a:xfrm>
              <a:prstGeom prst="line">
                <a:avLst/>
              </a:prstGeom>
              <a:noFill/>
              <a:ln w="9525">
                <a:solidFill>
                  <a:srgbClr val="0000FF"/>
                </a:solidFill>
                <a:round/>
                <a:headEnd/>
                <a:tailEnd type="oval" w="lg" len="lg"/>
              </a:ln>
            </p:spPr>
            <p:txBody>
              <a:bodyPr/>
              <a:lstStyle/>
              <a:p>
                <a:endParaRPr lang="es-MX"/>
              </a:p>
            </p:txBody>
          </p:sp>
          <p:sp>
            <p:nvSpPr>
              <p:cNvPr id="152597" name="Line 21"/>
              <p:cNvSpPr>
                <a:spLocks noChangeShapeType="1"/>
              </p:cNvSpPr>
              <p:nvPr/>
            </p:nvSpPr>
            <p:spPr bwMode="auto">
              <a:xfrm>
                <a:off x="3100" y="5044"/>
                <a:ext cx="253" cy="101"/>
              </a:xfrm>
              <a:prstGeom prst="line">
                <a:avLst/>
              </a:prstGeom>
              <a:noFill/>
              <a:ln w="9525">
                <a:solidFill>
                  <a:srgbClr val="0000FF"/>
                </a:solidFill>
                <a:round/>
                <a:headEnd/>
                <a:tailEnd type="oval" w="lg" len="lg"/>
              </a:ln>
            </p:spPr>
            <p:txBody>
              <a:bodyPr/>
              <a:lstStyle/>
              <a:p>
                <a:endParaRPr lang="es-MX"/>
              </a:p>
            </p:txBody>
          </p:sp>
        </p:grpSp>
        <p:sp>
          <p:nvSpPr>
            <p:cNvPr id="152598" name="AutoShape 22"/>
            <p:cNvSpPr>
              <a:spLocks noChangeArrowheads="1"/>
            </p:cNvSpPr>
            <p:nvPr/>
          </p:nvSpPr>
          <p:spPr bwMode="auto">
            <a:xfrm>
              <a:off x="1667" y="3406"/>
              <a:ext cx="504" cy="504"/>
            </a:xfrm>
            <a:prstGeom prst="star8">
              <a:avLst>
                <a:gd name="adj" fmla="val 38250"/>
              </a:avLst>
            </a:prstGeom>
            <a:solidFill>
              <a:srgbClr val="EBFFEB"/>
            </a:solidFill>
            <a:ln w="9525">
              <a:solidFill>
                <a:srgbClr val="000000"/>
              </a:solidFill>
              <a:miter lim="800000"/>
              <a:headEnd/>
              <a:tailEnd/>
            </a:ln>
          </p:spPr>
          <p:txBody>
            <a:bodyPr/>
            <a:lstStyle/>
            <a:p>
              <a:endParaRPr lang="es-MX"/>
            </a:p>
          </p:txBody>
        </p:sp>
        <p:sp>
          <p:nvSpPr>
            <p:cNvPr id="152599" name="Text Box 23"/>
            <p:cNvSpPr txBox="1">
              <a:spLocks noChangeArrowheads="1"/>
            </p:cNvSpPr>
            <p:nvPr/>
          </p:nvSpPr>
          <p:spPr bwMode="auto">
            <a:xfrm>
              <a:off x="1679" y="3582"/>
              <a:ext cx="481" cy="146"/>
            </a:xfrm>
            <a:prstGeom prst="rect">
              <a:avLst/>
            </a:prstGeom>
            <a:noFill/>
            <a:ln w="9525">
              <a:noFill/>
              <a:miter lim="800000"/>
              <a:headEnd/>
              <a:tailEnd/>
            </a:ln>
          </p:spPr>
          <p:txBody>
            <a:bodyPr lIns="62179" tIns="31090" rIns="62179" bIns="31090">
              <a:spAutoFit/>
            </a:bodyPr>
            <a:lstStyle/>
            <a:p>
              <a:pPr algn="ctr"/>
              <a:r>
                <a:rPr lang="es-ES" altLang="ko-KR" sz="1100">
                  <a:solidFill>
                    <a:srgbClr val="000000"/>
                  </a:solidFill>
                  <a:latin typeface="Arial Narrow" pitchFamily="34" charset="0"/>
                  <a:ea typeface="Batang" pitchFamily="18" charset="-127"/>
                </a:rPr>
                <a:t>PERSONAL</a:t>
              </a:r>
              <a:endParaRPr lang="es-ES" sz="1100"/>
            </a:p>
          </p:txBody>
        </p:sp>
        <p:grpSp>
          <p:nvGrpSpPr>
            <p:cNvPr id="152600" name="Group 24"/>
            <p:cNvGrpSpPr>
              <a:grpSpLocks/>
            </p:cNvGrpSpPr>
            <p:nvPr/>
          </p:nvGrpSpPr>
          <p:grpSpPr bwMode="auto">
            <a:xfrm rot="8862686">
              <a:off x="1427" y="3779"/>
              <a:ext cx="288" cy="145"/>
              <a:chOff x="5841" y="4861"/>
              <a:chExt cx="720" cy="363"/>
            </a:xfrm>
          </p:grpSpPr>
          <p:sp>
            <p:nvSpPr>
              <p:cNvPr id="152601" name="Line 25"/>
              <p:cNvSpPr>
                <a:spLocks noChangeShapeType="1"/>
              </p:cNvSpPr>
              <p:nvPr/>
            </p:nvSpPr>
            <p:spPr bwMode="auto">
              <a:xfrm>
                <a:off x="5841" y="4861"/>
                <a:ext cx="720" cy="3"/>
              </a:xfrm>
              <a:prstGeom prst="line">
                <a:avLst/>
              </a:prstGeom>
              <a:noFill/>
              <a:ln w="9525">
                <a:solidFill>
                  <a:srgbClr val="0000FF"/>
                </a:solidFill>
                <a:round/>
                <a:headEnd/>
                <a:tailEnd type="oval" w="lg" len="lg"/>
              </a:ln>
            </p:spPr>
            <p:txBody>
              <a:bodyPr/>
              <a:lstStyle/>
              <a:p>
                <a:endParaRPr lang="es-MX"/>
              </a:p>
            </p:txBody>
          </p:sp>
          <p:sp>
            <p:nvSpPr>
              <p:cNvPr id="152602" name="Line 26"/>
              <p:cNvSpPr>
                <a:spLocks noChangeShapeType="1"/>
              </p:cNvSpPr>
              <p:nvPr/>
            </p:nvSpPr>
            <p:spPr bwMode="auto">
              <a:xfrm>
                <a:off x="5841" y="4864"/>
                <a:ext cx="180" cy="180"/>
              </a:xfrm>
              <a:prstGeom prst="line">
                <a:avLst/>
              </a:prstGeom>
              <a:noFill/>
              <a:ln w="9525">
                <a:solidFill>
                  <a:srgbClr val="0000FF"/>
                </a:solidFill>
                <a:round/>
                <a:headEnd/>
                <a:tailEnd type="oval" w="lg" len="lg"/>
              </a:ln>
            </p:spPr>
            <p:txBody>
              <a:bodyPr/>
              <a:lstStyle/>
              <a:p>
                <a:endParaRPr lang="es-MX"/>
              </a:p>
            </p:txBody>
          </p:sp>
          <p:sp>
            <p:nvSpPr>
              <p:cNvPr id="152603" name="Line 27"/>
              <p:cNvSpPr>
                <a:spLocks noChangeShapeType="1"/>
              </p:cNvSpPr>
              <p:nvPr/>
            </p:nvSpPr>
            <p:spPr bwMode="auto">
              <a:xfrm>
                <a:off x="6081" y="5101"/>
                <a:ext cx="300" cy="123"/>
              </a:xfrm>
              <a:prstGeom prst="line">
                <a:avLst/>
              </a:prstGeom>
              <a:noFill/>
              <a:ln w="9525">
                <a:solidFill>
                  <a:srgbClr val="0000FF"/>
                </a:solidFill>
                <a:round/>
                <a:headEnd/>
                <a:tailEnd type="oval" w="lg" len="lg"/>
              </a:ln>
            </p:spPr>
            <p:txBody>
              <a:bodyPr/>
              <a:lstStyle/>
              <a:p>
                <a:endParaRPr lang="es-MX"/>
              </a:p>
            </p:txBody>
          </p:sp>
        </p:grpSp>
        <p:sp>
          <p:nvSpPr>
            <p:cNvPr id="152604" name="Line 28"/>
            <p:cNvSpPr>
              <a:spLocks noChangeShapeType="1"/>
            </p:cNvSpPr>
            <p:nvPr/>
          </p:nvSpPr>
          <p:spPr bwMode="auto">
            <a:xfrm rot="10800000" flipV="1">
              <a:off x="1414" y="3435"/>
              <a:ext cx="213" cy="9"/>
            </a:xfrm>
            <a:prstGeom prst="line">
              <a:avLst/>
            </a:prstGeom>
            <a:noFill/>
            <a:ln w="9525">
              <a:solidFill>
                <a:srgbClr val="0000FF"/>
              </a:solidFill>
              <a:round/>
              <a:headEnd/>
              <a:tailEnd type="none" w="lg" len="lg"/>
            </a:ln>
          </p:spPr>
          <p:txBody>
            <a:bodyPr/>
            <a:lstStyle/>
            <a:p>
              <a:endParaRPr lang="es-MX"/>
            </a:p>
          </p:txBody>
        </p:sp>
        <p:grpSp>
          <p:nvGrpSpPr>
            <p:cNvPr id="152605" name="Group 29"/>
            <p:cNvGrpSpPr>
              <a:grpSpLocks/>
            </p:cNvGrpSpPr>
            <p:nvPr/>
          </p:nvGrpSpPr>
          <p:grpSpPr bwMode="auto">
            <a:xfrm>
              <a:off x="1329" y="3312"/>
              <a:ext cx="404" cy="168"/>
              <a:chOff x="5361" y="5249"/>
              <a:chExt cx="1011" cy="420"/>
            </a:xfrm>
          </p:grpSpPr>
          <p:sp>
            <p:nvSpPr>
              <p:cNvPr id="152606" name="Line 30"/>
              <p:cNvSpPr>
                <a:spLocks noChangeShapeType="1"/>
              </p:cNvSpPr>
              <p:nvPr/>
            </p:nvSpPr>
            <p:spPr bwMode="auto">
              <a:xfrm rot="10800000">
                <a:off x="5739" y="5249"/>
                <a:ext cx="375" cy="318"/>
              </a:xfrm>
              <a:prstGeom prst="line">
                <a:avLst/>
              </a:prstGeom>
              <a:noFill/>
              <a:ln w="9525">
                <a:solidFill>
                  <a:srgbClr val="0000FF"/>
                </a:solidFill>
                <a:round/>
                <a:headEnd/>
                <a:tailEnd type="oval" w="lg" len="lg"/>
              </a:ln>
            </p:spPr>
            <p:txBody>
              <a:bodyPr/>
              <a:lstStyle/>
              <a:p>
                <a:endParaRPr lang="es-MX"/>
              </a:p>
            </p:txBody>
          </p:sp>
          <p:sp>
            <p:nvSpPr>
              <p:cNvPr id="152607" name="Line 31"/>
              <p:cNvSpPr>
                <a:spLocks noChangeShapeType="1"/>
              </p:cNvSpPr>
              <p:nvPr/>
            </p:nvSpPr>
            <p:spPr bwMode="auto">
              <a:xfrm rot="10800000" flipV="1">
                <a:off x="5364" y="5250"/>
                <a:ext cx="345" cy="60"/>
              </a:xfrm>
              <a:prstGeom prst="line">
                <a:avLst/>
              </a:prstGeom>
              <a:noFill/>
              <a:ln w="9525">
                <a:solidFill>
                  <a:srgbClr val="0000FF"/>
                </a:solidFill>
                <a:round/>
                <a:headEnd/>
                <a:tailEnd type="oval" w="lg" len="lg"/>
              </a:ln>
            </p:spPr>
            <p:txBody>
              <a:bodyPr/>
              <a:lstStyle/>
              <a:p>
                <a:endParaRPr lang="es-MX"/>
              </a:p>
            </p:txBody>
          </p:sp>
          <p:sp>
            <p:nvSpPr>
              <p:cNvPr id="152608" name="Line 32"/>
              <p:cNvSpPr>
                <a:spLocks noChangeShapeType="1"/>
              </p:cNvSpPr>
              <p:nvPr/>
            </p:nvSpPr>
            <p:spPr bwMode="auto">
              <a:xfrm rot="10800000">
                <a:off x="6119" y="5568"/>
                <a:ext cx="253" cy="101"/>
              </a:xfrm>
              <a:prstGeom prst="line">
                <a:avLst/>
              </a:prstGeom>
              <a:noFill/>
              <a:ln w="9525">
                <a:solidFill>
                  <a:srgbClr val="0000FF"/>
                </a:solidFill>
                <a:round/>
                <a:headEnd/>
                <a:tailEnd type="oval" w="lg" len="lg"/>
              </a:ln>
            </p:spPr>
            <p:txBody>
              <a:bodyPr/>
              <a:lstStyle/>
              <a:p>
                <a:endParaRPr lang="es-MX"/>
              </a:p>
            </p:txBody>
          </p:sp>
          <p:sp>
            <p:nvSpPr>
              <p:cNvPr id="152609" name="Line 33"/>
              <p:cNvSpPr>
                <a:spLocks noChangeShapeType="1"/>
              </p:cNvSpPr>
              <p:nvPr/>
            </p:nvSpPr>
            <p:spPr bwMode="auto">
              <a:xfrm rot="10800000" flipH="1" flipV="1">
                <a:off x="5361" y="5305"/>
                <a:ext cx="219" cy="275"/>
              </a:xfrm>
              <a:prstGeom prst="line">
                <a:avLst/>
              </a:prstGeom>
              <a:noFill/>
              <a:ln w="9525">
                <a:solidFill>
                  <a:srgbClr val="0000FF"/>
                </a:solidFill>
                <a:round/>
                <a:headEnd/>
                <a:tailEnd type="oval" w="lg" len="lg"/>
              </a:ln>
            </p:spPr>
            <p:txBody>
              <a:bodyPr/>
              <a:lstStyle/>
              <a:p>
                <a:endParaRPr lang="es-MX"/>
              </a:p>
            </p:txBody>
          </p:sp>
        </p:grpSp>
        <p:sp>
          <p:nvSpPr>
            <p:cNvPr id="152610" name="Line 34"/>
            <p:cNvSpPr>
              <a:spLocks noChangeShapeType="1"/>
            </p:cNvSpPr>
            <p:nvPr/>
          </p:nvSpPr>
          <p:spPr bwMode="auto">
            <a:xfrm>
              <a:off x="2277" y="3702"/>
              <a:ext cx="121" cy="54"/>
            </a:xfrm>
            <a:prstGeom prst="line">
              <a:avLst/>
            </a:prstGeom>
            <a:noFill/>
            <a:ln w="9525">
              <a:solidFill>
                <a:srgbClr val="0000FF"/>
              </a:solidFill>
              <a:round/>
              <a:headEnd/>
              <a:tailEnd type="oval" w="lg" len="lg"/>
            </a:ln>
          </p:spPr>
          <p:txBody>
            <a:bodyPr/>
            <a:lstStyle/>
            <a:p>
              <a:endParaRPr lang="es-MX"/>
            </a:p>
          </p:txBody>
        </p:sp>
        <p:grpSp>
          <p:nvGrpSpPr>
            <p:cNvPr id="152611" name="Group 35"/>
            <p:cNvGrpSpPr>
              <a:grpSpLocks/>
            </p:cNvGrpSpPr>
            <p:nvPr/>
          </p:nvGrpSpPr>
          <p:grpSpPr bwMode="auto">
            <a:xfrm>
              <a:off x="2175" y="3662"/>
              <a:ext cx="358" cy="151"/>
              <a:chOff x="7462" y="6123"/>
              <a:chExt cx="894" cy="378"/>
            </a:xfrm>
          </p:grpSpPr>
          <p:sp>
            <p:nvSpPr>
              <p:cNvPr id="152612" name="Line 36"/>
              <p:cNvSpPr>
                <a:spLocks noChangeShapeType="1"/>
              </p:cNvSpPr>
              <p:nvPr/>
            </p:nvSpPr>
            <p:spPr bwMode="auto">
              <a:xfrm>
                <a:off x="8019" y="6366"/>
                <a:ext cx="319" cy="135"/>
              </a:xfrm>
              <a:prstGeom prst="line">
                <a:avLst/>
              </a:prstGeom>
              <a:noFill/>
              <a:ln w="9525">
                <a:solidFill>
                  <a:srgbClr val="0000FF"/>
                </a:solidFill>
                <a:round/>
                <a:headEnd/>
                <a:tailEnd type="oval" w="lg" len="lg"/>
              </a:ln>
            </p:spPr>
            <p:txBody>
              <a:bodyPr/>
              <a:lstStyle/>
              <a:p>
                <a:endParaRPr lang="es-MX"/>
              </a:p>
            </p:txBody>
          </p:sp>
          <p:sp>
            <p:nvSpPr>
              <p:cNvPr id="152613" name="Line 37"/>
              <p:cNvSpPr>
                <a:spLocks noChangeShapeType="1"/>
              </p:cNvSpPr>
              <p:nvPr/>
            </p:nvSpPr>
            <p:spPr bwMode="auto">
              <a:xfrm>
                <a:off x="7462" y="6123"/>
                <a:ext cx="253" cy="101"/>
              </a:xfrm>
              <a:prstGeom prst="line">
                <a:avLst/>
              </a:prstGeom>
              <a:noFill/>
              <a:ln w="9525">
                <a:solidFill>
                  <a:srgbClr val="0000FF"/>
                </a:solidFill>
                <a:round/>
                <a:headEnd/>
                <a:tailEnd type="oval" w="lg" len="lg"/>
              </a:ln>
            </p:spPr>
            <p:txBody>
              <a:bodyPr/>
              <a:lstStyle/>
              <a:p>
                <a:endParaRPr lang="es-MX"/>
              </a:p>
            </p:txBody>
          </p:sp>
          <p:sp>
            <p:nvSpPr>
              <p:cNvPr id="152614" name="Line 38"/>
              <p:cNvSpPr>
                <a:spLocks noChangeShapeType="1"/>
              </p:cNvSpPr>
              <p:nvPr/>
            </p:nvSpPr>
            <p:spPr bwMode="auto">
              <a:xfrm flipV="1">
                <a:off x="8043" y="6208"/>
                <a:ext cx="313" cy="169"/>
              </a:xfrm>
              <a:prstGeom prst="line">
                <a:avLst/>
              </a:prstGeom>
              <a:noFill/>
              <a:ln w="9525">
                <a:solidFill>
                  <a:srgbClr val="0000FF"/>
                </a:solidFill>
                <a:round/>
                <a:headEnd/>
                <a:tailEnd type="oval" w="lg" len="lg"/>
              </a:ln>
            </p:spPr>
            <p:txBody>
              <a:bodyPr/>
              <a:lstStyle/>
              <a:p>
                <a:endParaRPr lang="es-MX"/>
              </a:p>
            </p:txBody>
          </p:sp>
        </p:grpSp>
        <p:sp>
          <p:nvSpPr>
            <p:cNvPr id="152615" name="AutoShape 39"/>
            <p:cNvSpPr>
              <a:spLocks noChangeArrowheads="1"/>
            </p:cNvSpPr>
            <p:nvPr/>
          </p:nvSpPr>
          <p:spPr bwMode="auto">
            <a:xfrm>
              <a:off x="3320" y="2844"/>
              <a:ext cx="504" cy="504"/>
            </a:xfrm>
            <a:prstGeom prst="star8">
              <a:avLst>
                <a:gd name="adj" fmla="val 38250"/>
              </a:avLst>
            </a:prstGeom>
            <a:solidFill>
              <a:srgbClr val="EBFFEB"/>
            </a:solidFill>
            <a:ln w="9525">
              <a:solidFill>
                <a:srgbClr val="000000"/>
              </a:solidFill>
              <a:miter lim="800000"/>
              <a:headEnd/>
              <a:tailEnd/>
            </a:ln>
          </p:spPr>
          <p:txBody>
            <a:bodyPr/>
            <a:lstStyle/>
            <a:p>
              <a:endParaRPr lang="es-MX"/>
            </a:p>
          </p:txBody>
        </p:sp>
        <p:sp>
          <p:nvSpPr>
            <p:cNvPr id="152616" name="Text Box 40"/>
            <p:cNvSpPr txBox="1">
              <a:spLocks noChangeArrowheads="1"/>
            </p:cNvSpPr>
            <p:nvPr/>
          </p:nvSpPr>
          <p:spPr bwMode="auto">
            <a:xfrm>
              <a:off x="3323" y="3046"/>
              <a:ext cx="501" cy="117"/>
            </a:xfrm>
            <a:prstGeom prst="rect">
              <a:avLst/>
            </a:prstGeom>
            <a:noFill/>
            <a:ln w="9525">
              <a:noFill/>
              <a:miter lim="800000"/>
              <a:headEnd/>
              <a:tailEnd/>
            </a:ln>
          </p:spPr>
          <p:txBody>
            <a:bodyPr lIns="62179" tIns="31090" rIns="62179" bIns="31090">
              <a:spAutoFit/>
            </a:bodyPr>
            <a:lstStyle/>
            <a:p>
              <a:pPr algn="ctr"/>
              <a:r>
                <a:rPr lang="es-ES" altLang="ko-KR" sz="800">
                  <a:solidFill>
                    <a:srgbClr val="000000"/>
                  </a:solidFill>
                  <a:latin typeface="Arial Narrow" pitchFamily="34" charset="0"/>
                  <a:ea typeface="Batang" pitchFamily="18" charset="-127"/>
                </a:rPr>
                <a:t>PRODUCCIÓN</a:t>
              </a:r>
              <a:endParaRPr lang="es-ES"/>
            </a:p>
          </p:txBody>
        </p:sp>
        <p:sp>
          <p:nvSpPr>
            <p:cNvPr id="152617" name="Line 41"/>
            <p:cNvSpPr>
              <a:spLocks noChangeShapeType="1"/>
            </p:cNvSpPr>
            <p:nvPr/>
          </p:nvSpPr>
          <p:spPr bwMode="auto">
            <a:xfrm rot="10800000" flipV="1">
              <a:off x="3857" y="2759"/>
              <a:ext cx="169" cy="120"/>
            </a:xfrm>
            <a:prstGeom prst="line">
              <a:avLst/>
            </a:prstGeom>
            <a:noFill/>
            <a:ln w="9525">
              <a:solidFill>
                <a:srgbClr val="0000FF"/>
              </a:solidFill>
              <a:round/>
              <a:headEnd/>
              <a:tailEnd type="none" w="lg" len="lg"/>
            </a:ln>
          </p:spPr>
          <p:txBody>
            <a:bodyPr/>
            <a:lstStyle/>
            <a:p>
              <a:endParaRPr lang="es-MX"/>
            </a:p>
          </p:txBody>
        </p:sp>
        <p:grpSp>
          <p:nvGrpSpPr>
            <p:cNvPr id="152618" name="Group 42"/>
            <p:cNvGrpSpPr>
              <a:grpSpLocks/>
            </p:cNvGrpSpPr>
            <p:nvPr/>
          </p:nvGrpSpPr>
          <p:grpSpPr bwMode="auto">
            <a:xfrm rot="30166436">
              <a:off x="3765" y="2780"/>
              <a:ext cx="404" cy="168"/>
              <a:chOff x="5361" y="5249"/>
              <a:chExt cx="1011" cy="420"/>
            </a:xfrm>
          </p:grpSpPr>
          <p:sp>
            <p:nvSpPr>
              <p:cNvPr id="152619" name="Line 43"/>
              <p:cNvSpPr>
                <a:spLocks noChangeShapeType="1"/>
              </p:cNvSpPr>
              <p:nvPr/>
            </p:nvSpPr>
            <p:spPr bwMode="auto">
              <a:xfrm rot="10800000">
                <a:off x="5739" y="5249"/>
                <a:ext cx="375" cy="318"/>
              </a:xfrm>
              <a:prstGeom prst="line">
                <a:avLst/>
              </a:prstGeom>
              <a:noFill/>
              <a:ln w="9525">
                <a:solidFill>
                  <a:srgbClr val="0000FF"/>
                </a:solidFill>
                <a:round/>
                <a:headEnd/>
                <a:tailEnd type="oval" w="lg" len="lg"/>
              </a:ln>
            </p:spPr>
            <p:txBody>
              <a:bodyPr/>
              <a:lstStyle/>
              <a:p>
                <a:endParaRPr lang="es-MX"/>
              </a:p>
            </p:txBody>
          </p:sp>
          <p:sp>
            <p:nvSpPr>
              <p:cNvPr id="152620" name="Line 44"/>
              <p:cNvSpPr>
                <a:spLocks noChangeShapeType="1"/>
              </p:cNvSpPr>
              <p:nvPr/>
            </p:nvSpPr>
            <p:spPr bwMode="auto">
              <a:xfrm rot="10800000" flipV="1">
                <a:off x="5364" y="5250"/>
                <a:ext cx="345" cy="60"/>
              </a:xfrm>
              <a:prstGeom prst="line">
                <a:avLst/>
              </a:prstGeom>
              <a:noFill/>
              <a:ln w="9525">
                <a:solidFill>
                  <a:srgbClr val="0000FF"/>
                </a:solidFill>
                <a:round/>
                <a:headEnd/>
                <a:tailEnd type="oval" w="lg" len="lg"/>
              </a:ln>
            </p:spPr>
            <p:txBody>
              <a:bodyPr/>
              <a:lstStyle/>
              <a:p>
                <a:endParaRPr lang="es-MX"/>
              </a:p>
            </p:txBody>
          </p:sp>
          <p:sp>
            <p:nvSpPr>
              <p:cNvPr id="152621" name="Line 45"/>
              <p:cNvSpPr>
                <a:spLocks noChangeShapeType="1"/>
              </p:cNvSpPr>
              <p:nvPr/>
            </p:nvSpPr>
            <p:spPr bwMode="auto">
              <a:xfrm rot="10800000">
                <a:off x="6119" y="5568"/>
                <a:ext cx="253" cy="101"/>
              </a:xfrm>
              <a:prstGeom prst="line">
                <a:avLst/>
              </a:prstGeom>
              <a:noFill/>
              <a:ln w="9525">
                <a:solidFill>
                  <a:srgbClr val="0000FF"/>
                </a:solidFill>
                <a:round/>
                <a:headEnd/>
                <a:tailEnd type="oval" w="lg" len="lg"/>
              </a:ln>
            </p:spPr>
            <p:txBody>
              <a:bodyPr/>
              <a:lstStyle/>
              <a:p>
                <a:endParaRPr lang="es-MX"/>
              </a:p>
            </p:txBody>
          </p:sp>
          <p:sp>
            <p:nvSpPr>
              <p:cNvPr id="152622" name="Line 46"/>
              <p:cNvSpPr>
                <a:spLocks noChangeShapeType="1"/>
              </p:cNvSpPr>
              <p:nvPr/>
            </p:nvSpPr>
            <p:spPr bwMode="auto">
              <a:xfrm rot="10800000" flipH="1" flipV="1">
                <a:off x="5361" y="5305"/>
                <a:ext cx="219" cy="275"/>
              </a:xfrm>
              <a:prstGeom prst="line">
                <a:avLst/>
              </a:prstGeom>
              <a:noFill/>
              <a:ln w="9525">
                <a:solidFill>
                  <a:srgbClr val="0000FF"/>
                </a:solidFill>
                <a:round/>
                <a:headEnd/>
                <a:tailEnd type="oval" w="lg" len="lg"/>
              </a:ln>
            </p:spPr>
            <p:txBody>
              <a:bodyPr/>
              <a:lstStyle/>
              <a:p>
                <a:endParaRPr lang="es-MX"/>
              </a:p>
            </p:txBody>
          </p:sp>
        </p:grpSp>
        <p:grpSp>
          <p:nvGrpSpPr>
            <p:cNvPr id="152623" name="Group 47"/>
            <p:cNvGrpSpPr>
              <a:grpSpLocks/>
            </p:cNvGrpSpPr>
            <p:nvPr/>
          </p:nvGrpSpPr>
          <p:grpSpPr bwMode="auto">
            <a:xfrm rot="8280767">
              <a:off x="2947" y="3089"/>
              <a:ext cx="358" cy="151"/>
              <a:chOff x="10171" y="3884"/>
              <a:chExt cx="894" cy="378"/>
            </a:xfrm>
          </p:grpSpPr>
          <p:sp>
            <p:nvSpPr>
              <p:cNvPr id="152624" name="Line 48"/>
              <p:cNvSpPr>
                <a:spLocks noChangeShapeType="1"/>
              </p:cNvSpPr>
              <p:nvPr/>
            </p:nvSpPr>
            <p:spPr bwMode="auto">
              <a:xfrm>
                <a:off x="10424" y="3985"/>
                <a:ext cx="304" cy="135"/>
              </a:xfrm>
              <a:prstGeom prst="line">
                <a:avLst/>
              </a:prstGeom>
              <a:noFill/>
              <a:ln w="9525">
                <a:solidFill>
                  <a:srgbClr val="0000FF"/>
                </a:solidFill>
                <a:round/>
                <a:headEnd/>
                <a:tailEnd type="oval" w="lg" len="lg"/>
              </a:ln>
            </p:spPr>
            <p:txBody>
              <a:bodyPr/>
              <a:lstStyle/>
              <a:p>
                <a:endParaRPr lang="es-MX"/>
              </a:p>
            </p:txBody>
          </p:sp>
          <p:grpSp>
            <p:nvGrpSpPr>
              <p:cNvPr id="152625" name="Group 49"/>
              <p:cNvGrpSpPr>
                <a:grpSpLocks/>
              </p:cNvGrpSpPr>
              <p:nvPr/>
            </p:nvGrpSpPr>
            <p:grpSpPr bwMode="auto">
              <a:xfrm>
                <a:off x="10171" y="3884"/>
                <a:ext cx="894" cy="378"/>
                <a:chOff x="7462" y="6123"/>
                <a:chExt cx="894" cy="378"/>
              </a:xfrm>
            </p:grpSpPr>
            <p:sp>
              <p:nvSpPr>
                <p:cNvPr id="152626" name="Line 50"/>
                <p:cNvSpPr>
                  <a:spLocks noChangeShapeType="1"/>
                </p:cNvSpPr>
                <p:nvPr/>
              </p:nvSpPr>
              <p:spPr bwMode="auto">
                <a:xfrm>
                  <a:off x="8019" y="6366"/>
                  <a:ext cx="319" cy="135"/>
                </a:xfrm>
                <a:prstGeom prst="line">
                  <a:avLst/>
                </a:prstGeom>
                <a:noFill/>
                <a:ln w="9525">
                  <a:solidFill>
                    <a:srgbClr val="0000FF"/>
                  </a:solidFill>
                  <a:round/>
                  <a:headEnd/>
                  <a:tailEnd type="oval" w="lg" len="lg"/>
                </a:ln>
              </p:spPr>
              <p:txBody>
                <a:bodyPr/>
                <a:lstStyle/>
                <a:p>
                  <a:endParaRPr lang="es-MX"/>
                </a:p>
              </p:txBody>
            </p:sp>
            <p:sp>
              <p:nvSpPr>
                <p:cNvPr id="152627" name="Line 51"/>
                <p:cNvSpPr>
                  <a:spLocks noChangeShapeType="1"/>
                </p:cNvSpPr>
                <p:nvPr/>
              </p:nvSpPr>
              <p:spPr bwMode="auto">
                <a:xfrm>
                  <a:off x="7462" y="6123"/>
                  <a:ext cx="253" cy="101"/>
                </a:xfrm>
                <a:prstGeom prst="line">
                  <a:avLst/>
                </a:prstGeom>
                <a:noFill/>
                <a:ln w="9525">
                  <a:solidFill>
                    <a:srgbClr val="0000FF"/>
                  </a:solidFill>
                  <a:round/>
                  <a:headEnd/>
                  <a:tailEnd type="oval" w="lg" len="lg"/>
                </a:ln>
              </p:spPr>
              <p:txBody>
                <a:bodyPr/>
                <a:lstStyle/>
                <a:p>
                  <a:endParaRPr lang="es-MX"/>
                </a:p>
              </p:txBody>
            </p:sp>
            <p:sp>
              <p:nvSpPr>
                <p:cNvPr id="152628" name="Line 52"/>
                <p:cNvSpPr>
                  <a:spLocks noChangeShapeType="1"/>
                </p:cNvSpPr>
                <p:nvPr/>
              </p:nvSpPr>
              <p:spPr bwMode="auto">
                <a:xfrm flipV="1">
                  <a:off x="8043" y="6208"/>
                  <a:ext cx="313" cy="169"/>
                </a:xfrm>
                <a:prstGeom prst="line">
                  <a:avLst/>
                </a:prstGeom>
                <a:noFill/>
                <a:ln w="9525">
                  <a:solidFill>
                    <a:srgbClr val="0000FF"/>
                  </a:solidFill>
                  <a:round/>
                  <a:headEnd/>
                  <a:tailEnd type="oval" w="lg" len="lg"/>
                </a:ln>
              </p:spPr>
              <p:txBody>
                <a:bodyPr/>
                <a:lstStyle/>
                <a:p>
                  <a:endParaRPr lang="es-MX"/>
                </a:p>
              </p:txBody>
            </p:sp>
          </p:grpSp>
        </p:grpSp>
        <p:grpSp>
          <p:nvGrpSpPr>
            <p:cNvPr id="152629" name="Group 53"/>
            <p:cNvGrpSpPr>
              <a:grpSpLocks/>
            </p:cNvGrpSpPr>
            <p:nvPr/>
          </p:nvGrpSpPr>
          <p:grpSpPr bwMode="auto">
            <a:xfrm rot="-344306">
              <a:off x="3759" y="3241"/>
              <a:ext cx="648" cy="185"/>
              <a:chOff x="3788" y="3863"/>
              <a:chExt cx="1620" cy="461"/>
            </a:xfrm>
          </p:grpSpPr>
          <p:sp>
            <p:nvSpPr>
              <p:cNvPr id="152630" name="Line 54"/>
              <p:cNvSpPr>
                <a:spLocks noChangeShapeType="1"/>
              </p:cNvSpPr>
              <p:nvPr/>
            </p:nvSpPr>
            <p:spPr bwMode="auto">
              <a:xfrm>
                <a:off x="4041" y="3961"/>
                <a:ext cx="720" cy="3"/>
              </a:xfrm>
              <a:prstGeom prst="line">
                <a:avLst/>
              </a:prstGeom>
              <a:noFill/>
              <a:ln w="9525">
                <a:solidFill>
                  <a:srgbClr val="0000FF"/>
                </a:solidFill>
                <a:round/>
                <a:headEnd/>
                <a:tailEnd type="oval" w="lg" len="lg"/>
              </a:ln>
            </p:spPr>
            <p:txBody>
              <a:bodyPr/>
              <a:lstStyle/>
              <a:p>
                <a:endParaRPr lang="es-MX"/>
              </a:p>
            </p:txBody>
          </p:sp>
          <p:sp>
            <p:nvSpPr>
              <p:cNvPr id="152631" name="Line 55"/>
              <p:cNvSpPr>
                <a:spLocks noChangeShapeType="1"/>
              </p:cNvSpPr>
              <p:nvPr/>
            </p:nvSpPr>
            <p:spPr bwMode="auto">
              <a:xfrm>
                <a:off x="4761" y="3964"/>
                <a:ext cx="240" cy="240"/>
              </a:xfrm>
              <a:prstGeom prst="line">
                <a:avLst/>
              </a:prstGeom>
              <a:noFill/>
              <a:ln w="9525">
                <a:solidFill>
                  <a:srgbClr val="0000FF"/>
                </a:solidFill>
                <a:round/>
                <a:headEnd/>
                <a:tailEnd type="oval" w="lg" len="lg"/>
              </a:ln>
            </p:spPr>
            <p:txBody>
              <a:bodyPr/>
              <a:lstStyle/>
              <a:p>
                <a:endParaRPr lang="es-MX"/>
              </a:p>
            </p:txBody>
          </p:sp>
          <p:sp>
            <p:nvSpPr>
              <p:cNvPr id="152632" name="Line 56"/>
              <p:cNvSpPr>
                <a:spLocks noChangeShapeType="1"/>
              </p:cNvSpPr>
              <p:nvPr/>
            </p:nvSpPr>
            <p:spPr bwMode="auto">
              <a:xfrm>
                <a:off x="4041" y="3964"/>
                <a:ext cx="180" cy="180"/>
              </a:xfrm>
              <a:prstGeom prst="line">
                <a:avLst/>
              </a:prstGeom>
              <a:noFill/>
              <a:ln w="9525">
                <a:solidFill>
                  <a:srgbClr val="0000FF"/>
                </a:solidFill>
                <a:round/>
                <a:headEnd/>
                <a:tailEnd type="oval" w="lg" len="lg"/>
              </a:ln>
            </p:spPr>
            <p:txBody>
              <a:bodyPr/>
              <a:lstStyle/>
              <a:p>
                <a:endParaRPr lang="es-MX"/>
              </a:p>
            </p:txBody>
          </p:sp>
          <p:sp>
            <p:nvSpPr>
              <p:cNvPr id="152633" name="Line 57"/>
              <p:cNvSpPr>
                <a:spLocks noChangeShapeType="1"/>
              </p:cNvSpPr>
              <p:nvPr/>
            </p:nvSpPr>
            <p:spPr bwMode="auto">
              <a:xfrm>
                <a:off x="4281" y="4201"/>
                <a:ext cx="300" cy="123"/>
              </a:xfrm>
              <a:prstGeom prst="line">
                <a:avLst/>
              </a:prstGeom>
              <a:noFill/>
              <a:ln w="9525">
                <a:solidFill>
                  <a:srgbClr val="0000FF"/>
                </a:solidFill>
                <a:round/>
                <a:headEnd/>
                <a:tailEnd type="oval" w="lg" len="lg"/>
              </a:ln>
            </p:spPr>
            <p:txBody>
              <a:bodyPr/>
              <a:lstStyle/>
              <a:p>
                <a:endParaRPr lang="es-MX"/>
              </a:p>
            </p:txBody>
          </p:sp>
          <p:sp>
            <p:nvSpPr>
              <p:cNvPr id="152634" name="Line 58"/>
              <p:cNvSpPr>
                <a:spLocks noChangeShapeType="1"/>
              </p:cNvSpPr>
              <p:nvPr/>
            </p:nvSpPr>
            <p:spPr bwMode="auto">
              <a:xfrm flipV="1">
                <a:off x="4581" y="4204"/>
                <a:ext cx="420" cy="120"/>
              </a:xfrm>
              <a:prstGeom prst="line">
                <a:avLst/>
              </a:prstGeom>
              <a:noFill/>
              <a:ln w="9525">
                <a:solidFill>
                  <a:srgbClr val="0000FF"/>
                </a:solidFill>
                <a:round/>
                <a:headEnd/>
                <a:tailEnd type="oval" w="lg" len="lg"/>
              </a:ln>
            </p:spPr>
            <p:txBody>
              <a:bodyPr/>
              <a:lstStyle/>
              <a:p>
                <a:endParaRPr lang="es-MX"/>
              </a:p>
            </p:txBody>
          </p:sp>
          <p:sp>
            <p:nvSpPr>
              <p:cNvPr id="152635" name="Line 59"/>
              <p:cNvSpPr>
                <a:spLocks noChangeShapeType="1"/>
              </p:cNvSpPr>
              <p:nvPr/>
            </p:nvSpPr>
            <p:spPr bwMode="auto">
              <a:xfrm>
                <a:off x="3788" y="3863"/>
                <a:ext cx="253" cy="101"/>
              </a:xfrm>
              <a:prstGeom prst="line">
                <a:avLst/>
              </a:prstGeom>
              <a:noFill/>
              <a:ln w="9525">
                <a:solidFill>
                  <a:srgbClr val="0000FF"/>
                </a:solidFill>
                <a:round/>
                <a:headEnd/>
                <a:tailEnd type="oval" w="lg" len="lg"/>
              </a:ln>
            </p:spPr>
            <p:txBody>
              <a:bodyPr/>
              <a:lstStyle/>
              <a:p>
                <a:endParaRPr lang="es-MX"/>
              </a:p>
            </p:txBody>
          </p:sp>
          <p:sp>
            <p:nvSpPr>
              <p:cNvPr id="152636" name="Line 60"/>
              <p:cNvSpPr>
                <a:spLocks noChangeShapeType="1"/>
              </p:cNvSpPr>
              <p:nvPr/>
            </p:nvSpPr>
            <p:spPr bwMode="auto">
              <a:xfrm>
                <a:off x="5003" y="4208"/>
                <a:ext cx="405" cy="33"/>
              </a:xfrm>
              <a:prstGeom prst="line">
                <a:avLst/>
              </a:prstGeom>
              <a:noFill/>
              <a:ln w="9525">
                <a:solidFill>
                  <a:srgbClr val="0000FF"/>
                </a:solidFill>
                <a:round/>
                <a:headEnd/>
                <a:tailEnd type="oval" w="lg" len="lg"/>
              </a:ln>
            </p:spPr>
            <p:txBody>
              <a:bodyPr/>
              <a:lstStyle/>
              <a:p>
                <a:endParaRPr lang="es-MX"/>
              </a:p>
            </p:txBody>
          </p:sp>
        </p:grpSp>
        <p:grpSp>
          <p:nvGrpSpPr>
            <p:cNvPr id="152637" name="Group 61"/>
            <p:cNvGrpSpPr>
              <a:grpSpLocks/>
            </p:cNvGrpSpPr>
            <p:nvPr/>
          </p:nvGrpSpPr>
          <p:grpSpPr bwMode="auto">
            <a:xfrm rot="11496445">
              <a:off x="3063" y="2731"/>
              <a:ext cx="350" cy="151"/>
              <a:chOff x="3100" y="5044"/>
              <a:chExt cx="876" cy="378"/>
            </a:xfrm>
          </p:grpSpPr>
          <p:sp>
            <p:nvSpPr>
              <p:cNvPr id="152638" name="Line 62"/>
              <p:cNvSpPr>
                <a:spLocks noChangeShapeType="1"/>
              </p:cNvSpPr>
              <p:nvPr/>
            </p:nvSpPr>
            <p:spPr bwMode="auto">
              <a:xfrm>
                <a:off x="3353" y="5145"/>
                <a:ext cx="304" cy="135"/>
              </a:xfrm>
              <a:prstGeom prst="line">
                <a:avLst/>
              </a:prstGeom>
              <a:noFill/>
              <a:ln w="9525">
                <a:solidFill>
                  <a:srgbClr val="0000FF"/>
                </a:solidFill>
                <a:round/>
                <a:headEnd/>
                <a:tailEnd type="oval" w="lg" len="lg"/>
              </a:ln>
            </p:spPr>
            <p:txBody>
              <a:bodyPr/>
              <a:lstStyle/>
              <a:p>
                <a:endParaRPr lang="es-MX"/>
              </a:p>
            </p:txBody>
          </p:sp>
          <p:sp>
            <p:nvSpPr>
              <p:cNvPr id="152639" name="Line 63"/>
              <p:cNvSpPr>
                <a:spLocks noChangeShapeType="1"/>
              </p:cNvSpPr>
              <p:nvPr/>
            </p:nvSpPr>
            <p:spPr bwMode="auto">
              <a:xfrm>
                <a:off x="3657" y="5287"/>
                <a:ext cx="319" cy="135"/>
              </a:xfrm>
              <a:prstGeom prst="line">
                <a:avLst/>
              </a:prstGeom>
              <a:noFill/>
              <a:ln w="9525">
                <a:solidFill>
                  <a:srgbClr val="0000FF"/>
                </a:solidFill>
                <a:round/>
                <a:headEnd/>
                <a:tailEnd type="oval" w="lg" len="lg"/>
              </a:ln>
            </p:spPr>
            <p:txBody>
              <a:bodyPr/>
              <a:lstStyle/>
              <a:p>
                <a:endParaRPr lang="es-MX"/>
              </a:p>
            </p:txBody>
          </p:sp>
          <p:sp>
            <p:nvSpPr>
              <p:cNvPr id="152640" name="Line 64"/>
              <p:cNvSpPr>
                <a:spLocks noChangeShapeType="1"/>
              </p:cNvSpPr>
              <p:nvPr/>
            </p:nvSpPr>
            <p:spPr bwMode="auto">
              <a:xfrm>
                <a:off x="3100" y="5044"/>
                <a:ext cx="253" cy="101"/>
              </a:xfrm>
              <a:prstGeom prst="line">
                <a:avLst/>
              </a:prstGeom>
              <a:noFill/>
              <a:ln w="9525">
                <a:solidFill>
                  <a:srgbClr val="0000FF"/>
                </a:solidFill>
                <a:round/>
                <a:headEnd/>
                <a:tailEnd type="oval" w="lg" len="lg"/>
              </a:ln>
            </p:spPr>
            <p:txBody>
              <a:bodyPr/>
              <a:lstStyle/>
              <a:p>
                <a:endParaRPr lang="es-MX"/>
              </a:p>
            </p:txBody>
          </p:sp>
        </p:grpSp>
        <p:sp>
          <p:nvSpPr>
            <p:cNvPr id="152641" name="AutoShape 65"/>
            <p:cNvSpPr>
              <a:spLocks noChangeArrowheads="1"/>
            </p:cNvSpPr>
            <p:nvPr/>
          </p:nvSpPr>
          <p:spPr bwMode="auto">
            <a:xfrm>
              <a:off x="3129" y="3605"/>
              <a:ext cx="504" cy="504"/>
            </a:xfrm>
            <a:prstGeom prst="star8">
              <a:avLst>
                <a:gd name="adj" fmla="val 38250"/>
              </a:avLst>
            </a:prstGeom>
            <a:solidFill>
              <a:srgbClr val="EBFFEB"/>
            </a:solidFill>
            <a:ln w="9525">
              <a:solidFill>
                <a:srgbClr val="000000"/>
              </a:solidFill>
              <a:miter lim="800000"/>
              <a:headEnd/>
              <a:tailEnd/>
            </a:ln>
          </p:spPr>
          <p:txBody>
            <a:bodyPr/>
            <a:lstStyle/>
            <a:p>
              <a:endParaRPr lang="es-MX"/>
            </a:p>
          </p:txBody>
        </p:sp>
        <p:sp>
          <p:nvSpPr>
            <p:cNvPr id="152642" name="Text Box 66"/>
            <p:cNvSpPr txBox="1">
              <a:spLocks noChangeArrowheads="1"/>
            </p:cNvSpPr>
            <p:nvPr/>
          </p:nvSpPr>
          <p:spPr bwMode="auto">
            <a:xfrm>
              <a:off x="3134" y="3786"/>
              <a:ext cx="480" cy="155"/>
            </a:xfrm>
            <a:prstGeom prst="rect">
              <a:avLst/>
            </a:prstGeom>
            <a:noFill/>
            <a:ln w="9525">
              <a:noFill/>
              <a:miter lim="800000"/>
              <a:headEnd/>
              <a:tailEnd/>
            </a:ln>
          </p:spPr>
          <p:txBody>
            <a:bodyPr lIns="62179" tIns="31090" rIns="62179" bIns="31090">
              <a:spAutoFit/>
            </a:bodyPr>
            <a:lstStyle/>
            <a:p>
              <a:pPr algn="ctr"/>
              <a:r>
                <a:rPr lang="es-ES" altLang="ko-KR" sz="1200">
                  <a:solidFill>
                    <a:srgbClr val="000000"/>
                  </a:solidFill>
                  <a:latin typeface="Arial Narrow" pitchFamily="34" charset="0"/>
                  <a:ea typeface="Batang" pitchFamily="18" charset="-127"/>
                </a:rPr>
                <a:t>CAMPAÑA</a:t>
              </a:r>
              <a:endParaRPr lang="es-ES"/>
            </a:p>
          </p:txBody>
        </p:sp>
        <p:sp>
          <p:nvSpPr>
            <p:cNvPr id="152643" name="Line 67"/>
            <p:cNvSpPr>
              <a:spLocks noChangeShapeType="1"/>
            </p:cNvSpPr>
            <p:nvPr/>
          </p:nvSpPr>
          <p:spPr bwMode="auto">
            <a:xfrm rot="10501352">
              <a:off x="2932" y="3585"/>
              <a:ext cx="121" cy="54"/>
            </a:xfrm>
            <a:prstGeom prst="line">
              <a:avLst/>
            </a:prstGeom>
            <a:noFill/>
            <a:ln w="9525">
              <a:solidFill>
                <a:srgbClr val="0000FF"/>
              </a:solidFill>
              <a:round/>
              <a:headEnd/>
              <a:tailEnd type="oval" w="lg" len="lg"/>
            </a:ln>
          </p:spPr>
          <p:txBody>
            <a:bodyPr/>
            <a:lstStyle/>
            <a:p>
              <a:endParaRPr lang="es-MX"/>
            </a:p>
          </p:txBody>
        </p:sp>
        <p:grpSp>
          <p:nvGrpSpPr>
            <p:cNvPr id="152644" name="Group 68"/>
            <p:cNvGrpSpPr>
              <a:grpSpLocks/>
            </p:cNvGrpSpPr>
            <p:nvPr/>
          </p:nvGrpSpPr>
          <p:grpSpPr bwMode="auto">
            <a:xfrm rot="10460794">
              <a:off x="2831" y="3545"/>
              <a:ext cx="357" cy="151"/>
              <a:chOff x="7462" y="6123"/>
              <a:chExt cx="894" cy="378"/>
            </a:xfrm>
          </p:grpSpPr>
          <p:sp>
            <p:nvSpPr>
              <p:cNvPr id="152645" name="Line 69"/>
              <p:cNvSpPr>
                <a:spLocks noChangeShapeType="1"/>
              </p:cNvSpPr>
              <p:nvPr/>
            </p:nvSpPr>
            <p:spPr bwMode="auto">
              <a:xfrm>
                <a:off x="8019" y="6366"/>
                <a:ext cx="319" cy="135"/>
              </a:xfrm>
              <a:prstGeom prst="line">
                <a:avLst/>
              </a:prstGeom>
              <a:noFill/>
              <a:ln w="9525">
                <a:solidFill>
                  <a:srgbClr val="0000FF"/>
                </a:solidFill>
                <a:round/>
                <a:headEnd/>
                <a:tailEnd type="oval" w="lg" len="lg"/>
              </a:ln>
            </p:spPr>
            <p:txBody>
              <a:bodyPr/>
              <a:lstStyle/>
              <a:p>
                <a:endParaRPr lang="es-MX"/>
              </a:p>
            </p:txBody>
          </p:sp>
          <p:sp>
            <p:nvSpPr>
              <p:cNvPr id="152646" name="Line 70"/>
              <p:cNvSpPr>
                <a:spLocks noChangeShapeType="1"/>
              </p:cNvSpPr>
              <p:nvPr/>
            </p:nvSpPr>
            <p:spPr bwMode="auto">
              <a:xfrm>
                <a:off x="7462" y="6123"/>
                <a:ext cx="253" cy="101"/>
              </a:xfrm>
              <a:prstGeom prst="line">
                <a:avLst/>
              </a:prstGeom>
              <a:noFill/>
              <a:ln w="9525">
                <a:solidFill>
                  <a:srgbClr val="0000FF"/>
                </a:solidFill>
                <a:round/>
                <a:headEnd/>
                <a:tailEnd type="oval" w="lg" len="lg"/>
              </a:ln>
            </p:spPr>
            <p:txBody>
              <a:bodyPr/>
              <a:lstStyle/>
              <a:p>
                <a:endParaRPr lang="es-MX"/>
              </a:p>
            </p:txBody>
          </p:sp>
          <p:sp>
            <p:nvSpPr>
              <p:cNvPr id="152647" name="Line 71"/>
              <p:cNvSpPr>
                <a:spLocks noChangeShapeType="1"/>
              </p:cNvSpPr>
              <p:nvPr/>
            </p:nvSpPr>
            <p:spPr bwMode="auto">
              <a:xfrm flipV="1">
                <a:off x="8043" y="6208"/>
                <a:ext cx="313" cy="169"/>
              </a:xfrm>
              <a:prstGeom prst="line">
                <a:avLst/>
              </a:prstGeom>
              <a:noFill/>
              <a:ln w="9525">
                <a:solidFill>
                  <a:srgbClr val="0000FF"/>
                </a:solidFill>
                <a:round/>
                <a:headEnd/>
                <a:tailEnd type="oval" w="lg" len="lg"/>
              </a:ln>
            </p:spPr>
            <p:txBody>
              <a:bodyPr/>
              <a:lstStyle/>
              <a:p>
                <a:endParaRPr lang="es-MX"/>
              </a:p>
            </p:txBody>
          </p:sp>
        </p:grpSp>
        <p:sp>
          <p:nvSpPr>
            <p:cNvPr id="152648" name="Text Box 72"/>
            <p:cNvSpPr txBox="1">
              <a:spLocks noChangeArrowheads="1"/>
            </p:cNvSpPr>
            <p:nvPr/>
          </p:nvSpPr>
          <p:spPr bwMode="auto">
            <a:xfrm>
              <a:off x="1307" y="2686"/>
              <a:ext cx="360" cy="144"/>
            </a:xfrm>
            <a:prstGeom prst="rect">
              <a:avLst/>
            </a:prstGeom>
            <a:noFill/>
            <a:ln w="9525">
              <a:noFill/>
              <a:miter lim="800000"/>
              <a:headEnd/>
              <a:tailEnd/>
            </a:ln>
          </p:spPr>
          <p:txBody>
            <a:bodyPr/>
            <a:lstStyle/>
            <a:p>
              <a:pPr algn="ctr"/>
              <a:r>
                <a:rPr lang="es-ES" altLang="ko-KR" sz="900">
                  <a:latin typeface="Arial Narrow" pitchFamily="34" charset="0"/>
                  <a:ea typeface="Batang" pitchFamily="18" charset="-127"/>
                </a:rPr>
                <a:t>tiempo</a:t>
              </a:r>
              <a:endParaRPr lang="es-ES"/>
            </a:p>
          </p:txBody>
        </p:sp>
        <p:sp>
          <p:nvSpPr>
            <p:cNvPr id="152649" name="Text Box 73"/>
            <p:cNvSpPr txBox="1">
              <a:spLocks noChangeArrowheads="1"/>
            </p:cNvSpPr>
            <p:nvPr/>
          </p:nvSpPr>
          <p:spPr bwMode="auto">
            <a:xfrm>
              <a:off x="3849" y="3146"/>
              <a:ext cx="360" cy="144"/>
            </a:xfrm>
            <a:prstGeom prst="rect">
              <a:avLst/>
            </a:prstGeom>
            <a:noFill/>
            <a:ln w="9525">
              <a:noFill/>
              <a:miter lim="800000"/>
              <a:headEnd/>
              <a:tailEnd/>
            </a:ln>
          </p:spPr>
          <p:txBody>
            <a:bodyPr/>
            <a:lstStyle/>
            <a:p>
              <a:pPr algn="ctr"/>
              <a:r>
                <a:rPr lang="es-ES" altLang="ko-KR" sz="900">
                  <a:latin typeface="Arial Narrow" pitchFamily="34" charset="0"/>
                  <a:ea typeface="Batang" pitchFamily="18" charset="-127"/>
                </a:rPr>
                <a:t>tiempo</a:t>
              </a:r>
              <a:endParaRPr lang="es-ES"/>
            </a:p>
          </p:txBody>
        </p:sp>
        <p:sp>
          <p:nvSpPr>
            <p:cNvPr id="152650" name="Text Box 74"/>
            <p:cNvSpPr txBox="1">
              <a:spLocks noChangeArrowheads="1"/>
            </p:cNvSpPr>
            <p:nvPr/>
          </p:nvSpPr>
          <p:spPr bwMode="auto">
            <a:xfrm>
              <a:off x="1515" y="3260"/>
              <a:ext cx="360" cy="144"/>
            </a:xfrm>
            <a:prstGeom prst="rect">
              <a:avLst/>
            </a:prstGeom>
            <a:noFill/>
            <a:ln w="9525">
              <a:noFill/>
              <a:miter lim="800000"/>
              <a:headEnd/>
              <a:tailEnd/>
            </a:ln>
          </p:spPr>
          <p:txBody>
            <a:bodyPr/>
            <a:lstStyle/>
            <a:p>
              <a:pPr algn="ctr"/>
              <a:r>
                <a:rPr lang="es-ES" altLang="ko-KR" sz="900">
                  <a:latin typeface="Arial Narrow" pitchFamily="34" charset="0"/>
                  <a:ea typeface="Batang" pitchFamily="18" charset="-127"/>
                </a:rPr>
                <a:t>tiempo</a:t>
              </a:r>
              <a:endParaRPr lang="es-ES"/>
            </a:p>
          </p:txBody>
        </p:sp>
        <p:sp>
          <p:nvSpPr>
            <p:cNvPr id="152651" name="Text Box 75"/>
            <p:cNvSpPr txBox="1">
              <a:spLocks noChangeArrowheads="1"/>
            </p:cNvSpPr>
            <p:nvPr/>
          </p:nvSpPr>
          <p:spPr bwMode="auto">
            <a:xfrm>
              <a:off x="2531" y="3838"/>
              <a:ext cx="399" cy="144"/>
            </a:xfrm>
            <a:prstGeom prst="rect">
              <a:avLst/>
            </a:prstGeom>
            <a:noFill/>
            <a:ln w="9525">
              <a:noFill/>
              <a:miter lim="800000"/>
              <a:headEnd/>
              <a:tailEnd/>
            </a:ln>
          </p:spPr>
          <p:txBody>
            <a:bodyPr/>
            <a:lstStyle/>
            <a:p>
              <a:pPr algn="ctr"/>
              <a:r>
                <a:rPr lang="es-ES" altLang="ko-KR" sz="900">
                  <a:latin typeface="Arial Narrow" pitchFamily="34" charset="0"/>
                  <a:ea typeface="Batang" pitchFamily="18" charset="-127"/>
                </a:rPr>
                <a:t>producto</a:t>
              </a:r>
              <a:endParaRPr lang="es-ES"/>
            </a:p>
          </p:txBody>
        </p:sp>
        <p:sp>
          <p:nvSpPr>
            <p:cNvPr id="152652" name="Text Box 76"/>
            <p:cNvSpPr txBox="1">
              <a:spLocks noChangeArrowheads="1"/>
            </p:cNvSpPr>
            <p:nvPr/>
          </p:nvSpPr>
          <p:spPr bwMode="auto">
            <a:xfrm>
              <a:off x="2171" y="2614"/>
              <a:ext cx="360" cy="144"/>
            </a:xfrm>
            <a:prstGeom prst="rect">
              <a:avLst/>
            </a:prstGeom>
            <a:noFill/>
            <a:ln w="9525">
              <a:noFill/>
              <a:miter lim="800000"/>
              <a:headEnd/>
              <a:tailEnd/>
            </a:ln>
          </p:spPr>
          <p:txBody>
            <a:bodyPr/>
            <a:lstStyle/>
            <a:p>
              <a:pPr algn="ctr"/>
              <a:r>
                <a:rPr lang="es-ES" altLang="ko-KR" sz="900">
                  <a:latin typeface="Arial Narrow" pitchFamily="34" charset="0"/>
                  <a:ea typeface="Batang" pitchFamily="18" charset="-127"/>
                </a:rPr>
                <a:t>producto</a:t>
              </a:r>
              <a:endParaRPr lang="es-ES"/>
            </a:p>
          </p:txBody>
        </p:sp>
        <p:sp>
          <p:nvSpPr>
            <p:cNvPr id="152653" name="Text Box 77"/>
            <p:cNvSpPr txBox="1">
              <a:spLocks noChangeArrowheads="1"/>
            </p:cNvSpPr>
            <p:nvPr/>
          </p:nvSpPr>
          <p:spPr bwMode="auto">
            <a:xfrm>
              <a:off x="2387" y="3118"/>
              <a:ext cx="360" cy="144"/>
            </a:xfrm>
            <a:prstGeom prst="rect">
              <a:avLst/>
            </a:prstGeom>
            <a:noFill/>
            <a:ln w="9525">
              <a:noFill/>
              <a:miter lim="800000"/>
              <a:headEnd/>
              <a:tailEnd/>
            </a:ln>
          </p:spPr>
          <p:txBody>
            <a:bodyPr/>
            <a:lstStyle/>
            <a:p>
              <a:pPr algn="ctr"/>
              <a:r>
                <a:rPr lang="es-ES" altLang="ko-KR" sz="900">
                  <a:latin typeface="Arial Narrow" pitchFamily="34" charset="0"/>
                  <a:ea typeface="Batang" pitchFamily="18" charset="-127"/>
                </a:rPr>
                <a:t>lugar</a:t>
              </a:r>
              <a:endParaRPr lang="es-ES"/>
            </a:p>
          </p:txBody>
        </p:sp>
        <p:sp>
          <p:nvSpPr>
            <p:cNvPr id="152654" name="Text Box 78"/>
            <p:cNvSpPr txBox="1">
              <a:spLocks noChangeArrowheads="1"/>
            </p:cNvSpPr>
            <p:nvPr/>
          </p:nvSpPr>
          <p:spPr bwMode="auto">
            <a:xfrm>
              <a:off x="2243" y="3550"/>
              <a:ext cx="360" cy="144"/>
            </a:xfrm>
            <a:prstGeom prst="rect">
              <a:avLst/>
            </a:prstGeom>
            <a:noFill/>
            <a:ln w="9525">
              <a:noFill/>
              <a:miter lim="800000"/>
              <a:headEnd/>
              <a:tailEnd/>
            </a:ln>
          </p:spPr>
          <p:txBody>
            <a:bodyPr/>
            <a:lstStyle/>
            <a:p>
              <a:pPr algn="ctr"/>
              <a:r>
                <a:rPr lang="es-ES" altLang="ko-KR" sz="900">
                  <a:latin typeface="Arial Narrow" pitchFamily="34" charset="0"/>
                  <a:ea typeface="Batang" pitchFamily="18" charset="-127"/>
                </a:rPr>
                <a:t>proyecto</a:t>
              </a:r>
              <a:endParaRPr lang="es-ES"/>
            </a:p>
          </p:txBody>
        </p:sp>
        <p:sp>
          <p:nvSpPr>
            <p:cNvPr id="152655" name="Text Box 79"/>
            <p:cNvSpPr txBox="1">
              <a:spLocks noChangeArrowheads="1"/>
            </p:cNvSpPr>
            <p:nvPr/>
          </p:nvSpPr>
          <p:spPr bwMode="auto">
            <a:xfrm>
              <a:off x="1235" y="3622"/>
              <a:ext cx="360" cy="144"/>
            </a:xfrm>
            <a:prstGeom prst="rect">
              <a:avLst/>
            </a:prstGeom>
            <a:noFill/>
            <a:ln w="9525">
              <a:noFill/>
              <a:miter lim="800000"/>
              <a:headEnd/>
              <a:tailEnd/>
            </a:ln>
          </p:spPr>
          <p:txBody>
            <a:bodyPr/>
            <a:lstStyle/>
            <a:p>
              <a:pPr algn="ctr"/>
              <a:r>
                <a:rPr lang="es-ES" altLang="ko-KR" sz="900">
                  <a:latin typeface="Arial Narrow" pitchFamily="34" charset="0"/>
                  <a:ea typeface="Batang" pitchFamily="18" charset="-127"/>
                </a:rPr>
                <a:t>equipo</a:t>
              </a:r>
              <a:endParaRPr lang="es-ES"/>
            </a:p>
          </p:txBody>
        </p:sp>
        <p:sp>
          <p:nvSpPr>
            <p:cNvPr id="152656" name="Text Box 80"/>
            <p:cNvSpPr txBox="1">
              <a:spLocks noChangeArrowheads="1"/>
            </p:cNvSpPr>
            <p:nvPr/>
          </p:nvSpPr>
          <p:spPr bwMode="auto">
            <a:xfrm>
              <a:off x="3971" y="2614"/>
              <a:ext cx="424" cy="144"/>
            </a:xfrm>
            <a:prstGeom prst="rect">
              <a:avLst/>
            </a:prstGeom>
            <a:noFill/>
            <a:ln w="9525">
              <a:noFill/>
              <a:miter lim="800000"/>
              <a:headEnd/>
              <a:tailEnd/>
            </a:ln>
          </p:spPr>
          <p:txBody>
            <a:bodyPr/>
            <a:lstStyle/>
            <a:p>
              <a:pPr algn="ctr"/>
              <a:r>
                <a:rPr lang="es-ES" altLang="ko-KR" sz="900">
                  <a:latin typeface="Arial Narrow" pitchFamily="34" charset="0"/>
                  <a:ea typeface="Batang" pitchFamily="18" charset="-127"/>
                </a:rPr>
                <a:t>producto</a:t>
              </a:r>
              <a:endParaRPr lang="es-ES"/>
            </a:p>
          </p:txBody>
        </p:sp>
        <p:sp>
          <p:nvSpPr>
            <p:cNvPr id="152657" name="Text Box 81"/>
            <p:cNvSpPr txBox="1">
              <a:spLocks noChangeArrowheads="1"/>
            </p:cNvSpPr>
            <p:nvPr/>
          </p:nvSpPr>
          <p:spPr bwMode="auto">
            <a:xfrm>
              <a:off x="3107" y="2614"/>
              <a:ext cx="472" cy="144"/>
            </a:xfrm>
            <a:prstGeom prst="rect">
              <a:avLst/>
            </a:prstGeom>
            <a:noFill/>
            <a:ln w="9525">
              <a:noFill/>
              <a:miter lim="800000"/>
              <a:headEnd/>
              <a:tailEnd/>
            </a:ln>
          </p:spPr>
          <p:txBody>
            <a:bodyPr/>
            <a:lstStyle/>
            <a:p>
              <a:pPr algn="ctr"/>
              <a:r>
                <a:rPr lang="es-ES" altLang="ko-KR" sz="900">
                  <a:latin typeface="Arial Narrow" pitchFamily="34" charset="0"/>
                  <a:ea typeface="Batang" pitchFamily="18" charset="-127"/>
                </a:rPr>
                <a:t>proveedor</a:t>
              </a:r>
              <a:endParaRPr lang="es-ES"/>
            </a:p>
          </p:txBody>
        </p:sp>
        <p:sp>
          <p:nvSpPr>
            <p:cNvPr id="152658" name="Text Box 82"/>
            <p:cNvSpPr txBox="1">
              <a:spLocks noChangeArrowheads="1"/>
            </p:cNvSpPr>
            <p:nvPr/>
          </p:nvSpPr>
          <p:spPr bwMode="auto">
            <a:xfrm>
              <a:off x="2868" y="2993"/>
              <a:ext cx="360" cy="144"/>
            </a:xfrm>
            <a:prstGeom prst="rect">
              <a:avLst/>
            </a:prstGeom>
            <a:noFill/>
            <a:ln w="9525">
              <a:noFill/>
              <a:miter lim="800000"/>
              <a:headEnd/>
              <a:tailEnd/>
            </a:ln>
          </p:spPr>
          <p:txBody>
            <a:bodyPr/>
            <a:lstStyle/>
            <a:p>
              <a:pPr algn="ctr"/>
              <a:r>
                <a:rPr lang="es-ES" altLang="ko-KR" sz="900">
                  <a:latin typeface="Arial Narrow" pitchFamily="34" charset="0"/>
                  <a:ea typeface="Batang" pitchFamily="18" charset="-127"/>
                </a:rPr>
                <a:t>lugar</a:t>
              </a:r>
              <a:endParaRPr lang="es-ES"/>
            </a:p>
          </p:txBody>
        </p:sp>
        <p:sp>
          <p:nvSpPr>
            <p:cNvPr id="152659" name="Line 83"/>
            <p:cNvSpPr>
              <a:spLocks noChangeShapeType="1"/>
            </p:cNvSpPr>
            <p:nvPr/>
          </p:nvSpPr>
          <p:spPr bwMode="auto">
            <a:xfrm rot="10800000" flipH="1">
              <a:off x="2890" y="4016"/>
              <a:ext cx="209" cy="60"/>
            </a:xfrm>
            <a:prstGeom prst="line">
              <a:avLst/>
            </a:prstGeom>
            <a:noFill/>
            <a:ln w="9525">
              <a:solidFill>
                <a:srgbClr val="0000FF"/>
              </a:solidFill>
              <a:round/>
              <a:headEnd/>
              <a:tailEnd type="none" w="lg" len="lg"/>
            </a:ln>
          </p:spPr>
          <p:txBody>
            <a:bodyPr/>
            <a:lstStyle/>
            <a:p>
              <a:endParaRPr lang="es-MX"/>
            </a:p>
          </p:txBody>
        </p:sp>
        <p:grpSp>
          <p:nvGrpSpPr>
            <p:cNvPr id="152660" name="Group 84"/>
            <p:cNvGrpSpPr>
              <a:grpSpLocks/>
            </p:cNvGrpSpPr>
            <p:nvPr/>
          </p:nvGrpSpPr>
          <p:grpSpPr bwMode="auto">
            <a:xfrm rot="-762010">
              <a:off x="2787" y="3911"/>
              <a:ext cx="404" cy="168"/>
              <a:chOff x="5361" y="5249"/>
              <a:chExt cx="1011" cy="420"/>
            </a:xfrm>
          </p:grpSpPr>
          <p:sp>
            <p:nvSpPr>
              <p:cNvPr id="152661" name="Line 85"/>
              <p:cNvSpPr>
                <a:spLocks noChangeShapeType="1"/>
              </p:cNvSpPr>
              <p:nvPr/>
            </p:nvSpPr>
            <p:spPr bwMode="auto">
              <a:xfrm rot="10800000">
                <a:off x="5739" y="5249"/>
                <a:ext cx="375" cy="318"/>
              </a:xfrm>
              <a:prstGeom prst="line">
                <a:avLst/>
              </a:prstGeom>
              <a:noFill/>
              <a:ln w="9525">
                <a:solidFill>
                  <a:srgbClr val="0000FF"/>
                </a:solidFill>
                <a:round/>
                <a:headEnd/>
                <a:tailEnd type="oval" w="lg" len="lg"/>
              </a:ln>
            </p:spPr>
            <p:txBody>
              <a:bodyPr/>
              <a:lstStyle/>
              <a:p>
                <a:endParaRPr lang="es-MX"/>
              </a:p>
            </p:txBody>
          </p:sp>
          <p:sp>
            <p:nvSpPr>
              <p:cNvPr id="152662" name="Line 86"/>
              <p:cNvSpPr>
                <a:spLocks noChangeShapeType="1"/>
              </p:cNvSpPr>
              <p:nvPr/>
            </p:nvSpPr>
            <p:spPr bwMode="auto">
              <a:xfrm rot="10800000" flipV="1">
                <a:off x="5364" y="5250"/>
                <a:ext cx="345" cy="60"/>
              </a:xfrm>
              <a:prstGeom prst="line">
                <a:avLst/>
              </a:prstGeom>
              <a:noFill/>
              <a:ln w="9525">
                <a:solidFill>
                  <a:srgbClr val="0000FF"/>
                </a:solidFill>
                <a:round/>
                <a:headEnd/>
                <a:tailEnd type="oval" w="lg" len="lg"/>
              </a:ln>
            </p:spPr>
            <p:txBody>
              <a:bodyPr/>
              <a:lstStyle/>
              <a:p>
                <a:endParaRPr lang="es-MX"/>
              </a:p>
            </p:txBody>
          </p:sp>
          <p:sp>
            <p:nvSpPr>
              <p:cNvPr id="152663" name="Line 87"/>
              <p:cNvSpPr>
                <a:spLocks noChangeShapeType="1"/>
              </p:cNvSpPr>
              <p:nvPr/>
            </p:nvSpPr>
            <p:spPr bwMode="auto">
              <a:xfrm rot="10800000">
                <a:off x="6119" y="5568"/>
                <a:ext cx="253" cy="101"/>
              </a:xfrm>
              <a:prstGeom prst="line">
                <a:avLst/>
              </a:prstGeom>
              <a:noFill/>
              <a:ln w="9525">
                <a:solidFill>
                  <a:srgbClr val="0000FF"/>
                </a:solidFill>
                <a:round/>
                <a:headEnd/>
                <a:tailEnd type="oval" w="lg" len="lg"/>
              </a:ln>
            </p:spPr>
            <p:txBody>
              <a:bodyPr/>
              <a:lstStyle/>
              <a:p>
                <a:endParaRPr lang="es-MX"/>
              </a:p>
            </p:txBody>
          </p:sp>
          <p:sp>
            <p:nvSpPr>
              <p:cNvPr id="152664" name="Line 88"/>
              <p:cNvSpPr>
                <a:spLocks noChangeShapeType="1"/>
              </p:cNvSpPr>
              <p:nvPr/>
            </p:nvSpPr>
            <p:spPr bwMode="auto">
              <a:xfrm rot="10800000" flipH="1" flipV="1">
                <a:off x="5361" y="5305"/>
                <a:ext cx="219" cy="275"/>
              </a:xfrm>
              <a:prstGeom prst="line">
                <a:avLst/>
              </a:prstGeom>
              <a:noFill/>
              <a:ln w="9525">
                <a:solidFill>
                  <a:srgbClr val="0000FF"/>
                </a:solidFill>
                <a:round/>
                <a:headEnd/>
                <a:tailEnd type="oval" w="lg" len="lg"/>
              </a:ln>
            </p:spPr>
            <p:txBody>
              <a:bodyPr/>
              <a:lstStyle/>
              <a:p>
                <a:endParaRPr lang="es-MX"/>
              </a:p>
            </p:txBody>
          </p:sp>
        </p:grpSp>
        <p:sp>
          <p:nvSpPr>
            <p:cNvPr id="152665" name="Text Box 89"/>
            <p:cNvSpPr txBox="1">
              <a:spLocks noChangeArrowheads="1"/>
            </p:cNvSpPr>
            <p:nvPr/>
          </p:nvSpPr>
          <p:spPr bwMode="auto">
            <a:xfrm>
              <a:off x="2891" y="3478"/>
              <a:ext cx="360" cy="144"/>
            </a:xfrm>
            <a:prstGeom prst="rect">
              <a:avLst/>
            </a:prstGeom>
            <a:noFill/>
            <a:ln w="9525">
              <a:noFill/>
              <a:miter lim="800000"/>
              <a:headEnd/>
              <a:tailEnd/>
            </a:ln>
          </p:spPr>
          <p:txBody>
            <a:bodyPr/>
            <a:lstStyle/>
            <a:p>
              <a:pPr algn="ctr"/>
              <a:r>
                <a:rPr lang="es-ES" altLang="ko-KR" sz="900">
                  <a:latin typeface="Arial Narrow" pitchFamily="34" charset="0"/>
                  <a:ea typeface="Batang" pitchFamily="18" charset="-127"/>
                </a:rPr>
                <a:t>lugar</a:t>
              </a:r>
              <a:endParaRPr lang="es-ES"/>
            </a:p>
          </p:txBody>
        </p:sp>
        <p:sp>
          <p:nvSpPr>
            <p:cNvPr id="152666" name="Line 90"/>
            <p:cNvSpPr>
              <a:spLocks noChangeShapeType="1"/>
            </p:cNvSpPr>
            <p:nvPr/>
          </p:nvSpPr>
          <p:spPr bwMode="auto">
            <a:xfrm rot="-344306">
              <a:off x="3638" y="3845"/>
              <a:ext cx="288" cy="1"/>
            </a:xfrm>
            <a:prstGeom prst="line">
              <a:avLst/>
            </a:prstGeom>
            <a:noFill/>
            <a:ln w="9525">
              <a:solidFill>
                <a:srgbClr val="0000FF"/>
              </a:solidFill>
              <a:round/>
              <a:headEnd/>
              <a:tailEnd type="oval" w="lg" len="lg"/>
            </a:ln>
          </p:spPr>
          <p:txBody>
            <a:bodyPr/>
            <a:lstStyle/>
            <a:p>
              <a:endParaRPr lang="es-MX"/>
            </a:p>
          </p:txBody>
        </p:sp>
        <p:sp>
          <p:nvSpPr>
            <p:cNvPr id="152667" name="Line 91"/>
            <p:cNvSpPr>
              <a:spLocks noChangeShapeType="1"/>
            </p:cNvSpPr>
            <p:nvPr/>
          </p:nvSpPr>
          <p:spPr bwMode="auto">
            <a:xfrm rot="-344306">
              <a:off x="3930" y="3827"/>
              <a:ext cx="96" cy="96"/>
            </a:xfrm>
            <a:prstGeom prst="line">
              <a:avLst/>
            </a:prstGeom>
            <a:noFill/>
            <a:ln w="9525">
              <a:solidFill>
                <a:srgbClr val="0000FF"/>
              </a:solidFill>
              <a:round/>
              <a:headEnd/>
              <a:tailEnd type="oval" w="lg" len="lg"/>
            </a:ln>
          </p:spPr>
          <p:txBody>
            <a:bodyPr/>
            <a:lstStyle/>
            <a:p>
              <a:endParaRPr lang="es-MX"/>
            </a:p>
          </p:txBody>
        </p:sp>
        <p:sp>
          <p:nvSpPr>
            <p:cNvPr id="152668" name="Line 92"/>
            <p:cNvSpPr>
              <a:spLocks noChangeShapeType="1"/>
            </p:cNvSpPr>
            <p:nvPr/>
          </p:nvSpPr>
          <p:spPr bwMode="auto">
            <a:xfrm rot="-344306">
              <a:off x="3642" y="3857"/>
              <a:ext cx="72" cy="72"/>
            </a:xfrm>
            <a:prstGeom prst="line">
              <a:avLst/>
            </a:prstGeom>
            <a:noFill/>
            <a:ln w="9525">
              <a:solidFill>
                <a:srgbClr val="0000FF"/>
              </a:solidFill>
              <a:round/>
              <a:headEnd/>
              <a:tailEnd type="oval" w="lg" len="lg"/>
            </a:ln>
          </p:spPr>
          <p:txBody>
            <a:bodyPr/>
            <a:lstStyle/>
            <a:p>
              <a:endParaRPr lang="es-MX"/>
            </a:p>
          </p:txBody>
        </p:sp>
        <p:sp>
          <p:nvSpPr>
            <p:cNvPr id="152669" name="Line 93"/>
            <p:cNvSpPr>
              <a:spLocks noChangeShapeType="1"/>
            </p:cNvSpPr>
            <p:nvPr/>
          </p:nvSpPr>
          <p:spPr bwMode="auto">
            <a:xfrm rot="-344306">
              <a:off x="3746" y="3939"/>
              <a:ext cx="120" cy="49"/>
            </a:xfrm>
            <a:prstGeom prst="line">
              <a:avLst/>
            </a:prstGeom>
            <a:noFill/>
            <a:ln w="9525">
              <a:solidFill>
                <a:srgbClr val="0000FF"/>
              </a:solidFill>
              <a:round/>
              <a:headEnd/>
              <a:tailEnd type="oval" w="lg" len="lg"/>
            </a:ln>
          </p:spPr>
          <p:txBody>
            <a:bodyPr/>
            <a:lstStyle/>
            <a:p>
              <a:endParaRPr lang="es-MX"/>
            </a:p>
          </p:txBody>
        </p:sp>
        <p:sp>
          <p:nvSpPr>
            <p:cNvPr id="152670" name="Line 94"/>
            <p:cNvSpPr>
              <a:spLocks noChangeShapeType="1"/>
            </p:cNvSpPr>
            <p:nvPr/>
          </p:nvSpPr>
          <p:spPr bwMode="auto">
            <a:xfrm rot="21255694" flipV="1">
              <a:off x="3865" y="3926"/>
              <a:ext cx="168" cy="48"/>
            </a:xfrm>
            <a:prstGeom prst="line">
              <a:avLst/>
            </a:prstGeom>
            <a:noFill/>
            <a:ln w="9525">
              <a:solidFill>
                <a:srgbClr val="0000FF"/>
              </a:solidFill>
              <a:round/>
              <a:headEnd/>
              <a:tailEnd type="oval" w="lg" len="lg"/>
            </a:ln>
          </p:spPr>
          <p:txBody>
            <a:bodyPr/>
            <a:lstStyle/>
            <a:p>
              <a:endParaRPr lang="es-MX"/>
            </a:p>
          </p:txBody>
        </p:sp>
        <p:sp>
          <p:nvSpPr>
            <p:cNvPr id="152671" name="Line 95"/>
            <p:cNvSpPr>
              <a:spLocks noChangeShapeType="1"/>
            </p:cNvSpPr>
            <p:nvPr/>
          </p:nvSpPr>
          <p:spPr bwMode="auto">
            <a:xfrm rot="-344306">
              <a:off x="4032" y="3911"/>
              <a:ext cx="162" cy="13"/>
            </a:xfrm>
            <a:prstGeom prst="line">
              <a:avLst/>
            </a:prstGeom>
            <a:noFill/>
            <a:ln w="9525">
              <a:solidFill>
                <a:srgbClr val="0000FF"/>
              </a:solidFill>
              <a:round/>
              <a:headEnd/>
              <a:tailEnd type="oval" w="lg" len="lg"/>
            </a:ln>
          </p:spPr>
          <p:txBody>
            <a:bodyPr/>
            <a:lstStyle/>
            <a:p>
              <a:endParaRPr lang="es-MX"/>
            </a:p>
          </p:txBody>
        </p:sp>
        <p:sp>
          <p:nvSpPr>
            <p:cNvPr id="152672" name="Text Box 96"/>
            <p:cNvSpPr txBox="1">
              <a:spLocks noChangeArrowheads="1"/>
            </p:cNvSpPr>
            <p:nvPr/>
          </p:nvSpPr>
          <p:spPr bwMode="auto">
            <a:xfrm>
              <a:off x="3634" y="3701"/>
              <a:ext cx="360" cy="144"/>
            </a:xfrm>
            <a:prstGeom prst="rect">
              <a:avLst/>
            </a:prstGeom>
            <a:noFill/>
            <a:ln w="9525">
              <a:noFill/>
              <a:miter lim="800000"/>
              <a:headEnd/>
              <a:tailEnd/>
            </a:ln>
          </p:spPr>
          <p:txBody>
            <a:bodyPr/>
            <a:lstStyle/>
            <a:p>
              <a:pPr algn="ctr"/>
              <a:r>
                <a:rPr lang="es-ES" altLang="ko-KR" sz="900">
                  <a:latin typeface="Arial Narrow" pitchFamily="34" charset="0"/>
                  <a:ea typeface="Batang" pitchFamily="18" charset="-127"/>
                </a:rPr>
                <a:t>tiempo</a:t>
              </a:r>
              <a:endParaRPr lang="es-ES"/>
            </a:p>
          </p:txBody>
        </p:sp>
        <p:sp>
          <p:nvSpPr>
            <p:cNvPr id="152673" name="Rectangle 97"/>
            <p:cNvSpPr>
              <a:spLocks noChangeArrowheads="1"/>
            </p:cNvSpPr>
            <p:nvPr/>
          </p:nvSpPr>
          <p:spPr bwMode="auto">
            <a:xfrm>
              <a:off x="1020" y="2568"/>
              <a:ext cx="3621" cy="1588"/>
            </a:xfrm>
            <a:prstGeom prst="rect">
              <a:avLst/>
            </a:prstGeom>
            <a:noFill/>
            <a:ln w="9525">
              <a:solidFill>
                <a:srgbClr val="993300"/>
              </a:solidFill>
              <a:miter lim="800000"/>
              <a:headEnd/>
              <a:tailEnd/>
            </a:ln>
            <a:effectLst/>
          </p:spPr>
          <p:txBody>
            <a:bodyPr wrap="none" anchor="ctr"/>
            <a:lstStyle/>
            <a:p>
              <a:endParaRPr lang="es-MX"/>
            </a:p>
          </p:txBody>
        </p:sp>
      </p:grpSp>
      <p:sp>
        <p:nvSpPr>
          <p:cNvPr id="152675" name="Text Box 99"/>
          <p:cNvSpPr txBox="1">
            <a:spLocks noChangeArrowheads="1"/>
          </p:cNvSpPr>
          <p:nvPr/>
        </p:nvSpPr>
        <p:spPr bwMode="auto">
          <a:xfrm>
            <a:off x="7004050" y="4703763"/>
            <a:ext cx="1635125" cy="1006475"/>
          </a:xfrm>
          <a:prstGeom prst="rect">
            <a:avLst/>
          </a:prstGeom>
          <a:noFill/>
          <a:ln w="9525">
            <a:noFill/>
            <a:miter lim="800000"/>
            <a:headEnd/>
            <a:tailEnd/>
          </a:ln>
          <a:effectLst/>
        </p:spPr>
        <p:txBody>
          <a:bodyPr>
            <a:spAutoFit/>
          </a:bodyPr>
          <a:lstStyle/>
          <a:p>
            <a:pPr algn="ctr">
              <a:buFont typeface="Symbol" pitchFamily="18" charset="2"/>
              <a:buNone/>
            </a:pPr>
            <a:r>
              <a:rPr lang="es-ES_tradnl" sz="2000" i="1">
                <a:solidFill>
                  <a:srgbClr val="000000"/>
                </a:solidFill>
                <a:latin typeface="Arial" charset="0"/>
              </a:rPr>
              <a:t>Almacén formado por 4 datamarts.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número de diapositiva"/>
          <p:cNvSpPr>
            <a:spLocks noGrp="1"/>
          </p:cNvSpPr>
          <p:nvPr>
            <p:ph type="sldNum" sz="quarter" idx="12"/>
          </p:nvPr>
        </p:nvSpPr>
        <p:spPr/>
        <p:txBody>
          <a:bodyPr/>
          <a:lstStyle/>
          <a:p>
            <a:fld id="{4453DD83-2155-41BC-8B80-046456504051}" type="slidenum">
              <a:rPr lang="en-US"/>
              <a:pPr/>
              <a:t>3</a:t>
            </a:fld>
            <a:endParaRPr lang="en-US"/>
          </a:p>
        </p:txBody>
      </p:sp>
      <p:sp>
        <p:nvSpPr>
          <p:cNvPr id="25602" name="Rectangle 2"/>
          <p:cNvSpPr>
            <a:spLocks noGrp="1" noChangeArrowheads="1"/>
          </p:cNvSpPr>
          <p:nvPr>
            <p:ph type="title"/>
          </p:nvPr>
        </p:nvSpPr>
        <p:spPr/>
        <p:txBody>
          <a:bodyPr/>
          <a:lstStyle/>
          <a:p>
            <a:pPr>
              <a:tabLst>
                <a:tab pos="7143750" algn="l"/>
              </a:tabLst>
            </a:pPr>
            <a:r>
              <a:rPr lang="en-GB"/>
              <a:t>Objetivos Parte II</a:t>
            </a:r>
            <a:endParaRPr lang="es-ES_tradnl"/>
          </a:p>
        </p:txBody>
      </p:sp>
      <p:sp>
        <p:nvSpPr>
          <p:cNvPr id="25606" name="Text Box 6"/>
          <p:cNvSpPr txBox="1">
            <a:spLocks noChangeArrowheads="1"/>
          </p:cNvSpPr>
          <p:nvPr/>
        </p:nvSpPr>
        <p:spPr bwMode="auto">
          <a:xfrm>
            <a:off x="590550" y="1695450"/>
            <a:ext cx="7620000" cy="4838700"/>
          </a:xfrm>
          <a:prstGeom prst="rect">
            <a:avLst/>
          </a:prstGeom>
          <a:noFill/>
          <a:ln w="9525">
            <a:noFill/>
            <a:miter lim="800000"/>
            <a:headEnd/>
            <a:tailEnd/>
          </a:ln>
          <a:effectLst/>
        </p:spPr>
        <p:txBody>
          <a:bodyPr>
            <a:spAutoFit/>
          </a:bodyPr>
          <a:lstStyle/>
          <a:p>
            <a:pPr marL="282575" indent="-282575">
              <a:buFont typeface="Symbol" pitchFamily="18" charset="2"/>
              <a:buChar char="·"/>
            </a:pPr>
            <a:r>
              <a:rPr lang="es-ES_tradnl">
                <a:solidFill>
                  <a:srgbClr val="000000"/>
                </a:solidFill>
              </a:rPr>
              <a:t>Conocer las ventajas y casos donde es aconsejable recopilar información interna y externa en un Almacén de Datos.</a:t>
            </a:r>
          </a:p>
          <a:p>
            <a:pPr marL="282575" indent="-282575">
              <a:buFont typeface="Symbol" pitchFamily="18" charset="2"/>
              <a:buChar char="·"/>
            </a:pPr>
            <a:endParaRPr lang="es-ES_tradnl">
              <a:solidFill>
                <a:srgbClr val="000000"/>
              </a:solidFill>
            </a:endParaRPr>
          </a:p>
          <a:p>
            <a:pPr marL="282575" indent="-282575">
              <a:buFont typeface="Symbol" pitchFamily="18" charset="2"/>
              <a:buChar char="·"/>
            </a:pPr>
            <a:r>
              <a:rPr lang="es-ES_tradnl">
                <a:solidFill>
                  <a:srgbClr val="000000"/>
                </a:solidFill>
              </a:rPr>
              <a:t>Conocer el modelo multidimensional de los almacenes de datos y los operadores de refinamiento asociados: </a:t>
            </a:r>
            <a:r>
              <a:rPr lang="es-ES_tradnl" i="1">
                <a:solidFill>
                  <a:srgbClr val="000000"/>
                </a:solidFill>
              </a:rPr>
              <a:t>drill, roll, slice &amp; dice, pivot</a:t>
            </a:r>
            <a:r>
              <a:rPr lang="es-ES_tradnl">
                <a:solidFill>
                  <a:srgbClr val="000000"/>
                </a:solidFill>
              </a:rPr>
              <a:t>.</a:t>
            </a:r>
          </a:p>
          <a:p>
            <a:pPr marL="282575" indent="-282575">
              <a:buFont typeface="Symbol" pitchFamily="18" charset="2"/>
              <a:buChar char="·"/>
            </a:pPr>
            <a:endParaRPr lang="es-ES_tradnl">
              <a:solidFill>
                <a:srgbClr val="000000"/>
              </a:solidFill>
            </a:endParaRPr>
          </a:p>
          <a:p>
            <a:pPr marL="282575" indent="-282575">
              <a:buFont typeface="Symbol" pitchFamily="18" charset="2"/>
              <a:buChar char="·"/>
            </a:pPr>
            <a:r>
              <a:rPr lang="es-ES_tradnl">
                <a:solidFill>
                  <a:srgbClr val="000000"/>
                </a:solidFill>
              </a:rPr>
              <a:t>Conocer la arquitectura y diferentes implementaciones (ROLAP, MOLAP) de Almacenes de Datos.</a:t>
            </a:r>
          </a:p>
          <a:p>
            <a:pPr marL="282575" indent="-282575">
              <a:buFont typeface="Symbol" pitchFamily="18" charset="2"/>
              <a:buChar char="·"/>
            </a:pPr>
            <a:endParaRPr lang="es-ES_tradnl">
              <a:solidFill>
                <a:srgbClr val="000000"/>
              </a:solidFill>
            </a:endParaRPr>
          </a:p>
          <a:p>
            <a:pPr marL="282575" indent="-282575">
              <a:buFont typeface="Symbol" pitchFamily="18" charset="2"/>
              <a:buChar char="·"/>
            </a:pPr>
            <a:r>
              <a:rPr lang="es-ES_tradnl">
                <a:solidFill>
                  <a:srgbClr val="000000"/>
                </a:solidFill>
              </a:rPr>
              <a:t>Reconocer pautas para el diseño y mantenimiento de ADs. </a:t>
            </a:r>
          </a:p>
          <a:p>
            <a:pPr marL="282575" indent="-282575">
              <a:buFont typeface="Symbol" pitchFamily="18" charset="2"/>
              <a:buChar char="·"/>
            </a:pPr>
            <a:endParaRPr lang="es-ES_tradnl">
              <a:solidFill>
                <a:srgbClr val="00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4 Marcador de número de diapositiva"/>
          <p:cNvSpPr>
            <a:spLocks noGrp="1"/>
          </p:cNvSpPr>
          <p:nvPr>
            <p:ph type="sldNum" sz="quarter" idx="12"/>
          </p:nvPr>
        </p:nvSpPr>
        <p:spPr/>
        <p:txBody>
          <a:bodyPr/>
          <a:lstStyle/>
          <a:p>
            <a:fld id="{5AF144B4-A25E-4015-91FB-5347FCD85939}" type="slidenum">
              <a:rPr lang="en-US"/>
              <a:pPr/>
              <a:t>30</a:t>
            </a:fld>
            <a:endParaRPr lang="en-US"/>
          </a:p>
        </p:txBody>
      </p:sp>
      <p:sp>
        <p:nvSpPr>
          <p:cNvPr id="144386" name="Rectangle 2"/>
          <p:cNvSpPr>
            <a:spLocks noGrp="1" noChangeArrowheads="1"/>
          </p:cNvSpPr>
          <p:nvPr>
            <p:ph type="title"/>
          </p:nvPr>
        </p:nvSpPr>
        <p:spPr/>
        <p:txBody>
          <a:bodyPr/>
          <a:lstStyle/>
          <a:p>
            <a:pPr>
              <a:tabLst>
                <a:tab pos="7143750" algn="l"/>
              </a:tabLst>
            </a:pPr>
            <a:r>
              <a:rPr lang="en-GB"/>
              <a:t>Arquitectura de un Almacén de Datos</a:t>
            </a:r>
            <a:endParaRPr lang="es-ES_tradnl"/>
          </a:p>
        </p:txBody>
      </p:sp>
      <p:sp>
        <p:nvSpPr>
          <p:cNvPr id="144387" name="Text Box 3"/>
          <p:cNvSpPr txBox="1">
            <a:spLocks noChangeArrowheads="1"/>
          </p:cNvSpPr>
          <p:nvPr/>
        </p:nvSpPr>
        <p:spPr bwMode="auto">
          <a:xfrm>
            <a:off x="590550" y="1695450"/>
            <a:ext cx="7620000" cy="822325"/>
          </a:xfrm>
          <a:prstGeom prst="rect">
            <a:avLst/>
          </a:prstGeom>
          <a:noFill/>
          <a:ln w="9525">
            <a:noFill/>
            <a:miter lim="800000"/>
            <a:headEnd/>
            <a:tailEnd/>
          </a:ln>
          <a:effectLst/>
        </p:spPr>
        <p:txBody>
          <a:bodyPr>
            <a:spAutoFit/>
          </a:bodyPr>
          <a:lstStyle/>
          <a:p>
            <a:pPr marL="282575" indent="-282575">
              <a:buFont typeface="Symbol" pitchFamily="18" charset="2"/>
              <a:buChar char="·"/>
            </a:pPr>
            <a:r>
              <a:rPr lang="es-ES_tradnl">
                <a:solidFill>
                  <a:srgbClr val="000000"/>
                </a:solidFill>
                <a:latin typeface="Arial" charset="0"/>
              </a:rPr>
              <a:t>El almacén de datos puede estar formado por varios datamarts y, opcionalmente, por tablas adicionales.</a:t>
            </a:r>
          </a:p>
        </p:txBody>
      </p:sp>
      <p:sp>
        <p:nvSpPr>
          <p:cNvPr id="144388" name="Text Box 4"/>
          <p:cNvSpPr txBox="1">
            <a:spLocks noChangeArrowheads="1"/>
          </p:cNvSpPr>
          <p:nvPr/>
        </p:nvSpPr>
        <p:spPr bwMode="auto">
          <a:xfrm>
            <a:off x="1295400" y="2971800"/>
            <a:ext cx="1601788" cy="39687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2000" b="1">
                <a:solidFill>
                  <a:srgbClr val="3333CC"/>
                </a:solidFill>
                <a:latin typeface="Arial" charset="0"/>
              </a:rPr>
              <a:t>Data mart</a:t>
            </a:r>
            <a:endParaRPr lang="es-ES" sz="2000">
              <a:latin typeface="Arial" charset="0"/>
            </a:endParaRPr>
          </a:p>
        </p:txBody>
      </p:sp>
      <p:sp>
        <p:nvSpPr>
          <p:cNvPr id="144389" name="Text Box 5"/>
          <p:cNvSpPr txBox="1">
            <a:spLocks noChangeArrowheads="1"/>
          </p:cNvSpPr>
          <p:nvPr/>
        </p:nvSpPr>
        <p:spPr bwMode="auto">
          <a:xfrm>
            <a:off x="1752600" y="4267200"/>
            <a:ext cx="5500688" cy="1768475"/>
          </a:xfrm>
          <a:prstGeom prst="rect">
            <a:avLst/>
          </a:prstGeom>
          <a:noFill/>
          <a:ln w="12700">
            <a:noFill/>
            <a:miter lim="800000"/>
            <a:headEnd type="none" w="sm" len="sm"/>
            <a:tailEnd type="none" w="sm" len="sm"/>
          </a:ln>
          <a:effectLst/>
        </p:spPr>
        <p:txBody>
          <a:bodyPr>
            <a:spAutoFit/>
          </a:bodyPr>
          <a:lstStyle/>
          <a:p>
            <a:pPr marL="287338" indent="-287338" eaLnBrk="1" hangingPunct="1">
              <a:spcBef>
                <a:spcPct val="50000"/>
              </a:spcBef>
              <a:buClr>
                <a:srgbClr val="006600"/>
              </a:buClr>
              <a:buFont typeface="Wingdings" pitchFamily="2" charset="2"/>
              <a:buChar char="ü"/>
            </a:pPr>
            <a:r>
              <a:rPr lang="es-ES" sz="2000">
                <a:latin typeface="Arial" charset="0"/>
              </a:rPr>
              <a:t>se definen para satisfacer las necesidades de un departamento o sección de la organización.</a:t>
            </a:r>
          </a:p>
          <a:p>
            <a:pPr marL="287338" indent="-287338" eaLnBrk="1" hangingPunct="1">
              <a:spcBef>
                <a:spcPct val="50000"/>
              </a:spcBef>
              <a:buClr>
                <a:srgbClr val="006600"/>
              </a:buClr>
              <a:buFont typeface="Wingdings" pitchFamily="2" charset="2"/>
              <a:buChar char="ü"/>
            </a:pPr>
            <a:r>
              <a:rPr lang="es-ES" sz="2000">
                <a:latin typeface="Arial" charset="0"/>
              </a:rPr>
              <a:t>contiene menos información de detalle y más información agregada.</a:t>
            </a:r>
            <a:endParaRPr lang="es-ES">
              <a:latin typeface="Arial" charset="0"/>
            </a:endParaRPr>
          </a:p>
        </p:txBody>
      </p:sp>
      <p:sp>
        <p:nvSpPr>
          <p:cNvPr id="144390" name="Rectangle 6"/>
          <p:cNvSpPr>
            <a:spLocks noChangeArrowheads="1"/>
          </p:cNvSpPr>
          <p:nvPr/>
        </p:nvSpPr>
        <p:spPr bwMode="auto">
          <a:xfrm>
            <a:off x="3429000" y="2743200"/>
            <a:ext cx="4346575" cy="1006475"/>
          </a:xfrm>
          <a:prstGeom prst="rect">
            <a:avLst/>
          </a:prstGeom>
          <a:noFill/>
          <a:ln w="12700">
            <a:noFill/>
            <a:miter lim="800000"/>
            <a:headEnd type="none" w="sm" len="sm"/>
            <a:tailEnd type="none" w="sm" len="sm"/>
          </a:ln>
          <a:effectLst/>
        </p:spPr>
        <p:txBody>
          <a:bodyPr>
            <a:spAutoFit/>
          </a:bodyPr>
          <a:lstStyle/>
          <a:p>
            <a:pPr eaLnBrk="1" hangingPunct="1"/>
            <a:r>
              <a:rPr lang="es-ES" sz="2000">
                <a:latin typeface="Arial" charset="0"/>
              </a:rPr>
              <a:t>subconjunto de un almacén de datos, generalmente en forma de estrella o copo de nieve.</a:t>
            </a:r>
          </a:p>
        </p:txBody>
      </p:sp>
      <p:sp>
        <p:nvSpPr>
          <p:cNvPr id="144391" name="AutoShape 7"/>
          <p:cNvSpPr>
            <a:spLocks noChangeArrowheads="1"/>
          </p:cNvSpPr>
          <p:nvPr/>
        </p:nvSpPr>
        <p:spPr bwMode="auto">
          <a:xfrm>
            <a:off x="2795588" y="3057525"/>
            <a:ext cx="455612" cy="254000"/>
          </a:xfrm>
          <a:prstGeom prst="rightArrow">
            <a:avLst>
              <a:gd name="adj1" fmla="val 50000"/>
              <a:gd name="adj2" fmla="val 44844"/>
            </a:avLst>
          </a:prstGeom>
          <a:solidFill>
            <a:schemeClr val="accent2"/>
          </a:solidFill>
          <a:ln w="12700">
            <a:solidFill>
              <a:schemeClr val="tx1"/>
            </a:solidFill>
            <a:miter lim="800000"/>
            <a:headEnd type="none" w="sm" len="sm"/>
            <a:tailEnd type="none" w="sm" len="sm"/>
          </a:ln>
          <a:effectLst/>
        </p:spPr>
        <p:txBody>
          <a:bodyPr wrap="none" anchor="ctr"/>
          <a:lstStyle/>
          <a:p>
            <a:endParaRPr lang="es-MX"/>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número de diapositiva"/>
          <p:cNvSpPr>
            <a:spLocks noGrp="1"/>
          </p:cNvSpPr>
          <p:nvPr>
            <p:ph type="sldNum" sz="quarter" idx="12"/>
          </p:nvPr>
        </p:nvSpPr>
        <p:spPr/>
        <p:txBody>
          <a:bodyPr/>
          <a:lstStyle/>
          <a:p>
            <a:fld id="{F1ECDF74-0FB6-46A7-9941-15EB1558611B}" type="slidenum">
              <a:rPr lang="en-US"/>
              <a:pPr/>
              <a:t>31</a:t>
            </a:fld>
            <a:endParaRPr lang="en-US"/>
          </a:p>
        </p:txBody>
      </p:sp>
      <p:sp>
        <p:nvSpPr>
          <p:cNvPr id="122882" name="Rectangle 2"/>
          <p:cNvSpPr>
            <a:spLocks noGrp="1" noChangeArrowheads="1"/>
          </p:cNvSpPr>
          <p:nvPr>
            <p:ph type="title"/>
          </p:nvPr>
        </p:nvSpPr>
        <p:spPr/>
        <p:txBody>
          <a:bodyPr/>
          <a:lstStyle/>
          <a:p>
            <a:pPr>
              <a:tabLst>
                <a:tab pos="7143750" algn="l"/>
              </a:tabLst>
            </a:pPr>
            <a:r>
              <a:rPr lang="en-GB"/>
              <a:t>Herramientas OLAP</a:t>
            </a:r>
            <a:endParaRPr lang="es-ES_tradnl"/>
          </a:p>
        </p:txBody>
      </p:sp>
      <p:sp>
        <p:nvSpPr>
          <p:cNvPr id="122884" name="Text Box 4"/>
          <p:cNvSpPr txBox="1">
            <a:spLocks noChangeArrowheads="1"/>
          </p:cNvSpPr>
          <p:nvPr/>
        </p:nvSpPr>
        <p:spPr bwMode="auto">
          <a:xfrm>
            <a:off x="838200" y="1752600"/>
            <a:ext cx="7620000" cy="4473575"/>
          </a:xfrm>
          <a:prstGeom prst="rect">
            <a:avLst/>
          </a:prstGeom>
          <a:noFill/>
          <a:ln w="12700">
            <a:noFill/>
            <a:miter lim="800000"/>
            <a:headEnd/>
            <a:tailEnd/>
          </a:ln>
          <a:effectLst/>
        </p:spPr>
        <p:txBody>
          <a:bodyPr>
            <a:spAutoFit/>
          </a:bodyPr>
          <a:lstStyle/>
          <a:p>
            <a:pPr marL="287338" indent="-287338" eaLnBrk="1" hangingPunct="1">
              <a:spcBef>
                <a:spcPct val="50000"/>
              </a:spcBef>
              <a:buClr>
                <a:schemeClr val="accent2"/>
              </a:buClr>
              <a:buFont typeface="Wingdings" pitchFamily="2" charset="2"/>
              <a:buChar char="ü"/>
            </a:pPr>
            <a:r>
              <a:rPr lang="es-ES_tradnl">
                <a:latin typeface="Arial" charset="0"/>
              </a:rPr>
              <a:t>Las herramientas de OLAP presentan al usuario una visión multidimensional de los datos (esquema multidimensional) para cada actividad que es objeto de análisis.</a:t>
            </a:r>
          </a:p>
          <a:p>
            <a:pPr marL="287338" indent="-287338" eaLnBrk="1" hangingPunct="1">
              <a:spcBef>
                <a:spcPct val="50000"/>
              </a:spcBef>
              <a:buClr>
                <a:schemeClr val="accent2"/>
              </a:buClr>
              <a:buFont typeface="Wingdings" pitchFamily="2" charset="2"/>
              <a:buChar char="ü"/>
            </a:pPr>
            <a:r>
              <a:rPr lang="es-ES_tradnl">
                <a:latin typeface="Arial" charset="0"/>
              </a:rPr>
              <a:t>El usuario formula consultas a la herramienta OLAP seleccionando atributos de este esquema multidimensional sin conocer la estructura interna (esquema físico) del almacén de datos.</a:t>
            </a:r>
          </a:p>
          <a:p>
            <a:pPr marL="287338" indent="-287338" eaLnBrk="1" hangingPunct="1">
              <a:spcBef>
                <a:spcPct val="50000"/>
              </a:spcBef>
              <a:buClr>
                <a:schemeClr val="accent2"/>
              </a:buClr>
              <a:buFont typeface="Wingdings" pitchFamily="2" charset="2"/>
              <a:buChar char="ü"/>
            </a:pPr>
            <a:r>
              <a:rPr lang="es-ES_tradnl">
                <a:latin typeface="Arial" charset="0"/>
              </a:rPr>
              <a:t>La herramienta OLAP genera la correspondiente consulta y la envía al gestor de consultas del sistema (p.ej. mediante una sentencia SELECT).</a:t>
            </a:r>
            <a:endParaRPr lang="es-ES">
              <a:latin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4 Marcador de número de diapositiva"/>
          <p:cNvSpPr>
            <a:spLocks noGrp="1"/>
          </p:cNvSpPr>
          <p:nvPr>
            <p:ph type="sldNum" sz="quarter" idx="12"/>
          </p:nvPr>
        </p:nvSpPr>
        <p:spPr/>
        <p:txBody>
          <a:bodyPr/>
          <a:lstStyle/>
          <a:p>
            <a:fld id="{462732EA-29B7-48F3-AB93-7749A82DD1AF}" type="slidenum">
              <a:rPr lang="en-US"/>
              <a:pPr/>
              <a:t>32</a:t>
            </a:fld>
            <a:endParaRPr lang="en-US"/>
          </a:p>
        </p:txBody>
      </p:sp>
      <p:sp>
        <p:nvSpPr>
          <p:cNvPr id="154626" name="Rectangle 2"/>
          <p:cNvSpPr>
            <a:spLocks noGrp="1" noChangeArrowheads="1"/>
          </p:cNvSpPr>
          <p:nvPr>
            <p:ph type="title"/>
          </p:nvPr>
        </p:nvSpPr>
        <p:spPr/>
        <p:txBody>
          <a:bodyPr/>
          <a:lstStyle/>
          <a:p>
            <a:pPr>
              <a:tabLst>
                <a:tab pos="7143750" algn="l"/>
              </a:tabLst>
            </a:pPr>
            <a:r>
              <a:rPr lang="en-GB"/>
              <a:t>Herramientas OLAP</a:t>
            </a:r>
            <a:endParaRPr lang="es-ES_tradnl"/>
          </a:p>
        </p:txBody>
      </p:sp>
      <p:sp>
        <p:nvSpPr>
          <p:cNvPr id="154629" name="Text Box 5"/>
          <p:cNvSpPr txBox="1">
            <a:spLocks noChangeArrowheads="1"/>
          </p:cNvSpPr>
          <p:nvPr/>
        </p:nvSpPr>
        <p:spPr bwMode="auto">
          <a:xfrm>
            <a:off x="914400" y="1628775"/>
            <a:ext cx="7165975" cy="1431925"/>
          </a:xfrm>
          <a:prstGeom prst="rect">
            <a:avLst/>
          </a:prstGeom>
          <a:noFill/>
          <a:ln w="12700">
            <a:noFill/>
            <a:miter lim="800000"/>
            <a:headEnd type="none" w="sm" len="sm"/>
            <a:tailEnd type="none" w="sm" len="sm"/>
          </a:ln>
          <a:effectLst/>
        </p:spPr>
        <p:txBody>
          <a:bodyPr>
            <a:spAutoFit/>
          </a:bodyPr>
          <a:lstStyle/>
          <a:p>
            <a:pPr algn="ctr" eaLnBrk="1" hangingPunct="1">
              <a:lnSpc>
                <a:spcPct val="110000"/>
              </a:lnSpc>
              <a:spcBef>
                <a:spcPct val="50000"/>
              </a:spcBef>
            </a:pPr>
            <a:r>
              <a:rPr lang="es-ES_tradnl" sz="2000">
                <a:latin typeface="Arial" charset="0"/>
              </a:rPr>
              <a:t>una consulta a un almacén de datos consiste generalmente en la obtención de </a:t>
            </a:r>
            <a:r>
              <a:rPr lang="es-ES_tradnl" sz="2000">
                <a:solidFill>
                  <a:srgbClr val="663300"/>
                </a:solidFill>
                <a:latin typeface="Arial" charset="0"/>
              </a:rPr>
              <a:t>medidas</a:t>
            </a:r>
            <a:r>
              <a:rPr lang="es-ES_tradnl" sz="2000">
                <a:latin typeface="Arial" charset="0"/>
              </a:rPr>
              <a:t> sobre los </a:t>
            </a:r>
            <a:r>
              <a:rPr lang="es-ES_tradnl" sz="2000">
                <a:solidFill>
                  <a:srgbClr val="3AA537"/>
                </a:solidFill>
                <a:latin typeface="Arial" charset="0"/>
              </a:rPr>
              <a:t>hechos</a:t>
            </a:r>
            <a:r>
              <a:rPr lang="es-ES_tradnl" sz="2000">
                <a:latin typeface="Arial" charset="0"/>
              </a:rPr>
              <a:t> parametrizadas por atributos de las </a:t>
            </a:r>
            <a:r>
              <a:rPr lang="es-ES_tradnl" sz="2000">
                <a:solidFill>
                  <a:schemeClr val="accent2"/>
                </a:solidFill>
                <a:latin typeface="Arial" charset="0"/>
              </a:rPr>
              <a:t>dimensiones</a:t>
            </a:r>
            <a:r>
              <a:rPr lang="es-ES_tradnl" sz="2000">
                <a:latin typeface="Arial" charset="0"/>
              </a:rPr>
              <a:t> y restringidas por </a:t>
            </a:r>
            <a:r>
              <a:rPr lang="es-ES_tradnl" sz="2000">
                <a:solidFill>
                  <a:srgbClr val="CC0000"/>
                </a:solidFill>
                <a:latin typeface="Arial" charset="0"/>
              </a:rPr>
              <a:t>condiciones</a:t>
            </a:r>
            <a:r>
              <a:rPr lang="es-ES_tradnl" sz="2000">
                <a:latin typeface="Arial" charset="0"/>
              </a:rPr>
              <a:t> impuestas sobre las dimensiones</a:t>
            </a:r>
          </a:p>
        </p:txBody>
      </p:sp>
      <p:sp>
        <p:nvSpPr>
          <p:cNvPr id="154630" name="Text Box 6"/>
          <p:cNvSpPr txBox="1">
            <a:spLocks noChangeArrowheads="1"/>
          </p:cNvSpPr>
          <p:nvPr/>
        </p:nvSpPr>
        <p:spPr bwMode="auto">
          <a:xfrm>
            <a:off x="1439863" y="4227513"/>
            <a:ext cx="6759575" cy="641350"/>
          </a:xfrm>
          <a:prstGeom prst="rect">
            <a:avLst/>
          </a:prstGeom>
          <a:solidFill>
            <a:srgbClr val="F3C6AF"/>
          </a:solidFill>
          <a:ln w="12700">
            <a:noFill/>
            <a:miter lim="800000"/>
            <a:headEnd type="none" w="sm" len="sm"/>
            <a:tailEnd type="none" w="sm" len="sm"/>
          </a:ln>
          <a:effectLst/>
        </p:spPr>
        <p:txBody>
          <a:bodyPr>
            <a:spAutoFit/>
          </a:bodyPr>
          <a:lstStyle/>
          <a:p>
            <a:pPr eaLnBrk="1" hangingPunct="1">
              <a:spcBef>
                <a:spcPct val="50000"/>
              </a:spcBef>
            </a:pPr>
            <a:r>
              <a:rPr lang="es-ES_tradnl" sz="1800">
                <a:solidFill>
                  <a:srgbClr val="000099"/>
                </a:solidFill>
                <a:latin typeface="Arial" charset="0"/>
              </a:rPr>
              <a:t>¿</a:t>
            </a:r>
            <a:r>
              <a:rPr lang="es-ES_tradnl" sz="1800">
                <a:solidFill>
                  <a:srgbClr val="006699"/>
                </a:solidFill>
                <a:latin typeface="Arial" charset="0"/>
              </a:rPr>
              <a:t> </a:t>
            </a:r>
            <a:r>
              <a:rPr lang="es-ES_tradnl" sz="1800">
                <a:latin typeface="Arial" charset="0"/>
              </a:rPr>
              <a:t>“</a:t>
            </a:r>
            <a:r>
              <a:rPr lang="es-ES_tradnl" sz="1800">
                <a:solidFill>
                  <a:srgbClr val="663300"/>
                </a:solidFill>
                <a:latin typeface="Arial" charset="0"/>
              </a:rPr>
              <a:t>Importe</a:t>
            </a:r>
            <a:r>
              <a:rPr lang="es-ES_tradnl" sz="1800">
                <a:latin typeface="Arial" charset="0"/>
              </a:rPr>
              <a:t> total de las </a:t>
            </a:r>
            <a:r>
              <a:rPr lang="es-ES_tradnl" sz="1800">
                <a:solidFill>
                  <a:srgbClr val="3AA537"/>
                </a:solidFill>
                <a:latin typeface="Arial" charset="0"/>
              </a:rPr>
              <a:t>ventas</a:t>
            </a:r>
            <a:r>
              <a:rPr lang="es-ES_tradnl" sz="1800">
                <a:latin typeface="Arial" charset="0"/>
              </a:rPr>
              <a:t> durante </a:t>
            </a:r>
            <a:r>
              <a:rPr lang="es-ES_tradnl" sz="1800">
                <a:solidFill>
                  <a:srgbClr val="CC0000"/>
                </a:solidFill>
                <a:latin typeface="Arial" charset="0"/>
              </a:rPr>
              <a:t>este año</a:t>
            </a:r>
            <a:r>
              <a:rPr lang="es-ES_tradnl" sz="1800">
                <a:latin typeface="Arial" charset="0"/>
              </a:rPr>
              <a:t> de los productos del </a:t>
            </a:r>
            <a:r>
              <a:rPr lang="es-ES_tradnl" sz="1800">
                <a:solidFill>
                  <a:schemeClr val="accent2"/>
                </a:solidFill>
                <a:latin typeface="Arial" charset="0"/>
              </a:rPr>
              <a:t>departamento </a:t>
            </a:r>
            <a:r>
              <a:rPr lang="es-ES_tradnl" sz="1800" i="1">
                <a:solidFill>
                  <a:srgbClr val="CC0000"/>
                </a:solidFill>
                <a:latin typeface="Arial" charset="0"/>
              </a:rPr>
              <a:t>Bebidas</a:t>
            </a:r>
            <a:r>
              <a:rPr lang="es-ES_tradnl" sz="1800">
                <a:latin typeface="Arial" charset="0"/>
              </a:rPr>
              <a:t>, por </a:t>
            </a:r>
            <a:r>
              <a:rPr lang="es-ES_tradnl" sz="1800" b="1">
                <a:solidFill>
                  <a:srgbClr val="000099"/>
                </a:solidFill>
                <a:latin typeface="Arial" charset="0"/>
              </a:rPr>
              <a:t>trimestre</a:t>
            </a:r>
            <a:r>
              <a:rPr lang="es-ES_tradnl" sz="1800">
                <a:latin typeface="Arial" charset="0"/>
              </a:rPr>
              <a:t> y por </a:t>
            </a:r>
            <a:r>
              <a:rPr lang="es-ES_tradnl" sz="1800" b="1">
                <a:solidFill>
                  <a:srgbClr val="000099"/>
                </a:solidFill>
                <a:latin typeface="Arial" charset="0"/>
              </a:rPr>
              <a:t>categoría</a:t>
            </a:r>
            <a:r>
              <a:rPr lang="es-ES_tradnl" sz="1800">
                <a:latin typeface="Arial" charset="0"/>
              </a:rPr>
              <a:t>” </a:t>
            </a:r>
            <a:r>
              <a:rPr lang="es-ES_tradnl" sz="1800">
                <a:solidFill>
                  <a:srgbClr val="000099"/>
                </a:solidFill>
                <a:latin typeface="Arial" charset="0"/>
              </a:rPr>
              <a:t>?</a:t>
            </a:r>
            <a:r>
              <a:rPr lang="es-ES_tradnl" sz="1800">
                <a:latin typeface="Arial" charset="0"/>
              </a:rPr>
              <a:t>.</a:t>
            </a:r>
          </a:p>
        </p:txBody>
      </p:sp>
      <p:sp>
        <p:nvSpPr>
          <p:cNvPr id="154631" name="Line 7"/>
          <p:cNvSpPr>
            <a:spLocks noChangeShapeType="1"/>
          </p:cNvSpPr>
          <p:nvPr/>
        </p:nvSpPr>
        <p:spPr bwMode="auto">
          <a:xfrm>
            <a:off x="4430713" y="3100388"/>
            <a:ext cx="0" cy="604837"/>
          </a:xfrm>
          <a:prstGeom prst="line">
            <a:avLst/>
          </a:prstGeom>
          <a:noFill/>
          <a:ln w="57150">
            <a:solidFill>
              <a:schemeClr val="accent2"/>
            </a:solidFill>
            <a:round/>
            <a:headEnd type="none" w="sm" len="sm"/>
            <a:tailEnd type="triangle" w="sm" len="sm"/>
          </a:ln>
          <a:effectLst/>
        </p:spPr>
        <p:txBody>
          <a:bodyPr wrap="none" anchor="ctr"/>
          <a:lstStyle/>
          <a:p>
            <a:endParaRPr lang="es-MX"/>
          </a:p>
        </p:txBody>
      </p:sp>
      <p:sp>
        <p:nvSpPr>
          <p:cNvPr id="154632" name="Text Box 8"/>
          <p:cNvSpPr txBox="1">
            <a:spLocks noChangeArrowheads="1"/>
          </p:cNvSpPr>
          <p:nvPr/>
        </p:nvSpPr>
        <p:spPr bwMode="auto">
          <a:xfrm>
            <a:off x="1079500" y="5243513"/>
            <a:ext cx="7439025"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600" b="1">
                <a:solidFill>
                  <a:srgbClr val="CC0000"/>
                </a:solidFill>
                <a:latin typeface="Arial" charset="0"/>
              </a:rPr>
              <a:t>Restricciones</a:t>
            </a:r>
            <a:r>
              <a:rPr lang="es-ES_tradnl" sz="1600" b="1">
                <a:solidFill>
                  <a:schemeClr val="accent2"/>
                </a:solidFill>
                <a:latin typeface="Arial" charset="0"/>
              </a:rPr>
              <a:t>: </a:t>
            </a:r>
            <a:r>
              <a:rPr lang="es-ES_tradnl" sz="1600">
                <a:solidFill>
                  <a:schemeClr val="accent2"/>
                </a:solidFill>
                <a:latin typeface="Arial" charset="0"/>
              </a:rPr>
              <a:t>productos del departamento Bebidas, ventas durante este año</a:t>
            </a:r>
            <a:endParaRPr lang="es-ES_tradnl" sz="1600" b="1">
              <a:solidFill>
                <a:schemeClr val="accent2"/>
              </a:solidFill>
              <a:latin typeface="Arial" charset="0"/>
            </a:endParaRPr>
          </a:p>
        </p:txBody>
      </p:sp>
      <p:sp>
        <p:nvSpPr>
          <p:cNvPr id="154633" name="Text Box 9"/>
          <p:cNvSpPr txBox="1">
            <a:spLocks noChangeArrowheads="1"/>
          </p:cNvSpPr>
          <p:nvPr/>
        </p:nvSpPr>
        <p:spPr bwMode="auto">
          <a:xfrm>
            <a:off x="1951038" y="3490913"/>
            <a:ext cx="1587500" cy="3667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800">
                <a:solidFill>
                  <a:srgbClr val="663300"/>
                </a:solidFill>
                <a:latin typeface="Arial" charset="0"/>
              </a:rPr>
              <a:t>medida</a:t>
            </a:r>
          </a:p>
        </p:txBody>
      </p:sp>
      <p:sp>
        <p:nvSpPr>
          <p:cNvPr id="154634" name="Line 10"/>
          <p:cNvSpPr>
            <a:spLocks noChangeShapeType="1"/>
          </p:cNvSpPr>
          <p:nvPr/>
        </p:nvSpPr>
        <p:spPr bwMode="auto">
          <a:xfrm flipH="1">
            <a:off x="2414588" y="3808413"/>
            <a:ext cx="1587" cy="479425"/>
          </a:xfrm>
          <a:prstGeom prst="line">
            <a:avLst/>
          </a:prstGeom>
          <a:noFill/>
          <a:ln w="12700">
            <a:solidFill>
              <a:schemeClr val="accent2"/>
            </a:solidFill>
            <a:round/>
            <a:headEnd type="none" w="sm" len="sm"/>
            <a:tailEnd type="triangle" w="sm" len="sm"/>
          </a:ln>
          <a:effectLst/>
        </p:spPr>
        <p:txBody>
          <a:bodyPr wrap="none" anchor="ctr"/>
          <a:lstStyle/>
          <a:p>
            <a:endParaRPr lang="es-MX"/>
          </a:p>
        </p:txBody>
      </p:sp>
      <p:sp>
        <p:nvSpPr>
          <p:cNvPr id="154635" name="Text Box 11"/>
          <p:cNvSpPr txBox="1">
            <a:spLocks noChangeArrowheads="1"/>
          </p:cNvSpPr>
          <p:nvPr/>
        </p:nvSpPr>
        <p:spPr bwMode="auto">
          <a:xfrm>
            <a:off x="5138738" y="3522663"/>
            <a:ext cx="1784350" cy="3667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800">
                <a:solidFill>
                  <a:srgbClr val="3AA537"/>
                </a:solidFill>
                <a:latin typeface="Arial" charset="0"/>
              </a:rPr>
              <a:t>hecho</a:t>
            </a:r>
          </a:p>
        </p:txBody>
      </p:sp>
      <p:sp>
        <p:nvSpPr>
          <p:cNvPr id="154636" name="Line 12"/>
          <p:cNvSpPr>
            <a:spLocks noChangeShapeType="1"/>
          </p:cNvSpPr>
          <p:nvPr/>
        </p:nvSpPr>
        <p:spPr bwMode="auto">
          <a:xfrm flipH="1">
            <a:off x="4257675" y="3836988"/>
            <a:ext cx="1323975" cy="434975"/>
          </a:xfrm>
          <a:prstGeom prst="line">
            <a:avLst/>
          </a:prstGeom>
          <a:noFill/>
          <a:ln w="12700">
            <a:solidFill>
              <a:schemeClr val="accent2"/>
            </a:solidFill>
            <a:round/>
            <a:headEnd type="none" w="sm" len="sm"/>
            <a:tailEnd type="triangle" w="sm" len="sm"/>
          </a:ln>
          <a:effectLst/>
        </p:spPr>
        <p:txBody>
          <a:bodyPr wrap="none" anchor="ctr"/>
          <a:lstStyle/>
          <a:p>
            <a:endParaRPr lang="es-MX"/>
          </a:p>
        </p:txBody>
      </p:sp>
      <p:sp>
        <p:nvSpPr>
          <p:cNvPr id="154637" name="Text Box 13"/>
          <p:cNvSpPr txBox="1">
            <a:spLocks noChangeArrowheads="1"/>
          </p:cNvSpPr>
          <p:nvPr/>
        </p:nvSpPr>
        <p:spPr bwMode="auto">
          <a:xfrm>
            <a:off x="1079500" y="5713413"/>
            <a:ext cx="6551613"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600" b="1">
                <a:solidFill>
                  <a:srgbClr val="000099"/>
                </a:solidFill>
                <a:latin typeface="Arial" charset="0"/>
              </a:rPr>
              <a:t>Parámetros de la consulta:</a:t>
            </a:r>
            <a:r>
              <a:rPr lang="es-ES_tradnl" sz="1600">
                <a:solidFill>
                  <a:srgbClr val="000099"/>
                </a:solidFill>
                <a:latin typeface="Arial" charset="0"/>
              </a:rPr>
              <a:t> por categoría de producto y por trimestre</a:t>
            </a:r>
            <a:endParaRPr lang="es-ES_tradnl" sz="1600" b="1">
              <a:solidFill>
                <a:srgbClr val="000099"/>
              </a:solidFill>
              <a:latin typeface="Arial"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4 Marcador de número de diapositiva"/>
          <p:cNvSpPr>
            <a:spLocks noGrp="1"/>
          </p:cNvSpPr>
          <p:nvPr>
            <p:ph type="sldNum" sz="quarter" idx="12"/>
          </p:nvPr>
        </p:nvSpPr>
        <p:spPr/>
        <p:txBody>
          <a:bodyPr/>
          <a:lstStyle/>
          <a:p>
            <a:fld id="{059B02ED-86A7-4722-B40B-CAE9E618D540}" type="slidenum">
              <a:rPr lang="en-US"/>
              <a:pPr/>
              <a:t>33</a:t>
            </a:fld>
            <a:endParaRPr lang="en-US"/>
          </a:p>
        </p:txBody>
      </p:sp>
      <p:sp>
        <p:nvSpPr>
          <p:cNvPr id="155650" name="Rectangle 2"/>
          <p:cNvSpPr>
            <a:spLocks noGrp="1" noChangeArrowheads="1"/>
          </p:cNvSpPr>
          <p:nvPr>
            <p:ph type="title"/>
          </p:nvPr>
        </p:nvSpPr>
        <p:spPr/>
        <p:txBody>
          <a:bodyPr/>
          <a:lstStyle/>
          <a:p>
            <a:pPr>
              <a:tabLst>
                <a:tab pos="7143750" algn="l"/>
              </a:tabLst>
            </a:pPr>
            <a:r>
              <a:rPr lang="en-GB"/>
              <a:t>Herramientas OLAP</a:t>
            </a:r>
            <a:endParaRPr lang="es-ES_tradnl"/>
          </a:p>
        </p:txBody>
      </p:sp>
      <p:grpSp>
        <p:nvGrpSpPr>
          <p:cNvPr id="155651" name="Group 3"/>
          <p:cNvGrpSpPr>
            <a:grpSpLocks/>
          </p:cNvGrpSpPr>
          <p:nvPr/>
        </p:nvGrpSpPr>
        <p:grpSpPr bwMode="auto">
          <a:xfrm>
            <a:off x="5969000" y="3136900"/>
            <a:ext cx="990600" cy="1141413"/>
            <a:chOff x="3624" y="1840"/>
            <a:chExt cx="624" cy="719"/>
          </a:xfrm>
        </p:grpSpPr>
        <p:grpSp>
          <p:nvGrpSpPr>
            <p:cNvPr id="155652" name="Group 4"/>
            <p:cNvGrpSpPr>
              <a:grpSpLocks/>
            </p:cNvGrpSpPr>
            <p:nvPr/>
          </p:nvGrpSpPr>
          <p:grpSpPr bwMode="auto">
            <a:xfrm>
              <a:off x="3640" y="2032"/>
              <a:ext cx="608" cy="527"/>
              <a:chOff x="3640" y="2032"/>
              <a:chExt cx="608" cy="527"/>
            </a:xfrm>
          </p:grpSpPr>
          <p:sp>
            <p:nvSpPr>
              <p:cNvPr id="155653" name="Text Box 5"/>
              <p:cNvSpPr txBox="1">
                <a:spLocks noChangeArrowheads="1"/>
              </p:cNvSpPr>
              <p:nvPr/>
            </p:nvSpPr>
            <p:spPr bwMode="auto">
              <a:xfrm>
                <a:off x="3640" y="2328"/>
                <a:ext cx="608" cy="231"/>
              </a:xfrm>
              <a:prstGeom prst="rect">
                <a:avLst/>
              </a:prstGeom>
              <a:solidFill>
                <a:srgbClr val="FFFF66"/>
              </a:solidFill>
              <a:ln w="12700">
                <a:noFill/>
                <a:miter lim="800000"/>
                <a:headEnd/>
                <a:tailEnd/>
              </a:ln>
              <a:effectLst/>
            </p:spPr>
            <p:txBody>
              <a:bodyPr>
                <a:spAutoFit/>
              </a:bodyPr>
              <a:lstStyle/>
              <a:p>
                <a:pPr algn="ctr" eaLnBrk="1" hangingPunct="1">
                  <a:spcBef>
                    <a:spcPct val="50000"/>
                  </a:spcBef>
                </a:pPr>
                <a:r>
                  <a:rPr lang="es-ES_tradnl" sz="1800">
                    <a:latin typeface="Arial" charset="0"/>
                  </a:rPr>
                  <a:t>“2002”</a:t>
                </a:r>
                <a:endParaRPr lang="es-ES" sz="1800">
                  <a:latin typeface="Arial" charset="0"/>
                </a:endParaRPr>
              </a:p>
            </p:txBody>
          </p:sp>
          <p:sp>
            <p:nvSpPr>
              <p:cNvPr id="155654" name="Line 6"/>
              <p:cNvSpPr>
                <a:spLocks noChangeShapeType="1"/>
              </p:cNvSpPr>
              <p:nvPr/>
            </p:nvSpPr>
            <p:spPr bwMode="auto">
              <a:xfrm>
                <a:off x="3824" y="2032"/>
                <a:ext cx="152" cy="264"/>
              </a:xfrm>
              <a:prstGeom prst="line">
                <a:avLst/>
              </a:prstGeom>
              <a:noFill/>
              <a:ln w="12700">
                <a:solidFill>
                  <a:srgbClr val="000099"/>
                </a:solidFill>
                <a:prstDash val="sysDot"/>
                <a:round/>
                <a:headEnd/>
                <a:tailEnd type="triangle" w="med" len="med"/>
              </a:ln>
              <a:effectLst/>
            </p:spPr>
            <p:txBody>
              <a:bodyPr>
                <a:spAutoFit/>
              </a:bodyPr>
              <a:lstStyle/>
              <a:p>
                <a:endParaRPr lang="es-MX"/>
              </a:p>
            </p:txBody>
          </p:sp>
        </p:grpSp>
        <p:sp>
          <p:nvSpPr>
            <p:cNvPr id="155655" name="Rectangle 7"/>
            <p:cNvSpPr>
              <a:spLocks noChangeArrowheads="1"/>
            </p:cNvSpPr>
            <p:nvPr/>
          </p:nvSpPr>
          <p:spPr bwMode="auto">
            <a:xfrm>
              <a:off x="3624" y="1840"/>
              <a:ext cx="424" cy="208"/>
            </a:xfrm>
            <a:prstGeom prst="rect">
              <a:avLst/>
            </a:prstGeom>
            <a:solidFill>
              <a:srgbClr val="FFFF66"/>
            </a:solidFill>
            <a:ln w="12700">
              <a:noFill/>
              <a:miter lim="800000"/>
              <a:headEnd/>
              <a:tailEnd/>
            </a:ln>
            <a:effectLst/>
          </p:spPr>
          <p:txBody>
            <a:bodyPr wrap="none" anchor="ctr">
              <a:spAutoFit/>
            </a:bodyPr>
            <a:lstStyle/>
            <a:p>
              <a:endParaRPr lang="es-MX"/>
            </a:p>
          </p:txBody>
        </p:sp>
      </p:grpSp>
      <p:grpSp>
        <p:nvGrpSpPr>
          <p:cNvPr id="155656" name="Group 8"/>
          <p:cNvGrpSpPr>
            <a:grpSpLocks/>
          </p:cNvGrpSpPr>
          <p:nvPr/>
        </p:nvGrpSpPr>
        <p:grpSpPr bwMode="auto">
          <a:xfrm>
            <a:off x="1993900" y="2044700"/>
            <a:ext cx="2984500" cy="1193800"/>
            <a:chOff x="1120" y="1152"/>
            <a:chExt cx="1880" cy="752"/>
          </a:xfrm>
        </p:grpSpPr>
        <p:sp>
          <p:nvSpPr>
            <p:cNvPr id="155657" name="Rectangle 9"/>
            <p:cNvSpPr>
              <a:spLocks noChangeArrowheads="1"/>
            </p:cNvSpPr>
            <p:nvPr/>
          </p:nvSpPr>
          <p:spPr bwMode="auto">
            <a:xfrm>
              <a:off x="1120" y="1728"/>
              <a:ext cx="704" cy="176"/>
            </a:xfrm>
            <a:prstGeom prst="rect">
              <a:avLst/>
            </a:prstGeom>
            <a:solidFill>
              <a:srgbClr val="FFFF66"/>
            </a:solidFill>
            <a:ln w="12700">
              <a:noFill/>
              <a:miter lim="800000"/>
              <a:headEnd/>
              <a:tailEnd/>
            </a:ln>
            <a:effectLst/>
          </p:spPr>
          <p:txBody>
            <a:bodyPr wrap="none" anchor="ctr">
              <a:spAutoFit/>
            </a:bodyPr>
            <a:lstStyle/>
            <a:p>
              <a:endParaRPr lang="es-MX"/>
            </a:p>
          </p:txBody>
        </p:sp>
        <p:grpSp>
          <p:nvGrpSpPr>
            <p:cNvPr id="155658" name="Group 10"/>
            <p:cNvGrpSpPr>
              <a:grpSpLocks/>
            </p:cNvGrpSpPr>
            <p:nvPr/>
          </p:nvGrpSpPr>
          <p:grpSpPr bwMode="auto">
            <a:xfrm>
              <a:off x="1832" y="1152"/>
              <a:ext cx="1168" cy="672"/>
              <a:chOff x="1832" y="1152"/>
              <a:chExt cx="1168" cy="672"/>
            </a:xfrm>
          </p:grpSpPr>
          <p:sp>
            <p:nvSpPr>
              <p:cNvPr id="155659" name="Text Box 11"/>
              <p:cNvSpPr txBox="1">
                <a:spLocks noChangeArrowheads="1"/>
              </p:cNvSpPr>
              <p:nvPr/>
            </p:nvSpPr>
            <p:spPr bwMode="auto">
              <a:xfrm>
                <a:off x="2208" y="1152"/>
                <a:ext cx="792" cy="231"/>
              </a:xfrm>
              <a:prstGeom prst="rect">
                <a:avLst/>
              </a:prstGeom>
              <a:solidFill>
                <a:srgbClr val="FFFF66"/>
              </a:solidFill>
              <a:ln w="12700">
                <a:noFill/>
                <a:miter lim="800000"/>
                <a:headEnd/>
                <a:tailEnd/>
              </a:ln>
              <a:effectLst/>
            </p:spPr>
            <p:txBody>
              <a:bodyPr>
                <a:spAutoFit/>
              </a:bodyPr>
              <a:lstStyle/>
              <a:p>
                <a:pPr algn="ctr" eaLnBrk="1" hangingPunct="1">
                  <a:spcBef>
                    <a:spcPct val="50000"/>
                  </a:spcBef>
                </a:pPr>
                <a:r>
                  <a:rPr lang="es-ES_tradnl" sz="1800">
                    <a:latin typeface="Arial" charset="0"/>
                  </a:rPr>
                  <a:t>“Bebidas”</a:t>
                </a:r>
                <a:endParaRPr lang="es-ES" sz="1800">
                  <a:latin typeface="Arial" charset="0"/>
                </a:endParaRPr>
              </a:p>
            </p:txBody>
          </p:sp>
          <p:sp>
            <p:nvSpPr>
              <p:cNvPr id="155660" name="Line 12"/>
              <p:cNvSpPr>
                <a:spLocks noChangeShapeType="1"/>
              </p:cNvSpPr>
              <p:nvPr/>
            </p:nvSpPr>
            <p:spPr bwMode="auto">
              <a:xfrm flipV="1">
                <a:off x="1832" y="1416"/>
                <a:ext cx="560" cy="408"/>
              </a:xfrm>
              <a:prstGeom prst="line">
                <a:avLst/>
              </a:prstGeom>
              <a:noFill/>
              <a:ln w="12700">
                <a:solidFill>
                  <a:srgbClr val="000099"/>
                </a:solidFill>
                <a:prstDash val="sysDot"/>
                <a:round/>
                <a:headEnd/>
                <a:tailEnd type="triangle" w="med" len="med"/>
              </a:ln>
              <a:effectLst/>
            </p:spPr>
            <p:txBody>
              <a:bodyPr>
                <a:spAutoFit/>
              </a:bodyPr>
              <a:lstStyle/>
              <a:p>
                <a:endParaRPr lang="es-MX"/>
              </a:p>
            </p:txBody>
          </p:sp>
        </p:grpSp>
      </p:grpSp>
      <p:sp>
        <p:nvSpPr>
          <p:cNvPr id="155661" name="Text Box 13"/>
          <p:cNvSpPr txBox="1">
            <a:spLocks noChangeArrowheads="1"/>
          </p:cNvSpPr>
          <p:nvPr/>
        </p:nvSpPr>
        <p:spPr bwMode="auto">
          <a:xfrm rot="-5466868">
            <a:off x="1103313" y="2470150"/>
            <a:ext cx="1169987" cy="366713"/>
          </a:xfrm>
          <a:prstGeom prst="rect">
            <a:avLst/>
          </a:prstGeom>
          <a:solidFill>
            <a:srgbClr val="98F8A1"/>
          </a:solidFill>
          <a:ln w="12700">
            <a:noFill/>
            <a:miter lim="800000"/>
            <a:headEnd type="none" w="sm" len="sm"/>
            <a:tailEnd type="none" w="sm" len="sm"/>
          </a:ln>
          <a:effectLst/>
        </p:spPr>
        <p:txBody>
          <a:bodyPr>
            <a:spAutoFit/>
          </a:bodyPr>
          <a:lstStyle/>
          <a:p>
            <a:pPr eaLnBrk="1" hangingPunct="1">
              <a:spcBef>
                <a:spcPct val="50000"/>
              </a:spcBef>
            </a:pPr>
            <a:r>
              <a:rPr lang="es-ES_tradnl" sz="1800">
                <a:latin typeface="Arial" charset="0"/>
              </a:rPr>
              <a:t>Producto</a:t>
            </a:r>
          </a:p>
        </p:txBody>
      </p:sp>
      <p:sp>
        <p:nvSpPr>
          <p:cNvPr id="155662" name="Text Box 14"/>
          <p:cNvSpPr txBox="1">
            <a:spLocks noChangeArrowheads="1"/>
          </p:cNvSpPr>
          <p:nvPr/>
        </p:nvSpPr>
        <p:spPr bwMode="auto">
          <a:xfrm rot="-5462304">
            <a:off x="6759575" y="2076451"/>
            <a:ext cx="1169987" cy="366712"/>
          </a:xfrm>
          <a:prstGeom prst="rect">
            <a:avLst/>
          </a:prstGeom>
          <a:solidFill>
            <a:srgbClr val="66FFFF"/>
          </a:solidFill>
          <a:ln w="12700">
            <a:noFill/>
            <a:miter lim="800000"/>
            <a:headEnd type="none" w="sm" len="sm"/>
            <a:tailEnd type="none" w="sm" len="sm"/>
          </a:ln>
          <a:effectLst/>
        </p:spPr>
        <p:txBody>
          <a:bodyPr>
            <a:spAutoFit/>
          </a:bodyPr>
          <a:lstStyle/>
          <a:p>
            <a:pPr algn="ctr" eaLnBrk="1" hangingPunct="1">
              <a:spcBef>
                <a:spcPct val="50000"/>
              </a:spcBef>
            </a:pPr>
            <a:r>
              <a:rPr lang="es-ES_tradnl" sz="1800">
                <a:latin typeface="Arial" charset="0"/>
              </a:rPr>
              <a:t>Tiempo</a:t>
            </a:r>
          </a:p>
        </p:txBody>
      </p:sp>
      <p:sp>
        <p:nvSpPr>
          <p:cNvPr id="155663" name="Text Box 15"/>
          <p:cNvSpPr txBox="1">
            <a:spLocks noChangeArrowheads="1"/>
          </p:cNvSpPr>
          <p:nvPr/>
        </p:nvSpPr>
        <p:spPr bwMode="auto">
          <a:xfrm rot="-5454634">
            <a:off x="6584950" y="5260976"/>
            <a:ext cx="1169987" cy="366712"/>
          </a:xfrm>
          <a:prstGeom prst="rect">
            <a:avLst/>
          </a:prstGeom>
          <a:solidFill>
            <a:schemeClr val="accent1"/>
          </a:solidFill>
          <a:ln w="12700">
            <a:noFill/>
            <a:miter lim="800000"/>
            <a:headEnd type="none" w="sm" len="sm"/>
            <a:tailEnd type="none" w="sm" len="sm"/>
          </a:ln>
          <a:effectLst/>
        </p:spPr>
        <p:txBody>
          <a:bodyPr>
            <a:spAutoFit/>
          </a:bodyPr>
          <a:lstStyle/>
          <a:p>
            <a:pPr eaLnBrk="1" hangingPunct="1">
              <a:spcBef>
                <a:spcPct val="50000"/>
              </a:spcBef>
            </a:pPr>
            <a:r>
              <a:rPr lang="es-ES_tradnl" sz="1800">
                <a:latin typeface="Arial" charset="0"/>
              </a:rPr>
              <a:t>Almacén</a:t>
            </a:r>
          </a:p>
        </p:txBody>
      </p:sp>
      <p:grpSp>
        <p:nvGrpSpPr>
          <p:cNvPr id="155664" name="Group 16"/>
          <p:cNvGrpSpPr>
            <a:grpSpLocks/>
          </p:cNvGrpSpPr>
          <p:nvPr/>
        </p:nvGrpSpPr>
        <p:grpSpPr bwMode="auto">
          <a:xfrm>
            <a:off x="4264025" y="2849563"/>
            <a:ext cx="1014413" cy="1717675"/>
            <a:chOff x="2510" y="1699"/>
            <a:chExt cx="639" cy="1082"/>
          </a:xfrm>
        </p:grpSpPr>
        <p:sp>
          <p:nvSpPr>
            <p:cNvPr id="155665" name="Rectangle 17"/>
            <p:cNvSpPr>
              <a:spLocks noChangeArrowheads="1"/>
            </p:cNvSpPr>
            <p:nvPr/>
          </p:nvSpPr>
          <p:spPr bwMode="auto">
            <a:xfrm>
              <a:off x="2510" y="1870"/>
              <a:ext cx="537" cy="87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endParaRPr lang="es-MX"/>
            </a:p>
          </p:txBody>
        </p:sp>
        <p:sp>
          <p:nvSpPr>
            <p:cNvPr id="155666" name="Text Box 18"/>
            <p:cNvSpPr txBox="1">
              <a:spLocks noChangeArrowheads="1"/>
            </p:cNvSpPr>
            <p:nvPr/>
          </p:nvSpPr>
          <p:spPr bwMode="auto">
            <a:xfrm rot="-2874103">
              <a:off x="2483" y="1962"/>
              <a:ext cx="737" cy="2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600">
                  <a:latin typeface="Arial" charset="0"/>
                </a:rPr>
                <a:t>Ventas</a:t>
              </a:r>
            </a:p>
          </p:txBody>
        </p:sp>
        <p:sp>
          <p:nvSpPr>
            <p:cNvPr id="155667" name="Text Box 19"/>
            <p:cNvSpPr txBox="1">
              <a:spLocks noChangeArrowheads="1"/>
            </p:cNvSpPr>
            <p:nvPr/>
          </p:nvSpPr>
          <p:spPr bwMode="auto">
            <a:xfrm>
              <a:off x="2521" y="2388"/>
              <a:ext cx="628" cy="393"/>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400">
                  <a:latin typeface="Arial" charset="0"/>
                </a:rPr>
                <a:t>importe</a:t>
              </a:r>
            </a:p>
            <a:p>
              <a:pPr eaLnBrk="1" hangingPunct="1">
                <a:spcBef>
                  <a:spcPct val="50000"/>
                </a:spcBef>
              </a:pPr>
              <a:r>
                <a:rPr lang="es-ES_tradnl" sz="1400">
                  <a:latin typeface="Arial" charset="0"/>
                </a:rPr>
                <a:t>unidades</a:t>
              </a:r>
            </a:p>
          </p:txBody>
        </p:sp>
      </p:grpSp>
      <p:sp>
        <p:nvSpPr>
          <p:cNvPr id="155668" name="Text Box 20"/>
          <p:cNvSpPr txBox="1">
            <a:spLocks noChangeArrowheads="1"/>
          </p:cNvSpPr>
          <p:nvPr/>
        </p:nvSpPr>
        <p:spPr bwMode="auto">
          <a:xfrm>
            <a:off x="1973263" y="2984500"/>
            <a:ext cx="1155700" cy="274638"/>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Departamento</a:t>
            </a:r>
          </a:p>
        </p:txBody>
      </p:sp>
      <p:sp>
        <p:nvSpPr>
          <p:cNvPr id="155669" name="Text Box 21"/>
          <p:cNvSpPr txBox="1">
            <a:spLocks noChangeArrowheads="1"/>
          </p:cNvSpPr>
          <p:nvPr/>
        </p:nvSpPr>
        <p:spPr bwMode="auto">
          <a:xfrm>
            <a:off x="2921000" y="3217863"/>
            <a:ext cx="12700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Nro_producto</a:t>
            </a:r>
          </a:p>
        </p:txBody>
      </p:sp>
      <p:sp>
        <p:nvSpPr>
          <p:cNvPr id="155670" name="Text Box 22"/>
          <p:cNvSpPr txBox="1">
            <a:spLocks noChangeArrowheads="1"/>
          </p:cNvSpPr>
          <p:nvPr/>
        </p:nvSpPr>
        <p:spPr bwMode="auto">
          <a:xfrm>
            <a:off x="2227263" y="2532063"/>
            <a:ext cx="12700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Categoría</a:t>
            </a:r>
          </a:p>
        </p:txBody>
      </p:sp>
      <p:sp>
        <p:nvSpPr>
          <p:cNvPr id="155671" name="Text Box 23"/>
          <p:cNvSpPr txBox="1">
            <a:spLocks noChangeArrowheads="1"/>
          </p:cNvSpPr>
          <p:nvPr/>
        </p:nvSpPr>
        <p:spPr bwMode="auto">
          <a:xfrm>
            <a:off x="1917700" y="2117725"/>
            <a:ext cx="1270000" cy="274638"/>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Marca</a:t>
            </a:r>
          </a:p>
        </p:txBody>
      </p:sp>
      <p:sp>
        <p:nvSpPr>
          <p:cNvPr id="155672" name="Text Box 24"/>
          <p:cNvSpPr txBox="1">
            <a:spLocks noChangeArrowheads="1"/>
          </p:cNvSpPr>
          <p:nvPr/>
        </p:nvSpPr>
        <p:spPr bwMode="auto">
          <a:xfrm>
            <a:off x="1722438" y="3375025"/>
            <a:ext cx="1270000" cy="274638"/>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Tipo</a:t>
            </a:r>
          </a:p>
        </p:txBody>
      </p:sp>
      <p:sp>
        <p:nvSpPr>
          <p:cNvPr id="155673" name="Line 25"/>
          <p:cNvSpPr>
            <a:spLocks noChangeShapeType="1"/>
          </p:cNvSpPr>
          <p:nvPr/>
        </p:nvSpPr>
        <p:spPr bwMode="auto">
          <a:xfrm>
            <a:off x="2357438" y="1470025"/>
            <a:ext cx="1911350" cy="2052638"/>
          </a:xfrm>
          <a:prstGeom prst="line">
            <a:avLst/>
          </a:prstGeom>
          <a:noFill/>
          <a:ln w="12700" cap="rnd">
            <a:solidFill>
              <a:srgbClr val="006666"/>
            </a:solidFill>
            <a:prstDash val="sysDot"/>
            <a:round/>
            <a:headEnd type="none" w="sm" len="sm"/>
            <a:tailEnd type="none" w="sm" len="sm"/>
          </a:ln>
          <a:effectLst/>
        </p:spPr>
        <p:txBody>
          <a:bodyPr wrap="none" anchor="ctr"/>
          <a:lstStyle/>
          <a:p>
            <a:endParaRPr lang="es-MX"/>
          </a:p>
        </p:txBody>
      </p:sp>
      <p:sp>
        <p:nvSpPr>
          <p:cNvPr id="155674" name="Line 26"/>
          <p:cNvSpPr>
            <a:spLocks noChangeShapeType="1"/>
          </p:cNvSpPr>
          <p:nvPr/>
        </p:nvSpPr>
        <p:spPr bwMode="auto">
          <a:xfrm flipH="1">
            <a:off x="1587500" y="3492500"/>
            <a:ext cx="2625725" cy="447675"/>
          </a:xfrm>
          <a:prstGeom prst="line">
            <a:avLst/>
          </a:prstGeom>
          <a:noFill/>
          <a:ln w="12700" cap="rnd">
            <a:solidFill>
              <a:srgbClr val="006666"/>
            </a:solidFill>
            <a:prstDash val="sysDot"/>
            <a:round/>
            <a:headEnd type="none" w="sm" len="sm"/>
            <a:tailEnd type="none" w="sm" len="sm"/>
          </a:ln>
          <a:effectLst/>
        </p:spPr>
        <p:txBody>
          <a:bodyPr wrap="none" anchor="ctr"/>
          <a:lstStyle/>
          <a:p>
            <a:endParaRPr lang="es-MX"/>
          </a:p>
        </p:txBody>
      </p:sp>
      <p:sp>
        <p:nvSpPr>
          <p:cNvPr id="155675" name="Text Box 27"/>
          <p:cNvSpPr txBox="1">
            <a:spLocks noChangeArrowheads="1"/>
          </p:cNvSpPr>
          <p:nvPr/>
        </p:nvSpPr>
        <p:spPr bwMode="auto">
          <a:xfrm>
            <a:off x="5006975" y="3167063"/>
            <a:ext cx="12700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Día</a:t>
            </a:r>
          </a:p>
        </p:txBody>
      </p:sp>
      <p:sp>
        <p:nvSpPr>
          <p:cNvPr id="155676" name="Text Box 28"/>
          <p:cNvSpPr txBox="1">
            <a:spLocks noChangeArrowheads="1"/>
          </p:cNvSpPr>
          <p:nvPr/>
        </p:nvSpPr>
        <p:spPr bwMode="auto">
          <a:xfrm>
            <a:off x="6026150" y="2820988"/>
            <a:ext cx="12700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Mes</a:t>
            </a:r>
          </a:p>
        </p:txBody>
      </p:sp>
      <p:sp>
        <p:nvSpPr>
          <p:cNvPr id="155677" name="Text Box 29"/>
          <p:cNvSpPr txBox="1">
            <a:spLocks noChangeArrowheads="1"/>
          </p:cNvSpPr>
          <p:nvPr/>
        </p:nvSpPr>
        <p:spPr bwMode="auto">
          <a:xfrm>
            <a:off x="5735638" y="2379663"/>
            <a:ext cx="1270000" cy="457200"/>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Día de la semana</a:t>
            </a:r>
          </a:p>
        </p:txBody>
      </p:sp>
      <p:sp>
        <p:nvSpPr>
          <p:cNvPr id="155678" name="Line 30"/>
          <p:cNvSpPr>
            <a:spLocks noChangeShapeType="1"/>
          </p:cNvSpPr>
          <p:nvPr/>
        </p:nvSpPr>
        <p:spPr bwMode="auto">
          <a:xfrm flipV="1">
            <a:off x="5151438" y="1454150"/>
            <a:ext cx="1689100" cy="1993900"/>
          </a:xfrm>
          <a:prstGeom prst="line">
            <a:avLst/>
          </a:prstGeom>
          <a:noFill/>
          <a:ln w="12700" cap="rnd">
            <a:solidFill>
              <a:srgbClr val="000099"/>
            </a:solidFill>
            <a:prstDash val="sysDot"/>
            <a:round/>
            <a:headEnd type="none" w="sm" len="sm"/>
            <a:tailEnd type="none" w="sm" len="sm"/>
          </a:ln>
          <a:effectLst/>
        </p:spPr>
        <p:txBody>
          <a:bodyPr wrap="none" anchor="ctr"/>
          <a:lstStyle/>
          <a:p>
            <a:endParaRPr lang="es-MX"/>
          </a:p>
        </p:txBody>
      </p:sp>
      <p:sp>
        <p:nvSpPr>
          <p:cNvPr id="155679" name="Line 31"/>
          <p:cNvSpPr>
            <a:spLocks noChangeShapeType="1"/>
          </p:cNvSpPr>
          <p:nvPr/>
        </p:nvSpPr>
        <p:spPr bwMode="auto">
          <a:xfrm>
            <a:off x="5168900" y="3475038"/>
            <a:ext cx="2540000" cy="317500"/>
          </a:xfrm>
          <a:prstGeom prst="line">
            <a:avLst/>
          </a:prstGeom>
          <a:noFill/>
          <a:ln w="12700" cap="rnd">
            <a:solidFill>
              <a:srgbClr val="000099"/>
            </a:solidFill>
            <a:prstDash val="sysDot"/>
            <a:round/>
            <a:headEnd type="none" w="sm" len="sm"/>
            <a:tailEnd type="none" w="sm" len="sm"/>
          </a:ln>
          <a:effectLst/>
        </p:spPr>
        <p:txBody>
          <a:bodyPr wrap="none" anchor="ctr"/>
          <a:lstStyle/>
          <a:p>
            <a:endParaRPr lang="es-MX"/>
          </a:p>
        </p:txBody>
      </p:sp>
      <p:sp>
        <p:nvSpPr>
          <p:cNvPr id="155680" name="Text Box 32"/>
          <p:cNvSpPr txBox="1">
            <a:spLocks noChangeArrowheads="1"/>
          </p:cNvSpPr>
          <p:nvPr/>
        </p:nvSpPr>
        <p:spPr bwMode="auto">
          <a:xfrm>
            <a:off x="5330825" y="4611688"/>
            <a:ext cx="12700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Almacén</a:t>
            </a:r>
          </a:p>
        </p:txBody>
      </p:sp>
      <p:sp>
        <p:nvSpPr>
          <p:cNvPr id="155681" name="Text Box 33"/>
          <p:cNvSpPr txBox="1">
            <a:spLocks noChangeArrowheads="1"/>
          </p:cNvSpPr>
          <p:nvPr/>
        </p:nvSpPr>
        <p:spPr bwMode="auto">
          <a:xfrm>
            <a:off x="5259388" y="4957763"/>
            <a:ext cx="981075"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Ciudad</a:t>
            </a:r>
          </a:p>
        </p:txBody>
      </p:sp>
      <p:sp>
        <p:nvSpPr>
          <p:cNvPr id="155682" name="Text Box 34"/>
          <p:cNvSpPr txBox="1">
            <a:spLocks noChangeArrowheads="1"/>
          </p:cNvSpPr>
          <p:nvPr/>
        </p:nvSpPr>
        <p:spPr bwMode="auto">
          <a:xfrm>
            <a:off x="5422900" y="5399088"/>
            <a:ext cx="12700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Región</a:t>
            </a:r>
          </a:p>
        </p:txBody>
      </p:sp>
      <p:sp>
        <p:nvSpPr>
          <p:cNvPr id="155683" name="Text Box 35"/>
          <p:cNvSpPr txBox="1">
            <a:spLocks noChangeArrowheads="1"/>
          </p:cNvSpPr>
          <p:nvPr/>
        </p:nvSpPr>
        <p:spPr bwMode="auto">
          <a:xfrm>
            <a:off x="5810250" y="5099050"/>
            <a:ext cx="1270000" cy="274638"/>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Tipo</a:t>
            </a:r>
          </a:p>
        </p:txBody>
      </p:sp>
      <p:sp>
        <p:nvSpPr>
          <p:cNvPr id="155684" name="Line 36"/>
          <p:cNvSpPr>
            <a:spLocks noChangeShapeType="1"/>
          </p:cNvSpPr>
          <p:nvPr/>
        </p:nvSpPr>
        <p:spPr bwMode="auto">
          <a:xfrm>
            <a:off x="5078413" y="4560888"/>
            <a:ext cx="822325" cy="1658937"/>
          </a:xfrm>
          <a:prstGeom prst="line">
            <a:avLst/>
          </a:prstGeom>
          <a:noFill/>
          <a:ln w="12700" cap="rnd">
            <a:solidFill>
              <a:schemeClr val="tx2"/>
            </a:solidFill>
            <a:prstDash val="sysDot"/>
            <a:round/>
            <a:headEnd type="none" w="sm" len="sm"/>
            <a:tailEnd type="none" w="sm" len="sm"/>
          </a:ln>
          <a:effectLst/>
        </p:spPr>
        <p:txBody>
          <a:bodyPr wrap="none" anchor="ctr"/>
          <a:lstStyle/>
          <a:p>
            <a:endParaRPr lang="es-MX"/>
          </a:p>
        </p:txBody>
      </p:sp>
      <p:sp>
        <p:nvSpPr>
          <p:cNvPr id="155685" name="Line 37"/>
          <p:cNvSpPr>
            <a:spLocks noChangeShapeType="1"/>
          </p:cNvSpPr>
          <p:nvPr/>
        </p:nvSpPr>
        <p:spPr bwMode="auto">
          <a:xfrm>
            <a:off x="5064125" y="4562475"/>
            <a:ext cx="2251075" cy="12700"/>
          </a:xfrm>
          <a:prstGeom prst="line">
            <a:avLst/>
          </a:prstGeom>
          <a:noFill/>
          <a:ln w="12700" cap="rnd">
            <a:solidFill>
              <a:schemeClr val="tx2"/>
            </a:solidFill>
            <a:prstDash val="sysDot"/>
            <a:round/>
            <a:headEnd type="none" w="sm" len="sm"/>
            <a:tailEnd type="none" w="sm" len="sm"/>
          </a:ln>
          <a:effectLst/>
        </p:spPr>
        <p:txBody>
          <a:bodyPr wrap="none" anchor="ctr"/>
          <a:lstStyle/>
          <a:p>
            <a:endParaRPr lang="es-MX"/>
          </a:p>
        </p:txBody>
      </p:sp>
      <p:sp>
        <p:nvSpPr>
          <p:cNvPr id="155686" name="Text Box 38"/>
          <p:cNvSpPr txBox="1">
            <a:spLocks noChangeArrowheads="1"/>
          </p:cNvSpPr>
          <p:nvPr/>
        </p:nvSpPr>
        <p:spPr bwMode="auto">
          <a:xfrm>
            <a:off x="6011863" y="3192463"/>
            <a:ext cx="5715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Año</a:t>
            </a:r>
          </a:p>
        </p:txBody>
      </p:sp>
      <p:sp>
        <p:nvSpPr>
          <p:cNvPr id="155687" name="Text Box 39"/>
          <p:cNvSpPr txBox="1">
            <a:spLocks noChangeArrowheads="1"/>
          </p:cNvSpPr>
          <p:nvPr/>
        </p:nvSpPr>
        <p:spPr bwMode="auto">
          <a:xfrm>
            <a:off x="1104900" y="4991100"/>
            <a:ext cx="3517900" cy="1311275"/>
          </a:xfrm>
          <a:prstGeom prst="rect">
            <a:avLst/>
          </a:prstGeom>
          <a:solidFill>
            <a:srgbClr val="FFCC66"/>
          </a:solidFill>
          <a:ln w="12700">
            <a:noFill/>
            <a:miter lim="800000"/>
            <a:headEnd/>
            <a:tailEnd/>
          </a:ln>
          <a:effectLst/>
        </p:spPr>
        <p:txBody>
          <a:bodyPr>
            <a:spAutoFit/>
          </a:bodyPr>
          <a:lstStyle/>
          <a:p>
            <a:pPr algn="ctr" eaLnBrk="1" hangingPunct="1">
              <a:spcBef>
                <a:spcPct val="50000"/>
              </a:spcBef>
            </a:pPr>
            <a:r>
              <a:rPr lang="es-ES_tradnl" sz="2000">
                <a:latin typeface="Arial" charset="0"/>
              </a:rPr>
              <a:t>“Importe total de ventas en este año, del departamento de “Bebidas”, por categoría y trimestre”</a:t>
            </a:r>
            <a:endParaRPr lang="es-ES" sz="2000">
              <a:latin typeface="Arial" charset="0"/>
            </a:endParaRPr>
          </a:p>
        </p:txBody>
      </p:sp>
      <p:sp>
        <p:nvSpPr>
          <p:cNvPr id="155688" name="Rectangle 40"/>
          <p:cNvSpPr>
            <a:spLocks noChangeArrowheads="1"/>
          </p:cNvSpPr>
          <p:nvPr/>
        </p:nvSpPr>
        <p:spPr bwMode="auto">
          <a:xfrm>
            <a:off x="2413000" y="2501900"/>
            <a:ext cx="901700" cy="292100"/>
          </a:xfrm>
          <a:prstGeom prst="rect">
            <a:avLst/>
          </a:prstGeom>
          <a:noFill/>
          <a:ln w="12700">
            <a:solidFill>
              <a:schemeClr val="tx1"/>
            </a:solidFill>
            <a:miter lim="800000"/>
            <a:headEnd/>
            <a:tailEnd/>
          </a:ln>
          <a:effectLst>
            <a:prstShdw prst="shdw17" dist="17961" dir="2700000">
              <a:schemeClr val="tx1">
                <a:gamma/>
                <a:shade val="60000"/>
                <a:invGamma/>
              </a:schemeClr>
            </a:prstShdw>
          </a:effectLst>
        </p:spPr>
        <p:txBody>
          <a:bodyPr anchor="ctr">
            <a:spAutoFit/>
          </a:bodyPr>
          <a:lstStyle/>
          <a:p>
            <a:endParaRPr lang="es-MX"/>
          </a:p>
        </p:txBody>
      </p:sp>
      <p:sp>
        <p:nvSpPr>
          <p:cNvPr id="155689" name="Rectangle 41"/>
          <p:cNvSpPr>
            <a:spLocks noChangeArrowheads="1"/>
          </p:cNvSpPr>
          <p:nvPr/>
        </p:nvSpPr>
        <p:spPr bwMode="auto">
          <a:xfrm>
            <a:off x="6896100" y="3213100"/>
            <a:ext cx="774700" cy="241300"/>
          </a:xfrm>
          <a:prstGeom prst="rect">
            <a:avLst/>
          </a:prstGeom>
          <a:noFill/>
          <a:ln w="12700">
            <a:solidFill>
              <a:schemeClr val="tx1"/>
            </a:solidFill>
            <a:miter lim="800000"/>
            <a:headEnd/>
            <a:tailEnd/>
          </a:ln>
          <a:effectLst>
            <a:prstShdw prst="shdw17" dist="17961" dir="2700000">
              <a:schemeClr val="tx1">
                <a:gamma/>
                <a:shade val="60000"/>
                <a:invGamma/>
              </a:schemeClr>
            </a:prstShdw>
          </a:effectLst>
        </p:spPr>
        <p:txBody>
          <a:bodyPr anchor="ctr">
            <a:spAutoFit/>
          </a:bodyPr>
          <a:lstStyle/>
          <a:p>
            <a:endParaRPr lang="es-MX"/>
          </a:p>
        </p:txBody>
      </p:sp>
      <p:sp>
        <p:nvSpPr>
          <p:cNvPr id="155690" name="Rectangle 42"/>
          <p:cNvSpPr>
            <a:spLocks noChangeArrowheads="1"/>
          </p:cNvSpPr>
          <p:nvPr/>
        </p:nvSpPr>
        <p:spPr bwMode="auto">
          <a:xfrm>
            <a:off x="4305300" y="3975100"/>
            <a:ext cx="723900" cy="266700"/>
          </a:xfrm>
          <a:prstGeom prst="rect">
            <a:avLst/>
          </a:prstGeom>
          <a:noFill/>
          <a:ln w="12700">
            <a:solidFill>
              <a:schemeClr val="tx1"/>
            </a:solidFill>
            <a:miter lim="800000"/>
            <a:headEnd/>
            <a:tailEnd/>
          </a:ln>
          <a:effectLst>
            <a:prstShdw prst="shdw17" dist="17961" dir="2700000">
              <a:schemeClr val="tx1">
                <a:gamma/>
                <a:shade val="60000"/>
                <a:invGamma/>
              </a:schemeClr>
            </a:prstShdw>
          </a:effectLst>
        </p:spPr>
        <p:txBody>
          <a:bodyPr wrap="none" anchor="ctr">
            <a:spAutoFit/>
          </a:bodyPr>
          <a:lstStyle/>
          <a:p>
            <a:endParaRPr lang="es-MX"/>
          </a:p>
        </p:txBody>
      </p:sp>
      <p:sp>
        <p:nvSpPr>
          <p:cNvPr id="155691" name="Text Box 43"/>
          <p:cNvSpPr txBox="1">
            <a:spLocks noChangeArrowheads="1"/>
          </p:cNvSpPr>
          <p:nvPr/>
        </p:nvSpPr>
        <p:spPr bwMode="auto">
          <a:xfrm>
            <a:off x="6837363" y="3217863"/>
            <a:ext cx="8636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Trimestre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55656"/>
                                        </p:tgtEl>
                                        <p:attrNameLst>
                                          <p:attrName>style.visibility</p:attrName>
                                        </p:attrNameLst>
                                      </p:cBhvr>
                                      <p:to>
                                        <p:strVal val="visible"/>
                                      </p:to>
                                    </p:set>
                                    <p:animEffect transition="in" filter="strips(upRight)">
                                      <p:cBhvr>
                                        <p:cTn id="7" dur="500"/>
                                        <p:tgtEl>
                                          <p:spTgt spid="15565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55651"/>
                                        </p:tgtEl>
                                        <p:attrNameLst>
                                          <p:attrName>style.visibility</p:attrName>
                                        </p:attrNameLst>
                                      </p:cBhvr>
                                      <p:to>
                                        <p:strVal val="visible"/>
                                      </p:to>
                                    </p:set>
                                    <p:animEffect transition="in" filter="strips(downRight)">
                                      <p:cBhvr>
                                        <p:cTn id="12" dur="500"/>
                                        <p:tgtEl>
                                          <p:spTgt spid="15565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569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556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556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88" grpId="0" animBg="1"/>
      <p:bldP spid="155689" grpId="0" animBg="1"/>
      <p:bldP spid="15569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4 Marcador de número de diapositiva"/>
          <p:cNvSpPr>
            <a:spLocks noGrp="1"/>
          </p:cNvSpPr>
          <p:nvPr>
            <p:ph type="sldNum" sz="quarter" idx="12"/>
          </p:nvPr>
        </p:nvSpPr>
        <p:spPr/>
        <p:txBody>
          <a:bodyPr/>
          <a:lstStyle/>
          <a:p>
            <a:fld id="{AEFE16C4-23F0-4E7D-A7CD-1A9EC3AC5212}" type="slidenum">
              <a:rPr lang="en-US"/>
              <a:pPr/>
              <a:t>34</a:t>
            </a:fld>
            <a:endParaRPr lang="en-US"/>
          </a:p>
        </p:txBody>
      </p:sp>
      <p:sp>
        <p:nvSpPr>
          <p:cNvPr id="156674" name="Rectangle 2"/>
          <p:cNvSpPr>
            <a:spLocks noGrp="1" noChangeArrowheads="1"/>
          </p:cNvSpPr>
          <p:nvPr>
            <p:ph type="title"/>
          </p:nvPr>
        </p:nvSpPr>
        <p:spPr/>
        <p:txBody>
          <a:bodyPr/>
          <a:lstStyle/>
          <a:p>
            <a:pPr>
              <a:tabLst>
                <a:tab pos="7143750" algn="l"/>
              </a:tabLst>
            </a:pPr>
            <a:r>
              <a:rPr lang="en-GB"/>
              <a:t>Herramientas OLAP</a:t>
            </a:r>
            <a:endParaRPr lang="es-ES_tradnl"/>
          </a:p>
        </p:txBody>
      </p:sp>
      <p:sp>
        <p:nvSpPr>
          <p:cNvPr id="156676" name="AutoShape 4"/>
          <p:cNvSpPr>
            <a:spLocks noChangeArrowheads="1"/>
          </p:cNvSpPr>
          <p:nvPr/>
        </p:nvSpPr>
        <p:spPr bwMode="auto">
          <a:xfrm>
            <a:off x="4067175" y="1916113"/>
            <a:ext cx="812800" cy="571500"/>
          </a:xfrm>
          <a:prstGeom prst="downArrow">
            <a:avLst>
              <a:gd name="adj1" fmla="val 50000"/>
              <a:gd name="adj2" fmla="val 25000"/>
            </a:avLst>
          </a:prstGeom>
          <a:solidFill>
            <a:schemeClr val="accent2"/>
          </a:solidFill>
          <a:ln w="12700">
            <a:noFill/>
            <a:miter lim="800000"/>
            <a:headEnd/>
            <a:tailEnd/>
          </a:ln>
          <a:effectLst/>
        </p:spPr>
        <p:txBody>
          <a:bodyPr anchor="ctr">
            <a:spAutoFit/>
          </a:bodyPr>
          <a:lstStyle/>
          <a:p>
            <a:endParaRPr lang="es-MX"/>
          </a:p>
        </p:txBody>
      </p:sp>
      <p:grpSp>
        <p:nvGrpSpPr>
          <p:cNvPr id="156678" name="Group 6"/>
          <p:cNvGrpSpPr>
            <a:grpSpLocks/>
          </p:cNvGrpSpPr>
          <p:nvPr/>
        </p:nvGrpSpPr>
        <p:grpSpPr bwMode="auto">
          <a:xfrm>
            <a:off x="1763713" y="1412875"/>
            <a:ext cx="5283200" cy="387350"/>
            <a:chOff x="744" y="632"/>
            <a:chExt cx="3328" cy="244"/>
          </a:xfrm>
        </p:grpSpPr>
        <p:sp>
          <p:nvSpPr>
            <p:cNvPr id="156679" name="Text Box 7"/>
            <p:cNvSpPr txBox="1">
              <a:spLocks noChangeArrowheads="1"/>
            </p:cNvSpPr>
            <p:nvPr/>
          </p:nvSpPr>
          <p:spPr bwMode="auto">
            <a:xfrm>
              <a:off x="744" y="656"/>
              <a:ext cx="952" cy="220"/>
            </a:xfrm>
            <a:prstGeom prst="rect">
              <a:avLst/>
            </a:prstGeom>
            <a:solidFill>
              <a:srgbClr val="0099FF"/>
            </a:solidFill>
            <a:ln w="12700">
              <a:solidFill>
                <a:schemeClr val="tx1"/>
              </a:solidFill>
              <a:miter lim="800000"/>
              <a:headEnd/>
              <a:tailEnd/>
            </a:ln>
            <a:effectLst>
              <a:prstShdw prst="shdw17" dist="17961" dir="2700000">
                <a:schemeClr val="tx1">
                  <a:gamma/>
                  <a:shade val="60000"/>
                  <a:invGamma/>
                </a:schemeClr>
              </a:prstShdw>
            </a:effectLst>
          </p:spPr>
          <p:txBody>
            <a:bodyPr>
              <a:spAutoFit/>
            </a:bodyPr>
            <a:lstStyle/>
            <a:p>
              <a:pPr algn="ctr" eaLnBrk="1" hangingPunct="1">
                <a:spcBef>
                  <a:spcPct val="50000"/>
                </a:spcBef>
              </a:pPr>
              <a:r>
                <a:rPr lang="es-ES_tradnl" sz="1600">
                  <a:latin typeface="Arial" charset="0"/>
                </a:rPr>
                <a:t>trimestre</a:t>
              </a:r>
              <a:endParaRPr lang="es-ES" sz="1600">
                <a:latin typeface="Arial" charset="0"/>
              </a:endParaRPr>
            </a:p>
          </p:txBody>
        </p:sp>
        <p:sp>
          <p:nvSpPr>
            <p:cNvPr id="156680" name="Text Box 8"/>
            <p:cNvSpPr txBox="1">
              <a:spLocks noChangeArrowheads="1"/>
            </p:cNvSpPr>
            <p:nvPr/>
          </p:nvSpPr>
          <p:spPr bwMode="auto">
            <a:xfrm>
              <a:off x="2016" y="656"/>
              <a:ext cx="1000" cy="220"/>
            </a:xfrm>
            <a:prstGeom prst="rect">
              <a:avLst/>
            </a:prstGeom>
            <a:solidFill>
              <a:schemeClr val="hlink"/>
            </a:solidFill>
            <a:ln w="12700">
              <a:solidFill>
                <a:schemeClr val="tx1"/>
              </a:solidFill>
              <a:miter lim="800000"/>
              <a:headEnd/>
              <a:tailEnd/>
            </a:ln>
            <a:effectLst>
              <a:prstShdw prst="shdw17" dist="17961" dir="2700000">
                <a:schemeClr val="tx1">
                  <a:gamma/>
                  <a:shade val="60000"/>
                  <a:invGamma/>
                </a:schemeClr>
              </a:prstShdw>
            </a:effectLst>
          </p:spPr>
          <p:txBody>
            <a:bodyPr>
              <a:spAutoFit/>
            </a:bodyPr>
            <a:lstStyle/>
            <a:p>
              <a:pPr algn="ctr" eaLnBrk="1" hangingPunct="1">
                <a:spcBef>
                  <a:spcPct val="50000"/>
                </a:spcBef>
              </a:pPr>
              <a:r>
                <a:rPr lang="es-ES_tradnl" sz="1600">
                  <a:latin typeface="Arial" charset="0"/>
                </a:rPr>
                <a:t>categoría</a:t>
              </a:r>
              <a:endParaRPr lang="es-ES" sz="1600">
                <a:latin typeface="Arial" charset="0"/>
              </a:endParaRPr>
            </a:p>
          </p:txBody>
        </p:sp>
        <p:sp>
          <p:nvSpPr>
            <p:cNvPr id="156681" name="Text Box 9"/>
            <p:cNvSpPr txBox="1">
              <a:spLocks noChangeArrowheads="1"/>
            </p:cNvSpPr>
            <p:nvPr/>
          </p:nvSpPr>
          <p:spPr bwMode="auto">
            <a:xfrm>
              <a:off x="3368" y="632"/>
              <a:ext cx="704" cy="220"/>
            </a:xfrm>
            <a:prstGeom prst="rect">
              <a:avLst/>
            </a:prstGeom>
            <a:solidFill>
              <a:schemeClr val="folHlink"/>
            </a:solidFill>
            <a:ln w="12700">
              <a:solidFill>
                <a:schemeClr val="tx1"/>
              </a:solidFill>
              <a:miter lim="800000"/>
              <a:headEnd/>
              <a:tailEnd/>
            </a:ln>
            <a:effectLst>
              <a:prstShdw prst="shdw17" dist="17961" dir="2700000">
                <a:schemeClr val="tx1">
                  <a:gamma/>
                  <a:shade val="60000"/>
                  <a:invGamma/>
                </a:schemeClr>
              </a:prstShdw>
            </a:effectLst>
          </p:spPr>
          <p:txBody>
            <a:bodyPr>
              <a:spAutoFit/>
            </a:bodyPr>
            <a:lstStyle/>
            <a:p>
              <a:pPr algn="ctr" eaLnBrk="1" hangingPunct="1">
                <a:spcBef>
                  <a:spcPct val="50000"/>
                </a:spcBef>
              </a:pPr>
              <a:r>
                <a:rPr lang="es-ES_tradnl" sz="1600">
                  <a:latin typeface="Arial" charset="0"/>
                </a:rPr>
                <a:t>importe</a:t>
              </a:r>
              <a:endParaRPr lang="es-ES" sz="1600">
                <a:latin typeface="Arial" charset="0"/>
              </a:endParaRPr>
            </a:p>
          </p:txBody>
        </p:sp>
      </p:grpSp>
      <p:pic>
        <p:nvPicPr>
          <p:cNvPr id="156682" name="Picture 10"/>
          <p:cNvPicPr>
            <a:picLocks noChangeAspect="1" noChangeArrowheads="1"/>
          </p:cNvPicPr>
          <p:nvPr/>
        </p:nvPicPr>
        <p:blipFill>
          <a:blip r:embed="rId2" cstate="print"/>
          <a:srcRect/>
          <a:stretch>
            <a:fillRect/>
          </a:stretch>
        </p:blipFill>
        <p:spPr bwMode="auto">
          <a:xfrm>
            <a:off x="1403350" y="2636838"/>
            <a:ext cx="6408738" cy="3683000"/>
          </a:xfrm>
          <a:prstGeom prst="rect">
            <a:avLst/>
          </a:prstGeom>
          <a:noFill/>
          <a:ln w="12700">
            <a:noFill/>
            <a:miter lim="800000"/>
            <a:headEnd/>
            <a:tailEnd/>
          </a:ln>
          <a:effectLst/>
        </p:spPr>
      </p:pic>
      <p:sp>
        <p:nvSpPr>
          <p:cNvPr id="156683" name="Text Box 11"/>
          <p:cNvSpPr txBox="1">
            <a:spLocks noChangeArrowheads="1"/>
          </p:cNvSpPr>
          <p:nvPr/>
        </p:nvSpPr>
        <p:spPr bwMode="auto">
          <a:xfrm rot="-1987625">
            <a:off x="2767013" y="4668838"/>
            <a:ext cx="3670300" cy="457200"/>
          </a:xfrm>
          <a:prstGeom prst="rect">
            <a:avLst/>
          </a:prstGeom>
          <a:solidFill>
            <a:srgbClr val="FFCC66"/>
          </a:solidFill>
          <a:ln w="12700">
            <a:noFill/>
            <a:miter lim="800000"/>
            <a:headEnd/>
            <a:tailEnd/>
          </a:ln>
          <a:effectLst/>
        </p:spPr>
        <p:txBody>
          <a:bodyPr>
            <a:spAutoFit/>
          </a:bodyPr>
          <a:lstStyle/>
          <a:p>
            <a:pPr algn="ctr" eaLnBrk="1" hangingPunct="1">
              <a:spcBef>
                <a:spcPct val="50000"/>
              </a:spcBef>
            </a:pPr>
            <a:r>
              <a:rPr lang="es-ES_tradnl">
                <a:latin typeface="Arial" charset="0"/>
              </a:rPr>
              <a:t>INFORME</a:t>
            </a:r>
            <a:endParaRPr lang="es-ES">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66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56676"/>
                                        </p:tgtEl>
                                        <p:attrNameLst>
                                          <p:attrName>style.visibility</p:attrName>
                                        </p:attrNameLst>
                                      </p:cBhvr>
                                      <p:to>
                                        <p:strVal val="visible"/>
                                      </p:to>
                                    </p:set>
                                    <p:animEffect transition="in" filter="wipe(up)">
                                      <p:cBhvr>
                                        <p:cTn id="11" dur="500"/>
                                        <p:tgtEl>
                                          <p:spTgt spid="15667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15668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566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6" grpId="0" animBg="1"/>
      <p:bldP spid="156683"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4 Marcador de número de diapositiva"/>
          <p:cNvSpPr>
            <a:spLocks noGrp="1"/>
          </p:cNvSpPr>
          <p:nvPr>
            <p:ph type="sldNum" sz="quarter" idx="12"/>
          </p:nvPr>
        </p:nvSpPr>
        <p:spPr/>
        <p:txBody>
          <a:bodyPr/>
          <a:lstStyle/>
          <a:p>
            <a:fld id="{C53BA2BE-A02C-47A9-87CE-CF3639F187EB}" type="slidenum">
              <a:rPr lang="en-US"/>
              <a:pPr/>
              <a:t>35</a:t>
            </a:fld>
            <a:endParaRPr lang="en-US"/>
          </a:p>
        </p:txBody>
      </p:sp>
      <p:sp>
        <p:nvSpPr>
          <p:cNvPr id="157698" name="Rectangle 2"/>
          <p:cNvSpPr>
            <a:spLocks noGrp="1" noChangeArrowheads="1"/>
          </p:cNvSpPr>
          <p:nvPr>
            <p:ph type="title"/>
          </p:nvPr>
        </p:nvSpPr>
        <p:spPr/>
        <p:txBody>
          <a:bodyPr/>
          <a:lstStyle/>
          <a:p>
            <a:pPr>
              <a:tabLst>
                <a:tab pos="7143750" algn="l"/>
              </a:tabLst>
            </a:pPr>
            <a:r>
              <a:rPr lang="en-GB"/>
              <a:t>Herramientas OLAP</a:t>
            </a:r>
            <a:endParaRPr lang="es-ES_tradnl"/>
          </a:p>
        </p:txBody>
      </p:sp>
      <p:sp>
        <p:nvSpPr>
          <p:cNvPr id="157699" name="Text Box 3"/>
          <p:cNvSpPr txBox="1">
            <a:spLocks noChangeArrowheads="1"/>
          </p:cNvSpPr>
          <p:nvPr/>
        </p:nvSpPr>
        <p:spPr bwMode="auto">
          <a:xfrm>
            <a:off x="5029200" y="1981200"/>
            <a:ext cx="2120900" cy="8255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a:solidFill>
                  <a:schemeClr val="accent2"/>
                </a:solidFill>
                <a:latin typeface="Arial" charset="0"/>
              </a:rPr>
              <a:t>Presentación tabular (relacional) de los datos seleccionados</a:t>
            </a:r>
          </a:p>
        </p:txBody>
      </p:sp>
      <p:sp>
        <p:nvSpPr>
          <p:cNvPr id="157700" name="Line 4"/>
          <p:cNvSpPr>
            <a:spLocks noChangeShapeType="1"/>
          </p:cNvSpPr>
          <p:nvPr/>
        </p:nvSpPr>
        <p:spPr bwMode="auto">
          <a:xfrm>
            <a:off x="1547813" y="1550988"/>
            <a:ext cx="0" cy="4778375"/>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57701" name="Line 5"/>
          <p:cNvSpPr>
            <a:spLocks noChangeShapeType="1"/>
          </p:cNvSpPr>
          <p:nvPr/>
        </p:nvSpPr>
        <p:spPr bwMode="auto">
          <a:xfrm flipH="1">
            <a:off x="2593975" y="1550988"/>
            <a:ext cx="0" cy="4811712"/>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57702" name="Line 6"/>
          <p:cNvSpPr>
            <a:spLocks noChangeShapeType="1"/>
          </p:cNvSpPr>
          <p:nvPr/>
        </p:nvSpPr>
        <p:spPr bwMode="auto">
          <a:xfrm flipH="1">
            <a:off x="3713163" y="1565275"/>
            <a:ext cx="0" cy="4776788"/>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57703" name="Line 7"/>
          <p:cNvSpPr>
            <a:spLocks noChangeShapeType="1"/>
          </p:cNvSpPr>
          <p:nvPr/>
        </p:nvSpPr>
        <p:spPr bwMode="auto">
          <a:xfrm>
            <a:off x="4910138" y="1563688"/>
            <a:ext cx="9525" cy="4791075"/>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57704" name="Line 8"/>
          <p:cNvSpPr>
            <a:spLocks noChangeShapeType="1"/>
          </p:cNvSpPr>
          <p:nvPr/>
        </p:nvSpPr>
        <p:spPr bwMode="auto">
          <a:xfrm>
            <a:off x="1547813" y="1557338"/>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57705" name="Line 9"/>
          <p:cNvSpPr>
            <a:spLocks noChangeShapeType="1"/>
          </p:cNvSpPr>
          <p:nvPr/>
        </p:nvSpPr>
        <p:spPr bwMode="auto">
          <a:xfrm>
            <a:off x="1584325" y="2286000"/>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57706" name="Line 10"/>
          <p:cNvSpPr>
            <a:spLocks noChangeShapeType="1"/>
          </p:cNvSpPr>
          <p:nvPr/>
        </p:nvSpPr>
        <p:spPr bwMode="auto">
          <a:xfrm>
            <a:off x="1563688" y="4421188"/>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57707" name="Line 11"/>
          <p:cNvSpPr>
            <a:spLocks noChangeShapeType="1"/>
          </p:cNvSpPr>
          <p:nvPr/>
        </p:nvSpPr>
        <p:spPr bwMode="auto">
          <a:xfrm>
            <a:off x="1570038" y="2754313"/>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57708" name="Line 12"/>
          <p:cNvSpPr>
            <a:spLocks noChangeShapeType="1"/>
          </p:cNvSpPr>
          <p:nvPr/>
        </p:nvSpPr>
        <p:spPr bwMode="auto">
          <a:xfrm>
            <a:off x="1563688" y="3328988"/>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57709" name="Line 13"/>
          <p:cNvSpPr>
            <a:spLocks noChangeShapeType="1"/>
          </p:cNvSpPr>
          <p:nvPr/>
        </p:nvSpPr>
        <p:spPr bwMode="auto">
          <a:xfrm>
            <a:off x="1557338" y="3898900"/>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57710" name="Text Box 14"/>
          <p:cNvSpPr txBox="1">
            <a:spLocks noChangeArrowheads="1"/>
          </p:cNvSpPr>
          <p:nvPr/>
        </p:nvSpPr>
        <p:spPr bwMode="auto">
          <a:xfrm>
            <a:off x="1516063" y="1681163"/>
            <a:ext cx="1122362" cy="304800"/>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 sz="1400" b="1">
                <a:solidFill>
                  <a:schemeClr val="accent2"/>
                </a:solidFill>
                <a:latin typeface="Arial" charset="0"/>
              </a:rPr>
              <a:t>Categoría</a:t>
            </a:r>
            <a:endParaRPr lang="es-ES" sz="1400">
              <a:latin typeface="Arial" charset="0"/>
            </a:endParaRPr>
          </a:p>
        </p:txBody>
      </p:sp>
      <p:sp>
        <p:nvSpPr>
          <p:cNvPr id="157711" name="Text Box 15"/>
          <p:cNvSpPr txBox="1">
            <a:spLocks noChangeArrowheads="1"/>
          </p:cNvSpPr>
          <p:nvPr/>
        </p:nvSpPr>
        <p:spPr bwMode="auto">
          <a:xfrm>
            <a:off x="2668588" y="1681163"/>
            <a:ext cx="1052512" cy="304800"/>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 sz="1400" b="1">
                <a:solidFill>
                  <a:schemeClr val="accent2"/>
                </a:solidFill>
                <a:latin typeface="Arial" charset="0"/>
              </a:rPr>
              <a:t>Trimestre</a:t>
            </a:r>
            <a:endParaRPr lang="es-ES" sz="1400">
              <a:latin typeface="Arial" charset="0"/>
            </a:endParaRPr>
          </a:p>
        </p:txBody>
      </p:sp>
      <p:sp>
        <p:nvSpPr>
          <p:cNvPr id="157712" name="Text Box 16"/>
          <p:cNvSpPr txBox="1">
            <a:spLocks noChangeArrowheads="1"/>
          </p:cNvSpPr>
          <p:nvPr/>
        </p:nvSpPr>
        <p:spPr bwMode="auto">
          <a:xfrm>
            <a:off x="3836988" y="1681163"/>
            <a:ext cx="1065212" cy="304800"/>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 sz="1400" b="1">
                <a:solidFill>
                  <a:schemeClr val="accent2"/>
                </a:solidFill>
                <a:latin typeface="Arial" charset="0"/>
              </a:rPr>
              <a:t>Ventas</a:t>
            </a:r>
            <a:endParaRPr lang="es-ES" sz="1400">
              <a:latin typeface="Arial" charset="0"/>
            </a:endParaRPr>
          </a:p>
        </p:txBody>
      </p:sp>
      <p:sp>
        <p:nvSpPr>
          <p:cNvPr id="157713" name="Text Box 17"/>
          <p:cNvSpPr txBox="1">
            <a:spLocks noChangeArrowheads="1"/>
          </p:cNvSpPr>
          <p:nvPr/>
        </p:nvSpPr>
        <p:spPr bwMode="auto">
          <a:xfrm>
            <a:off x="1855788" y="2363788"/>
            <a:ext cx="360362" cy="3667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endParaRPr lang="es-ES" sz="1800">
              <a:latin typeface="Arial" charset="0"/>
            </a:endParaRPr>
          </a:p>
        </p:txBody>
      </p:sp>
      <p:sp>
        <p:nvSpPr>
          <p:cNvPr id="157714" name="Text Box 18"/>
          <p:cNvSpPr txBox="1">
            <a:spLocks noChangeArrowheads="1"/>
          </p:cNvSpPr>
          <p:nvPr/>
        </p:nvSpPr>
        <p:spPr bwMode="auto">
          <a:xfrm>
            <a:off x="2990850" y="5900738"/>
            <a:ext cx="461963" cy="3667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T4</a:t>
            </a:r>
          </a:p>
        </p:txBody>
      </p:sp>
      <p:sp>
        <p:nvSpPr>
          <p:cNvPr id="157715" name="Text Box 19"/>
          <p:cNvSpPr txBox="1">
            <a:spLocks noChangeArrowheads="1"/>
          </p:cNvSpPr>
          <p:nvPr/>
        </p:nvSpPr>
        <p:spPr bwMode="auto">
          <a:xfrm>
            <a:off x="2990850" y="4941888"/>
            <a:ext cx="504825" cy="3667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T2</a:t>
            </a:r>
          </a:p>
        </p:txBody>
      </p:sp>
      <p:sp>
        <p:nvSpPr>
          <p:cNvPr id="157716" name="Text Box 20"/>
          <p:cNvSpPr txBox="1">
            <a:spLocks noChangeArrowheads="1"/>
          </p:cNvSpPr>
          <p:nvPr/>
        </p:nvSpPr>
        <p:spPr bwMode="auto">
          <a:xfrm>
            <a:off x="3003550" y="3443288"/>
            <a:ext cx="461963" cy="3667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T3</a:t>
            </a:r>
          </a:p>
        </p:txBody>
      </p:sp>
      <p:sp>
        <p:nvSpPr>
          <p:cNvPr id="157717" name="Text Box 21"/>
          <p:cNvSpPr txBox="1">
            <a:spLocks noChangeArrowheads="1"/>
          </p:cNvSpPr>
          <p:nvPr/>
        </p:nvSpPr>
        <p:spPr bwMode="auto">
          <a:xfrm>
            <a:off x="2990850" y="2359025"/>
            <a:ext cx="460375" cy="366713"/>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T1</a:t>
            </a:r>
          </a:p>
        </p:txBody>
      </p:sp>
      <p:sp>
        <p:nvSpPr>
          <p:cNvPr id="157718" name="Text Box 22"/>
          <p:cNvSpPr txBox="1">
            <a:spLocks noChangeArrowheads="1"/>
          </p:cNvSpPr>
          <p:nvPr/>
        </p:nvSpPr>
        <p:spPr bwMode="auto">
          <a:xfrm>
            <a:off x="2990850" y="5402263"/>
            <a:ext cx="461963" cy="3667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T3</a:t>
            </a:r>
          </a:p>
        </p:txBody>
      </p:sp>
      <p:sp>
        <p:nvSpPr>
          <p:cNvPr id="157719" name="Text Box 23"/>
          <p:cNvSpPr txBox="1">
            <a:spLocks noChangeArrowheads="1"/>
          </p:cNvSpPr>
          <p:nvPr/>
        </p:nvSpPr>
        <p:spPr bwMode="auto">
          <a:xfrm>
            <a:off x="3733800" y="2373313"/>
            <a:ext cx="11604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2000000</a:t>
            </a:r>
          </a:p>
        </p:txBody>
      </p:sp>
      <p:sp>
        <p:nvSpPr>
          <p:cNvPr id="157720" name="Text Box 24"/>
          <p:cNvSpPr txBox="1">
            <a:spLocks noChangeArrowheads="1"/>
          </p:cNvSpPr>
          <p:nvPr/>
        </p:nvSpPr>
        <p:spPr bwMode="auto">
          <a:xfrm>
            <a:off x="3746500" y="3463925"/>
            <a:ext cx="10715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3000000</a:t>
            </a:r>
          </a:p>
        </p:txBody>
      </p:sp>
      <p:sp>
        <p:nvSpPr>
          <p:cNvPr id="157721" name="Text Box 25"/>
          <p:cNvSpPr txBox="1">
            <a:spLocks noChangeArrowheads="1"/>
          </p:cNvSpPr>
          <p:nvPr/>
        </p:nvSpPr>
        <p:spPr bwMode="auto">
          <a:xfrm>
            <a:off x="3733800" y="4994275"/>
            <a:ext cx="8937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1500000</a:t>
            </a:r>
          </a:p>
        </p:txBody>
      </p:sp>
      <p:sp>
        <p:nvSpPr>
          <p:cNvPr id="157722" name="Text Box 26"/>
          <p:cNvSpPr txBox="1">
            <a:spLocks noChangeArrowheads="1"/>
          </p:cNvSpPr>
          <p:nvPr/>
        </p:nvSpPr>
        <p:spPr bwMode="auto">
          <a:xfrm>
            <a:off x="3733800" y="5908675"/>
            <a:ext cx="10842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2400000</a:t>
            </a:r>
          </a:p>
        </p:txBody>
      </p:sp>
      <p:sp>
        <p:nvSpPr>
          <p:cNvPr id="157723" name="Text Box 27"/>
          <p:cNvSpPr txBox="1">
            <a:spLocks noChangeArrowheads="1"/>
          </p:cNvSpPr>
          <p:nvPr/>
        </p:nvSpPr>
        <p:spPr bwMode="auto">
          <a:xfrm>
            <a:off x="3733800" y="5416550"/>
            <a:ext cx="10207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8000000</a:t>
            </a:r>
          </a:p>
        </p:txBody>
      </p:sp>
      <p:sp>
        <p:nvSpPr>
          <p:cNvPr id="157724" name="Line 28"/>
          <p:cNvSpPr>
            <a:spLocks noChangeShapeType="1"/>
          </p:cNvSpPr>
          <p:nvPr/>
        </p:nvSpPr>
        <p:spPr bwMode="auto">
          <a:xfrm>
            <a:off x="1557338" y="4916488"/>
            <a:ext cx="3390900" cy="0"/>
          </a:xfrm>
          <a:prstGeom prst="line">
            <a:avLst/>
          </a:prstGeom>
          <a:noFill/>
          <a:ln w="3175">
            <a:solidFill>
              <a:schemeClr val="tx1"/>
            </a:solidFill>
            <a:round/>
            <a:headEnd type="none" w="sm" len="sm"/>
            <a:tailEnd type="none" w="sm" len="sm"/>
          </a:ln>
          <a:effectLst/>
        </p:spPr>
        <p:txBody>
          <a:bodyPr wrap="none" anchor="ctr"/>
          <a:lstStyle/>
          <a:p>
            <a:endParaRPr lang="es-MX"/>
          </a:p>
        </p:txBody>
      </p:sp>
      <p:sp>
        <p:nvSpPr>
          <p:cNvPr id="157725" name="Line 29"/>
          <p:cNvSpPr>
            <a:spLocks noChangeShapeType="1"/>
          </p:cNvSpPr>
          <p:nvPr/>
        </p:nvSpPr>
        <p:spPr bwMode="auto">
          <a:xfrm>
            <a:off x="1536700" y="5399088"/>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57726" name="Text Box 30"/>
          <p:cNvSpPr txBox="1">
            <a:spLocks noChangeArrowheads="1"/>
          </p:cNvSpPr>
          <p:nvPr/>
        </p:nvSpPr>
        <p:spPr bwMode="auto">
          <a:xfrm>
            <a:off x="2990850" y="4459288"/>
            <a:ext cx="461963" cy="3667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T1</a:t>
            </a:r>
          </a:p>
        </p:txBody>
      </p:sp>
      <p:sp>
        <p:nvSpPr>
          <p:cNvPr id="157727" name="Text Box 31"/>
          <p:cNvSpPr txBox="1">
            <a:spLocks noChangeArrowheads="1"/>
          </p:cNvSpPr>
          <p:nvPr/>
        </p:nvSpPr>
        <p:spPr bwMode="auto">
          <a:xfrm>
            <a:off x="3733800" y="4473575"/>
            <a:ext cx="10461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1000000</a:t>
            </a:r>
          </a:p>
        </p:txBody>
      </p:sp>
      <p:sp>
        <p:nvSpPr>
          <p:cNvPr id="157728" name="Line 32"/>
          <p:cNvSpPr>
            <a:spLocks noChangeShapeType="1"/>
          </p:cNvSpPr>
          <p:nvPr/>
        </p:nvSpPr>
        <p:spPr bwMode="auto">
          <a:xfrm>
            <a:off x="1557338" y="5391150"/>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57729" name="Line 33"/>
          <p:cNvSpPr>
            <a:spLocks noChangeShapeType="1"/>
          </p:cNvSpPr>
          <p:nvPr/>
        </p:nvSpPr>
        <p:spPr bwMode="auto">
          <a:xfrm>
            <a:off x="1536700" y="5861050"/>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57730" name="Text Box 34"/>
          <p:cNvSpPr txBox="1">
            <a:spLocks noChangeArrowheads="1"/>
          </p:cNvSpPr>
          <p:nvPr/>
        </p:nvSpPr>
        <p:spPr bwMode="auto">
          <a:xfrm>
            <a:off x="2990850" y="4011613"/>
            <a:ext cx="461963" cy="3667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T4</a:t>
            </a:r>
          </a:p>
        </p:txBody>
      </p:sp>
      <p:sp>
        <p:nvSpPr>
          <p:cNvPr id="157731" name="Line 35"/>
          <p:cNvSpPr>
            <a:spLocks noChangeShapeType="1"/>
          </p:cNvSpPr>
          <p:nvPr/>
        </p:nvSpPr>
        <p:spPr bwMode="auto">
          <a:xfrm>
            <a:off x="1544638" y="6330950"/>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57732" name="Text Box 36"/>
          <p:cNvSpPr txBox="1">
            <a:spLocks noChangeArrowheads="1"/>
          </p:cNvSpPr>
          <p:nvPr/>
        </p:nvSpPr>
        <p:spPr bwMode="auto">
          <a:xfrm>
            <a:off x="3019425" y="2898775"/>
            <a:ext cx="461963" cy="366713"/>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T2</a:t>
            </a:r>
          </a:p>
        </p:txBody>
      </p:sp>
      <p:sp>
        <p:nvSpPr>
          <p:cNvPr id="157733" name="Text Box 37"/>
          <p:cNvSpPr txBox="1">
            <a:spLocks noChangeArrowheads="1"/>
          </p:cNvSpPr>
          <p:nvPr/>
        </p:nvSpPr>
        <p:spPr bwMode="auto">
          <a:xfrm>
            <a:off x="3733800" y="2913063"/>
            <a:ext cx="11223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1000000</a:t>
            </a:r>
          </a:p>
        </p:txBody>
      </p:sp>
      <p:sp>
        <p:nvSpPr>
          <p:cNvPr id="157734" name="Text Box 38"/>
          <p:cNvSpPr txBox="1">
            <a:spLocks noChangeArrowheads="1"/>
          </p:cNvSpPr>
          <p:nvPr/>
        </p:nvSpPr>
        <p:spPr bwMode="auto">
          <a:xfrm>
            <a:off x="1566863" y="2370138"/>
            <a:ext cx="11350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Refrescos</a:t>
            </a:r>
          </a:p>
        </p:txBody>
      </p:sp>
      <p:sp>
        <p:nvSpPr>
          <p:cNvPr id="157735" name="Text Box 39"/>
          <p:cNvSpPr txBox="1">
            <a:spLocks noChangeArrowheads="1"/>
          </p:cNvSpPr>
          <p:nvPr/>
        </p:nvSpPr>
        <p:spPr bwMode="auto">
          <a:xfrm>
            <a:off x="1566863" y="2928938"/>
            <a:ext cx="11350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Refrescos</a:t>
            </a:r>
          </a:p>
        </p:txBody>
      </p:sp>
      <p:sp>
        <p:nvSpPr>
          <p:cNvPr id="157736" name="Text Box 40"/>
          <p:cNvSpPr txBox="1">
            <a:spLocks noChangeArrowheads="1"/>
          </p:cNvSpPr>
          <p:nvPr/>
        </p:nvSpPr>
        <p:spPr bwMode="auto">
          <a:xfrm>
            <a:off x="1579563" y="3424238"/>
            <a:ext cx="11350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Refrescos</a:t>
            </a:r>
          </a:p>
        </p:txBody>
      </p:sp>
      <p:sp>
        <p:nvSpPr>
          <p:cNvPr id="157737" name="Text Box 41"/>
          <p:cNvSpPr txBox="1">
            <a:spLocks noChangeArrowheads="1"/>
          </p:cNvSpPr>
          <p:nvPr/>
        </p:nvSpPr>
        <p:spPr bwMode="auto">
          <a:xfrm>
            <a:off x="1566863" y="4033838"/>
            <a:ext cx="11350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Refrescos</a:t>
            </a:r>
          </a:p>
        </p:txBody>
      </p:sp>
      <p:sp>
        <p:nvSpPr>
          <p:cNvPr id="157738" name="Text Box 42"/>
          <p:cNvSpPr txBox="1">
            <a:spLocks noChangeArrowheads="1"/>
          </p:cNvSpPr>
          <p:nvPr/>
        </p:nvSpPr>
        <p:spPr bwMode="auto">
          <a:xfrm>
            <a:off x="1566863" y="4529138"/>
            <a:ext cx="11350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Zumos</a:t>
            </a:r>
          </a:p>
        </p:txBody>
      </p:sp>
      <p:sp>
        <p:nvSpPr>
          <p:cNvPr id="157739" name="Text Box 43"/>
          <p:cNvSpPr txBox="1">
            <a:spLocks noChangeArrowheads="1"/>
          </p:cNvSpPr>
          <p:nvPr/>
        </p:nvSpPr>
        <p:spPr bwMode="auto">
          <a:xfrm>
            <a:off x="1566863" y="4986338"/>
            <a:ext cx="11350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Zumos</a:t>
            </a:r>
          </a:p>
        </p:txBody>
      </p:sp>
      <p:sp>
        <p:nvSpPr>
          <p:cNvPr id="157740" name="Text Box 44"/>
          <p:cNvSpPr txBox="1">
            <a:spLocks noChangeArrowheads="1"/>
          </p:cNvSpPr>
          <p:nvPr/>
        </p:nvSpPr>
        <p:spPr bwMode="auto">
          <a:xfrm>
            <a:off x="1566863" y="5468938"/>
            <a:ext cx="11350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Zumos</a:t>
            </a:r>
          </a:p>
        </p:txBody>
      </p:sp>
      <p:sp>
        <p:nvSpPr>
          <p:cNvPr id="157741" name="Text Box 45"/>
          <p:cNvSpPr txBox="1">
            <a:spLocks noChangeArrowheads="1"/>
          </p:cNvSpPr>
          <p:nvPr/>
        </p:nvSpPr>
        <p:spPr bwMode="auto">
          <a:xfrm>
            <a:off x="1566863" y="5938838"/>
            <a:ext cx="11350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Zumos</a:t>
            </a:r>
          </a:p>
        </p:txBody>
      </p:sp>
      <p:sp>
        <p:nvSpPr>
          <p:cNvPr id="157742" name="Text Box 46"/>
          <p:cNvSpPr txBox="1">
            <a:spLocks noChangeArrowheads="1"/>
          </p:cNvSpPr>
          <p:nvPr/>
        </p:nvSpPr>
        <p:spPr bwMode="auto">
          <a:xfrm>
            <a:off x="3733800" y="4024313"/>
            <a:ext cx="11604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2000000</a:t>
            </a:r>
          </a:p>
        </p:txBody>
      </p:sp>
      <p:sp>
        <p:nvSpPr>
          <p:cNvPr id="157743" name="Text Box 47"/>
          <p:cNvSpPr txBox="1">
            <a:spLocks noChangeArrowheads="1"/>
          </p:cNvSpPr>
          <p:nvPr/>
        </p:nvSpPr>
        <p:spPr bwMode="auto">
          <a:xfrm>
            <a:off x="5029200" y="5257800"/>
            <a:ext cx="2908300" cy="896938"/>
          </a:xfrm>
          <a:prstGeom prst="rect">
            <a:avLst/>
          </a:prstGeom>
          <a:noFill/>
          <a:ln w="12700">
            <a:noFill/>
            <a:miter lim="800000"/>
            <a:headEnd/>
            <a:tailEnd/>
          </a:ln>
          <a:effectLst/>
        </p:spPr>
        <p:txBody>
          <a:bodyPr>
            <a:spAutoFit/>
          </a:bodyPr>
          <a:lstStyle/>
          <a:p>
            <a:pPr eaLnBrk="1" hangingPunct="1">
              <a:lnSpc>
                <a:spcPct val="110000"/>
              </a:lnSpc>
              <a:spcBef>
                <a:spcPct val="50000"/>
              </a:spcBef>
            </a:pPr>
            <a:r>
              <a:rPr lang="es-ES" sz="1600">
                <a:solidFill>
                  <a:srgbClr val="000099"/>
                </a:solidFill>
                <a:latin typeface="Arial" charset="0"/>
              </a:rPr>
              <a:t>Se asumen dos categorías en el departamento de </a:t>
            </a:r>
            <a:r>
              <a:rPr lang="es-ES" sz="1600" i="1">
                <a:solidFill>
                  <a:srgbClr val="000099"/>
                </a:solidFill>
                <a:latin typeface="Arial" charset="0"/>
              </a:rPr>
              <a:t>Bebidas</a:t>
            </a:r>
            <a:r>
              <a:rPr lang="es-ES" sz="1600">
                <a:solidFill>
                  <a:srgbClr val="000099"/>
                </a:solidFill>
                <a:latin typeface="Arial" charset="0"/>
              </a:rPr>
              <a:t>: Refrescos y Zumos.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4 Marcador de número de diapositiva"/>
          <p:cNvSpPr>
            <a:spLocks noGrp="1"/>
          </p:cNvSpPr>
          <p:nvPr>
            <p:ph type="sldNum" sz="quarter" idx="12"/>
          </p:nvPr>
        </p:nvSpPr>
        <p:spPr/>
        <p:txBody>
          <a:bodyPr/>
          <a:lstStyle/>
          <a:p>
            <a:fld id="{864D12F6-50E4-4755-9A6A-3079352A9D70}" type="slidenum">
              <a:rPr lang="en-US"/>
              <a:pPr/>
              <a:t>36</a:t>
            </a:fld>
            <a:endParaRPr lang="en-US"/>
          </a:p>
        </p:txBody>
      </p:sp>
      <p:sp>
        <p:nvSpPr>
          <p:cNvPr id="159746" name="Rectangle 2"/>
          <p:cNvSpPr>
            <a:spLocks noGrp="1" noChangeArrowheads="1"/>
          </p:cNvSpPr>
          <p:nvPr>
            <p:ph type="title"/>
          </p:nvPr>
        </p:nvSpPr>
        <p:spPr/>
        <p:txBody>
          <a:bodyPr/>
          <a:lstStyle/>
          <a:p>
            <a:pPr>
              <a:tabLst>
                <a:tab pos="7143750" algn="l"/>
              </a:tabLst>
            </a:pPr>
            <a:r>
              <a:rPr lang="en-GB"/>
              <a:t>Herramientas OLAP</a:t>
            </a:r>
            <a:endParaRPr lang="es-ES_tradnl"/>
          </a:p>
        </p:txBody>
      </p:sp>
      <p:sp>
        <p:nvSpPr>
          <p:cNvPr id="159747" name="Rectangle 3"/>
          <p:cNvSpPr>
            <a:spLocks noChangeArrowheads="1"/>
          </p:cNvSpPr>
          <p:nvPr/>
        </p:nvSpPr>
        <p:spPr bwMode="auto">
          <a:xfrm>
            <a:off x="1357313" y="2760663"/>
            <a:ext cx="1009650" cy="1327150"/>
          </a:xfrm>
          <a:prstGeom prst="rect">
            <a:avLst/>
          </a:prstGeom>
          <a:solidFill>
            <a:srgbClr val="F7D7C7"/>
          </a:solidFill>
          <a:ln w="12700">
            <a:solidFill>
              <a:schemeClr val="tx1"/>
            </a:solidFill>
            <a:miter lim="800000"/>
            <a:headEnd type="none" w="sm" len="sm"/>
            <a:tailEnd type="none" w="sm" len="sm"/>
          </a:ln>
          <a:effectLst/>
        </p:spPr>
        <p:txBody>
          <a:bodyPr wrap="none" anchor="ctr"/>
          <a:lstStyle/>
          <a:p>
            <a:endParaRPr lang="es-MX"/>
          </a:p>
        </p:txBody>
      </p:sp>
      <p:sp>
        <p:nvSpPr>
          <p:cNvPr id="159748" name="Rectangle 4"/>
          <p:cNvSpPr>
            <a:spLocks noChangeArrowheads="1"/>
          </p:cNvSpPr>
          <p:nvPr/>
        </p:nvSpPr>
        <p:spPr bwMode="auto">
          <a:xfrm>
            <a:off x="2366963" y="2082800"/>
            <a:ext cx="3303587" cy="692150"/>
          </a:xfrm>
          <a:prstGeom prst="rect">
            <a:avLst/>
          </a:prstGeom>
          <a:solidFill>
            <a:srgbClr val="D4FCD8"/>
          </a:solidFill>
          <a:ln w="12700">
            <a:solidFill>
              <a:schemeClr val="tx1"/>
            </a:solidFill>
            <a:miter lim="800000"/>
            <a:headEnd type="none" w="sm" len="sm"/>
            <a:tailEnd type="none" w="sm" len="sm"/>
          </a:ln>
          <a:effectLst/>
        </p:spPr>
        <p:txBody>
          <a:bodyPr wrap="none" anchor="ctr"/>
          <a:lstStyle/>
          <a:p>
            <a:endParaRPr lang="es-MX"/>
          </a:p>
        </p:txBody>
      </p:sp>
      <p:sp>
        <p:nvSpPr>
          <p:cNvPr id="159749" name="Line 5"/>
          <p:cNvSpPr>
            <a:spLocks noChangeShapeType="1"/>
          </p:cNvSpPr>
          <p:nvPr/>
        </p:nvSpPr>
        <p:spPr bwMode="auto">
          <a:xfrm>
            <a:off x="1341438" y="4103688"/>
            <a:ext cx="4357687"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59750" name="Line 6"/>
          <p:cNvSpPr>
            <a:spLocks noChangeShapeType="1"/>
          </p:cNvSpPr>
          <p:nvPr/>
        </p:nvSpPr>
        <p:spPr bwMode="auto">
          <a:xfrm>
            <a:off x="3219450" y="2070100"/>
            <a:ext cx="0" cy="2078038"/>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59751" name="Line 7"/>
          <p:cNvSpPr>
            <a:spLocks noChangeShapeType="1"/>
          </p:cNvSpPr>
          <p:nvPr/>
        </p:nvSpPr>
        <p:spPr bwMode="auto">
          <a:xfrm>
            <a:off x="4060825" y="2049463"/>
            <a:ext cx="0" cy="2078037"/>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59752" name="Line 8"/>
          <p:cNvSpPr>
            <a:spLocks noChangeShapeType="1"/>
          </p:cNvSpPr>
          <p:nvPr/>
        </p:nvSpPr>
        <p:spPr bwMode="auto">
          <a:xfrm>
            <a:off x="1358900" y="3457575"/>
            <a:ext cx="4357688"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59753" name="Line 9"/>
          <p:cNvSpPr>
            <a:spLocks noChangeShapeType="1"/>
          </p:cNvSpPr>
          <p:nvPr/>
        </p:nvSpPr>
        <p:spPr bwMode="auto">
          <a:xfrm>
            <a:off x="4916488" y="2079625"/>
            <a:ext cx="12700" cy="2030413"/>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59754" name="Line 10"/>
          <p:cNvSpPr>
            <a:spLocks noChangeShapeType="1"/>
          </p:cNvSpPr>
          <p:nvPr/>
        </p:nvSpPr>
        <p:spPr bwMode="auto">
          <a:xfrm>
            <a:off x="5680075" y="2049463"/>
            <a:ext cx="1588" cy="2036762"/>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59755" name="Text Box 11"/>
          <p:cNvSpPr txBox="1">
            <a:spLocks noChangeArrowheads="1"/>
          </p:cNvSpPr>
          <p:nvPr/>
        </p:nvSpPr>
        <p:spPr bwMode="auto">
          <a:xfrm>
            <a:off x="5106988" y="2270125"/>
            <a:ext cx="461962" cy="366713"/>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b="1">
                <a:solidFill>
                  <a:srgbClr val="006699"/>
                </a:solidFill>
                <a:latin typeface="Arial" charset="0"/>
              </a:rPr>
              <a:t>T4</a:t>
            </a:r>
          </a:p>
        </p:txBody>
      </p:sp>
      <p:sp>
        <p:nvSpPr>
          <p:cNvPr id="159756" name="Text Box 12"/>
          <p:cNvSpPr txBox="1">
            <a:spLocks noChangeArrowheads="1"/>
          </p:cNvSpPr>
          <p:nvPr/>
        </p:nvSpPr>
        <p:spPr bwMode="auto">
          <a:xfrm>
            <a:off x="4308475" y="2265363"/>
            <a:ext cx="461963" cy="3667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b="1">
                <a:solidFill>
                  <a:srgbClr val="006699"/>
                </a:solidFill>
                <a:latin typeface="Arial" charset="0"/>
              </a:rPr>
              <a:t>T3</a:t>
            </a:r>
          </a:p>
        </p:txBody>
      </p:sp>
      <p:sp>
        <p:nvSpPr>
          <p:cNvPr id="159757" name="Text Box 13"/>
          <p:cNvSpPr txBox="1">
            <a:spLocks noChangeArrowheads="1"/>
          </p:cNvSpPr>
          <p:nvPr/>
        </p:nvSpPr>
        <p:spPr bwMode="auto">
          <a:xfrm>
            <a:off x="3436938" y="2259013"/>
            <a:ext cx="461962" cy="3667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b="1">
                <a:solidFill>
                  <a:srgbClr val="006699"/>
                </a:solidFill>
                <a:latin typeface="Arial" charset="0"/>
              </a:rPr>
              <a:t>T2</a:t>
            </a:r>
          </a:p>
        </p:txBody>
      </p:sp>
      <p:sp>
        <p:nvSpPr>
          <p:cNvPr id="159758" name="Text Box 14"/>
          <p:cNvSpPr txBox="1">
            <a:spLocks noChangeArrowheads="1"/>
          </p:cNvSpPr>
          <p:nvPr/>
        </p:nvSpPr>
        <p:spPr bwMode="auto">
          <a:xfrm>
            <a:off x="2433638" y="2293938"/>
            <a:ext cx="461962" cy="3667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b="1">
                <a:solidFill>
                  <a:srgbClr val="006699"/>
                </a:solidFill>
                <a:latin typeface="Arial" charset="0"/>
              </a:rPr>
              <a:t>T1</a:t>
            </a:r>
          </a:p>
        </p:txBody>
      </p:sp>
      <p:sp>
        <p:nvSpPr>
          <p:cNvPr id="159759" name="Line 15"/>
          <p:cNvSpPr>
            <a:spLocks noChangeShapeType="1"/>
          </p:cNvSpPr>
          <p:nvPr/>
        </p:nvSpPr>
        <p:spPr bwMode="auto">
          <a:xfrm>
            <a:off x="1338263" y="2078038"/>
            <a:ext cx="4357687"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59760" name="Text Box 16"/>
          <p:cNvSpPr txBox="1">
            <a:spLocks noChangeArrowheads="1"/>
          </p:cNvSpPr>
          <p:nvPr/>
        </p:nvSpPr>
        <p:spPr bwMode="auto">
          <a:xfrm>
            <a:off x="1463675" y="3543300"/>
            <a:ext cx="8302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solidFill>
                  <a:schemeClr val="accent2"/>
                </a:solidFill>
                <a:latin typeface="Arial" charset="0"/>
              </a:rPr>
              <a:t>Zumos</a:t>
            </a:r>
          </a:p>
        </p:txBody>
      </p:sp>
      <p:sp>
        <p:nvSpPr>
          <p:cNvPr id="159761" name="Text Box 17"/>
          <p:cNvSpPr txBox="1">
            <a:spLocks noChangeArrowheads="1"/>
          </p:cNvSpPr>
          <p:nvPr/>
        </p:nvSpPr>
        <p:spPr bwMode="auto">
          <a:xfrm>
            <a:off x="1387475" y="2959100"/>
            <a:ext cx="9826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solidFill>
                  <a:schemeClr val="accent2"/>
                </a:solidFill>
                <a:latin typeface="Arial" charset="0"/>
              </a:rPr>
              <a:t>Refrescos</a:t>
            </a:r>
          </a:p>
        </p:txBody>
      </p:sp>
      <p:sp>
        <p:nvSpPr>
          <p:cNvPr id="159762" name="Line 18"/>
          <p:cNvSpPr>
            <a:spLocks noChangeShapeType="1"/>
          </p:cNvSpPr>
          <p:nvPr/>
        </p:nvSpPr>
        <p:spPr bwMode="auto">
          <a:xfrm>
            <a:off x="1327150" y="2054225"/>
            <a:ext cx="1054100" cy="735013"/>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59763" name="Text Box 19"/>
          <p:cNvSpPr txBox="1">
            <a:spLocks noChangeArrowheads="1"/>
          </p:cNvSpPr>
          <p:nvPr/>
        </p:nvSpPr>
        <p:spPr bwMode="auto">
          <a:xfrm>
            <a:off x="1308100" y="2463800"/>
            <a:ext cx="930275" cy="274638"/>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200" b="1">
                <a:solidFill>
                  <a:schemeClr val="accent2"/>
                </a:solidFill>
                <a:latin typeface="Arial" charset="0"/>
              </a:rPr>
              <a:t>categoría</a:t>
            </a:r>
            <a:endParaRPr lang="es-ES" sz="1200">
              <a:solidFill>
                <a:schemeClr val="accent2"/>
              </a:solidFill>
              <a:latin typeface="Arial" charset="0"/>
            </a:endParaRPr>
          </a:p>
        </p:txBody>
      </p:sp>
      <p:sp>
        <p:nvSpPr>
          <p:cNvPr id="159764" name="Text Box 20"/>
          <p:cNvSpPr txBox="1">
            <a:spLocks noChangeArrowheads="1"/>
          </p:cNvSpPr>
          <p:nvPr/>
        </p:nvSpPr>
        <p:spPr bwMode="auto">
          <a:xfrm>
            <a:off x="1547813" y="2060575"/>
            <a:ext cx="1008062" cy="274638"/>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200" b="1">
                <a:solidFill>
                  <a:srgbClr val="006699"/>
                </a:solidFill>
                <a:latin typeface="Arial" charset="0"/>
              </a:rPr>
              <a:t>trimestre</a:t>
            </a:r>
            <a:endParaRPr lang="es-ES" sz="1200">
              <a:solidFill>
                <a:schemeClr val="accent2"/>
              </a:solidFill>
              <a:latin typeface="Arial" charset="0"/>
            </a:endParaRPr>
          </a:p>
        </p:txBody>
      </p:sp>
      <p:sp>
        <p:nvSpPr>
          <p:cNvPr id="159765" name="Text Box 21"/>
          <p:cNvSpPr txBox="1">
            <a:spLocks noChangeArrowheads="1"/>
          </p:cNvSpPr>
          <p:nvPr/>
        </p:nvSpPr>
        <p:spPr bwMode="auto">
          <a:xfrm>
            <a:off x="5916613" y="2066925"/>
            <a:ext cx="2525712" cy="8255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a:solidFill>
                  <a:schemeClr val="accent2"/>
                </a:solidFill>
                <a:latin typeface="Arial" charset="0"/>
              </a:rPr>
              <a:t>Presentación matricial (multidimensional) de los datos seleccionados</a:t>
            </a:r>
          </a:p>
        </p:txBody>
      </p:sp>
      <p:sp>
        <p:nvSpPr>
          <p:cNvPr id="159766" name="Text Box 22"/>
          <p:cNvSpPr txBox="1">
            <a:spLocks noChangeArrowheads="1"/>
          </p:cNvSpPr>
          <p:nvPr/>
        </p:nvSpPr>
        <p:spPr bwMode="auto">
          <a:xfrm>
            <a:off x="990600" y="4572000"/>
            <a:ext cx="7197725" cy="1311275"/>
          </a:xfrm>
          <a:prstGeom prst="rect">
            <a:avLst/>
          </a:prstGeom>
          <a:solidFill>
            <a:srgbClr val="F3C6AF"/>
          </a:solidFill>
          <a:ln w="12700">
            <a:solidFill>
              <a:srgbClr val="006699"/>
            </a:solidFill>
            <a:miter lim="800000"/>
            <a:headEnd type="none" w="sm" len="sm"/>
            <a:tailEnd type="none" w="sm" len="sm"/>
          </a:ln>
          <a:effectLst/>
        </p:spPr>
        <p:txBody>
          <a:bodyPr>
            <a:spAutoFit/>
          </a:bodyPr>
          <a:lstStyle/>
          <a:p>
            <a:pPr eaLnBrk="1" hangingPunct="1">
              <a:lnSpc>
                <a:spcPct val="110000"/>
              </a:lnSpc>
              <a:spcBef>
                <a:spcPct val="50000"/>
              </a:spcBef>
            </a:pPr>
            <a:r>
              <a:rPr lang="es-ES" sz="1800">
                <a:latin typeface="Arial" charset="0"/>
              </a:rPr>
              <a:t>Los parámetros de la consulta (“por trimestre” y “por categoría”) determinan los criterios de </a:t>
            </a:r>
            <a:r>
              <a:rPr lang="es-ES_tradnl" sz="1800">
                <a:latin typeface="Arial" charset="0"/>
              </a:rPr>
              <a:t>agrupación</a:t>
            </a:r>
            <a:r>
              <a:rPr lang="es-ES" sz="1800">
                <a:latin typeface="Arial" charset="0"/>
              </a:rPr>
              <a:t> de los datos seleccionados (ventas de productos del departamento </a:t>
            </a:r>
            <a:r>
              <a:rPr lang="es-ES" sz="1800" i="1">
                <a:latin typeface="Arial" charset="0"/>
              </a:rPr>
              <a:t>Bebidas</a:t>
            </a:r>
            <a:r>
              <a:rPr lang="es-ES" sz="1800">
                <a:latin typeface="Arial" charset="0"/>
              </a:rPr>
              <a:t> durante este año). La agrupación se realiza sobre dos dimensiones </a:t>
            </a:r>
            <a:r>
              <a:rPr lang="es-ES" sz="1800">
                <a:solidFill>
                  <a:schemeClr val="accent2"/>
                </a:solidFill>
                <a:latin typeface="Arial" charset="0"/>
              </a:rPr>
              <a:t>(Producto, Tiempo).</a:t>
            </a:r>
            <a:r>
              <a:rPr lang="es-ES" sz="1800">
                <a:latin typeface="Arial" charset="0"/>
              </a:rPr>
              <a:t> </a:t>
            </a:r>
          </a:p>
        </p:txBody>
      </p:sp>
      <p:sp>
        <p:nvSpPr>
          <p:cNvPr id="159767" name="Text Box 23"/>
          <p:cNvSpPr txBox="1">
            <a:spLocks noChangeArrowheads="1"/>
          </p:cNvSpPr>
          <p:nvPr/>
        </p:nvSpPr>
        <p:spPr bwMode="auto">
          <a:xfrm>
            <a:off x="2359025" y="2940050"/>
            <a:ext cx="11604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2000000</a:t>
            </a:r>
          </a:p>
        </p:txBody>
      </p:sp>
      <p:sp>
        <p:nvSpPr>
          <p:cNvPr id="159768" name="Text Box 24"/>
          <p:cNvSpPr txBox="1">
            <a:spLocks noChangeArrowheads="1"/>
          </p:cNvSpPr>
          <p:nvPr/>
        </p:nvSpPr>
        <p:spPr bwMode="auto">
          <a:xfrm>
            <a:off x="3197225" y="2940050"/>
            <a:ext cx="11223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1000000</a:t>
            </a:r>
          </a:p>
        </p:txBody>
      </p:sp>
      <p:sp>
        <p:nvSpPr>
          <p:cNvPr id="159769" name="Text Box 25"/>
          <p:cNvSpPr txBox="1">
            <a:spLocks noChangeArrowheads="1"/>
          </p:cNvSpPr>
          <p:nvPr/>
        </p:nvSpPr>
        <p:spPr bwMode="auto">
          <a:xfrm>
            <a:off x="4086225" y="2940050"/>
            <a:ext cx="10715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3000000</a:t>
            </a:r>
          </a:p>
        </p:txBody>
      </p:sp>
      <p:sp>
        <p:nvSpPr>
          <p:cNvPr id="159770" name="Text Box 26"/>
          <p:cNvSpPr txBox="1">
            <a:spLocks noChangeArrowheads="1"/>
          </p:cNvSpPr>
          <p:nvPr/>
        </p:nvSpPr>
        <p:spPr bwMode="auto">
          <a:xfrm>
            <a:off x="4860925" y="2940050"/>
            <a:ext cx="11604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2000000</a:t>
            </a:r>
          </a:p>
        </p:txBody>
      </p:sp>
      <p:sp>
        <p:nvSpPr>
          <p:cNvPr id="159771" name="Text Box 27"/>
          <p:cNvSpPr txBox="1">
            <a:spLocks noChangeArrowheads="1"/>
          </p:cNvSpPr>
          <p:nvPr/>
        </p:nvSpPr>
        <p:spPr bwMode="auto">
          <a:xfrm>
            <a:off x="2371725" y="3594100"/>
            <a:ext cx="10461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1000000</a:t>
            </a:r>
          </a:p>
        </p:txBody>
      </p:sp>
      <p:sp>
        <p:nvSpPr>
          <p:cNvPr id="159772" name="Text Box 28"/>
          <p:cNvSpPr txBox="1">
            <a:spLocks noChangeArrowheads="1"/>
          </p:cNvSpPr>
          <p:nvPr/>
        </p:nvSpPr>
        <p:spPr bwMode="auto">
          <a:xfrm>
            <a:off x="3235325" y="3594100"/>
            <a:ext cx="8937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1500000</a:t>
            </a:r>
          </a:p>
        </p:txBody>
      </p:sp>
      <p:sp>
        <p:nvSpPr>
          <p:cNvPr id="159773" name="Text Box 29"/>
          <p:cNvSpPr txBox="1">
            <a:spLocks noChangeArrowheads="1"/>
          </p:cNvSpPr>
          <p:nvPr/>
        </p:nvSpPr>
        <p:spPr bwMode="auto">
          <a:xfrm>
            <a:off x="4073525" y="3594100"/>
            <a:ext cx="10207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8000000</a:t>
            </a:r>
          </a:p>
        </p:txBody>
      </p:sp>
      <p:sp>
        <p:nvSpPr>
          <p:cNvPr id="159774" name="Text Box 30"/>
          <p:cNvSpPr txBox="1">
            <a:spLocks noChangeArrowheads="1"/>
          </p:cNvSpPr>
          <p:nvPr/>
        </p:nvSpPr>
        <p:spPr bwMode="auto">
          <a:xfrm>
            <a:off x="4886325" y="3594100"/>
            <a:ext cx="10842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2400000</a:t>
            </a:r>
          </a:p>
        </p:txBody>
      </p:sp>
      <p:sp>
        <p:nvSpPr>
          <p:cNvPr id="159775" name="Line 31"/>
          <p:cNvSpPr>
            <a:spLocks noChangeShapeType="1"/>
          </p:cNvSpPr>
          <p:nvPr/>
        </p:nvSpPr>
        <p:spPr bwMode="auto">
          <a:xfrm flipV="1">
            <a:off x="1357313" y="2051050"/>
            <a:ext cx="0" cy="711200"/>
          </a:xfrm>
          <a:prstGeom prst="line">
            <a:avLst/>
          </a:prstGeom>
          <a:noFill/>
          <a:ln w="12700">
            <a:solidFill>
              <a:schemeClr val="tx1"/>
            </a:solidFill>
            <a:round/>
            <a:headEnd/>
            <a:tailEnd/>
          </a:ln>
          <a:effectLst/>
        </p:spPr>
        <p:txBody>
          <a:bodyPr wrap="none" anchor="ctr">
            <a:spAutoFit/>
          </a:bodyPr>
          <a:lstStyle/>
          <a:p>
            <a:endParaRPr lang="es-MX"/>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número de diapositiva"/>
          <p:cNvSpPr>
            <a:spLocks noGrp="1"/>
          </p:cNvSpPr>
          <p:nvPr>
            <p:ph type="sldNum" sz="quarter" idx="12"/>
          </p:nvPr>
        </p:nvSpPr>
        <p:spPr/>
        <p:txBody>
          <a:bodyPr/>
          <a:lstStyle/>
          <a:p>
            <a:fld id="{7C808DAC-59AC-477B-B763-1DACF86AB64C}" type="slidenum">
              <a:rPr lang="en-US"/>
              <a:pPr/>
              <a:t>37</a:t>
            </a:fld>
            <a:endParaRPr lang="en-US"/>
          </a:p>
        </p:txBody>
      </p:sp>
      <p:sp>
        <p:nvSpPr>
          <p:cNvPr id="160770" name="Rectangle 2"/>
          <p:cNvSpPr>
            <a:spLocks noGrp="1" noChangeArrowheads="1"/>
          </p:cNvSpPr>
          <p:nvPr>
            <p:ph type="title"/>
          </p:nvPr>
        </p:nvSpPr>
        <p:spPr/>
        <p:txBody>
          <a:bodyPr/>
          <a:lstStyle/>
          <a:p>
            <a:pPr>
              <a:tabLst>
                <a:tab pos="7143750" algn="l"/>
              </a:tabLst>
            </a:pPr>
            <a:r>
              <a:rPr lang="en-GB"/>
              <a:t>Herramientas OLAP</a:t>
            </a:r>
            <a:endParaRPr lang="es-ES_tradnl"/>
          </a:p>
        </p:txBody>
      </p:sp>
      <p:sp>
        <p:nvSpPr>
          <p:cNvPr id="160771" name="Text Box 3"/>
          <p:cNvSpPr txBox="1">
            <a:spLocks noChangeArrowheads="1"/>
          </p:cNvSpPr>
          <p:nvPr/>
        </p:nvSpPr>
        <p:spPr bwMode="auto">
          <a:xfrm>
            <a:off x="611188" y="1628775"/>
            <a:ext cx="8137525" cy="4813300"/>
          </a:xfrm>
          <a:prstGeom prst="rect">
            <a:avLst/>
          </a:prstGeom>
          <a:noFill/>
          <a:ln w="9525">
            <a:noFill/>
            <a:miter lim="800000"/>
            <a:headEnd/>
            <a:tailEnd/>
          </a:ln>
          <a:effectLst/>
        </p:spPr>
        <p:txBody>
          <a:bodyPr>
            <a:spAutoFit/>
          </a:bodyPr>
          <a:lstStyle/>
          <a:p>
            <a:pPr marL="377825" indent="-377825">
              <a:spcBef>
                <a:spcPct val="50000"/>
              </a:spcBef>
              <a:buFontTx/>
              <a:buChar char="•"/>
            </a:pPr>
            <a:r>
              <a:rPr lang="es-ES">
                <a:latin typeface="Arial" charset="0"/>
              </a:rPr>
              <a:t>Lo interesante no es poder realizar consultas que, en cierto modo, se pueden hacer con selecciones, proyecciones, concatenaciones y agrupamientos tradicionales.</a:t>
            </a:r>
          </a:p>
          <a:p>
            <a:pPr marL="377825" indent="-377825">
              <a:spcBef>
                <a:spcPct val="50000"/>
              </a:spcBef>
            </a:pPr>
            <a:endParaRPr lang="es-ES" sz="1200">
              <a:latin typeface="Arial" charset="0"/>
            </a:endParaRPr>
          </a:p>
          <a:p>
            <a:pPr marL="377825" indent="-377825">
              <a:spcBef>
                <a:spcPct val="50000"/>
              </a:spcBef>
              <a:buFontTx/>
              <a:buChar char="•"/>
            </a:pPr>
            <a:r>
              <a:rPr lang="es-ES">
                <a:latin typeface="Arial" charset="0"/>
              </a:rPr>
              <a:t>Lo realmente interesante de las herramientas OLAP son sus </a:t>
            </a:r>
            <a:r>
              <a:rPr lang="es-ES" b="1" u="sng">
                <a:latin typeface="Arial" charset="0"/>
              </a:rPr>
              <a:t>operadores de refinamiento o manipulación de consultas</a:t>
            </a:r>
            <a:r>
              <a:rPr lang="es-ES">
                <a:latin typeface="Arial" charset="0"/>
              </a:rPr>
              <a:t>.</a:t>
            </a:r>
          </a:p>
          <a:p>
            <a:pPr marL="733425" lvl="1" indent="-165100">
              <a:lnSpc>
                <a:spcPct val="90000"/>
              </a:lnSpc>
              <a:spcBef>
                <a:spcPct val="50000"/>
              </a:spcBef>
              <a:buFontTx/>
              <a:buChar char="•"/>
            </a:pPr>
            <a:r>
              <a:rPr lang="es-ES" sz="2000">
                <a:solidFill>
                  <a:schemeClr val="tx2"/>
                </a:solidFill>
                <a:latin typeface="Arial" charset="0"/>
              </a:rPr>
              <a:t>DRILL</a:t>
            </a:r>
          </a:p>
          <a:p>
            <a:pPr marL="733425" lvl="1" indent="-165100">
              <a:lnSpc>
                <a:spcPct val="90000"/>
              </a:lnSpc>
              <a:spcBef>
                <a:spcPct val="50000"/>
              </a:spcBef>
              <a:buFontTx/>
              <a:buChar char="•"/>
            </a:pPr>
            <a:r>
              <a:rPr lang="es-ES" sz="2000">
                <a:solidFill>
                  <a:schemeClr val="tx2"/>
                </a:solidFill>
                <a:latin typeface="Arial" charset="0"/>
              </a:rPr>
              <a:t>ROLL</a:t>
            </a:r>
          </a:p>
          <a:p>
            <a:pPr marL="733425" lvl="1" indent="-165100">
              <a:lnSpc>
                <a:spcPct val="90000"/>
              </a:lnSpc>
              <a:spcBef>
                <a:spcPct val="50000"/>
              </a:spcBef>
              <a:buFontTx/>
              <a:buChar char="•"/>
            </a:pPr>
            <a:r>
              <a:rPr lang="es-ES" sz="2000">
                <a:solidFill>
                  <a:schemeClr val="tx2"/>
                </a:solidFill>
                <a:latin typeface="Arial" charset="0"/>
              </a:rPr>
              <a:t>SLICE &amp; DICE</a:t>
            </a:r>
          </a:p>
          <a:p>
            <a:pPr marL="733425" lvl="1" indent="-165100">
              <a:lnSpc>
                <a:spcPct val="90000"/>
              </a:lnSpc>
              <a:spcBef>
                <a:spcPct val="50000"/>
              </a:spcBef>
              <a:buFontTx/>
              <a:buChar char="•"/>
            </a:pPr>
            <a:r>
              <a:rPr lang="es-ES" sz="2000">
                <a:solidFill>
                  <a:schemeClr val="tx2"/>
                </a:solidFill>
                <a:latin typeface="Arial" charset="0"/>
              </a:rPr>
              <a:t>PIVOT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número de diapositiva"/>
          <p:cNvSpPr>
            <a:spLocks noGrp="1"/>
          </p:cNvSpPr>
          <p:nvPr>
            <p:ph type="sldNum" sz="quarter" idx="12"/>
          </p:nvPr>
        </p:nvSpPr>
        <p:spPr/>
        <p:txBody>
          <a:bodyPr/>
          <a:lstStyle/>
          <a:p>
            <a:fld id="{D4D11B35-4CF0-4424-BDED-1F5742CB791C}" type="slidenum">
              <a:rPr lang="en-US"/>
              <a:pPr/>
              <a:t>38</a:t>
            </a:fld>
            <a:endParaRPr lang="en-US"/>
          </a:p>
        </p:txBody>
      </p:sp>
      <p:sp>
        <p:nvSpPr>
          <p:cNvPr id="158722" name="Rectangle 2"/>
          <p:cNvSpPr>
            <a:spLocks noGrp="1" noChangeArrowheads="1"/>
          </p:cNvSpPr>
          <p:nvPr>
            <p:ph type="title"/>
          </p:nvPr>
        </p:nvSpPr>
        <p:spPr/>
        <p:txBody>
          <a:bodyPr/>
          <a:lstStyle/>
          <a:p>
            <a:pPr>
              <a:tabLst>
                <a:tab pos="7143750" algn="l"/>
              </a:tabLst>
            </a:pPr>
            <a:r>
              <a:rPr lang="en-GB"/>
              <a:t>Herramientas OLAP</a:t>
            </a:r>
            <a:endParaRPr lang="es-ES_tradnl"/>
          </a:p>
        </p:txBody>
      </p:sp>
      <p:sp>
        <p:nvSpPr>
          <p:cNvPr id="158723" name="Text Box 3"/>
          <p:cNvSpPr txBox="1">
            <a:spLocks noChangeArrowheads="1"/>
          </p:cNvSpPr>
          <p:nvPr/>
        </p:nvSpPr>
        <p:spPr bwMode="auto">
          <a:xfrm>
            <a:off x="762000" y="1600200"/>
            <a:ext cx="7543800" cy="4402138"/>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a:latin typeface="Arial" charset="0"/>
              </a:rPr>
              <a:t>El carácter agregado de las consultas en el Análisis de Datos, aconseja la definición de nuevos operadores que faciliten la agregación</a:t>
            </a:r>
            <a:r>
              <a:rPr lang="es-ES_tradnl">
                <a:latin typeface="Arial" charset="0"/>
              </a:rPr>
              <a:t> (consolidación)</a:t>
            </a:r>
            <a:r>
              <a:rPr lang="es-ES">
                <a:latin typeface="Arial" charset="0"/>
              </a:rPr>
              <a:t> y la disgregación</a:t>
            </a:r>
            <a:r>
              <a:rPr lang="es-ES_tradnl">
                <a:latin typeface="Arial" charset="0"/>
              </a:rPr>
              <a:t> (división)</a:t>
            </a:r>
            <a:r>
              <a:rPr lang="es-ES">
                <a:latin typeface="Arial" charset="0"/>
              </a:rPr>
              <a:t> de los datos:</a:t>
            </a:r>
          </a:p>
          <a:p>
            <a:pPr marL="860425" lvl="1" indent="-403225" eaLnBrk="1" hangingPunct="1">
              <a:spcBef>
                <a:spcPct val="50000"/>
              </a:spcBef>
              <a:buClr>
                <a:srgbClr val="006600"/>
              </a:buClr>
              <a:buFont typeface="Wingdings" pitchFamily="2" charset="2"/>
              <a:buChar char="ü"/>
            </a:pPr>
            <a:r>
              <a:rPr lang="es-ES" sz="2200">
                <a:latin typeface="Arial" charset="0"/>
              </a:rPr>
              <a:t>agregación (</a:t>
            </a:r>
            <a:r>
              <a:rPr lang="es-ES" sz="2200">
                <a:solidFill>
                  <a:srgbClr val="3333CC"/>
                </a:solidFill>
                <a:latin typeface="Arial" charset="0"/>
              </a:rPr>
              <a:t>roll</a:t>
            </a:r>
            <a:r>
              <a:rPr lang="es-ES" sz="2200">
                <a:latin typeface="Arial" charset="0"/>
              </a:rPr>
              <a:t>): permite eliminar un </a:t>
            </a:r>
            <a:r>
              <a:rPr lang="es-ES_tradnl" sz="2200">
                <a:latin typeface="Arial" charset="0"/>
              </a:rPr>
              <a:t>criterio</a:t>
            </a:r>
            <a:r>
              <a:rPr lang="es-ES" sz="2200">
                <a:latin typeface="Arial" charset="0"/>
              </a:rPr>
              <a:t> de </a:t>
            </a:r>
            <a:r>
              <a:rPr lang="es-ES_tradnl" sz="2200">
                <a:latin typeface="Arial" charset="0"/>
              </a:rPr>
              <a:t>agrupación</a:t>
            </a:r>
            <a:r>
              <a:rPr lang="es-ES" sz="2200">
                <a:latin typeface="Arial" charset="0"/>
              </a:rPr>
              <a:t> en el análisis, agregando los grupos actuales.</a:t>
            </a:r>
          </a:p>
          <a:p>
            <a:pPr marL="860425" lvl="1" indent="-403225" eaLnBrk="1" hangingPunct="1">
              <a:spcBef>
                <a:spcPct val="50000"/>
              </a:spcBef>
              <a:buClr>
                <a:srgbClr val="006600"/>
              </a:buClr>
              <a:buFont typeface="Wingdings" pitchFamily="2" charset="2"/>
              <a:buChar char="ü"/>
            </a:pPr>
            <a:r>
              <a:rPr lang="es-ES" sz="2200">
                <a:latin typeface="Arial" charset="0"/>
              </a:rPr>
              <a:t>disgregación (</a:t>
            </a:r>
            <a:r>
              <a:rPr lang="es-ES" sz="2200">
                <a:solidFill>
                  <a:srgbClr val="3333CC"/>
                </a:solidFill>
                <a:latin typeface="Arial" charset="0"/>
              </a:rPr>
              <a:t>drill</a:t>
            </a:r>
            <a:r>
              <a:rPr lang="es-ES" sz="2200">
                <a:latin typeface="Arial" charset="0"/>
              </a:rPr>
              <a:t>): permite introducir un nuevo </a:t>
            </a:r>
            <a:r>
              <a:rPr lang="es-ES_tradnl" sz="2200">
                <a:latin typeface="Arial" charset="0"/>
              </a:rPr>
              <a:t>criterio</a:t>
            </a:r>
            <a:r>
              <a:rPr lang="es-ES" sz="2200">
                <a:latin typeface="Arial" charset="0"/>
              </a:rPr>
              <a:t> de </a:t>
            </a:r>
            <a:r>
              <a:rPr lang="es-ES_tradnl" sz="2200">
                <a:latin typeface="Arial" charset="0"/>
              </a:rPr>
              <a:t>agrupación</a:t>
            </a:r>
            <a:r>
              <a:rPr lang="es-ES" sz="2200">
                <a:latin typeface="Arial" charset="0"/>
              </a:rPr>
              <a:t> en el análisis, disgregando los grupos actuales.</a:t>
            </a:r>
          </a:p>
          <a:p>
            <a:pPr eaLnBrk="1" hangingPunct="1">
              <a:spcBef>
                <a:spcPct val="50000"/>
              </a:spcBef>
              <a:buClr>
                <a:srgbClr val="006600"/>
              </a:buClr>
              <a:buFont typeface="Monotype Sorts" pitchFamily="2" charset="2"/>
              <a:buChar char="3"/>
            </a:pPr>
            <a:endParaRPr lang="es-ES" sz="2200">
              <a:latin typeface="Arial"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Marcador de número de diapositiva"/>
          <p:cNvSpPr>
            <a:spLocks noGrp="1"/>
          </p:cNvSpPr>
          <p:nvPr>
            <p:ph type="sldNum" sz="quarter" idx="12"/>
          </p:nvPr>
        </p:nvSpPr>
        <p:spPr/>
        <p:txBody>
          <a:bodyPr/>
          <a:lstStyle/>
          <a:p>
            <a:fld id="{C8040DD9-100D-44C8-A4C4-E9FAC2D1A4B8}" type="slidenum">
              <a:rPr lang="en-US"/>
              <a:pPr/>
              <a:t>39</a:t>
            </a:fld>
            <a:endParaRPr lang="en-US"/>
          </a:p>
        </p:txBody>
      </p:sp>
      <p:sp>
        <p:nvSpPr>
          <p:cNvPr id="161794" name="Rectangle 2"/>
          <p:cNvSpPr>
            <a:spLocks noGrp="1" noChangeArrowheads="1"/>
          </p:cNvSpPr>
          <p:nvPr>
            <p:ph type="title"/>
          </p:nvPr>
        </p:nvSpPr>
        <p:spPr/>
        <p:txBody>
          <a:bodyPr/>
          <a:lstStyle/>
          <a:p>
            <a:pPr>
              <a:tabLst>
                <a:tab pos="7143750" algn="l"/>
              </a:tabLst>
            </a:pPr>
            <a:r>
              <a:rPr lang="en-GB"/>
              <a:t>Herramientas OLAP</a:t>
            </a:r>
            <a:endParaRPr lang="es-ES_tradnl"/>
          </a:p>
        </p:txBody>
      </p:sp>
      <p:sp>
        <p:nvSpPr>
          <p:cNvPr id="161795" name="Text Box 3"/>
          <p:cNvSpPr txBox="1">
            <a:spLocks noChangeArrowheads="1"/>
          </p:cNvSpPr>
          <p:nvPr/>
        </p:nvSpPr>
        <p:spPr bwMode="auto">
          <a:xfrm>
            <a:off x="971550" y="1844675"/>
            <a:ext cx="6970713" cy="100647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2000">
                <a:latin typeface="Arial" charset="0"/>
              </a:rPr>
              <a:t>Si se desea introducir la dimensión </a:t>
            </a:r>
            <a:r>
              <a:rPr lang="es-ES_tradnl" sz="2000">
                <a:solidFill>
                  <a:schemeClr val="accent2"/>
                </a:solidFill>
                <a:latin typeface="Arial" charset="0"/>
              </a:rPr>
              <a:t>Almacén</a:t>
            </a:r>
            <a:r>
              <a:rPr lang="es-ES_tradnl" sz="2000">
                <a:latin typeface="Arial" charset="0"/>
              </a:rPr>
              <a:t> en el análisis anterior e incluir un nuevo criterio de agrupación sobre la ciudad del almacén:</a:t>
            </a:r>
            <a:endParaRPr lang="es-ES" sz="2000">
              <a:latin typeface="Arial" charset="0"/>
            </a:endParaRPr>
          </a:p>
        </p:txBody>
      </p:sp>
      <p:sp>
        <p:nvSpPr>
          <p:cNvPr id="161796" name="Text Box 4"/>
          <p:cNvSpPr txBox="1">
            <a:spLocks noChangeArrowheads="1"/>
          </p:cNvSpPr>
          <p:nvPr/>
        </p:nvSpPr>
        <p:spPr bwMode="auto">
          <a:xfrm>
            <a:off x="1455738" y="3394075"/>
            <a:ext cx="5921375" cy="915988"/>
          </a:xfrm>
          <a:prstGeom prst="rect">
            <a:avLst/>
          </a:prstGeom>
          <a:solidFill>
            <a:srgbClr val="F3C6AF"/>
          </a:solidFill>
          <a:ln w="12700">
            <a:noFill/>
            <a:miter lim="800000"/>
            <a:headEnd type="none" w="sm" len="sm"/>
            <a:tailEnd type="none" w="sm" len="sm"/>
          </a:ln>
          <a:effectLst/>
        </p:spPr>
        <p:txBody>
          <a:bodyPr>
            <a:spAutoFit/>
          </a:bodyPr>
          <a:lstStyle/>
          <a:p>
            <a:pPr eaLnBrk="1" hangingPunct="1">
              <a:spcBef>
                <a:spcPct val="50000"/>
              </a:spcBef>
            </a:pPr>
            <a:r>
              <a:rPr lang="es-ES_tradnl" sz="1800">
                <a:solidFill>
                  <a:srgbClr val="000099"/>
                </a:solidFill>
                <a:latin typeface="Arial" charset="0"/>
              </a:rPr>
              <a:t>¿</a:t>
            </a:r>
            <a:r>
              <a:rPr lang="es-ES_tradnl" sz="1800">
                <a:solidFill>
                  <a:srgbClr val="006699"/>
                </a:solidFill>
                <a:latin typeface="Arial" charset="0"/>
              </a:rPr>
              <a:t> </a:t>
            </a:r>
            <a:r>
              <a:rPr lang="es-ES_tradnl" sz="1800">
                <a:latin typeface="Arial" charset="0"/>
              </a:rPr>
              <a:t>“Importe total de las ventas durante </a:t>
            </a:r>
            <a:r>
              <a:rPr lang="es-ES_tradnl" sz="1800">
                <a:solidFill>
                  <a:schemeClr val="accent2"/>
                </a:solidFill>
                <a:latin typeface="Arial" charset="0"/>
              </a:rPr>
              <a:t>este año</a:t>
            </a:r>
            <a:r>
              <a:rPr lang="es-ES_tradnl" sz="1800">
                <a:latin typeface="Arial" charset="0"/>
              </a:rPr>
              <a:t> de los productos del </a:t>
            </a:r>
            <a:r>
              <a:rPr lang="es-ES_tradnl" sz="1800">
                <a:solidFill>
                  <a:schemeClr val="accent2"/>
                </a:solidFill>
                <a:latin typeface="Arial" charset="0"/>
              </a:rPr>
              <a:t>departamento </a:t>
            </a:r>
            <a:r>
              <a:rPr lang="es-ES_tradnl" sz="1800" i="1">
                <a:solidFill>
                  <a:schemeClr val="accent2"/>
                </a:solidFill>
                <a:latin typeface="Arial" charset="0"/>
              </a:rPr>
              <a:t>Bebidas</a:t>
            </a:r>
            <a:r>
              <a:rPr lang="es-ES_tradnl" sz="1800">
                <a:latin typeface="Arial" charset="0"/>
              </a:rPr>
              <a:t>, por </a:t>
            </a:r>
            <a:r>
              <a:rPr lang="es-ES_tradnl" sz="1800" b="1">
                <a:solidFill>
                  <a:srgbClr val="000099"/>
                </a:solidFill>
                <a:latin typeface="Arial" charset="0"/>
              </a:rPr>
              <a:t>trimestre</a:t>
            </a:r>
            <a:r>
              <a:rPr lang="es-ES_tradnl" sz="1800">
                <a:latin typeface="Arial" charset="0"/>
              </a:rPr>
              <a:t>, por </a:t>
            </a:r>
            <a:r>
              <a:rPr lang="es-ES_tradnl" sz="1800" b="1">
                <a:solidFill>
                  <a:srgbClr val="000099"/>
                </a:solidFill>
                <a:latin typeface="Arial" charset="0"/>
              </a:rPr>
              <a:t>categorías</a:t>
            </a:r>
            <a:r>
              <a:rPr lang="es-ES_tradnl" sz="1800" b="1">
                <a:solidFill>
                  <a:srgbClr val="990099"/>
                </a:solidFill>
                <a:latin typeface="Arial" charset="0"/>
              </a:rPr>
              <a:t> </a:t>
            </a:r>
            <a:r>
              <a:rPr lang="es-ES_tradnl" sz="1800" b="1">
                <a:latin typeface="Arial" charset="0"/>
              </a:rPr>
              <a:t>y</a:t>
            </a:r>
            <a:r>
              <a:rPr lang="es-ES_tradnl" sz="1800" b="1">
                <a:solidFill>
                  <a:srgbClr val="990099"/>
                </a:solidFill>
                <a:latin typeface="Arial" charset="0"/>
              </a:rPr>
              <a:t> </a:t>
            </a:r>
            <a:r>
              <a:rPr lang="es-ES_tradnl" sz="1800">
                <a:latin typeface="Arial" charset="0"/>
              </a:rPr>
              <a:t>por</a:t>
            </a:r>
            <a:r>
              <a:rPr lang="es-ES_tradnl" sz="1800" b="1">
                <a:solidFill>
                  <a:srgbClr val="990099"/>
                </a:solidFill>
                <a:latin typeface="Arial" charset="0"/>
              </a:rPr>
              <a:t> </a:t>
            </a:r>
            <a:r>
              <a:rPr lang="es-ES_tradnl" sz="1800" b="1">
                <a:solidFill>
                  <a:srgbClr val="000099"/>
                </a:solidFill>
                <a:latin typeface="Arial" charset="0"/>
              </a:rPr>
              <a:t>ciudad del almacén</a:t>
            </a:r>
            <a:r>
              <a:rPr lang="es-ES_tradnl" sz="1800">
                <a:latin typeface="Arial" charset="0"/>
              </a:rPr>
              <a:t>” </a:t>
            </a:r>
            <a:r>
              <a:rPr lang="es-ES_tradnl" sz="1800">
                <a:solidFill>
                  <a:srgbClr val="000099"/>
                </a:solidFill>
                <a:latin typeface="Arial" charset="0"/>
              </a:rPr>
              <a:t>?</a:t>
            </a:r>
            <a:r>
              <a:rPr lang="es-ES_tradnl" sz="1800">
                <a:latin typeface="Arial" charset="0"/>
              </a:rPr>
              <a:t>.</a:t>
            </a:r>
          </a:p>
        </p:txBody>
      </p:sp>
      <p:sp>
        <p:nvSpPr>
          <p:cNvPr id="161797" name="Text Box 5"/>
          <p:cNvSpPr txBox="1">
            <a:spLocks noChangeArrowheads="1"/>
          </p:cNvSpPr>
          <p:nvPr/>
        </p:nvSpPr>
        <p:spPr bwMode="auto">
          <a:xfrm>
            <a:off x="977900" y="4867275"/>
            <a:ext cx="7400925"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600" b="1">
                <a:solidFill>
                  <a:schemeClr val="accent2"/>
                </a:solidFill>
                <a:latin typeface="Arial" charset="0"/>
              </a:rPr>
              <a:t>Restricciones: </a:t>
            </a:r>
            <a:r>
              <a:rPr lang="es-ES_tradnl" sz="1600">
                <a:solidFill>
                  <a:schemeClr val="accent2"/>
                </a:solidFill>
                <a:latin typeface="Arial" charset="0"/>
              </a:rPr>
              <a:t>productos del departamento Bebidas, ventas durante este año</a:t>
            </a:r>
            <a:endParaRPr lang="es-ES_tradnl" sz="1600" b="1">
              <a:solidFill>
                <a:schemeClr val="accent2"/>
              </a:solidFill>
              <a:latin typeface="Arial" charset="0"/>
            </a:endParaRPr>
          </a:p>
        </p:txBody>
      </p:sp>
      <p:sp>
        <p:nvSpPr>
          <p:cNvPr id="161798" name="Text Box 6"/>
          <p:cNvSpPr txBox="1">
            <a:spLocks noChangeArrowheads="1"/>
          </p:cNvSpPr>
          <p:nvPr/>
        </p:nvSpPr>
        <p:spPr bwMode="auto">
          <a:xfrm>
            <a:off x="993775" y="5410200"/>
            <a:ext cx="6996113" cy="58102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600" b="1">
                <a:solidFill>
                  <a:srgbClr val="000099"/>
                </a:solidFill>
                <a:latin typeface="Arial" charset="0"/>
              </a:rPr>
              <a:t>Parámetros de la consulta:</a:t>
            </a:r>
            <a:r>
              <a:rPr lang="es-ES_tradnl" sz="1600">
                <a:solidFill>
                  <a:srgbClr val="000099"/>
                </a:solidFill>
                <a:latin typeface="Arial" charset="0"/>
              </a:rPr>
              <a:t> por categoría de producto, por trimestre y por ciudad del almacén.</a:t>
            </a:r>
            <a:endParaRPr lang="es-ES_tradnl" sz="1600" b="1">
              <a:solidFill>
                <a:srgbClr val="000099"/>
              </a:solidFill>
              <a:latin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EBDE389A-F63B-4373-9DF0-B8DC9CEA27C4}" type="slidenum">
              <a:rPr lang="en-US"/>
              <a:pPr/>
              <a:t>4</a:t>
            </a:fld>
            <a:endParaRPr lang="en-US"/>
          </a:p>
        </p:txBody>
      </p:sp>
      <p:sp>
        <p:nvSpPr>
          <p:cNvPr id="120834" name="Rectangle 2"/>
          <p:cNvSpPr>
            <a:spLocks noGrp="1" noChangeArrowheads="1"/>
          </p:cNvSpPr>
          <p:nvPr>
            <p:ph type="title"/>
          </p:nvPr>
        </p:nvSpPr>
        <p:spPr/>
        <p:txBody>
          <a:bodyPr/>
          <a:lstStyle/>
          <a:p>
            <a:pPr>
              <a:tabLst>
                <a:tab pos="7143750" algn="l"/>
              </a:tabLst>
            </a:pPr>
            <a:r>
              <a:rPr lang="en-GB"/>
              <a:t>Introducción a los Almacenes de Datos</a:t>
            </a:r>
            <a:endParaRPr lang="es-ES_tradnl"/>
          </a:p>
        </p:txBody>
      </p:sp>
      <p:sp>
        <p:nvSpPr>
          <p:cNvPr id="120835" name="Text Box 3"/>
          <p:cNvSpPr txBox="1">
            <a:spLocks noChangeArrowheads="1"/>
          </p:cNvSpPr>
          <p:nvPr/>
        </p:nvSpPr>
        <p:spPr bwMode="auto">
          <a:xfrm>
            <a:off x="838200" y="2895600"/>
            <a:ext cx="7620000" cy="3743325"/>
          </a:xfrm>
          <a:prstGeom prst="rect">
            <a:avLst/>
          </a:prstGeom>
          <a:noFill/>
          <a:ln w="9525">
            <a:noFill/>
            <a:miter lim="800000"/>
            <a:headEnd/>
            <a:tailEnd/>
          </a:ln>
          <a:effectLst/>
        </p:spPr>
        <p:txBody>
          <a:bodyPr>
            <a:spAutoFit/>
          </a:bodyPr>
          <a:lstStyle/>
          <a:p>
            <a:pPr marL="282575" indent="-282575">
              <a:buFont typeface="Symbol" pitchFamily="18" charset="2"/>
              <a:buChar char="·"/>
            </a:pPr>
            <a:endParaRPr lang="es-ES_tradnl">
              <a:latin typeface="Arial" charset="0"/>
            </a:endParaRPr>
          </a:p>
          <a:p>
            <a:pPr marL="282575" indent="-282575">
              <a:buFont typeface="Symbol" pitchFamily="18" charset="2"/>
              <a:buChar char="·"/>
            </a:pPr>
            <a:r>
              <a:rPr lang="es-ES_tradnl">
                <a:latin typeface="Arial" charset="0"/>
              </a:rPr>
              <a:t>Generalmente, </a:t>
            </a:r>
            <a:r>
              <a:rPr lang="es-ES_tradnl" b="1">
                <a:latin typeface="Arial" charset="0"/>
              </a:rPr>
              <a:t>la información</a:t>
            </a:r>
            <a:r>
              <a:rPr lang="es-ES_tradnl">
                <a:latin typeface="Arial" charset="0"/>
              </a:rPr>
              <a:t> que se quiere investigar sobre un cierto dominio de la organización </a:t>
            </a:r>
            <a:r>
              <a:rPr lang="es-ES_tradnl" b="1">
                <a:latin typeface="Arial" charset="0"/>
              </a:rPr>
              <a:t>se encuentra en bases de datos y otras fuentes muy diversas</a:t>
            </a:r>
            <a:r>
              <a:rPr lang="es-ES_tradnl">
                <a:latin typeface="Arial" charset="0"/>
              </a:rPr>
              <a:t>, tanto internas como externas.</a:t>
            </a:r>
          </a:p>
          <a:p>
            <a:pPr marL="282575" indent="-282575">
              <a:buFont typeface="Symbol" pitchFamily="18" charset="2"/>
              <a:buChar char="·"/>
            </a:pPr>
            <a:endParaRPr lang="es-ES_tradnl">
              <a:latin typeface="Arial" charset="0"/>
            </a:endParaRPr>
          </a:p>
          <a:p>
            <a:pPr marL="282575" indent="-282575">
              <a:buFont typeface="Symbol" pitchFamily="18" charset="2"/>
              <a:buChar char="·"/>
            </a:pPr>
            <a:r>
              <a:rPr lang="es-ES_tradnl">
                <a:latin typeface="Arial" charset="0"/>
              </a:rPr>
              <a:t>Muchas de estas fuentes son las que se utilizan para el trabajo diario (</a:t>
            </a:r>
            <a:r>
              <a:rPr lang="es-ES_tradnl" b="1">
                <a:latin typeface="Arial" charset="0"/>
              </a:rPr>
              <a:t>bases de datos operacionales</a:t>
            </a:r>
            <a:r>
              <a:rPr lang="es-ES_tradnl">
                <a:latin typeface="Arial" charset="0"/>
              </a:rPr>
              <a:t>).</a:t>
            </a:r>
          </a:p>
          <a:p>
            <a:pPr marL="282575" indent="-282575">
              <a:buFont typeface="Symbol" pitchFamily="18" charset="2"/>
              <a:buChar char="·"/>
            </a:pPr>
            <a:endParaRPr lang="es-ES_tradnl">
              <a:solidFill>
                <a:srgbClr val="000000"/>
              </a:solidFill>
              <a:latin typeface="Arial" charset="0"/>
            </a:endParaRPr>
          </a:p>
        </p:txBody>
      </p:sp>
      <p:sp>
        <p:nvSpPr>
          <p:cNvPr id="120836" name="Rectangle 4"/>
          <p:cNvSpPr>
            <a:spLocks noChangeArrowheads="1"/>
          </p:cNvSpPr>
          <p:nvPr/>
        </p:nvSpPr>
        <p:spPr bwMode="auto">
          <a:xfrm>
            <a:off x="762000" y="1828800"/>
            <a:ext cx="6191250" cy="1196975"/>
          </a:xfrm>
          <a:prstGeom prst="rect">
            <a:avLst/>
          </a:prstGeom>
          <a:noFill/>
          <a:ln w="9525">
            <a:solidFill>
              <a:schemeClr val="tx2"/>
            </a:solidFill>
            <a:miter lim="800000"/>
            <a:headEnd/>
            <a:tailEnd/>
          </a:ln>
          <a:effectLst/>
        </p:spPr>
        <p:txBody>
          <a:bodyPr>
            <a:spAutoFit/>
          </a:bodyPr>
          <a:lstStyle/>
          <a:p>
            <a:pPr>
              <a:buFont typeface="Symbol" pitchFamily="18" charset="2"/>
              <a:buNone/>
            </a:pPr>
            <a:r>
              <a:rPr lang="es-ES_tradnl">
                <a:latin typeface="Arial" charset="0"/>
              </a:rPr>
              <a:t>OBJETIVO: </a:t>
            </a:r>
          </a:p>
          <a:p>
            <a:pPr lvl="2">
              <a:buFont typeface="Symbol" pitchFamily="18" charset="2"/>
              <a:buNone/>
            </a:pPr>
            <a:r>
              <a:rPr lang="es-ES_tradnl">
                <a:latin typeface="Arial" charset="0"/>
              </a:rPr>
              <a:t>Análisis de Datos para el Soporte en la Toma de Decisiones.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4 Marcador de número de diapositiva"/>
          <p:cNvSpPr>
            <a:spLocks noGrp="1"/>
          </p:cNvSpPr>
          <p:nvPr>
            <p:ph type="sldNum" sz="quarter" idx="12"/>
          </p:nvPr>
        </p:nvSpPr>
        <p:spPr/>
        <p:txBody>
          <a:bodyPr/>
          <a:lstStyle/>
          <a:p>
            <a:fld id="{CF0CB3A2-2123-4663-AF41-9A9C9B94E7D3}" type="slidenum">
              <a:rPr lang="en-US"/>
              <a:pPr/>
              <a:t>40</a:t>
            </a:fld>
            <a:endParaRPr lang="en-US"/>
          </a:p>
        </p:txBody>
      </p:sp>
      <p:sp>
        <p:nvSpPr>
          <p:cNvPr id="162818" name="Rectangle 2"/>
          <p:cNvSpPr>
            <a:spLocks noGrp="1" noChangeArrowheads="1"/>
          </p:cNvSpPr>
          <p:nvPr>
            <p:ph type="title"/>
          </p:nvPr>
        </p:nvSpPr>
        <p:spPr/>
        <p:txBody>
          <a:bodyPr/>
          <a:lstStyle/>
          <a:p>
            <a:pPr>
              <a:tabLst>
                <a:tab pos="7143750" algn="l"/>
              </a:tabLst>
            </a:pPr>
            <a:r>
              <a:rPr lang="en-GB"/>
              <a:t>Herramientas OLAP</a:t>
            </a:r>
            <a:endParaRPr lang="es-ES_tradnl"/>
          </a:p>
        </p:txBody>
      </p:sp>
      <p:grpSp>
        <p:nvGrpSpPr>
          <p:cNvPr id="162819" name="Group 3"/>
          <p:cNvGrpSpPr>
            <a:grpSpLocks/>
          </p:cNvGrpSpPr>
          <p:nvPr/>
        </p:nvGrpSpPr>
        <p:grpSpPr bwMode="auto">
          <a:xfrm>
            <a:off x="5969000" y="3136900"/>
            <a:ext cx="990600" cy="1141413"/>
            <a:chOff x="3624" y="1840"/>
            <a:chExt cx="624" cy="719"/>
          </a:xfrm>
        </p:grpSpPr>
        <p:grpSp>
          <p:nvGrpSpPr>
            <p:cNvPr id="162820" name="Group 4"/>
            <p:cNvGrpSpPr>
              <a:grpSpLocks/>
            </p:cNvGrpSpPr>
            <p:nvPr/>
          </p:nvGrpSpPr>
          <p:grpSpPr bwMode="auto">
            <a:xfrm>
              <a:off x="3640" y="2032"/>
              <a:ext cx="608" cy="527"/>
              <a:chOff x="3640" y="2032"/>
              <a:chExt cx="608" cy="527"/>
            </a:xfrm>
          </p:grpSpPr>
          <p:sp>
            <p:nvSpPr>
              <p:cNvPr id="162821" name="Text Box 5"/>
              <p:cNvSpPr txBox="1">
                <a:spLocks noChangeArrowheads="1"/>
              </p:cNvSpPr>
              <p:nvPr/>
            </p:nvSpPr>
            <p:spPr bwMode="auto">
              <a:xfrm>
                <a:off x="3640" y="2328"/>
                <a:ext cx="608" cy="231"/>
              </a:xfrm>
              <a:prstGeom prst="rect">
                <a:avLst/>
              </a:prstGeom>
              <a:solidFill>
                <a:srgbClr val="FFFF66"/>
              </a:solidFill>
              <a:ln w="12700">
                <a:noFill/>
                <a:miter lim="800000"/>
                <a:headEnd/>
                <a:tailEnd/>
              </a:ln>
              <a:effectLst/>
            </p:spPr>
            <p:txBody>
              <a:bodyPr>
                <a:spAutoFit/>
              </a:bodyPr>
              <a:lstStyle/>
              <a:p>
                <a:pPr algn="ctr" eaLnBrk="1" hangingPunct="1">
                  <a:spcBef>
                    <a:spcPct val="50000"/>
                  </a:spcBef>
                </a:pPr>
                <a:r>
                  <a:rPr lang="es-ES_tradnl" sz="1800">
                    <a:latin typeface="Arial" charset="0"/>
                  </a:rPr>
                  <a:t>“2002”</a:t>
                </a:r>
                <a:endParaRPr lang="es-ES" sz="1800">
                  <a:latin typeface="Arial" charset="0"/>
                </a:endParaRPr>
              </a:p>
            </p:txBody>
          </p:sp>
          <p:sp>
            <p:nvSpPr>
              <p:cNvPr id="162822" name="Line 6"/>
              <p:cNvSpPr>
                <a:spLocks noChangeShapeType="1"/>
              </p:cNvSpPr>
              <p:nvPr/>
            </p:nvSpPr>
            <p:spPr bwMode="auto">
              <a:xfrm>
                <a:off x="3824" y="2032"/>
                <a:ext cx="152" cy="264"/>
              </a:xfrm>
              <a:prstGeom prst="line">
                <a:avLst/>
              </a:prstGeom>
              <a:noFill/>
              <a:ln w="12700">
                <a:solidFill>
                  <a:srgbClr val="000099"/>
                </a:solidFill>
                <a:prstDash val="sysDot"/>
                <a:round/>
                <a:headEnd/>
                <a:tailEnd type="triangle" w="med" len="med"/>
              </a:ln>
              <a:effectLst/>
            </p:spPr>
            <p:txBody>
              <a:bodyPr>
                <a:spAutoFit/>
              </a:bodyPr>
              <a:lstStyle/>
              <a:p>
                <a:endParaRPr lang="es-MX"/>
              </a:p>
            </p:txBody>
          </p:sp>
        </p:grpSp>
        <p:sp>
          <p:nvSpPr>
            <p:cNvPr id="162823" name="Rectangle 7"/>
            <p:cNvSpPr>
              <a:spLocks noChangeArrowheads="1"/>
            </p:cNvSpPr>
            <p:nvPr/>
          </p:nvSpPr>
          <p:spPr bwMode="auto">
            <a:xfrm>
              <a:off x="3624" y="1840"/>
              <a:ext cx="424" cy="208"/>
            </a:xfrm>
            <a:prstGeom prst="rect">
              <a:avLst/>
            </a:prstGeom>
            <a:solidFill>
              <a:srgbClr val="FFFF66"/>
            </a:solidFill>
            <a:ln w="12700">
              <a:noFill/>
              <a:miter lim="800000"/>
              <a:headEnd/>
              <a:tailEnd/>
            </a:ln>
            <a:effectLst/>
          </p:spPr>
          <p:txBody>
            <a:bodyPr wrap="none" anchor="ctr">
              <a:spAutoFit/>
            </a:bodyPr>
            <a:lstStyle/>
            <a:p>
              <a:endParaRPr lang="es-MX"/>
            </a:p>
          </p:txBody>
        </p:sp>
      </p:grpSp>
      <p:grpSp>
        <p:nvGrpSpPr>
          <p:cNvPr id="162824" name="Group 8"/>
          <p:cNvGrpSpPr>
            <a:grpSpLocks/>
          </p:cNvGrpSpPr>
          <p:nvPr/>
        </p:nvGrpSpPr>
        <p:grpSpPr bwMode="auto">
          <a:xfrm>
            <a:off x="1993900" y="2044700"/>
            <a:ext cx="2984500" cy="1193800"/>
            <a:chOff x="1120" y="1152"/>
            <a:chExt cx="1880" cy="752"/>
          </a:xfrm>
        </p:grpSpPr>
        <p:sp>
          <p:nvSpPr>
            <p:cNvPr id="162825" name="Rectangle 9"/>
            <p:cNvSpPr>
              <a:spLocks noChangeArrowheads="1"/>
            </p:cNvSpPr>
            <p:nvPr/>
          </p:nvSpPr>
          <p:spPr bwMode="auto">
            <a:xfrm>
              <a:off x="1120" y="1728"/>
              <a:ext cx="704" cy="176"/>
            </a:xfrm>
            <a:prstGeom prst="rect">
              <a:avLst/>
            </a:prstGeom>
            <a:solidFill>
              <a:srgbClr val="FFFF66"/>
            </a:solidFill>
            <a:ln w="12700">
              <a:noFill/>
              <a:miter lim="800000"/>
              <a:headEnd/>
              <a:tailEnd/>
            </a:ln>
            <a:effectLst/>
          </p:spPr>
          <p:txBody>
            <a:bodyPr wrap="none" anchor="ctr">
              <a:spAutoFit/>
            </a:bodyPr>
            <a:lstStyle/>
            <a:p>
              <a:endParaRPr lang="es-MX"/>
            </a:p>
          </p:txBody>
        </p:sp>
        <p:grpSp>
          <p:nvGrpSpPr>
            <p:cNvPr id="162826" name="Group 10"/>
            <p:cNvGrpSpPr>
              <a:grpSpLocks/>
            </p:cNvGrpSpPr>
            <p:nvPr/>
          </p:nvGrpSpPr>
          <p:grpSpPr bwMode="auto">
            <a:xfrm>
              <a:off x="1832" y="1152"/>
              <a:ext cx="1168" cy="672"/>
              <a:chOff x="1832" y="1152"/>
              <a:chExt cx="1168" cy="672"/>
            </a:xfrm>
          </p:grpSpPr>
          <p:sp>
            <p:nvSpPr>
              <p:cNvPr id="162827" name="Text Box 11"/>
              <p:cNvSpPr txBox="1">
                <a:spLocks noChangeArrowheads="1"/>
              </p:cNvSpPr>
              <p:nvPr/>
            </p:nvSpPr>
            <p:spPr bwMode="auto">
              <a:xfrm>
                <a:off x="2208" y="1152"/>
                <a:ext cx="792" cy="231"/>
              </a:xfrm>
              <a:prstGeom prst="rect">
                <a:avLst/>
              </a:prstGeom>
              <a:solidFill>
                <a:srgbClr val="FFFF66"/>
              </a:solidFill>
              <a:ln w="12700">
                <a:noFill/>
                <a:miter lim="800000"/>
                <a:headEnd/>
                <a:tailEnd/>
              </a:ln>
              <a:effectLst/>
            </p:spPr>
            <p:txBody>
              <a:bodyPr>
                <a:spAutoFit/>
              </a:bodyPr>
              <a:lstStyle/>
              <a:p>
                <a:pPr algn="ctr" eaLnBrk="1" hangingPunct="1">
                  <a:spcBef>
                    <a:spcPct val="50000"/>
                  </a:spcBef>
                </a:pPr>
                <a:r>
                  <a:rPr lang="es-ES_tradnl" sz="1800">
                    <a:latin typeface="Arial" charset="0"/>
                  </a:rPr>
                  <a:t>“Bebidas”</a:t>
                </a:r>
                <a:endParaRPr lang="es-ES" sz="1800">
                  <a:latin typeface="Arial" charset="0"/>
                </a:endParaRPr>
              </a:p>
            </p:txBody>
          </p:sp>
          <p:sp>
            <p:nvSpPr>
              <p:cNvPr id="162828" name="Line 12"/>
              <p:cNvSpPr>
                <a:spLocks noChangeShapeType="1"/>
              </p:cNvSpPr>
              <p:nvPr/>
            </p:nvSpPr>
            <p:spPr bwMode="auto">
              <a:xfrm flipV="1">
                <a:off x="1832" y="1416"/>
                <a:ext cx="560" cy="408"/>
              </a:xfrm>
              <a:prstGeom prst="line">
                <a:avLst/>
              </a:prstGeom>
              <a:noFill/>
              <a:ln w="12700">
                <a:solidFill>
                  <a:srgbClr val="000099"/>
                </a:solidFill>
                <a:prstDash val="sysDot"/>
                <a:round/>
                <a:headEnd/>
                <a:tailEnd type="triangle" w="med" len="med"/>
              </a:ln>
              <a:effectLst/>
            </p:spPr>
            <p:txBody>
              <a:bodyPr>
                <a:spAutoFit/>
              </a:bodyPr>
              <a:lstStyle/>
              <a:p>
                <a:endParaRPr lang="es-MX"/>
              </a:p>
            </p:txBody>
          </p:sp>
        </p:grpSp>
      </p:grpSp>
      <p:sp>
        <p:nvSpPr>
          <p:cNvPr id="162829" name="Text Box 13"/>
          <p:cNvSpPr txBox="1">
            <a:spLocks noChangeArrowheads="1"/>
          </p:cNvSpPr>
          <p:nvPr/>
        </p:nvSpPr>
        <p:spPr bwMode="auto">
          <a:xfrm rot="-5466868">
            <a:off x="1103313" y="2470150"/>
            <a:ext cx="1169987" cy="366713"/>
          </a:xfrm>
          <a:prstGeom prst="rect">
            <a:avLst/>
          </a:prstGeom>
          <a:solidFill>
            <a:srgbClr val="98F8A1"/>
          </a:solidFill>
          <a:ln w="12700">
            <a:noFill/>
            <a:miter lim="800000"/>
            <a:headEnd type="none" w="sm" len="sm"/>
            <a:tailEnd type="none" w="sm" len="sm"/>
          </a:ln>
          <a:effectLst/>
        </p:spPr>
        <p:txBody>
          <a:bodyPr>
            <a:spAutoFit/>
          </a:bodyPr>
          <a:lstStyle/>
          <a:p>
            <a:pPr eaLnBrk="1" hangingPunct="1">
              <a:spcBef>
                <a:spcPct val="50000"/>
              </a:spcBef>
            </a:pPr>
            <a:r>
              <a:rPr lang="es-ES_tradnl" sz="1800">
                <a:latin typeface="Arial" charset="0"/>
              </a:rPr>
              <a:t>Producto</a:t>
            </a:r>
          </a:p>
        </p:txBody>
      </p:sp>
      <p:sp>
        <p:nvSpPr>
          <p:cNvPr id="162830" name="Text Box 14"/>
          <p:cNvSpPr txBox="1">
            <a:spLocks noChangeArrowheads="1"/>
          </p:cNvSpPr>
          <p:nvPr/>
        </p:nvSpPr>
        <p:spPr bwMode="auto">
          <a:xfrm rot="-5462304">
            <a:off x="6759575" y="2076451"/>
            <a:ext cx="1169987" cy="366712"/>
          </a:xfrm>
          <a:prstGeom prst="rect">
            <a:avLst/>
          </a:prstGeom>
          <a:solidFill>
            <a:srgbClr val="66FFFF"/>
          </a:solidFill>
          <a:ln w="12700">
            <a:noFill/>
            <a:miter lim="800000"/>
            <a:headEnd type="none" w="sm" len="sm"/>
            <a:tailEnd type="none" w="sm" len="sm"/>
          </a:ln>
          <a:effectLst/>
        </p:spPr>
        <p:txBody>
          <a:bodyPr>
            <a:spAutoFit/>
          </a:bodyPr>
          <a:lstStyle/>
          <a:p>
            <a:pPr algn="ctr" eaLnBrk="1" hangingPunct="1">
              <a:spcBef>
                <a:spcPct val="50000"/>
              </a:spcBef>
            </a:pPr>
            <a:r>
              <a:rPr lang="es-ES_tradnl" sz="1800">
                <a:latin typeface="Arial" charset="0"/>
              </a:rPr>
              <a:t>Tiempo</a:t>
            </a:r>
          </a:p>
        </p:txBody>
      </p:sp>
      <p:sp>
        <p:nvSpPr>
          <p:cNvPr id="162831" name="Text Box 15"/>
          <p:cNvSpPr txBox="1">
            <a:spLocks noChangeArrowheads="1"/>
          </p:cNvSpPr>
          <p:nvPr/>
        </p:nvSpPr>
        <p:spPr bwMode="auto">
          <a:xfrm rot="-5454634">
            <a:off x="6584950" y="5260976"/>
            <a:ext cx="1169987" cy="366712"/>
          </a:xfrm>
          <a:prstGeom prst="rect">
            <a:avLst/>
          </a:prstGeom>
          <a:solidFill>
            <a:schemeClr val="accent1"/>
          </a:solidFill>
          <a:ln w="12700">
            <a:noFill/>
            <a:miter lim="800000"/>
            <a:headEnd type="none" w="sm" len="sm"/>
            <a:tailEnd type="none" w="sm" len="sm"/>
          </a:ln>
          <a:effectLst/>
        </p:spPr>
        <p:txBody>
          <a:bodyPr>
            <a:spAutoFit/>
          </a:bodyPr>
          <a:lstStyle/>
          <a:p>
            <a:pPr eaLnBrk="1" hangingPunct="1">
              <a:spcBef>
                <a:spcPct val="50000"/>
              </a:spcBef>
            </a:pPr>
            <a:r>
              <a:rPr lang="es-ES_tradnl" sz="1800">
                <a:latin typeface="Arial" charset="0"/>
              </a:rPr>
              <a:t>Almacén</a:t>
            </a:r>
          </a:p>
        </p:txBody>
      </p:sp>
      <p:grpSp>
        <p:nvGrpSpPr>
          <p:cNvPr id="162832" name="Group 16"/>
          <p:cNvGrpSpPr>
            <a:grpSpLocks/>
          </p:cNvGrpSpPr>
          <p:nvPr/>
        </p:nvGrpSpPr>
        <p:grpSpPr bwMode="auto">
          <a:xfrm>
            <a:off x="4264025" y="2849563"/>
            <a:ext cx="1014413" cy="1717675"/>
            <a:chOff x="2510" y="1699"/>
            <a:chExt cx="639" cy="1082"/>
          </a:xfrm>
        </p:grpSpPr>
        <p:sp>
          <p:nvSpPr>
            <p:cNvPr id="162833" name="Rectangle 17"/>
            <p:cNvSpPr>
              <a:spLocks noChangeArrowheads="1"/>
            </p:cNvSpPr>
            <p:nvPr/>
          </p:nvSpPr>
          <p:spPr bwMode="auto">
            <a:xfrm>
              <a:off x="2510" y="1870"/>
              <a:ext cx="537" cy="87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endParaRPr lang="es-MX"/>
            </a:p>
          </p:txBody>
        </p:sp>
        <p:sp>
          <p:nvSpPr>
            <p:cNvPr id="162834" name="Text Box 18"/>
            <p:cNvSpPr txBox="1">
              <a:spLocks noChangeArrowheads="1"/>
            </p:cNvSpPr>
            <p:nvPr/>
          </p:nvSpPr>
          <p:spPr bwMode="auto">
            <a:xfrm rot="-2874103">
              <a:off x="2483" y="1962"/>
              <a:ext cx="737" cy="2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600">
                  <a:latin typeface="Arial" charset="0"/>
                </a:rPr>
                <a:t>Ventas</a:t>
              </a:r>
            </a:p>
          </p:txBody>
        </p:sp>
        <p:sp>
          <p:nvSpPr>
            <p:cNvPr id="162835" name="Text Box 19"/>
            <p:cNvSpPr txBox="1">
              <a:spLocks noChangeArrowheads="1"/>
            </p:cNvSpPr>
            <p:nvPr/>
          </p:nvSpPr>
          <p:spPr bwMode="auto">
            <a:xfrm>
              <a:off x="2521" y="2388"/>
              <a:ext cx="628" cy="393"/>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400">
                  <a:latin typeface="Arial" charset="0"/>
                </a:rPr>
                <a:t>importe</a:t>
              </a:r>
            </a:p>
            <a:p>
              <a:pPr eaLnBrk="1" hangingPunct="1">
                <a:spcBef>
                  <a:spcPct val="50000"/>
                </a:spcBef>
              </a:pPr>
              <a:r>
                <a:rPr lang="es-ES_tradnl" sz="1400">
                  <a:latin typeface="Arial" charset="0"/>
                </a:rPr>
                <a:t>unidades</a:t>
              </a:r>
            </a:p>
          </p:txBody>
        </p:sp>
      </p:grpSp>
      <p:sp>
        <p:nvSpPr>
          <p:cNvPr id="162836" name="Text Box 20"/>
          <p:cNvSpPr txBox="1">
            <a:spLocks noChangeArrowheads="1"/>
          </p:cNvSpPr>
          <p:nvPr/>
        </p:nvSpPr>
        <p:spPr bwMode="auto">
          <a:xfrm>
            <a:off x="1973263" y="2984500"/>
            <a:ext cx="1155700" cy="274638"/>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Departamento</a:t>
            </a:r>
          </a:p>
        </p:txBody>
      </p:sp>
      <p:sp>
        <p:nvSpPr>
          <p:cNvPr id="162837" name="Text Box 21"/>
          <p:cNvSpPr txBox="1">
            <a:spLocks noChangeArrowheads="1"/>
          </p:cNvSpPr>
          <p:nvPr/>
        </p:nvSpPr>
        <p:spPr bwMode="auto">
          <a:xfrm>
            <a:off x="2921000" y="3217863"/>
            <a:ext cx="12700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Nro_producto</a:t>
            </a:r>
          </a:p>
        </p:txBody>
      </p:sp>
      <p:sp>
        <p:nvSpPr>
          <p:cNvPr id="162838" name="Text Box 22"/>
          <p:cNvSpPr txBox="1">
            <a:spLocks noChangeArrowheads="1"/>
          </p:cNvSpPr>
          <p:nvPr/>
        </p:nvSpPr>
        <p:spPr bwMode="auto">
          <a:xfrm>
            <a:off x="2227263" y="2532063"/>
            <a:ext cx="12700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Categoría</a:t>
            </a:r>
          </a:p>
        </p:txBody>
      </p:sp>
      <p:sp>
        <p:nvSpPr>
          <p:cNvPr id="162839" name="Text Box 23"/>
          <p:cNvSpPr txBox="1">
            <a:spLocks noChangeArrowheads="1"/>
          </p:cNvSpPr>
          <p:nvPr/>
        </p:nvSpPr>
        <p:spPr bwMode="auto">
          <a:xfrm>
            <a:off x="1917700" y="2117725"/>
            <a:ext cx="1270000" cy="274638"/>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Marca</a:t>
            </a:r>
          </a:p>
        </p:txBody>
      </p:sp>
      <p:sp>
        <p:nvSpPr>
          <p:cNvPr id="162840" name="Text Box 24"/>
          <p:cNvSpPr txBox="1">
            <a:spLocks noChangeArrowheads="1"/>
          </p:cNvSpPr>
          <p:nvPr/>
        </p:nvSpPr>
        <p:spPr bwMode="auto">
          <a:xfrm>
            <a:off x="1722438" y="3375025"/>
            <a:ext cx="1270000" cy="274638"/>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Tipo</a:t>
            </a:r>
          </a:p>
        </p:txBody>
      </p:sp>
      <p:sp>
        <p:nvSpPr>
          <p:cNvPr id="162841" name="Line 25"/>
          <p:cNvSpPr>
            <a:spLocks noChangeShapeType="1"/>
          </p:cNvSpPr>
          <p:nvPr/>
        </p:nvSpPr>
        <p:spPr bwMode="auto">
          <a:xfrm>
            <a:off x="2357438" y="1470025"/>
            <a:ext cx="1911350" cy="2052638"/>
          </a:xfrm>
          <a:prstGeom prst="line">
            <a:avLst/>
          </a:prstGeom>
          <a:noFill/>
          <a:ln w="12700" cap="rnd">
            <a:solidFill>
              <a:srgbClr val="006666"/>
            </a:solidFill>
            <a:prstDash val="sysDot"/>
            <a:round/>
            <a:headEnd type="none" w="sm" len="sm"/>
            <a:tailEnd type="none" w="sm" len="sm"/>
          </a:ln>
          <a:effectLst/>
        </p:spPr>
        <p:txBody>
          <a:bodyPr wrap="none" anchor="ctr"/>
          <a:lstStyle/>
          <a:p>
            <a:endParaRPr lang="es-MX"/>
          </a:p>
        </p:txBody>
      </p:sp>
      <p:sp>
        <p:nvSpPr>
          <p:cNvPr id="162842" name="Line 26"/>
          <p:cNvSpPr>
            <a:spLocks noChangeShapeType="1"/>
          </p:cNvSpPr>
          <p:nvPr/>
        </p:nvSpPr>
        <p:spPr bwMode="auto">
          <a:xfrm flipH="1">
            <a:off x="1587500" y="3492500"/>
            <a:ext cx="2625725" cy="447675"/>
          </a:xfrm>
          <a:prstGeom prst="line">
            <a:avLst/>
          </a:prstGeom>
          <a:noFill/>
          <a:ln w="12700" cap="rnd">
            <a:solidFill>
              <a:srgbClr val="006666"/>
            </a:solidFill>
            <a:prstDash val="sysDot"/>
            <a:round/>
            <a:headEnd type="none" w="sm" len="sm"/>
            <a:tailEnd type="none" w="sm" len="sm"/>
          </a:ln>
          <a:effectLst/>
        </p:spPr>
        <p:txBody>
          <a:bodyPr wrap="none" anchor="ctr"/>
          <a:lstStyle/>
          <a:p>
            <a:endParaRPr lang="es-MX"/>
          </a:p>
        </p:txBody>
      </p:sp>
      <p:sp>
        <p:nvSpPr>
          <p:cNvPr id="162843" name="Text Box 27"/>
          <p:cNvSpPr txBox="1">
            <a:spLocks noChangeArrowheads="1"/>
          </p:cNvSpPr>
          <p:nvPr/>
        </p:nvSpPr>
        <p:spPr bwMode="auto">
          <a:xfrm>
            <a:off x="5006975" y="3167063"/>
            <a:ext cx="12700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Día</a:t>
            </a:r>
          </a:p>
        </p:txBody>
      </p:sp>
      <p:sp>
        <p:nvSpPr>
          <p:cNvPr id="162844" name="Text Box 28"/>
          <p:cNvSpPr txBox="1">
            <a:spLocks noChangeArrowheads="1"/>
          </p:cNvSpPr>
          <p:nvPr/>
        </p:nvSpPr>
        <p:spPr bwMode="auto">
          <a:xfrm>
            <a:off x="6026150" y="2820988"/>
            <a:ext cx="12700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Mes</a:t>
            </a:r>
          </a:p>
        </p:txBody>
      </p:sp>
      <p:sp>
        <p:nvSpPr>
          <p:cNvPr id="162845" name="Text Box 29"/>
          <p:cNvSpPr txBox="1">
            <a:spLocks noChangeArrowheads="1"/>
          </p:cNvSpPr>
          <p:nvPr/>
        </p:nvSpPr>
        <p:spPr bwMode="auto">
          <a:xfrm>
            <a:off x="5735638" y="2379663"/>
            <a:ext cx="1270000" cy="457200"/>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Día de la semana</a:t>
            </a:r>
          </a:p>
        </p:txBody>
      </p:sp>
      <p:sp>
        <p:nvSpPr>
          <p:cNvPr id="162846" name="Line 30"/>
          <p:cNvSpPr>
            <a:spLocks noChangeShapeType="1"/>
          </p:cNvSpPr>
          <p:nvPr/>
        </p:nvSpPr>
        <p:spPr bwMode="auto">
          <a:xfrm flipV="1">
            <a:off x="5151438" y="1454150"/>
            <a:ext cx="1689100" cy="1993900"/>
          </a:xfrm>
          <a:prstGeom prst="line">
            <a:avLst/>
          </a:prstGeom>
          <a:noFill/>
          <a:ln w="12700" cap="rnd">
            <a:solidFill>
              <a:srgbClr val="000099"/>
            </a:solidFill>
            <a:prstDash val="sysDot"/>
            <a:round/>
            <a:headEnd type="none" w="sm" len="sm"/>
            <a:tailEnd type="none" w="sm" len="sm"/>
          </a:ln>
          <a:effectLst/>
        </p:spPr>
        <p:txBody>
          <a:bodyPr wrap="none" anchor="ctr"/>
          <a:lstStyle/>
          <a:p>
            <a:endParaRPr lang="es-MX"/>
          </a:p>
        </p:txBody>
      </p:sp>
      <p:sp>
        <p:nvSpPr>
          <p:cNvPr id="162847" name="Line 31"/>
          <p:cNvSpPr>
            <a:spLocks noChangeShapeType="1"/>
          </p:cNvSpPr>
          <p:nvPr/>
        </p:nvSpPr>
        <p:spPr bwMode="auto">
          <a:xfrm>
            <a:off x="5168900" y="3475038"/>
            <a:ext cx="2540000" cy="317500"/>
          </a:xfrm>
          <a:prstGeom prst="line">
            <a:avLst/>
          </a:prstGeom>
          <a:noFill/>
          <a:ln w="12700" cap="rnd">
            <a:solidFill>
              <a:srgbClr val="000099"/>
            </a:solidFill>
            <a:prstDash val="sysDot"/>
            <a:round/>
            <a:headEnd type="none" w="sm" len="sm"/>
            <a:tailEnd type="none" w="sm" len="sm"/>
          </a:ln>
          <a:effectLst/>
        </p:spPr>
        <p:txBody>
          <a:bodyPr wrap="none" anchor="ctr"/>
          <a:lstStyle/>
          <a:p>
            <a:endParaRPr lang="es-MX"/>
          </a:p>
        </p:txBody>
      </p:sp>
      <p:sp>
        <p:nvSpPr>
          <p:cNvPr id="162848" name="Text Box 32"/>
          <p:cNvSpPr txBox="1">
            <a:spLocks noChangeArrowheads="1"/>
          </p:cNvSpPr>
          <p:nvPr/>
        </p:nvSpPr>
        <p:spPr bwMode="auto">
          <a:xfrm>
            <a:off x="5330825" y="4611688"/>
            <a:ext cx="12700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Almacén</a:t>
            </a:r>
          </a:p>
        </p:txBody>
      </p:sp>
      <p:sp>
        <p:nvSpPr>
          <p:cNvPr id="162849" name="Text Box 33"/>
          <p:cNvSpPr txBox="1">
            <a:spLocks noChangeArrowheads="1"/>
          </p:cNvSpPr>
          <p:nvPr/>
        </p:nvSpPr>
        <p:spPr bwMode="auto">
          <a:xfrm>
            <a:off x="5259388" y="4957763"/>
            <a:ext cx="981075"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Ciudad</a:t>
            </a:r>
          </a:p>
        </p:txBody>
      </p:sp>
      <p:sp>
        <p:nvSpPr>
          <p:cNvPr id="162850" name="Text Box 34"/>
          <p:cNvSpPr txBox="1">
            <a:spLocks noChangeArrowheads="1"/>
          </p:cNvSpPr>
          <p:nvPr/>
        </p:nvSpPr>
        <p:spPr bwMode="auto">
          <a:xfrm>
            <a:off x="5422900" y="5399088"/>
            <a:ext cx="12700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Región</a:t>
            </a:r>
          </a:p>
        </p:txBody>
      </p:sp>
      <p:sp>
        <p:nvSpPr>
          <p:cNvPr id="162851" name="Text Box 35"/>
          <p:cNvSpPr txBox="1">
            <a:spLocks noChangeArrowheads="1"/>
          </p:cNvSpPr>
          <p:nvPr/>
        </p:nvSpPr>
        <p:spPr bwMode="auto">
          <a:xfrm>
            <a:off x="5810250" y="5099050"/>
            <a:ext cx="1270000" cy="274638"/>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Tipo</a:t>
            </a:r>
          </a:p>
        </p:txBody>
      </p:sp>
      <p:sp>
        <p:nvSpPr>
          <p:cNvPr id="162852" name="Line 36"/>
          <p:cNvSpPr>
            <a:spLocks noChangeShapeType="1"/>
          </p:cNvSpPr>
          <p:nvPr/>
        </p:nvSpPr>
        <p:spPr bwMode="auto">
          <a:xfrm>
            <a:off x="5078413" y="4560888"/>
            <a:ext cx="822325" cy="1658937"/>
          </a:xfrm>
          <a:prstGeom prst="line">
            <a:avLst/>
          </a:prstGeom>
          <a:noFill/>
          <a:ln w="12700" cap="rnd">
            <a:solidFill>
              <a:schemeClr val="tx2"/>
            </a:solidFill>
            <a:prstDash val="sysDot"/>
            <a:round/>
            <a:headEnd type="none" w="sm" len="sm"/>
            <a:tailEnd type="none" w="sm" len="sm"/>
          </a:ln>
          <a:effectLst/>
        </p:spPr>
        <p:txBody>
          <a:bodyPr wrap="none" anchor="ctr"/>
          <a:lstStyle/>
          <a:p>
            <a:endParaRPr lang="es-MX"/>
          </a:p>
        </p:txBody>
      </p:sp>
      <p:sp>
        <p:nvSpPr>
          <p:cNvPr id="162853" name="Line 37"/>
          <p:cNvSpPr>
            <a:spLocks noChangeShapeType="1"/>
          </p:cNvSpPr>
          <p:nvPr/>
        </p:nvSpPr>
        <p:spPr bwMode="auto">
          <a:xfrm>
            <a:off x="5064125" y="4562475"/>
            <a:ext cx="2251075" cy="12700"/>
          </a:xfrm>
          <a:prstGeom prst="line">
            <a:avLst/>
          </a:prstGeom>
          <a:noFill/>
          <a:ln w="12700" cap="rnd">
            <a:solidFill>
              <a:schemeClr val="tx2"/>
            </a:solidFill>
            <a:prstDash val="sysDot"/>
            <a:round/>
            <a:headEnd type="none" w="sm" len="sm"/>
            <a:tailEnd type="none" w="sm" len="sm"/>
          </a:ln>
          <a:effectLst/>
        </p:spPr>
        <p:txBody>
          <a:bodyPr wrap="none" anchor="ctr"/>
          <a:lstStyle/>
          <a:p>
            <a:endParaRPr lang="es-MX"/>
          </a:p>
        </p:txBody>
      </p:sp>
      <p:sp>
        <p:nvSpPr>
          <p:cNvPr id="162854" name="Text Box 38"/>
          <p:cNvSpPr txBox="1">
            <a:spLocks noChangeArrowheads="1"/>
          </p:cNvSpPr>
          <p:nvPr/>
        </p:nvSpPr>
        <p:spPr bwMode="auto">
          <a:xfrm>
            <a:off x="6011863" y="3192463"/>
            <a:ext cx="5715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Año</a:t>
            </a:r>
          </a:p>
        </p:txBody>
      </p:sp>
      <p:sp>
        <p:nvSpPr>
          <p:cNvPr id="162855" name="Text Box 39"/>
          <p:cNvSpPr txBox="1">
            <a:spLocks noChangeArrowheads="1"/>
          </p:cNvSpPr>
          <p:nvPr/>
        </p:nvSpPr>
        <p:spPr bwMode="auto">
          <a:xfrm>
            <a:off x="1104900" y="4991100"/>
            <a:ext cx="3517900" cy="1311275"/>
          </a:xfrm>
          <a:prstGeom prst="rect">
            <a:avLst/>
          </a:prstGeom>
          <a:solidFill>
            <a:srgbClr val="FFCC66"/>
          </a:solidFill>
          <a:ln w="12700">
            <a:noFill/>
            <a:miter lim="800000"/>
            <a:headEnd/>
            <a:tailEnd/>
          </a:ln>
          <a:effectLst/>
        </p:spPr>
        <p:txBody>
          <a:bodyPr>
            <a:spAutoFit/>
          </a:bodyPr>
          <a:lstStyle/>
          <a:p>
            <a:pPr algn="ctr" eaLnBrk="1" hangingPunct="1">
              <a:spcBef>
                <a:spcPct val="50000"/>
              </a:spcBef>
            </a:pPr>
            <a:r>
              <a:rPr lang="es-ES_tradnl" sz="2000">
                <a:latin typeface="Arial" charset="0"/>
              </a:rPr>
              <a:t>“Importe total de ventas en este año, del departamento de “Bebidas”, por categoría, trimestre y ciudad”</a:t>
            </a:r>
            <a:endParaRPr lang="es-ES" sz="2000">
              <a:latin typeface="Arial" charset="0"/>
            </a:endParaRPr>
          </a:p>
        </p:txBody>
      </p:sp>
      <p:sp>
        <p:nvSpPr>
          <p:cNvPr id="162856" name="Rectangle 40"/>
          <p:cNvSpPr>
            <a:spLocks noChangeArrowheads="1"/>
          </p:cNvSpPr>
          <p:nvPr/>
        </p:nvSpPr>
        <p:spPr bwMode="auto">
          <a:xfrm>
            <a:off x="2413000" y="2501900"/>
            <a:ext cx="901700" cy="292100"/>
          </a:xfrm>
          <a:prstGeom prst="rect">
            <a:avLst/>
          </a:prstGeom>
          <a:noFill/>
          <a:ln w="12700">
            <a:solidFill>
              <a:schemeClr val="tx1"/>
            </a:solidFill>
            <a:miter lim="800000"/>
            <a:headEnd/>
            <a:tailEnd/>
          </a:ln>
          <a:effectLst>
            <a:prstShdw prst="shdw17" dist="17961" dir="2700000">
              <a:schemeClr val="tx1">
                <a:gamma/>
                <a:shade val="60000"/>
                <a:invGamma/>
              </a:schemeClr>
            </a:prstShdw>
          </a:effectLst>
        </p:spPr>
        <p:txBody>
          <a:bodyPr anchor="ctr">
            <a:spAutoFit/>
          </a:bodyPr>
          <a:lstStyle/>
          <a:p>
            <a:endParaRPr lang="es-MX"/>
          </a:p>
        </p:txBody>
      </p:sp>
      <p:sp>
        <p:nvSpPr>
          <p:cNvPr id="162857" name="Rectangle 41"/>
          <p:cNvSpPr>
            <a:spLocks noChangeArrowheads="1"/>
          </p:cNvSpPr>
          <p:nvPr/>
        </p:nvSpPr>
        <p:spPr bwMode="auto">
          <a:xfrm>
            <a:off x="6896100" y="3213100"/>
            <a:ext cx="774700" cy="241300"/>
          </a:xfrm>
          <a:prstGeom prst="rect">
            <a:avLst/>
          </a:prstGeom>
          <a:noFill/>
          <a:ln w="12700">
            <a:solidFill>
              <a:schemeClr val="tx1"/>
            </a:solidFill>
            <a:miter lim="800000"/>
            <a:headEnd/>
            <a:tailEnd/>
          </a:ln>
          <a:effectLst>
            <a:prstShdw prst="shdw17" dist="17961" dir="2700000">
              <a:schemeClr val="tx1">
                <a:gamma/>
                <a:shade val="60000"/>
                <a:invGamma/>
              </a:schemeClr>
            </a:prstShdw>
          </a:effectLst>
        </p:spPr>
        <p:txBody>
          <a:bodyPr anchor="ctr">
            <a:spAutoFit/>
          </a:bodyPr>
          <a:lstStyle/>
          <a:p>
            <a:endParaRPr lang="es-MX"/>
          </a:p>
        </p:txBody>
      </p:sp>
      <p:sp>
        <p:nvSpPr>
          <p:cNvPr id="162858" name="Rectangle 42"/>
          <p:cNvSpPr>
            <a:spLocks noChangeArrowheads="1"/>
          </p:cNvSpPr>
          <p:nvPr/>
        </p:nvSpPr>
        <p:spPr bwMode="auto">
          <a:xfrm>
            <a:off x="4305300" y="3975100"/>
            <a:ext cx="723900" cy="266700"/>
          </a:xfrm>
          <a:prstGeom prst="rect">
            <a:avLst/>
          </a:prstGeom>
          <a:noFill/>
          <a:ln w="12700">
            <a:solidFill>
              <a:schemeClr val="tx1"/>
            </a:solidFill>
            <a:miter lim="800000"/>
            <a:headEnd/>
            <a:tailEnd/>
          </a:ln>
          <a:effectLst>
            <a:prstShdw prst="shdw17" dist="17961" dir="2700000">
              <a:schemeClr val="tx1">
                <a:gamma/>
                <a:shade val="60000"/>
                <a:invGamma/>
              </a:schemeClr>
            </a:prstShdw>
          </a:effectLst>
        </p:spPr>
        <p:txBody>
          <a:bodyPr wrap="none" anchor="ctr">
            <a:spAutoFit/>
          </a:bodyPr>
          <a:lstStyle/>
          <a:p>
            <a:endParaRPr lang="es-MX"/>
          </a:p>
        </p:txBody>
      </p:sp>
      <p:sp>
        <p:nvSpPr>
          <p:cNvPr id="162859" name="Text Box 43"/>
          <p:cNvSpPr txBox="1">
            <a:spLocks noChangeArrowheads="1"/>
          </p:cNvSpPr>
          <p:nvPr/>
        </p:nvSpPr>
        <p:spPr bwMode="auto">
          <a:xfrm>
            <a:off x="6837363" y="3217863"/>
            <a:ext cx="8636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Trimestre</a:t>
            </a:r>
          </a:p>
        </p:txBody>
      </p:sp>
      <p:sp>
        <p:nvSpPr>
          <p:cNvPr id="162860" name="Rectangle 44"/>
          <p:cNvSpPr>
            <a:spLocks noChangeArrowheads="1"/>
          </p:cNvSpPr>
          <p:nvPr/>
        </p:nvSpPr>
        <p:spPr bwMode="auto">
          <a:xfrm>
            <a:off x="5410200" y="4953000"/>
            <a:ext cx="774700" cy="241300"/>
          </a:xfrm>
          <a:prstGeom prst="rect">
            <a:avLst/>
          </a:prstGeom>
          <a:noFill/>
          <a:ln w="12700">
            <a:solidFill>
              <a:schemeClr val="tx1"/>
            </a:solidFill>
            <a:miter lim="800000"/>
            <a:headEnd/>
            <a:tailEnd/>
          </a:ln>
          <a:effectLst>
            <a:prstShdw prst="shdw17" dist="17961" dir="2700000">
              <a:schemeClr val="tx1">
                <a:gamma/>
                <a:shade val="60000"/>
                <a:invGamma/>
              </a:schemeClr>
            </a:prstShdw>
          </a:effectLst>
        </p:spPr>
        <p:txBody>
          <a:bodyPr anchor="ctr">
            <a:spAutoFit/>
          </a:bodyPr>
          <a:lstStyle/>
          <a:p>
            <a:endParaRPr lang="es-MX"/>
          </a:p>
        </p:txBody>
      </p:sp>
      <p:sp>
        <p:nvSpPr>
          <p:cNvPr id="162861" name="Text Box 45"/>
          <p:cNvSpPr txBox="1">
            <a:spLocks noChangeArrowheads="1"/>
          </p:cNvSpPr>
          <p:nvPr/>
        </p:nvSpPr>
        <p:spPr bwMode="auto">
          <a:xfrm rot="-1908365">
            <a:off x="2374900" y="2698750"/>
            <a:ext cx="4826000" cy="946150"/>
          </a:xfrm>
          <a:prstGeom prst="rect">
            <a:avLst/>
          </a:prstGeom>
          <a:solidFill>
            <a:srgbClr val="D4FCD8"/>
          </a:solidFill>
          <a:ln w="12700">
            <a:noFill/>
            <a:miter lim="800000"/>
            <a:headEnd/>
            <a:tailEnd/>
          </a:ln>
          <a:effectLst/>
        </p:spPr>
        <p:txBody>
          <a:bodyPr>
            <a:spAutoFit/>
          </a:bodyPr>
          <a:lstStyle/>
          <a:p>
            <a:pPr algn="ctr" eaLnBrk="1" hangingPunct="1">
              <a:spcBef>
                <a:spcPct val="50000"/>
              </a:spcBef>
            </a:pPr>
            <a:r>
              <a:rPr lang="es-ES_tradnl" sz="2800">
                <a:latin typeface="Arial" charset="0"/>
              </a:rPr>
              <a:t>el usuario no necesita diseñar este nuevo informe</a:t>
            </a:r>
            <a:endParaRPr lang="es-ES" sz="28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62824"/>
                                        </p:tgtEl>
                                        <p:attrNameLst>
                                          <p:attrName>style.visibility</p:attrName>
                                        </p:attrNameLst>
                                      </p:cBhvr>
                                      <p:to>
                                        <p:strVal val="visible"/>
                                      </p:to>
                                    </p:set>
                                    <p:animEffect transition="in" filter="strips(upRight)">
                                      <p:cBhvr>
                                        <p:cTn id="7" dur="500"/>
                                        <p:tgtEl>
                                          <p:spTgt spid="16282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62819"/>
                                        </p:tgtEl>
                                        <p:attrNameLst>
                                          <p:attrName>style.visibility</p:attrName>
                                        </p:attrNameLst>
                                      </p:cBhvr>
                                      <p:to>
                                        <p:strVal val="visible"/>
                                      </p:to>
                                    </p:set>
                                    <p:animEffect transition="in" filter="strips(downRight)">
                                      <p:cBhvr>
                                        <p:cTn id="12" dur="500"/>
                                        <p:tgtEl>
                                          <p:spTgt spid="16281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628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628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628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628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628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56" grpId="0" animBg="1"/>
      <p:bldP spid="162857" grpId="0" animBg="1"/>
      <p:bldP spid="162858" grpId="0" animBg="1"/>
      <p:bldP spid="162860" grpId="0" animBg="1"/>
      <p:bldP spid="162861"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4 Marcador de número de diapositiva"/>
          <p:cNvSpPr>
            <a:spLocks noGrp="1"/>
          </p:cNvSpPr>
          <p:nvPr>
            <p:ph type="sldNum" sz="quarter" idx="12"/>
          </p:nvPr>
        </p:nvSpPr>
        <p:spPr/>
        <p:txBody>
          <a:bodyPr/>
          <a:lstStyle/>
          <a:p>
            <a:fld id="{F079DB89-D995-44B3-A617-1BCFE1E46975}" type="slidenum">
              <a:rPr lang="en-US"/>
              <a:pPr/>
              <a:t>41</a:t>
            </a:fld>
            <a:endParaRPr lang="en-US"/>
          </a:p>
        </p:txBody>
      </p:sp>
      <p:sp>
        <p:nvSpPr>
          <p:cNvPr id="163842" name="Rectangle 2"/>
          <p:cNvSpPr>
            <a:spLocks noGrp="1" noChangeArrowheads="1"/>
          </p:cNvSpPr>
          <p:nvPr>
            <p:ph type="title"/>
          </p:nvPr>
        </p:nvSpPr>
        <p:spPr/>
        <p:txBody>
          <a:bodyPr/>
          <a:lstStyle/>
          <a:p>
            <a:pPr>
              <a:tabLst>
                <a:tab pos="7143750" algn="l"/>
              </a:tabLst>
            </a:pPr>
            <a:r>
              <a:rPr lang="en-GB"/>
              <a:t>Herramientas OLAP</a:t>
            </a:r>
            <a:endParaRPr lang="es-ES_tradnl"/>
          </a:p>
        </p:txBody>
      </p:sp>
      <p:sp>
        <p:nvSpPr>
          <p:cNvPr id="163843" name="AutoShape 3"/>
          <p:cNvSpPr>
            <a:spLocks noChangeArrowheads="1"/>
          </p:cNvSpPr>
          <p:nvPr/>
        </p:nvSpPr>
        <p:spPr bwMode="auto">
          <a:xfrm>
            <a:off x="3887788" y="1836738"/>
            <a:ext cx="812800" cy="571500"/>
          </a:xfrm>
          <a:prstGeom prst="downArrow">
            <a:avLst>
              <a:gd name="adj1" fmla="val 50000"/>
              <a:gd name="adj2" fmla="val 25000"/>
            </a:avLst>
          </a:prstGeom>
          <a:solidFill>
            <a:schemeClr val="accent2"/>
          </a:solidFill>
          <a:ln w="12700">
            <a:noFill/>
            <a:miter lim="800000"/>
            <a:headEnd/>
            <a:tailEnd/>
          </a:ln>
          <a:effectLst/>
        </p:spPr>
        <p:txBody>
          <a:bodyPr anchor="ctr">
            <a:spAutoFit/>
          </a:bodyPr>
          <a:lstStyle/>
          <a:p>
            <a:endParaRPr lang="es-MX"/>
          </a:p>
        </p:txBody>
      </p:sp>
      <p:grpSp>
        <p:nvGrpSpPr>
          <p:cNvPr id="163844" name="Group 4"/>
          <p:cNvGrpSpPr>
            <a:grpSpLocks/>
          </p:cNvGrpSpPr>
          <p:nvPr/>
        </p:nvGrpSpPr>
        <p:grpSpPr bwMode="auto">
          <a:xfrm>
            <a:off x="1752600" y="1371600"/>
            <a:ext cx="5283200" cy="387350"/>
            <a:chOff x="744" y="632"/>
            <a:chExt cx="3328" cy="244"/>
          </a:xfrm>
        </p:grpSpPr>
        <p:sp>
          <p:nvSpPr>
            <p:cNvPr id="163845" name="Text Box 5"/>
            <p:cNvSpPr txBox="1">
              <a:spLocks noChangeArrowheads="1"/>
            </p:cNvSpPr>
            <p:nvPr/>
          </p:nvSpPr>
          <p:spPr bwMode="auto">
            <a:xfrm>
              <a:off x="744" y="656"/>
              <a:ext cx="952" cy="220"/>
            </a:xfrm>
            <a:prstGeom prst="rect">
              <a:avLst/>
            </a:prstGeom>
            <a:solidFill>
              <a:srgbClr val="0099FF"/>
            </a:solidFill>
            <a:ln w="12700">
              <a:solidFill>
                <a:schemeClr val="tx1"/>
              </a:solidFill>
              <a:miter lim="800000"/>
              <a:headEnd/>
              <a:tailEnd/>
            </a:ln>
            <a:effectLst>
              <a:prstShdw prst="shdw17" dist="17961" dir="2700000">
                <a:schemeClr val="tx1">
                  <a:gamma/>
                  <a:shade val="60000"/>
                  <a:invGamma/>
                </a:schemeClr>
              </a:prstShdw>
            </a:effectLst>
          </p:spPr>
          <p:txBody>
            <a:bodyPr>
              <a:spAutoFit/>
            </a:bodyPr>
            <a:lstStyle/>
            <a:p>
              <a:pPr algn="ctr" eaLnBrk="1" hangingPunct="1">
                <a:spcBef>
                  <a:spcPct val="50000"/>
                </a:spcBef>
              </a:pPr>
              <a:r>
                <a:rPr lang="es-ES_tradnl" sz="1600">
                  <a:latin typeface="Arial" charset="0"/>
                </a:rPr>
                <a:t>trimestre</a:t>
              </a:r>
              <a:endParaRPr lang="es-ES" sz="1600">
                <a:latin typeface="Arial" charset="0"/>
              </a:endParaRPr>
            </a:p>
          </p:txBody>
        </p:sp>
        <p:sp>
          <p:nvSpPr>
            <p:cNvPr id="163846" name="Text Box 6"/>
            <p:cNvSpPr txBox="1">
              <a:spLocks noChangeArrowheads="1"/>
            </p:cNvSpPr>
            <p:nvPr/>
          </p:nvSpPr>
          <p:spPr bwMode="auto">
            <a:xfrm>
              <a:off x="2016" y="656"/>
              <a:ext cx="1000" cy="220"/>
            </a:xfrm>
            <a:prstGeom prst="rect">
              <a:avLst/>
            </a:prstGeom>
            <a:solidFill>
              <a:schemeClr val="hlink"/>
            </a:solidFill>
            <a:ln w="12700">
              <a:solidFill>
                <a:schemeClr val="tx1"/>
              </a:solidFill>
              <a:miter lim="800000"/>
              <a:headEnd/>
              <a:tailEnd/>
            </a:ln>
            <a:effectLst>
              <a:prstShdw prst="shdw17" dist="17961" dir="2700000">
                <a:schemeClr val="tx1">
                  <a:gamma/>
                  <a:shade val="60000"/>
                  <a:invGamma/>
                </a:schemeClr>
              </a:prstShdw>
            </a:effectLst>
          </p:spPr>
          <p:txBody>
            <a:bodyPr>
              <a:spAutoFit/>
            </a:bodyPr>
            <a:lstStyle/>
            <a:p>
              <a:pPr algn="ctr" eaLnBrk="1" hangingPunct="1">
                <a:spcBef>
                  <a:spcPct val="50000"/>
                </a:spcBef>
              </a:pPr>
              <a:r>
                <a:rPr lang="es-ES_tradnl" sz="1600">
                  <a:latin typeface="Arial" charset="0"/>
                </a:rPr>
                <a:t>categoría</a:t>
              </a:r>
              <a:endParaRPr lang="es-ES" sz="1600">
                <a:latin typeface="Arial" charset="0"/>
              </a:endParaRPr>
            </a:p>
          </p:txBody>
        </p:sp>
        <p:sp>
          <p:nvSpPr>
            <p:cNvPr id="163847" name="Text Box 7"/>
            <p:cNvSpPr txBox="1">
              <a:spLocks noChangeArrowheads="1"/>
            </p:cNvSpPr>
            <p:nvPr/>
          </p:nvSpPr>
          <p:spPr bwMode="auto">
            <a:xfrm>
              <a:off x="3368" y="632"/>
              <a:ext cx="704" cy="220"/>
            </a:xfrm>
            <a:prstGeom prst="rect">
              <a:avLst/>
            </a:prstGeom>
            <a:solidFill>
              <a:schemeClr val="folHlink"/>
            </a:solidFill>
            <a:ln w="12700">
              <a:solidFill>
                <a:schemeClr val="tx1"/>
              </a:solidFill>
              <a:miter lim="800000"/>
              <a:headEnd/>
              <a:tailEnd/>
            </a:ln>
            <a:effectLst>
              <a:prstShdw prst="shdw17" dist="17961" dir="2700000">
                <a:schemeClr val="tx1">
                  <a:gamma/>
                  <a:shade val="60000"/>
                  <a:invGamma/>
                </a:schemeClr>
              </a:prstShdw>
            </a:effectLst>
          </p:spPr>
          <p:txBody>
            <a:bodyPr>
              <a:spAutoFit/>
            </a:bodyPr>
            <a:lstStyle/>
            <a:p>
              <a:pPr algn="ctr" eaLnBrk="1" hangingPunct="1">
                <a:spcBef>
                  <a:spcPct val="50000"/>
                </a:spcBef>
              </a:pPr>
              <a:r>
                <a:rPr lang="es-ES_tradnl" sz="1600">
                  <a:latin typeface="Arial" charset="0"/>
                </a:rPr>
                <a:t>importe</a:t>
              </a:r>
              <a:endParaRPr lang="es-ES" sz="1600">
                <a:latin typeface="Arial" charset="0"/>
              </a:endParaRPr>
            </a:p>
          </p:txBody>
        </p:sp>
      </p:grpSp>
      <p:pic>
        <p:nvPicPr>
          <p:cNvPr id="163848" name="Picture 8"/>
          <p:cNvPicPr>
            <a:picLocks noChangeAspect="1" noChangeArrowheads="1"/>
          </p:cNvPicPr>
          <p:nvPr/>
        </p:nvPicPr>
        <p:blipFill>
          <a:blip r:embed="rId2" cstate="print"/>
          <a:srcRect/>
          <a:stretch>
            <a:fillRect/>
          </a:stretch>
        </p:blipFill>
        <p:spPr bwMode="auto">
          <a:xfrm>
            <a:off x="2693988" y="2471738"/>
            <a:ext cx="2870200" cy="1649412"/>
          </a:xfrm>
          <a:prstGeom prst="rect">
            <a:avLst/>
          </a:prstGeom>
          <a:noFill/>
          <a:ln w="12700">
            <a:noFill/>
            <a:miter lim="800000"/>
            <a:headEnd/>
            <a:tailEnd/>
          </a:ln>
          <a:effectLst/>
        </p:spPr>
      </p:pic>
      <p:sp>
        <p:nvSpPr>
          <p:cNvPr id="163849" name="AutoShape 9"/>
          <p:cNvSpPr>
            <a:spLocks noChangeArrowheads="1"/>
          </p:cNvSpPr>
          <p:nvPr/>
        </p:nvSpPr>
        <p:spPr bwMode="auto">
          <a:xfrm>
            <a:off x="5983288" y="3386138"/>
            <a:ext cx="711200" cy="546100"/>
          </a:xfrm>
          <a:prstGeom prst="rightArrow">
            <a:avLst>
              <a:gd name="adj1" fmla="val 50000"/>
              <a:gd name="adj2" fmla="val 32558"/>
            </a:avLst>
          </a:prstGeom>
          <a:noFill/>
          <a:ln w="12700">
            <a:noFill/>
            <a:miter lim="800000"/>
            <a:headEnd/>
            <a:tailEnd/>
          </a:ln>
          <a:effectLst/>
        </p:spPr>
        <p:txBody>
          <a:bodyPr wrap="none" anchor="ctr">
            <a:spAutoFit/>
          </a:bodyPr>
          <a:lstStyle/>
          <a:p>
            <a:endParaRPr lang="es-MX"/>
          </a:p>
        </p:txBody>
      </p:sp>
      <p:sp>
        <p:nvSpPr>
          <p:cNvPr id="163850" name="Text Box 10"/>
          <p:cNvSpPr txBox="1">
            <a:spLocks noChangeArrowheads="1"/>
          </p:cNvSpPr>
          <p:nvPr/>
        </p:nvSpPr>
        <p:spPr bwMode="auto">
          <a:xfrm rot="-1576119">
            <a:off x="2832100" y="3033713"/>
            <a:ext cx="2730500" cy="641350"/>
          </a:xfrm>
          <a:prstGeom prst="rect">
            <a:avLst/>
          </a:prstGeom>
          <a:solidFill>
            <a:schemeClr val="folHlink"/>
          </a:solidFill>
          <a:ln w="12700">
            <a:noFill/>
            <a:miter lim="800000"/>
            <a:headEnd/>
            <a:tailEnd/>
          </a:ln>
          <a:effectLst/>
        </p:spPr>
        <p:txBody>
          <a:bodyPr>
            <a:spAutoFit/>
          </a:bodyPr>
          <a:lstStyle/>
          <a:p>
            <a:pPr algn="ctr" eaLnBrk="1" hangingPunct="1">
              <a:spcBef>
                <a:spcPct val="50000"/>
              </a:spcBef>
            </a:pPr>
            <a:r>
              <a:rPr lang="es-ES_tradnl" sz="1800" b="1">
                <a:latin typeface="Arial" charset="0"/>
              </a:rPr>
              <a:t>DRILL ACROSS</a:t>
            </a:r>
            <a:r>
              <a:rPr lang="es-ES_tradnl" sz="1800">
                <a:latin typeface="Arial" charset="0"/>
              </a:rPr>
              <a:t>  Almacén (Ciudad)</a:t>
            </a:r>
            <a:endParaRPr lang="es-ES" sz="1800">
              <a:latin typeface="Arial" charset="0"/>
            </a:endParaRPr>
          </a:p>
        </p:txBody>
      </p:sp>
      <p:sp>
        <p:nvSpPr>
          <p:cNvPr id="163851" name="AutoShape 11"/>
          <p:cNvSpPr>
            <a:spLocks noChangeArrowheads="1"/>
          </p:cNvSpPr>
          <p:nvPr/>
        </p:nvSpPr>
        <p:spPr bwMode="auto">
          <a:xfrm>
            <a:off x="3913188" y="4211638"/>
            <a:ext cx="812800" cy="571500"/>
          </a:xfrm>
          <a:prstGeom prst="downArrow">
            <a:avLst>
              <a:gd name="adj1" fmla="val 50000"/>
              <a:gd name="adj2" fmla="val 25000"/>
            </a:avLst>
          </a:prstGeom>
          <a:solidFill>
            <a:schemeClr val="accent2"/>
          </a:solidFill>
          <a:ln w="12700">
            <a:noFill/>
            <a:miter lim="800000"/>
            <a:headEnd/>
            <a:tailEnd/>
          </a:ln>
          <a:effectLst/>
        </p:spPr>
        <p:txBody>
          <a:bodyPr anchor="ctr">
            <a:spAutoFit/>
          </a:bodyPr>
          <a:lstStyle/>
          <a:p>
            <a:endParaRPr lang="es-MX"/>
          </a:p>
        </p:txBody>
      </p:sp>
      <p:pic>
        <p:nvPicPr>
          <p:cNvPr id="163852" name="Picture 12"/>
          <p:cNvPicPr>
            <a:picLocks noChangeAspect="1" noChangeArrowheads="1"/>
          </p:cNvPicPr>
          <p:nvPr/>
        </p:nvPicPr>
        <p:blipFill>
          <a:blip r:embed="rId2" cstate="print"/>
          <a:srcRect/>
          <a:stretch>
            <a:fillRect/>
          </a:stretch>
        </p:blipFill>
        <p:spPr bwMode="auto">
          <a:xfrm>
            <a:off x="1919288" y="4795838"/>
            <a:ext cx="5130800" cy="1831975"/>
          </a:xfrm>
          <a:prstGeom prst="rect">
            <a:avLst/>
          </a:prstGeom>
          <a:noFill/>
          <a:ln w="12700">
            <a:noFill/>
            <a:miter lim="800000"/>
            <a:headEnd/>
            <a:tailEnd/>
          </a:ln>
          <a:effectLst/>
        </p:spPr>
      </p:pic>
      <p:sp>
        <p:nvSpPr>
          <p:cNvPr id="163853" name="Text Box 13"/>
          <p:cNvSpPr txBox="1">
            <a:spLocks noChangeArrowheads="1"/>
          </p:cNvSpPr>
          <p:nvPr/>
        </p:nvSpPr>
        <p:spPr bwMode="auto">
          <a:xfrm rot="-1502337">
            <a:off x="2668588" y="5481638"/>
            <a:ext cx="3644900" cy="396875"/>
          </a:xfrm>
          <a:prstGeom prst="rect">
            <a:avLst/>
          </a:prstGeom>
          <a:solidFill>
            <a:srgbClr val="FFCC66"/>
          </a:solidFill>
          <a:ln w="12700">
            <a:noFill/>
            <a:miter lim="800000"/>
            <a:headEnd/>
            <a:tailEnd/>
          </a:ln>
          <a:effectLst/>
        </p:spPr>
        <p:txBody>
          <a:bodyPr>
            <a:spAutoFit/>
          </a:bodyPr>
          <a:lstStyle/>
          <a:p>
            <a:pPr algn="ctr" eaLnBrk="1" hangingPunct="1">
              <a:spcBef>
                <a:spcPct val="50000"/>
              </a:spcBef>
            </a:pPr>
            <a:r>
              <a:rPr lang="es-ES_tradnl" sz="2000">
                <a:latin typeface="Arial" charset="0"/>
              </a:rPr>
              <a:t>Informe mas detallado</a:t>
            </a:r>
            <a:endParaRPr lang="es-ES" sz="2000">
              <a:latin typeface="Arial" charset="0"/>
            </a:endParaRPr>
          </a:p>
        </p:txBody>
      </p:sp>
      <p:sp>
        <p:nvSpPr>
          <p:cNvPr id="163854" name="Text Box 14"/>
          <p:cNvSpPr txBox="1">
            <a:spLocks noChangeArrowheads="1"/>
          </p:cNvSpPr>
          <p:nvPr/>
        </p:nvSpPr>
        <p:spPr bwMode="auto">
          <a:xfrm>
            <a:off x="6249988" y="2903538"/>
            <a:ext cx="2362200" cy="825500"/>
          </a:xfrm>
          <a:prstGeom prst="rect">
            <a:avLst/>
          </a:prstGeom>
          <a:solidFill>
            <a:srgbClr val="F3C6AF"/>
          </a:solidFill>
          <a:ln w="12700">
            <a:noFill/>
            <a:miter lim="800000"/>
            <a:headEnd/>
            <a:tailEnd/>
          </a:ln>
          <a:effectLst/>
        </p:spPr>
        <p:txBody>
          <a:bodyPr>
            <a:spAutoFit/>
          </a:bodyPr>
          <a:lstStyle/>
          <a:p>
            <a:pPr eaLnBrk="1" hangingPunct="1">
              <a:spcBef>
                <a:spcPct val="50000"/>
              </a:spcBef>
            </a:pPr>
            <a:r>
              <a:rPr lang="es-ES_tradnl" sz="1600">
                <a:latin typeface="Arial" charset="0"/>
              </a:rPr>
              <a:t>¡ la operación de DRILL se realiza sobre el informe original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63851"/>
                                        </p:tgtEl>
                                        <p:attrNameLst>
                                          <p:attrName>style.visibility</p:attrName>
                                        </p:attrNameLst>
                                      </p:cBhvr>
                                      <p:to>
                                        <p:strVal val="visible"/>
                                      </p:to>
                                    </p:set>
                                    <p:animEffect transition="in" filter="wipe(up)">
                                      <p:cBhvr>
                                        <p:cTn id="11" dur="500"/>
                                        <p:tgtEl>
                                          <p:spTgt spid="16385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16385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63853"/>
                                        </p:tgtEl>
                                        <p:attrNameLst>
                                          <p:attrName>style.visibility</p:attrName>
                                        </p:attrNameLst>
                                      </p:cBhvr>
                                      <p:to>
                                        <p:strVal val="visible"/>
                                      </p:to>
                                    </p:set>
                                    <p:anim calcmode="lin" valueType="num">
                                      <p:cBhvr additive="base">
                                        <p:cTn id="20" dur="500" fill="hold"/>
                                        <p:tgtEl>
                                          <p:spTgt spid="163853"/>
                                        </p:tgtEl>
                                        <p:attrNameLst>
                                          <p:attrName>ppt_x</p:attrName>
                                        </p:attrNameLst>
                                      </p:cBhvr>
                                      <p:tavLst>
                                        <p:tav tm="0">
                                          <p:val>
                                            <p:strVal val="0-#ppt_w/2"/>
                                          </p:val>
                                        </p:tav>
                                        <p:tav tm="100000">
                                          <p:val>
                                            <p:strVal val="#ppt_x"/>
                                          </p:val>
                                        </p:tav>
                                      </p:tavLst>
                                    </p:anim>
                                    <p:anim calcmode="lin" valueType="num">
                                      <p:cBhvr additive="base">
                                        <p:cTn id="21" dur="500" fill="hold"/>
                                        <p:tgtEl>
                                          <p:spTgt spid="163853"/>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63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0" grpId="0" animBg="1" autoUpdateAnimBg="0"/>
      <p:bldP spid="163851" grpId="0" animBg="1"/>
      <p:bldP spid="163853" grpId="0" animBg="1" autoUpdateAnimBg="0"/>
      <p:bldP spid="163854"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4 Marcador de número de diapositiva"/>
          <p:cNvSpPr>
            <a:spLocks noGrp="1"/>
          </p:cNvSpPr>
          <p:nvPr>
            <p:ph type="sldNum" sz="quarter" idx="12"/>
          </p:nvPr>
        </p:nvSpPr>
        <p:spPr/>
        <p:txBody>
          <a:bodyPr/>
          <a:lstStyle/>
          <a:p>
            <a:fld id="{17BAAB57-4114-45BA-AC9A-C57B9F942D01}" type="slidenum">
              <a:rPr lang="en-US"/>
              <a:pPr/>
              <a:t>42</a:t>
            </a:fld>
            <a:endParaRPr lang="en-US"/>
          </a:p>
        </p:txBody>
      </p:sp>
      <p:sp>
        <p:nvSpPr>
          <p:cNvPr id="164866" name="Rectangle 2"/>
          <p:cNvSpPr>
            <a:spLocks noGrp="1" noChangeArrowheads="1"/>
          </p:cNvSpPr>
          <p:nvPr>
            <p:ph type="title"/>
          </p:nvPr>
        </p:nvSpPr>
        <p:spPr/>
        <p:txBody>
          <a:bodyPr/>
          <a:lstStyle/>
          <a:p>
            <a:pPr>
              <a:tabLst>
                <a:tab pos="7143750" algn="l"/>
              </a:tabLst>
            </a:pPr>
            <a:r>
              <a:rPr lang="en-GB"/>
              <a:t>Herramientas OLAP</a:t>
            </a:r>
            <a:endParaRPr lang="es-ES_tradnl"/>
          </a:p>
        </p:txBody>
      </p:sp>
      <p:sp>
        <p:nvSpPr>
          <p:cNvPr id="164867" name="Rectangle 3"/>
          <p:cNvSpPr>
            <a:spLocks noChangeArrowheads="1"/>
          </p:cNvSpPr>
          <p:nvPr/>
        </p:nvSpPr>
        <p:spPr bwMode="auto">
          <a:xfrm>
            <a:off x="688975" y="2714625"/>
            <a:ext cx="3367088" cy="581025"/>
          </a:xfrm>
          <a:prstGeom prst="rect">
            <a:avLst/>
          </a:prstGeom>
          <a:solidFill>
            <a:srgbClr val="F3C6AF"/>
          </a:solidFill>
          <a:ln w="12700">
            <a:noFill/>
            <a:miter lim="800000"/>
            <a:headEnd/>
            <a:tailEnd/>
          </a:ln>
          <a:effectLst/>
        </p:spPr>
        <p:txBody>
          <a:bodyPr wrap="none" anchor="ctr">
            <a:spAutoFit/>
          </a:bodyPr>
          <a:lstStyle/>
          <a:p>
            <a:endParaRPr lang="es-MX"/>
          </a:p>
        </p:txBody>
      </p:sp>
      <p:sp>
        <p:nvSpPr>
          <p:cNvPr id="164868" name="Rectangle 4"/>
          <p:cNvSpPr>
            <a:spLocks noChangeArrowheads="1"/>
          </p:cNvSpPr>
          <p:nvPr/>
        </p:nvSpPr>
        <p:spPr bwMode="auto">
          <a:xfrm>
            <a:off x="703263" y="2249488"/>
            <a:ext cx="3368675" cy="450850"/>
          </a:xfrm>
          <a:prstGeom prst="rect">
            <a:avLst/>
          </a:prstGeom>
          <a:solidFill>
            <a:srgbClr val="D4FCD8"/>
          </a:solidFill>
          <a:ln w="12700">
            <a:noFill/>
            <a:miter lim="800000"/>
            <a:headEnd/>
            <a:tailEnd/>
          </a:ln>
          <a:effectLst/>
        </p:spPr>
        <p:txBody>
          <a:bodyPr wrap="none" anchor="ctr">
            <a:spAutoFit/>
          </a:bodyPr>
          <a:lstStyle/>
          <a:p>
            <a:endParaRPr lang="es-MX"/>
          </a:p>
        </p:txBody>
      </p:sp>
      <p:sp>
        <p:nvSpPr>
          <p:cNvPr id="164869" name="Rectangle 5"/>
          <p:cNvSpPr>
            <a:spLocks noChangeArrowheads="1"/>
          </p:cNvSpPr>
          <p:nvPr/>
        </p:nvSpPr>
        <p:spPr bwMode="auto">
          <a:xfrm>
            <a:off x="4514850" y="2795588"/>
            <a:ext cx="3871913" cy="687387"/>
          </a:xfrm>
          <a:prstGeom prst="rect">
            <a:avLst/>
          </a:prstGeom>
          <a:solidFill>
            <a:srgbClr val="F7D7C7"/>
          </a:solidFill>
          <a:ln w="12700">
            <a:solidFill>
              <a:schemeClr val="tx1"/>
            </a:solidFill>
            <a:miter lim="800000"/>
            <a:headEnd type="none" w="sm" len="sm"/>
            <a:tailEnd type="none" w="sm" len="sm"/>
          </a:ln>
          <a:effectLst/>
        </p:spPr>
        <p:txBody>
          <a:bodyPr wrap="none" anchor="ctr"/>
          <a:lstStyle/>
          <a:p>
            <a:endParaRPr lang="es-MX"/>
          </a:p>
        </p:txBody>
      </p:sp>
      <p:sp>
        <p:nvSpPr>
          <p:cNvPr id="164870" name="Rectangle 6"/>
          <p:cNvSpPr>
            <a:spLocks noChangeArrowheads="1"/>
          </p:cNvSpPr>
          <p:nvPr/>
        </p:nvSpPr>
        <p:spPr bwMode="auto">
          <a:xfrm>
            <a:off x="4514850" y="2074863"/>
            <a:ext cx="3859213" cy="733425"/>
          </a:xfrm>
          <a:prstGeom prst="rect">
            <a:avLst/>
          </a:prstGeom>
          <a:solidFill>
            <a:srgbClr val="D4FCD8"/>
          </a:solidFill>
          <a:ln w="12700">
            <a:solidFill>
              <a:schemeClr val="tx1"/>
            </a:solidFill>
            <a:miter lim="800000"/>
            <a:headEnd type="none" w="sm" len="sm"/>
            <a:tailEnd type="none" w="sm" len="sm"/>
          </a:ln>
          <a:effectLst/>
        </p:spPr>
        <p:txBody>
          <a:bodyPr wrap="none" anchor="ctr"/>
          <a:lstStyle/>
          <a:p>
            <a:endParaRPr lang="es-MX"/>
          </a:p>
        </p:txBody>
      </p:sp>
      <p:sp>
        <p:nvSpPr>
          <p:cNvPr id="164871" name="Line 7"/>
          <p:cNvSpPr>
            <a:spLocks noChangeShapeType="1"/>
          </p:cNvSpPr>
          <p:nvPr/>
        </p:nvSpPr>
        <p:spPr bwMode="auto">
          <a:xfrm flipV="1">
            <a:off x="4529138" y="1697038"/>
            <a:ext cx="3849687"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4872" name="Line 8"/>
          <p:cNvSpPr>
            <a:spLocks noChangeShapeType="1"/>
          </p:cNvSpPr>
          <p:nvPr/>
        </p:nvSpPr>
        <p:spPr bwMode="auto">
          <a:xfrm flipV="1">
            <a:off x="4508500" y="2433638"/>
            <a:ext cx="3859213"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4873" name="Line 9"/>
          <p:cNvSpPr>
            <a:spLocks noChangeShapeType="1"/>
          </p:cNvSpPr>
          <p:nvPr/>
        </p:nvSpPr>
        <p:spPr bwMode="auto">
          <a:xfrm>
            <a:off x="4533900" y="3155950"/>
            <a:ext cx="3821113" cy="11113"/>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4874" name="Text Box 10"/>
          <p:cNvSpPr txBox="1">
            <a:spLocks noChangeArrowheads="1"/>
          </p:cNvSpPr>
          <p:nvPr/>
        </p:nvSpPr>
        <p:spPr bwMode="auto">
          <a:xfrm>
            <a:off x="4473575" y="1727200"/>
            <a:ext cx="1060450" cy="274638"/>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 sz="1200" b="1">
                <a:solidFill>
                  <a:schemeClr val="accent2"/>
                </a:solidFill>
                <a:latin typeface="Arial" charset="0"/>
              </a:rPr>
              <a:t>Categoría</a:t>
            </a:r>
            <a:endParaRPr lang="es-ES" sz="1200">
              <a:latin typeface="Arial" charset="0"/>
            </a:endParaRPr>
          </a:p>
        </p:txBody>
      </p:sp>
      <p:sp>
        <p:nvSpPr>
          <p:cNvPr id="164875" name="Text Box 11"/>
          <p:cNvSpPr txBox="1">
            <a:spLocks noChangeArrowheads="1"/>
          </p:cNvSpPr>
          <p:nvPr/>
        </p:nvSpPr>
        <p:spPr bwMode="auto">
          <a:xfrm>
            <a:off x="5424488" y="1727200"/>
            <a:ext cx="995362" cy="274638"/>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 sz="1200" b="1">
                <a:solidFill>
                  <a:schemeClr val="accent2"/>
                </a:solidFill>
                <a:latin typeface="Arial" charset="0"/>
              </a:rPr>
              <a:t>Trimestre</a:t>
            </a:r>
            <a:endParaRPr lang="es-ES" sz="1200">
              <a:latin typeface="Arial" charset="0"/>
            </a:endParaRPr>
          </a:p>
        </p:txBody>
      </p:sp>
      <p:sp>
        <p:nvSpPr>
          <p:cNvPr id="164876" name="Text Box 12"/>
          <p:cNvSpPr txBox="1">
            <a:spLocks noChangeArrowheads="1"/>
          </p:cNvSpPr>
          <p:nvPr/>
        </p:nvSpPr>
        <p:spPr bwMode="auto">
          <a:xfrm>
            <a:off x="7345363" y="1727200"/>
            <a:ext cx="1006475" cy="274638"/>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 sz="1200" b="1">
                <a:solidFill>
                  <a:schemeClr val="accent2"/>
                </a:solidFill>
                <a:latin typeface="Arial" charset="0"/>
              </a:rPr>
              <a:t>Ventas</a:t>
            </a:r>
            <a:endParaRPr lang="es-ES" sz="1200">
              <a:latin typeface="Arial" charset="0"/>
            </a:endParaRPr>
          </a:p>
        </p:txBody>
      </p:sp>
      <p:sp>
        <p:nvSpPr>
          <p:cNvPr id="164877" name="Text Box 13"/>
          <p:cNvSpPr txBox="1">
            <a:spLocks noChangeArrowheads="1"/>
          </p:cNvSpPr>
          <p:nvPr/>
        </p:nvSpPr>
        <p:spPr bwMode="auto">
          <a:xfrm>
            <a:off x="6375400" y="1727200"/>
            <a:ext cx="993775" cy="274638"/>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 sz="1200" b="1">
                <a:solidFill>
                  <a:schemeClr val="accent2"/>
                </a:solidFill>
                <a:latin typeface="Arial" charset="0"/>
              </a:rPr>
              <a:t>Ciudad</a:t>
            </a:r>
            <a:endParaRPr lang="es-ES" sz="1200">
              <a:latin typeface="Arial" charset="0"/>
            </a:endParaRPr>
          </a:p>
        </p:txBody>
      </p:sp>
      <p:sp>
        <p:nvSpPr>
          <p:cNvPr id="164878" name="Text Box 14"/>
          <p:cNvSpPr txBox="1">
            <a:spLocks noChangeArrowheads="1"/>
          </p:cNvSpPr>
          <p:nvPr/>
        </p:nvSpPr>
        <p:spPr bwMode="auto">
          <a:xfrm>
            <a:off x="5688013" y="2824163"/>
            <a:ext cx="436562"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a:latin typeface="Arial" charset="0"/>
              </a:rPr>
              <a:t>T2</a:t>
            </a:r>
          </a:p>
        </p:txBody>
      </p:sp>
      <p:sp>
        <p:nvSpPr>
          <p:cNvPr id="164879" name="Text Box 15"/>
          <p:cNvSpPr txBox="1">
            <a:spLocks noChangeArrowheads="1"/>
          </p:cNvSpPr>
          <p:nvPr/>
        </p:nvSpPr>
        <p:spPr bwMode="auto">
          <a:xfrm>
            <a:off x="5688013" y="2116138"/>
            <a:ext cx="434975"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a:latin typeface="Arial" charset="0"/>
              </a:rPr>
              <a:t>T1</a:t>
            </a:r>
          </a:p>
        </p:txBody>
      </p:sp>
      <p:sp>
        <p:nvSpPr>
          <p:cNvPr id="164880" name="Text Box 16"/>
          <p:cNvSpPr txBox="1">
            <a:spLocks noChangeArrowheads="1"/>
          </p:cNvSpPr>
          <p:nvPr/>
        </p:nvSpPr>
        <p:spPr bwMode="auto">
          <a:xfrm>
            <a:off x="7391400" y="2827338"/>
            <a:ext cx="9318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400000</a:t>
            </a:r>
          </a:p>
        </p:txBody>
      </p:sp>
      <p:sp>
        <p:nvSpPr>
          <p:cNvPr id="164881" name="Text Box 17"/>
          <p:cNvSpPr txBox="1">
            <a:spLocks noChangeArrowheads="1"/>
          </p:cNvSpPr>
          <p:nvPr/>
        </p:nvSpPr>
        <p:spPr bwMode="auto">
          <a:xfrm>
            <a:off x="5688013" y="3159125"/>
            <a:ext cx="436562"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a:latin typeface="Arial" charset="0"/>
              </a:rPr>
              <a:t>T2</a:t>
            </a:r>
          </a:p>
        </p:txBody>
      </p:sp>
      <p:sp>
        <p:nvSpPr>
          <p:cNvPr id="164882" name="Text Box 18"/>
          <p:cNvSpPr txBox="1">
            <a:spLocks noChangeArrowheads="1"/>
          </p:cNvSpPr>
          <p:nvPr/>
        </p:nvSpPr>
        <p:spPr bwMode="auto">
          <a:xfrm>
            <a:off x="7416800" y="3159125"/>
            <a:ext cx="8556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700000</a:t>
            </a:r>
          </a:p>
        </p:txBody>
      </p:sp>
      <p:sp>
        <p:nvSpPr>
          <p:cNvPr id="164883" name="Text Box 19"/>
          <p:cNvSpPr txBox="1">
            <a:spLocks noChangeArrowheads="1"/>
          </p:cNvSpPr>
          <p:nvPr/>
        </p:nvSpPr>
        <p:spPr bwMode="auto">
          <a:xfrm>
            <a:off x="4475163" y="2474913"/>
            <a:ext cx="1076325"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Refrescos</a:t>
            </a:r>
          </a:p>
        </p:txBody>
      </p:sp>
      <p:sp>
        <p:nvSpPr>
          <p:cNvPr id="164884" name="Text Box 20"/>
          <p:cNvSpPr txBox="1">
            <a:spLocks noChangeArrowheads="1"/>
          </p:cNvSpPr>
          <p:nvPr/>
        </p:nvSpPr>
        <p:spPr bwMode="auto">
          <a:xfrm>
            <a:off x="5688013" y="2525713"/>
            <a:ext cx="436562"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a:latin typeface="Arial" charset="0"/>
              </a:rPr>
              <a:t>T1</a:t>
            </a:r>
          </a:p>
        </p:txBody>
      </p:sp>
      <p:sp>
        <p:nvSpPr>
          <p:cNvPr id="164885" name="Text Box 21"/>
          <p:cNvSpPr txBox="1">
            <a:spLocks noChangeArrowheads="1"/>
          </p:cNvSpPr>
          <p:nvPr/>
        </p:nvSpPr>
        <p:spPr bwMode="auto">
          <a:xfrm>
            <a:off x="6419850" y="2116138"/>
            <a:ext cx="911225"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Valencia</a:t>
            </a:r>
          </a:p>
        </p:txBody>
      </p:sp>
      <p:sp>
        <p:nvSpPr>
          <p:cNvPr id="164886" name="Line 22"/>
          <p:cNvSpPr>
            <a:spLocks noChangeShapeType="1"/>
          </p:cNvSpPr>
          <p:nvPr/>
        </p:nvSpPr>
        <p:spPr bwMode="auto">
          <a:xfrm>
            <a:off x="5445125" y="1704975"/>
            <a:ext cx="0" cy="180340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4887" name="Line 23"/>
          <p:cNvSpPr>
            <a:spLocks noChangeShapeType="1"/>
          </p:cNvSpPr>
          <p:nvPr/>
        </p:nvSpPr>
        <p:spPr bwMode="auto">
          <a:xfrm flipH="1">
            <a:off x="6383338" y="1714500"/>
            <a:ext cx="0" cy="1779588"/>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4888" name="Line 24"/>
          <p:cNvSpPr>
            <a:spLocks noChangeShapeType="1"/>
          </p:cNvSpPr>
          <p:nvPr/>
        </p:nvSpPr>
        <p:spPr bwMode="auto">
          <a:xfrm flipH="1">
            <a:off x="7318375" y="1706563"/>
            <a:ext cx="0" cy="179070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4889" name="AutoShape 25"/>
          <p:cNvSpPr>
            <a:spLocks noChangeArrowheads="1"/>
          </p:cNvSpPr>
          <p:nvPr/>
        </p:nvSpPr>
        <p:spPr bwMode="auto">
          <a:xfrm>
            <a:off x="4103688" y="2384425"/>
            <a:ext cx="303212" cy="187325"/>
          </a:xfrm>
          <a:prstGeom prst="rightArrow">
            <a:avLst>
              <a:gd name="adj1" fmla="val 50000"/>
              <a:gd name="adj2" fmla="val 40466"/>
            </a:avLst>
          </a:prstGeom>
          <a:solidFill>
            <a:schemeClr val="accent2"/>
          </a:solidFill>
          <a:ln w="12700">
            <a:solidFill>
              <a:schemeClr val="tx1"/>
            </a:solidFill>
            <a:miter lim="800000"/>
            <a:headEnd type="none" w="sm" len="sm"/>
            <a:tailEnd type="none" w="sm" len="sm"/>
          </a:ln>
          <a:effectLst/>
        </p:spPr>
        <p:txBody>
          <a:bodyPr wrap="none" anchor="ctr"/>
          <a:lstStyle/>
          <a:p>
            <a:endParaRPr lang="es-MX"/>
          </a:p>
        </p:txBody>
      </p:sp>
      <p:sp>
        <p:nvSpPr>
          <p:cNvPr id="164890" name="AutoShape 26"/>
          <p:cNvSpPr>
            <a:spLocks noChangeArrowheads="1"/>
          </p:cNvSpPr>
          <p:nvPr/>
        </p:nvSpPr>
        <p:spPr bwMode="auto">
          <a:xfrm>
            <a:off x="4083050" y="2927350"/>
            <a:ext cx="303213" cy="187325"/>
          </a:xfrm>
          <a:prstGeom prst="rightArrow">
            <a:avLst>
              <a:gd name="adj1" fmla="val 50000"/>
              <a:gd name="adj2" fmla="val 40466"/>
            </a:avLst>
          </a:prstGeom>
          <a:solidFill>
            <a:schemeClr val="accent2"/>
          </a:solidFill>
          <a:ln w="12700">
            <a:solidFill>
              <a:schemeClr val="tx1"/>
            </a:solidFill>
            <a:miter lim="800000"/>
            <a:headEnd type="none" w="sm" len="sm"/>
            <a:tailEnd type="none" w="sm" len="sm"/>
          </a:ln>
          <a:effectLst/>
        </p:spPr>
        <p:txBody>
          <a:bodyPr wrap="none" anchor="ctr"/>
          <a:lstStyle/>
          <a:p>
            <a:endParaRPr lang="es-MX"/>
          </a:p>
        </p:txBody>
      </p:sp>
      <p:sp>
        <p:nvSpPr>
          <p:cNvPr id="164891" name="Text Box 27"/>
          <p:cNvSpPr txBox="1">
            <a:spLocks noChangeArrowheads="1"/>
          </p:cNvSpPr>
          <p:nvPr/>
        </p:nvSpPr>
        <p:spPr bwMode="auto">
          <a:xfrm rot="-5350715">
            <a:off x="3486150" y="3602038"/>
            <a:ext cx="1558925" cy="39687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2000" b="1">
                <a:solidFill>
                  <a:schemeClr val="accent2"/>
                </a:solidFill>
                <a:latin typeface="Arial" charset="0"/>
              </a:rPr>
              <a:t>drill-</a:t>
            </a:r>
            <a:r>
              <a:rPr lang="es-ES_tradnl" sz="2000" b="1">
                <a:solidFill>
                  <a:schemeClr val="accent2"/>
                </a:solidFill>
                <a:latin typeface="Arial" charset="0"/>
              </a:rPr>
              <a:t>across</a:t>
            </a:r>
            <a:endParaRPr lang="es-ES" sz="2000" b="1">
              <a:solidFill>
                <a:schemeClr val="accent2"/>
              </a:solidFill>
              <a:latin typeface="Arial" charset="0"/>
            </a:endParaRPr>
          </a:p>
        </p:txBody>
      </p:sp>
      <p:sp>
        <p:nvSpPr>
          <p:cNvPr id="164892" name="Line 28"/>
          <p:cNvSpPr>
            <a:spLocks noChangeShapeType="1"/>
          </p:cNvSpPr>
          <p:nvPr/>
        </p:nvSpPr>
        <p:spPr bwMode="auto">
          <a:xfrm>
            <a:off x="682625" y="1501775"/>
            <a:ext cx="0" cy="4778375"/>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4893" name="Line 29"/>
          <p:cNvSpPr>
            <a:spLocks noChangeShapeType="1"/>
          </p:cNvSpPr>
          <p:nvPr/>
        </p:nvSpPr>
        <p:spPr bwMode="auto">
          <a:xfrm flipH="1">
            <a:off x="1728788" y="1501775"/>
            <a:ext cx="0" cy="4811713"/>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4894" name="Line 30"/>
          <p:cNvSpPr>
            <a:spLocks noChangeShapeType="1"/>
          </p:cNvSpPr>
          <p:nvPr/>
        </p:nvSpPr>
        <p:spPr bwMode="auto">
          <a:xfrm flipH="1">
            <a:off x="2847975" y="1516063"/>
            <a:ext cx="0" cy="4776787"/>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4895" name="Line 31"/>
          <p:cNvSpPr>
            <a:spLocks noChangeShapeType="1"/>
          </p:cNvSpPr>
          <p:nvPr/>
        </p:nvSpPr>
        <p:spPr bwMode="auto">
          <a:xfrm flipH="1">
            <a:off x="4054475" y="1514475"/>
            <a:ext cx="15875" cy="4791075"/>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4896" name="Line 32"/>
          <p:cNvSpPr>
            <a:spLocks noChangeShapeType="1"/>
          </p:cNvSpPr>
          <p:nvPr/>
        </p:nvSpPr>
        <p:spPr bwMode="auto">
          <a:xfrm>
            <a:off x="682625" y="1508125"/>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4897" name="Line 33"/>
          <p:cNvSpPr>
            <a:spLocks noChangeShapeType="1"/>
          </p:cNvSpPr>
          <p:nvPr/>
        </p:nvSpPr>
        <p:spPr bwMode="auto">
          <a:xfrm>
            <a:off x="719138" y="2236788"/>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4898" name="Line 34"/>
          <p:cNvSpPr>
            <a:spLocks noChangeShapeType="1"/>
          </p:cNvSpPr>
          <p:nvPr/>
        </p:nvSpPr>
        <p:spPr bwMode="auto">
          <a:xfrm>
            <a:off x="698500" y="4371975"/>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4899" name="Line 35"/>
          <p:cNvSpPr>
            <a:spLocks noChangeShapeType="1"/>
          </p:cNvSpPr>
          <p:nvPr/>
        </p:nvSpPr>
        <p:spPr bwMode="auto">
          <a:xfrm>
            <a:off x="704850" y="2705100"/>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4900" name="Line 36"/>
          <p:cNvSpPr>
            <a:spLocks noChangeShapeType="1"/>
          </p:cNvSpPr>
          <p:nvPr/>
        </p:nvSpPr>
        <p:spPr bwMode="auto">
          <a:xfrm>
            <a:off x="698500" y="3279775"/>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4901" name="Line 37"/>
          <p:cNvSpPr>
            <a:spLocks noChangeShapeType="1"/>
          </p:cNvSpPr>
          <p:nvPr/>
        </p:nvSpPr>
        <p:spPr bwMode="auto">
          <a:xfrm>
            <a:off x="692150" y="3849688"/>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4902" name="Text Box 38"/>
          <p:cNvSpPr txBox="1">
            <a:spLocks noChangeArrowheads="1"/>
          </p:cNvSpPr>
          <p:nvPr/>
        </p:nvSpPr>
        <p:spPr bwMode="auto">
          <a:xfrm>
            <a:off x="650875" y="1676400"/>
            <a:ext cx="1122363" cy="304800"/>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 sz="1400" b="1">
                <a:solidFill>
                  <a:schemeClr val="accent2"/>
                </a:solidFill>
                <a:latin typeface="Arial" charset="0"/>
              </a:rPr>
              <a:t>Categoría</a:t>
            </a:r>
            <a:endParaRPr lang="es-ES" sz="1400">
              <a:latin typeface="Arial" charset="0"/>
            </a:endParaRPr>
          </a:p>
        </p:txBody>
      </p:sp>
      <p:sp>
        <p:nvSpPr>
          <p:cNvPr id="164903" name="Text Box 39"/>
          <p:cNvSpPr txBox="1">
            <a:spLocks noChangeArrowheads="1"/>
          </p:cNvSpPr>
          <p:nvPr/>
        </p:nvSpPr>
        <p:spPr bwMode="auto">
          <a:xfrm>
            <a:off x="1803400" y="1676400"/>
            <a:ext cx="1052513" cy="304800"/>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 sz="1400" b="1">
                <a:solidFill>
                  <a:schemeClr val="accent2"/>
                </a:solidFill>
                <a:latin typeface="Arial" charset="0"/>
              </a:rPr>
              <a:t>Trimestre</a:t>
            </a:r>
            <a:endParaRPr lang="es-ES" sz="1400">
              <a:latin typeface="Arial" charset="0"/>
            </a:endParaRPr>
          </a:p>
        </p:txBody>
      </p:sp>
      <p:sp>
        <p:nvSpPr>
          <p:cNvPr id="164904" name="Text Box 40"/>
          <p:cNvSpPr txBox="1">
            <a:spLocks noChangeArrowheads="1"/>
          </p:cNvSpPr>
          <p:nvPr/>
        </p:nvSpPr>
        <p:spPr bwMode="auto">
          <a:xfrm>
            <a:off x="2971800" y="1676400"/>
            <a:ext cx="1065213" cy="304800"/>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 sz="1400" b="1">
                <a:solidFill>
                  <a:schemeClr val="accent2"/>
                </a:solidFill>
                <a:latin typeface="Arial" charset="0"/>
              </a:rPr>
              <a:t>Ventas</a:t>
            </a:r>
            <a:endParaRPr lang="es-ES" sz="1400">
              <a:latin typeface="Arial" charset="0"/>
            </a:endParaRPr>
          </a:p>
        </p:txBody>
      </p:sp>
      <p:sp>
        <p:nvSpPr>
          <p:cNvPr id="164905" name="Text Box 41"/>
          <p:cNvSpPr txBox="1">
            <a:spLocks noChangeArrowheads="1"/>
          </p:cNvSpPr>
          <p:nvPr/>
        </p:nvSpPr>
        <p:spPr bwMode="auto">
          <a:xfrm>
            <a:off x="990600" y="2314575"/>
            <a:ext cx="360363" cy="366713"/>
          </a:xfrm>
          <a:prstGeom prst="rect">
            <a:avLst/>
          </a:prstGeom>
          <a:noFill/>
          <a:ln w="12700">
            <a:noFill/>
            <a:miter lim="800000"/>
            <a:headEnd type="none" w="sm" len="sm"/>
            <a:tailEnd type="none" w="sm" len="sm"/>
          </a:ln>
          <a:effectLst/>
        </p:spPr>
        <p:txBody>
          <a:bodyPr>
            <a:spAutoFit/>
          </a:bodyPr>
          <a:lstStyle/>
          <a:p>
            <a:pPr eaLnBrk="1" hangingPunct="1">
              <a:spcBef>
                <a:spcPct val="50000"/>
              </a:spcBef>
            </a:pPr>
            <a:endParaRPr lang="es-ES" sz="1800">
              <a:latin typeface="Arial" charset="0"/>
            </a:endParaRPr>
          </a:p>
        </p:txBody>
      </p:sp>
      <p:sp>
        <p:nvSpPr>
          <p:cNvPr id="164906" name="Text Box 42"/>
          <p:cNvSpPr txBox="1">
            <a:spLocks noChangeArrowheads="1"/>
          </p:cNvSpPr>
          <p:nvPr/>
        </p:nvSpPr>
        <p:spPr bwMode="auto">
          <a:xfrm>
            <a:off x="2125663" y="5851525"/>
            <a:ext cx="461962" cy="366713"/>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T4</a:t>
            </a:r>
          </a:p>
        </p:txBody>
      </p:sp>
      <p:sp>
        <p:nvSpPr>
          <p:cNvPr id="164907" name="Text Box 43"/>
          <p:cNvSpPr txBox="1">
            <a:spLocks noChangeArrowheads="1"/>
          </p:cNvSpPr>
          <p:nvPr/>
        </p:nvSpPr>
        <p:spPr bwMode="auto">
          <a:xfrm>
            <a:off x="2125663" y="4892675"/>
            <a:ext cx="504825" cy="366713"/>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T2</a:t>
            </a:r>
          </a:p>
        </p:txBody>
      </p:sp>
      <p:sp>
        <p:nvSpPr>
          <p:cNvPr id="164908" name="Text Box 44"/>
          <p:cNvSpPr txBox="1">
            <a:spLocks noChangeArrowheads="1"/>
          </p:cNvSpPr>
          <p:nvPr/>
        </p:nvSpPr>
        <p:spPr bwMode="auto">
          <a:xfrm>
            <a:off x="2138363" y="3394075"/>
            <a:ext cx="461962" cy="366713"/>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T3</a:t>
            </a:r>
          </a:p>
        </p:txBody>
      </p:sp>
      <p:sp>
        <p:nvSpPr>
          <p:cNvPr id="164909" name="Text Box 45"/>
          <p:cNvSpPr txBox="1">
            <a:spLocks noChangeArrowheads="1"/>
          </p:cNvSpPr>
          <p:nvPr/>
        </p:nvSpPr>
        <p:spPr bwMode="auto">
          <a:xfrm>
            <a:off x="2125663" y="2309813"/>
            <a:ext cx="460375" cy="3667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T1</a:t>
            </a:r>
          </a:p>
        </p:txBody>
      </p:sp>
      <p:sp>
        <p:nvSpPr>
          <p:cNvPr id="164910" name="Text Box 46"/>
          <p:cNvSpPr txBox="1">
            <a:spLocks noChangeArrowheads="1"/>
          </p:cNvSpPr>
          <p:nvPr/>
        </p:nvSpPr>
        <p:spPr bwMode="auto">
          <a:xfrm>
            <a:off x="2125663" y="5353050"/>
            <a:ext cx="461962" cy="366713"/>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T3</a:t>
            </a:r>
          </a:p>
        </p:txBody>
      </p:sp>
      <p:sp>
        <p:nvSpPr>
          <p:cNvPr id="164911" name="Text Box 47"/>
          <p:cNvSpPr txBox="1">
            <a:spLocks noChangeArrowheads="1"/>
          </p:cNvSpPr>
          <p:nvPr/>
        </p:nvSpPr>
        <p:spPr bwMode="auto">
          <a:xfrm>
            <a:off x="2868613" y="2324100"/>
            <a:ext cx="11604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2000000</a:t>
            </a:r>
          </a:p>
        </p:txBody>
      </p:sp>
      <p:sp>
        <p:nvSpPr>
          <p:cNvPr id="164912" name="Text Box 48"/>
          <p:cNvSpPr txBox="1">
            <a:spLocks noChangeArrowheads="1"/>
          </p:cNvSpPr>
          <p:nvPr/>
        </p:nvSpPr>
        <p:spPr bwMode="auto">
          <a:xfrm>
            <a:off x="2881313" y="3414713"/>
            <a:ext cx="10715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3000000</a:t>
            </a:r>
          </a:p>
        </p:txBody>
      </p:sp>
      <p:sp>
        <p:nvSpPr>
          <p:cNvPr id="164913" name="Text Box 49"/>
          <p:cNvSpPr txBox="1">
            <a:spLocks noChangeArrowheads="1"/>
          </p:cNvSpPr>
          <p:nvPr/>
        </p:nvSpPr>
        <p:spPr bwMode="auto">
          <a:xfrm>
            <a:off x="2868613" y="4945063"/>
            <a:ext cx="8937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1500000</a:t>
            </a:r>
          </a:p>
        </p:txBody>
      </p:sp>
      <p:sp>
        <p:nvSpPr>
          <p:cNvPr id="164914" name="Text Box 50"/>
          <p:cNvSpPr txBox="1">
            <a:spLocks noChangeArrowheads="1"/>
          </p:cNvSpPr>
          <p:nvPr/>
        </p:nvSpPr>
        <p:spPr bwMode="auto">
          <a:xfrm>
            <a:off x="2868613" y="5859463"/>
            <a:ext cx="10842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2400000</a:t>
            </a:r>
          </a:p>
        </p:txBody>
      </p:sp>
      <p:sp>
        <p:nvSpPr>
          <p:cNvPr id="164915" name="Text Box 51"/>
          <p:cNvSpPr txBox="1">
            <a:spLocks noChangeArrowheads="1"/>
          </p:cNvSpPr>
          <p:nvPr/>
        </p:nvSpPr>
        <p:spPr bwMode="auto">
          <a:xfrm>
            <a:off x="2868613" y="5367338"/>
            <a:ext cx="10207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8000000</a:t>
            </a:r>
          </a:p>
        </p:txBody>
      </p:sp>
      <p:sp>
        <p:nvSpPr>
          <p:cNvPr id="164916" name="Line 52"/>
          <p:cNvSpPr>
            <a:spLocks noChangeShapeType="1"/>
          </p:cNvSpPr>
          <p:nvPr/>
        </p:nvSpPr>
        <p:spPr bwMode="auto">
          <a:xfrm>
            <a:off x="692150" y="4867275"/>
            <a:ext cx="3390900" cy="0"/>
          </a:xfrm>
          <a:prstGeom prst="line">
            <a:avLst/>
          </a:prstGeom>
          <a:noFill/>
          <a:ln w="3175">
            <a:solidFill>
              <a:schemeClr val="tx1"/>
            </a:solidFill>
            <a:round/>
            <a:headEnd type="none" w="sm" len="sm"/>
            <a:tailEnd type="none" w="sm" len="sm"/>
          </a:ln>
          <a:effectLst/>
        </p:spPr>
        <p:txBody>
          <a:bodyPr wrap="none" anchor="ctr"/>
          <a:lstStyle/>
          <a:p>
            <a:endParaRPr lang="es-MX"/>
          </a:p>
        </p:txBody>
      </p:sp>
      <p:sp>
        <p:nvSpPr>
          <p:cNvPr id="164917" name="Line 53"/>
          <p:cNvSpPr>
            <a:spLocks noChangeShapeType="1"/>
          </p:cNvSpPr>
          <p:nvPr/>
        </p:nvSpPr>
        <p:spPr bwMode="auto">
          <a:xfrm>
            <a:off x="671513" y="5349875"/>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4918" name="Text Box 54"/>
          <p:cNvSpPr txBox="1">
            <a:spLocks noChangeArrowheads="1"/>
          </p:cNvSpPr>
          <p:nvPr/>
        </p:nvSpPr>
        <p:spPr bwMode="auto">
          <a:xfrm>
            <a:off x="2125663" y="4410075"/>
            <a:ext cx="461962" cy="366713"/>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T1</a:t>
            </a:r>
          </a:p>
        </p:txBody>
      </p:sp>
      <p:sp>
        <p:nvSpPr>
          <p:cNvPr id="164919" name="Text Box 55"/>
          <p:cNvSpPr txBox="1">
            <a:spLocks noChangeArrowheads="1"/>
          </p:cNvSpPr>
          <p:nvPr/>
        </p:nvSpPr>
        <p:spPr bwMode="auto">
          <a:xfrm>
            <a:off x="2868613" y="4424363"/>
            <a:ext cx="10461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1000000</a:t>
            </a:r>
          </a:p>
        </p:txBody>
      </p:sp>
      <p:sp>
        <p:nvSpPr>
          <p:cNvPr id="164920" name="Line 56"/>
          <p:cNvSpPr>
            <a:spLocks noChangeShapeType="1"/>
          </p:cNvSpPr>
          <p:nvPr/>
        </p:nvSpPr>
        <p:spPr bwMode="auto">
          <a:xfrm>
            <a:off x="692150" y="5341938"/>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4921" name="Line 57"/>
          <p:cNvSpPr>
            <a:spLocks noChangeShapeType="1"/>
          </p:cNvSpPr>
          <p:nvPr/>
        </p:nvSpPr>
        <p:spPr bwMode="auto">
          <a:xfrm>
            <a:off x="671513" y="5811838"/>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4922" name="Text Box 58"/>
          <p:cNvSpPr txBox="1">
            <a:spLocks noChangeArrowheads="1"/>
          </p:cNvSpPr>
          <p:nvPr/>
        </p:nvSpPr>
        <p:spPr bwMode="auto">
          <a:xfrm>
            <a:off x="2125663" y="3962400"/>
            <a:ext cx="461962" cy="366713"/>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T4</a:t>
            </a:r>
          </a:p>
        </p:txBody>
      </p:sp>
      <p:sp>
        <p:nvSpPr>
          <p:cNvPr id="164923" name="Line 59"/>
          <p:cNvSpPr>
            <a:spLocks noChangeShapeType="1"/>
          </p:cNvSpPr>
          <p:nvPr/>
        </p:nvSpPr>
        <p:spPr bwMode="auto">
          <a:xfrm>
            <a:off x="679450" y="6281738"/>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4924" name="Text Box 60"/>
          <p:cNvSpPr txBox="1">
            <a:spLocks noChangeArrowheads="1"/>
          </p:cNvSpPr>
          <p:nvPr/>
        </p:nvSpPr>
        <p:spPr bwMode="auto">
          <a:xfrm>
            <a:off x="2154238" y="2849563"/>
            <a:ext cx="461962" cy="3667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T2</a:t>
            </a:r>
          </a:p>
        </p:txBody>
      </p:sp>
      <p:sp>
        <p:nvSpPr>
          <p:cNvPr id="164925" name="Text Box 61"/>
          <p:cNvSpPr txBox="1">
            <a:spLocks noChangeArrowheads="1"/>
          </p:cNvSpPr>
          <p:nvPr/>
        </p:nvSpPr>
        <p:spPr bwMode="auto">
          <a:xfrm>
            <a:off x="2868613" y="2863850"/>
            <a:ext cx="11223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1000000</a:t>
            </a:r>
          </a:p>
        </p:txBody>
      </p:sp>
      <p:sp>
        <p:nvSpPr>
          <p:cNvPr id="164926" name="Text Box 62"/>
          <p:cNvSpPr txBox="1">
            <a:spLocks noChangeArrowheads="1"/>
          </p:cNvSpPr>
          <p:nvPr/>
        </p:nvSpPr>
        <p:spPr bwMode="auto">
          <a:xfrm>
            <a:off x="701675" y="2320925"/>
            <a:ext cx="11350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Refrescos</a:t>
            </a:r>
          </a:p>
        </p:txBody>
      </p:sp>
      <p:sp>
        <p:nvSpPr>
          <p:cNvPr id="164927" name="Text Box 63"/>
          <p:cNvSpPr txBox="1">
            <a:spLocks noChangeArrowheads="1"/>
          </p:cNvSpPr>
          <p:nvPr/>
        </p:nvSpPr>
        <p:spPr bwMode="auto">
          <a:xfrm>
            <a:off x="701675" y="2879725"/>
            <a:ext cx="11350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Refrescos</a:t>
            </a:r>
          </a:p>
        </p:txBody>
      </p:sp>
      <p:sp>
        <p:nvSpPr>
          <p:cNvPr id="164928" name="Text Box 64"/>
          <p:cNvSpPr txBox="1">
            <a:spLocks noChangeArrowheads="1"/>
          </p:cNvSpPr>
          <p:nvPr/>
        </p:nvSpPr>
        <p:spPr bwMode="auto">
          <a:xfrm>
            <a:off x="714375" y="3375025"/>
            <a:ext cx="11350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Refrescos</a:t>
            </a:r>
          </a:p>
        </p:txBody>
      </p:sp>
      <p:sp>
        <p:nvSpPr>
          <p:cNvPr id="164929" name="Text Box 65"/>
          <p:cNvSpPr txBox="1">
            <a:spLocks noChangeArrowheads="1"/>
          </p:cNvSpPr>
          <p:nvPr/>
        </p:nvSpPr>
        <p:spPr bwMode="auto">
          <a:xfrm>
            <a:off x="701675" y="3984625"/>
            <a:ext cx="11350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Refrescos</a:t>
            </a:r>
          </a:p>
        </p:txBody>
      </p:sp>
      <p:sp>
        <p:nvSpPr>
          <p:cNvPr id="164930" name="Text Box 66"/>
          <p:cNvSpPr txBox="1">
            <a:spLocks noChangeArrowheads="1"/>
          </p:cNvSpPr>
          <p:nvPr/>
        </p:nvSpPr>
        <p:spPr bwMode="auto">
          <a:xfrm>
            <a:off x="701675" y="4479925"/>
            <a:ext cx="11350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Zumos</a:t>
            </a:r>
          </a:p>
        </p:txBody>
      </p:sp>
      <p:sp>
        <p:nvSpPr>
          <p:cNvPr id="164931" name="Text Box 67"/>
          <p:cNvSpPr txBox="1">
            <a:spLocks noChangeArrowheads="1"/>
          </p:cNvSpPr>
          <p:nvPr/>
        </p:nvSpPr>
        <p:spPr bwMode="auto">
          <a:xfrm>
            <a:off x="701675" y="4937125"/>
            <a:ext cx="11350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Zumos</a:t>
            </a:r>
          </a:p>
        </p:txBody>
      </p:sp>
      <p:sp>
        <p:nvSpPr>
          <p:cNvPr id="164932" name="Text Box 68"/>
          <p:cNvSpPr txBox="1">
            <a:spLocks noChangeArrowheads="1"/>
          </p:cNvSpPr>
          <p:nvPr/>
        </p:nvSpPr>
        <p:spPr bwMode="auto">
          <a:xfrm>
            <a:off x="701675" y="5419725"/>
            <a:ext cx="11350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Zumos</a:t>
            </a:r>
          </a:p>
        </p:txBody>
      </p:sp>
      <p:sp>
        <p:nvSpPr>
          <p:cNvPr id="164933" name="Text Box 69"/>
          <p:cNvSpPr txBox="1">
            <a:spLocks noChangeArrowheads="1"/>
          </p:cNvSpPr>
          <p:nvPr/>
        </p:nvSpPr>
        <p:spPr bwMode="auto">
          <a:xfrm>
            <a:off x="701675" y="5889625"/>
            <a:ext cx="11350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Zumos</a:t>
            </a:r>
          </a:p>
        </p:txBody>
      </p:sp>
      <p:sp>
        <p:nvSpPr>
          <p:cNvPr id="164934" name="Text Box 70"/>
          <p:cNvSpPr txBox="1">
            <a:spLocks noChangeArrowheads="1"/>
          </p:cNvSpPr>
          <p:nvPr/>
        </p:nvSpPr>
        <p:spPr bwMode="auto">
          <a:xfrm>
            <a:off x="2868613" y="3975100"/>
            <a:ext cx="11604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2000000</a:t>
            </a:r>
          </a:p>
        </p:txBody>
      </p:sp>
      <p:sp>
        <p:nvSpPr>
          <p:cNvPr id="164935" name="Text Box 71"/>
          <p:cNvSpPr txBox="1">
            <a:spLocks noChangeArrowheads="1"/>
          </p:cNvSpPr>
          <p:nvPr/>
        </p:nvSpPr>
        <p:spPr bwMode="auto">
          <a:xfrm>
            <a:off x="6419850" y="2446338"/>
            <a:ext cx="911225"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León</a:t>
            </a:r>
          </a:p>
        </p:txBody>
      </p:sp>
      <p:sp>
        <p:nvSpPr>
          <p:cNvPr id="164936" name="Text Box 72"/>
          <p:cNvSpPr txBox="1">
            <a:spLocks noChangeArrowheads="1"/>
          </p:cNvSpPr>
          <p:nvPr/>
        </p:nvSpPr>
        <p:spPr bwMode="auto">
          <a:xfrm>
            <a:off x="4500563" y="2132013"/>
            <a:ext cx="1076325"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Refrescos</a:t>
            </a:r>
          </a:p>
        </p:txBody>
      </p:sp>
      <p:sp>
        <p:nvSpPr>
          <p:cNvPr id="164937" name="Text Box 73"/>
          <p:cNvSpPr txBox="1">
            <a:spLocks noChangeArrowheads="1"/>
          </p:cNvSpPr>
          <p:nvPr/>
        </p:nvSpPr>
        <p:spPr bwMode="auto">
          <a:xfrm>
            <a:off x="4513263" y="2817813"/>
            <a:ext cx="1076325"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Refrescos</a:t>
            </a:r>
          </a:p>
        </p:txBody>
      </p:sp>
      <p:sp>
        <p:nvSpPr>
          <p:cNvPr id="164938" name="Text Box 74"/>
          <p:cNvSpPr txBox="1">
            <a:spLocks noChangeArrowheads="1"/>
          </p:cNvSpPr>
          <p:nvPr/>
        </p:nvSpPr>
        <p:spPr bwMode="auto">
          <a:xfrm>
            <a:off x="4513263" y="3186113"/>
            <a:ext cx="1076325"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Refrescos</a:t>
            </a:r>
          </a:p>
        </p:txBody>
      </p:sp>
      <p:sp>
        <p:nvSpPr>
          <p:cNvPr id="164939" name="Line 75"/>
          <p:cNvSpPr>
            <a:spLocks noChangeShapeType="1"/>
          </p:cNvSpPr>
          <p:nvPr/>
        </p:nvSpPr>
        <p:spPr bwMode="auto">
          <a:xfrm flipV="1">
            <a:off x="4521200" y="1700213"/>
            <a:ext cx="0" cy="381000"/>
          </a:xfrm>
          <a:prstGeom prst="line">
            <a:avLst/>
          </a:prstGeom>
          <a:noFill/>
          <a:ln w="12700">
            <a:solidFill>
              <a:schemeClr val="tx1"/>
            </a:solidFill>
            <a:round/>
            <a:headEnd/>
            <a:tailEnd/>
          </a:ln>
          <a:effectLst/>
        </p:spPr>
        <p:txBody>
          <a:bodyPr wrap="none" anchor="ctr">
            <a:spAutoFit/>
          </a:bodyPr>
          <a:lstStyle/>
          <a:p>
            <a:endParaRPr lang="es-MX"/>
          </a:p>
        </p:txBody>
      </p:sp>
      <p:sp>
        <p:nvSpPr>
          <p:cNvPr id="164940" name="Line 76"/>
          <p:cNvSpPr>
            <a:spLocks noChangeShapeType="1"/>
          </p:cNvSpPr>
          <p:nvPr/>
        </p:nvSpPr>
        <p:spPr bwMode="auto">
          <a:xfrm flipV="1">
            <a:off x="8369300" y="1700213"/>
            <a:ext cx="0" cy="381000"/>
          </a:xfrm>
          <a:prstGeom prst="line">
            <a:avLst/>
          </a:prstGeom>
          <a:noFill/>
          <a:ln w="12700">
            <a:solidFill>
              <a:schemeClr val="tx1"/>
            </a:solidFill>
            <a:round/>
            <a:headEnd/>
            <a:tailEnd/>
          </a:ln>
          <a:effectLst/>
        </p:spPr>
        <p:txBody>
          <a:bodyPr wrap="none" anchor="ctr">
            <a:spAutoFit/>
          </a:bodyPr>
          <a:lstStyle/>
          <a:p>
            <a:endParaRPr lang="es-MX"/>
          </a:p>
        </p:txBody>
      </p:sp>
      <p:sp>
        <p:nvSpPr>
          <p:cNvPr id="164941" name="Text Box 77"/>
          <p:cNvSpPr txBox="1">
            <a:spLocks noChangeArrowheads="1"/>
          </p:cNvSpPr>
          <p:nvPr/>
        </p:nvSpPr>
        <p:spPr bwMode="auto">
          <a:xfrm>
            <a:off x="6419850" y="2827338"/>
            <a:ext cx="911225"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Valencia</a:t>
            </a:r>
          </a:p>
        </p:txBody>
      </p:sp>
      <p:sp>
        <p:nvSpPr>
          <p:cNvPr id="164942" name="Text Box 78"/>
          <p:cNvSpPr txBox="1">
            <a:spLocks noChangeArrowheads="1"/>
          </p:cNvSpPr>
          <p:nvPr/>
        </p:nvSpPr>
        <p:spPr bwMode="auto">
          <a:xfrm>
            <a:off x="6419850" y="3157538"/>
            <a:ext cx="911225"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León</a:t>
            </a:r>
          </a:p>
        </p:txBody>
      </p:sp>
      <p:sp>
        <p:nvSpPr>
          <p:cNvPr id="164943" name="Text Box 79"/>
          <p:cNvSpPr txBox="1">
            <a:spLocks noChangeArrowheads="1"/>
          </p:cNvSpPr>
          <p:nvPr/>
        </p:nvSpPr>
        <p:spPr bwMode="auto">
          <a:xfrm>
            <a:off x="7364413" y="2108200"/>
            <a:ext cx="11604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1000000</a:t>
            </a:r>
          </a:p>
        </p:txBody>
      </p:sp>
      <p:sp>
        <p:nvSpPr>
          <p:cNvPr id="164944" name="Text Box 80"/>
          <p:cNvSpPr txBox="1">
            <a:spLocks noChangeArrowheads="1"/>
          </p:cNvSpPr>
          <p:nvPr/>
        </p:nvSpPr>
        <p:spPr bwMode="auto">
          <a:xfrm>
            <a:off x="7377113" y="2463800"/>
            <a:ext cx="11604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1000000</a:t>
            </a:r>
          </a:p>
        </p:txBody>
      </p:sp>
      <p:sp>
        <p:nvSpPr>
          <p:cNvPr id="164945" name="Text Box 81"/>
          <p:cNvSpPr txBox="1">
            <a:spLocks noChangeArrowheads="1"/>
          </p:cNvSpPr>
          <p:nvPr/>
        </p:nvSpPr>
        <p:spPr bwMode="auto">
          <a:xfrm>
            <a:off x="4686300" y="6119813"/>
            <a:ext cx="3784600" cy="304800"/>
          </a:xfrm>
          <a:prstGeom prst="rect">
            <a:avLst/>
          </a:prstGeom>
          <a:noFill/>
          <a:ln w="12700">
            <a:noFill/>
            <a:miter lim="800000"/>
            <a:headEnd/>
            <a:tailEnd/>
          </a:ln>
          <a:effectLst/>
        </p:spPr>
        <p:txBody>
          <a:bodyPr>
            <a:spAutoFit/>
          </a:bodyPr>
          <a:lstStyle/>
          <a:p>
            <a:pPr eaLnBrk="1" hangingPunct="1">
              <a:spcBef>
                <a:spcPct val="50000"/>
              </a:spcBef>
            </a:pPr>
            <a:r>
              <a:rPr lang="es-ES" sz="1400">
                <a:solidFill>
                  <a:srgbClr val="000099"/>
                </a:solidFill>
                <a:latin typeface="Arial" charset="0"/>
              </a:rPr>
              <a:t>* Se asumen dos ciudades: Valencia y León.</a:t>
            </a:r>
          </a:p>
        </p:txBody>
      </p:sp>
      <p:sp>
        <p:nvSpPr>
          <p:cNvPr id="164946" name="Text Box 82"/>
          <p:cNvSpPr txBox="1">
            <a:spLocks noChangeArrowheads="1"/>
          </p:cNvSpPr>
          <p:nvPr/>
        </p:nvSpPr>
        <p:spPr bwMode="auto">
          <a:xfrm>
            <a:off x="4673600" y="4138613"/>
            <a:ext cx="3797300" cy="1314450"/>
          </a:xfrm>
          <a:prstGeom prst="rect">
            <a:avLst/>
          </a:prstGeom>
          <a:solidFill>
            <a:srgbClr val="F3C6AF"/>
          </a:solidFill>
          <a:ln w="12700">
            <a:noFill/>
            <a:miter lim="800000"/>
            <a:headEnd/>
            <a:tailEnd/>
          </a:ln>
          <a:effectLst/>
        </p:spPr>
        <p:txBody>
          <a:bodyPr>
            <a:spAutoFit/>
          </a:bodyPr>
          <a:lstStyle/>
          <a:p>
            <a:pPr eaLnBrk="1" hangingPunct="1">
              <a:spcBef>
                <a:spcPct val="50000"/>
              </a:spcBef>
            </a:pPr>
            <a:r>
              <a:rPr lang="es-ES" sz="1600">
                <a:latin typeface="Arial" charset="0"/>
              </a:rPr>
              <a:t>Cada grupo (categoría-trimestre) de la consulta original se disgrega en dos nuevos grupos (categoría-trimestre-ciudad) para las ciudades de León y Valencia.</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4 Marcador de número de diapositiva"/>
          <p:cNvSpPr>
            <a:spLocks noGrp="1"/>
          </p:cNvSpPr>
          <p:nvPr>
            <p:ph type="sldNum" sz="quarter" idx="12"/>
          </p:nvPr>
        </p:nvSpPr>
        <p:spPr/>
        <p:txBody>
          <a:bodyPr/>
          <a:lstStyle/>
          <a:p>
            <a:fld id="{AA06D202-D405-4B47-AAA0-DB51E3752A91}" type="slidenum">
              <a:rPr lang="en-US"/>
              <a:pPr/>
              <a:t>43</a:t>
            </a:fld>
            <a:endParaRPr lang="en-US"/>
          </a:p>
        </p:txBody>
      </p:sp>
      <p:sp>
        <p:nvSpPr>
          <p:cNvPr id="165890" name="Rectangle 2"/>
          <p:cNvSpPr>
            <a:spLocks noGrp="1" noChangeArrowheads="1"/>
          </p:cNvSpPr>
          <p:nvPr>
            <p:ph type="title"/>
          </p:nvPr>
        </p:nvSpPr>
        <p:spPr/>
        <p:txBody>
          <a:bodyPr/>
          <a:lstStyle/>
          <a:p>
            <a:pPr>
              <a:tabLst>
                <a:tab pos="7143750" algn="l"/>
              </a:tabLst>
            </a:pPr>
            <a:r>
              <a:rPr lang="en-GB"/>
              <a:t>Herramientas OLAP</a:t>
            </a:r>
            <a:endParaRPr lang="es-ES_tradnl"/>
          </a:p>
        </p:txBody>
      </p:sp>
      <p:sp>
        <p:nvSpPr>
          <p:cNvPr id="165891" name="Rectangle 3"/>
          <p:cNvSpPr>
            <a:spLocks noChangeArrowheads="1"/>
          </p:cNvSpPr>
          <p:nvPr/>
        </p:nvSpPr>
        <p:spPr bwMode="auto">
          <a:xfrm>
            <a:off x="1592263" y="2798763"/>
            <a:ext cx="966787" cy="1471612"/>
          </a:xfrm>
          <a:prstGeom prst="rect">
            <a:avLst/>
          </a:prstGeom>
          <a:solidFill>
            <a:srgbClr val="F7D7C7"/>
          </a:solidFill>
          <a:ln w="12700">
            <a:solidFill>
              <a:schemeClr val="tx1"/>
            </a:solidFill>
            <a:miter lim="800000"/>
            <a:headEnd type="none" w="sm" len="sm"/>
            <a:tailEnd type="none" w="sm" len="sm"/>
          </a:ln>
          <a:effectLst/>
        </p:spPr>
        <p:txBody>
          <a:bodyPr wrap="none" anchor="ctr"/>
          <a:lstStyle/>
          <a:p>
            <a:endParaRPr lang="es-MX"/>
          </a:p>
        </p:txBody>
      </p:sp>
      <p:sp>
        <p:nvSpPr>
          <p:cNvPr id="165892" name="Line 4"/>
          <p:cNvSpPr>
            <a:spLocks noChangeShapeType="1"/>
          </p:cNvSpPr>
          <p:nvPr/>
        </p:nvSpPr>
        <p:spPr bwMode="auto">
          <a:xfrm>
            <a:off x="1577975" y="2813050"/>
            <a:ext cx="0" cy="2957513"/>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5893" name="Line 5"/>
          <p:cNvSpPr>
            <a:spLocks noChangeShapeType="1"/>
          </p:cNvSpPr>
          <p:nvPr/>
        </p:nvSpPr>
        <p:spPr bwMode="auto">
          <a:xfrm>
            <a:off x="1577975" y="5741988"/>
            <a:ext cx="4214813"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5894" name="Line 6"/>
          <p:cNvSpPr>
            <a:spLocks noChangeShapeType="1"/>
          </p:cNvSpPr>
          <p:nvPr/>
        </p:nvSpPr>
        <p:spPr bwMode="auto">
          <a:xfrm flipV="1">
            <a:off x="1592263" y="1716088"/>
            <a:ext cx="3248025" cy="1082675"/>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5895" name="Line 7"/>
          <p:cNvSpPr>
            <a:spLocks noChangeShapeType="1"/>
          </p:cNvSpPr>
          <p:nvPr/>
        </p:nvSpPr>
        <p:spPr bwMode="auto">
          <a:xfrm>
            <a:off x="1577975" y="2798763"/>
            <a:ext cx="418465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5896" name="Line 8"/>
          <p:cNvSpPr>
            <a:spLocks noChangeShapeType="1"/>
          </p:cNvSpPr>
          <p:nvPr/>
        </p:nvSpPr>
        <p:spPr bwMode="auto">
          <a:xfrm>
            <a:off x="2559050" y="2798763"/>
            <a:ext cx="0" cy="2943225"/>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5897" name="Line 9"/>
          <p:cNvSpPr>
            <a:spLocks noChangeShapeType="1"/>
          </p:cNvSpPr>
          <p:nvPr/>
        </p:nvSpPr>
        <p:spPr bwMode="auto">
          <a:xfrm>
            <a:off x="3635375" y="2835275"/>
            <a:ext cx="0" cy="2943225"/>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5898" name="Line 10"/>
          <p:cNvSpPr>
            <a:spLocks noChangeShapeType="1"/>
          </p:cNvSpPr>
          <p:nvPr/>
        </p:nvSpPr>
        <p:spPr bwMode="auto">
          <a:xfrm>
            <a:off x="4697413" y="2830513"/>
            <a:ext cx="0" cy="2943225"/>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5899" name="Line 11"/>
          <p:cNvSpPr>
            <a:spLocks noChangeShapeType="1"/>
          </p:cNvSpPr>
          <p:nvPr/>
        </p:nvSpPr>
        <p:spPr bwMode="auto">
          <a:xfrm>
            <a:off x="5761038" y="2822575"/>
            <a:ext cx="0" cy="2943225"/>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5900" name="Line 12"/>
          <p:cNvSpPr>
            <a:spLocks noChangeShapeType="1"/>
          </p:cNvSpPr>
          <p:nvPr/>
        </p:nvSpPr>
        <p:spPr bwMode="auto">
          <a:xfrm>
            <a:off x="3354388" y="2206625"/>
            <a:ext cx="3549650" cy="14288"/>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5901" name="Line 13"/>
          <p:cNvSpPr>
            <a:spLocks noChangeShapeType="1"/>
          </p:cNvSpPr>
          <p:nvPr/>
        </p:nvSpPr>
        <p:spPr bwMode="auto">
          <a:xfrm flipV="1">
            <a:off x="5762625" y="1716088"/>
            <a:ext cx="2093913" cy="1082675"/>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5902" name="Line 14"/>
          <p:cNvSpPr>
            <a:spLocks noChangeShapeType="1"/>
          </p:cNvSpPr>
          <p:nvPr/>
        </p:nvSpPr>
        <p:spPr bwMode="auto">
          <a:xfrm>
            <a:off x="4868863" y="1701800"/>
            <a:ext cx="3030537"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5903" name="Text Box 15"/>
          <p:cNvSpPr txBox="1">
            <a:spLocks noChangeArrowheads="1"/>
          </p:cNvSpPr>
          <p:nvPr/>
        </p:nvSpPr>
        <p:spPr bwMode="auto">
          <a:xfrm>
            <a:off x="1809750" y="5741988"/>
            <a:ext cx="490538" cy="39687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2000">
                <a:solidFill>
                  <a:schemeClr val="accent2"/>
                </a:solidFill>
                <a:latin typeface="Arial" charset="0"/>
              </a:rPr>
              <a:t>T1</a:t>
            </a:r>
          </a:p>
        </p:txBody>
      </p:sp>
      <p:sp>
        <p:nvSpPr>
          <p:cNvPr id="165904" name="Text Box 16"/>
          <p:cNvSpPr txBox="1">
            <a:spLocks noChangeArrowheads="1"/>
          </p:cNvSpPr>
          <p:nvPr/>
        </p:nvSpPr>
        <p:spPr bwMode="auto">
          <a:xfrm>
            <a:off x="2844800" y="5735638"/>
            <a:ext cx="490538" cy="39687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2000">
                <a:solidFill>
                  <a:schemeClr val="accent2"/>
                </a:solidFill>
                <a:latin typeface="Arial" charset="0"/>
              </a:rPr>
              <a:t>T2</a:t>
            </a:r>
          </a:p>
        </p:txBody>
      </p:sp>
      <p:sp>
        <p:nvSpPr>
          <p:cNvPr id="165905" name="Text Box 17"/>
          <p:cNvSpPr txBox="1">
            <a:spLocks noChangeArrowheads="1"/>
          </p:cNvSpPr>
          <p:nvPr/>
        </p:nvSpPr>
        <p:spPr bwMode="auto">
          <a:xfrm>
            <a:off x="3954463" y="5707063"/>
            <a:ext cx="490537" cy="39687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2000">
                <a:solidFill>
                  <a:schemeClr val="accent2"/>
                </a:solidFill>
                <a:latin typeface="Arial" charset="0"/>
              </a:rPr>
              <a:t>T3</a:t>
            </a:r>
          </a:p>
        </p:txBody>
      </p:sp>
      <p:sp>
        <p:nvSpPr>
          <p:cNvPr id="165906" name="Text Box 18"/>
          <p:cNvSpPr txBox="1">
            <a:spLocks noChangeArrowheads="1"/>
          </p:cNvSpPr>
          <p:nvPr/>
        </p:nvSpPr>
        <p:spPr bwMode="auto">
          <a:xfrm>
            <a:off x="5037138" y="5707063"/>
            <a:ext cx="490537" cy="39687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2000">
                <a:solidFill>
                  <a:schemeClr val="accent2"/>
                </a:solidFill>
                <a:latin typeface="Arial" charset="0"/>
              </a:rPr>
              <a:t>T4</a:t>
            </a:r>
          </a:p>
        </p:txBody>
      </p:sp>
      <p:sp>
        <p:nvSpPr>
          <p:cNvPr id="165907" name="Line 19"/>
          <p:cNvSpPr>
            <a:spLocks noChangeShapeType="1"/>
          </p:cNvSpPr>
          <p:nvPr/>
        </p:nvSpPr>
        <p:spPr bwMode="auto">
          <a:xfrm>
            <a:off x="1563688" y="4284663"/>
            <a:ext cx="4198937"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5908" name="Text Box 20"/>
          <p:cNvSpPr txBox="1">
            <a:spLocks noChangeArrowheads="1"/>
          </p:cNvSpPr>
          <p:nvPr/>
        </p:nvSpPr>
        <p:spPr bwMode="auto">
          <a:xfrm rot="-1136475">
            <a:off x="1979613" y="2133600"/>
            <a:ext cx="1106487"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a:solidFill>
                  <a:srgbClr val="006600"/>
                </a:solidFill>
                <a:latin typeface="Arial" charset="0"/>
              </a:rPr>
              <a:t>Valencia</a:t>
            </a:r>
          </a:p>
        </p:txBody>
      </p:sp>
      <p:sp>
        <p:nvSpPr>
          <p:cNvPr id="165909" name="Text Box 21"/>
          <p:cNvSpPr txBox="1">
            <a:spLocks noChangeArrowheads="1"/>
          </p:cNvSpPr>
          <p:nvPr/>
        </p:nvSpPr>
        <p:spPr bwMode="auto">
          <a:xfrm rot="-5400000">
            <a:off x="973931" y="3277394"/>
            <a:ext cx="871538"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a:solidFill>
                  <a:srgbClr val="3333CC"/>
                </a:solidFill>
                <a:latin typeface="Arial" charset="0"/>
              </a:rPr>
              <a:t>Zumos</a:t>
            </a:r>
          </a:p>
        </p:txBody>
      </p:sp>
      <p:sp>
        <p:nvSpPr>
          <p:cNvPr id="165910" name="Text Box 22"/>
          <p:cNvSpPr txBox="1">
            <a:spLocks noChangeArrowheads="1"/>
          </p:cNvSpPr>
          <p:nvPr/>
        </p:nvSpPr>
        <p:spPr bwMode="auto">
          <a:xfrm rot="-5388973">
            <a:off x="789781" y="4775994"/>
            <a:ext cx="1176338"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a:solidFill>
                  <a:srgbClr val="3333CC"/>
                </a:solidFill>
                <a:latin typeface="Arial" charset="0"/>
              </a:rPr>
              <a:t>Refrescos</a:t>
            </a:r>
          </a:p>
        </p:txBody>
      </p:sp>
      <p:sp>
        <p:nvSpPr>
          <p:cNvPr id="165911" name="Text Box 23"/>
          <p:cNvSpPr txBox="1">
            <a:spLocks noChangeArrowheads="1"/>
          </p:cNvSpPr>
          <p:nvPr/>
        </p:nvSpPr>
        <p:spPr bwMode="auto">
          <a:xfrm rot="-1353612">
            <a:off x="3670300" y="1638300"/>
            <a:ext cx="763588"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a:solidFill>
                  <a:srgbClr val="006600"/>
                </a:solidFill>
                <a:latin typeface="Arial" charset="0"/>
              </a:rPr>
              <a:t>León</a:t>
            </a:r>
          </a:p>
        </p:txBody>
      </p:sp>
      <p:sp>
        <p:nvSpPr>
          <p:cNvPr id="165912" name="Line 24"/>
          <p:cNvSpPr>
            <a:spLocks noChangeShapeType="1"/>
          </p:cNvSpPr>
          <p:nvPr/>
        </p:nvSpPr>
        <p:spPr bwMode="auto">
          <a:xfrm flipV="1">
            <a:off x="2574925" y="1687513"/>
            <a:ext cx="3073400" cy="111125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5913" name="Line 25"/>
          <p:cNvSpPr>
            <a:spLocks noChangeShapeType="1"/>
          </p:cNvSpPr>
          <p:nvPr/>
        </p:nvSpPr>
        <p:spPr bwMode="auto">
          <a:xfrm flipV="1">
            <a:off x="3641725" y="1701800"/>
            <a:ext cx="2713038" cy="1096963"/>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5914" name="Line 26"/>
          <p:cNvSpPr>
            <a:spLocks noChangeShapeType="1"/>
          </p:cNvSpPr>
          <p:nvPr/>
        </p:nvSpPr>
        <p:spPr bwMode="auto">
          <a:xfrm flipV="1">
            <a:off x="4695825" y="1701800"/>
            <a:ext cx="2424113" cy="1096963"/>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5915" name="Line 27"/>
          <p:cNvSpPr>
            <a:spLocks noChangeShapeType="1"/>
          </p:cNvSpPr>
          <p:nvPr/>
        </p:nvSpPr>
        <p:spPr bwMode="auto">
          <a:xfrm flipV="1">
            <a:off x="5762625" y="4341813"/>
            <a:ext cx="2122488" cy="1400175"/>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5916" name="Line 28"/>
          <p:cNvSpPr>
            <a:spLocks noChangeShapeType="1"/>
          </p:cNvSpPr>
          <p:nvPr/>
        </p:nvSpPr>
        <p:spPr bwMode="auto">
          <a:xfrm>
            <a:off x="7870825" y="1701800"/>
            <a:ext cx="0" cy="269875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5917" name="Text Box 29"/>
          <p:cNvSpPr txBox="1">
            <a:spLocks noChangeArrowheads="1"/>
          </p:cNvSpPr>
          <p:nvPr/>
        </p:nvSpPr>
        <p:spPr bwMode="auto">
          <a:xfrm>
            <a:off x="1635125" y="4852988"/>
            <a:ext cx="935038"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1000000</a:t>
            </a:r>
          </a:p>
        </p:txBody>
      </p:sp>
      <p:sp>
        <p:nvSpPr>
          <p:cNvPr id="165918" name="Text Box 30"/>
          <p:cNvSpPr txBox="1">
            <a:spLocks noChangeArrowheads="1"/>
          </p:cNvSpPr>
          <p:nvPr/>
        </p:nvSpPr>
        <p:spPr bwMode="auto">
          <a:xfrm>
            <a:off x="1720850" y="3465513"/>
            <a:ext cx="858838"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300000</a:t>
            </a:r>
          </a:p>
        </p:txBody>
      </p:sp>
      <p:sp>
        <p:nvSpPr>
          <p:cNvPr id="165919" name="Text Box 31"/>
          <p:cNvSpPr txBox="1">
            <a:spLocks noChangeArrowheads="1"/>
          </p:cNvSpPr>
          <p:nvPr/>
        </p:nvSpPr>
        <p:spPr bwMode="auto">
          <a:xfrm>
            <a:off x="2695575" y="4852988"/>
            <a:ext cx="846138"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400000</a:t>
            </a:r>
          </a:p>
        </p:txBody>
      </p:sp>
      <p:sp>
        <p:nvSpPr>
          <p:cNvPr id="165920" name="Text Box 32"/>
          <p:cNvSpPr txBox="1">
            <a:spLocks noChangeArrowheads="1"/>
          </p:cNvSpPr>
          <p:nvPr/>
        </p:nvSpPr>
        <p:spPr bwMode="auto">
          <a:xfrm>
            <a:off x="2692400" y="3465513"/>
            <a:ext cx="820738"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500000</a:t>
            </a:r>
          </a:p>
        </p:txBody>
      </p:sp>
      <p:sp>
        <p:nvSpPr>
          <p:cNvPr id="165921" name="Text Box 33"/>
          <p:cNvSpPr txBox="1">
            <a:spLocks noChangeArrowheads="1"/>
          </p:cNvSpPr>
          <p:nvPr/>
        </p:nvSpPr>
        <p:spPr bwMode="auto">
          <a:xfrm>
            <a:off x="3738563" y="4852988"/>
            <a:ext cx="909637"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100000</a:t>
            </a:r>
          </a:p>
        </p:txBody>
      </p:sp>
      <p:sp>
        <p:nvSpPr>
          <p:cNvPr id="165922" name="Text Box 34"/>
          <p:cNvSpPr txBox="1">
            <a:spLocks noChangeArrowheads="1"/>
          </p:cNvSpPr>
          <p:nvPr/>
        </p:nvSpPr>
        <p:spPr bwMode="auto">
          <a:xfrm>
            <a:off x="3756025" y="3465513"/>
            <a:ext cx="846138"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200000</a:t>
            </a:r>
          </a:p>
        </p:txBody>
      </p:sp>
      <p:sp>
        <p:nvSpPr>
          <p:cNvPr id="165923" name="Text Box 35"/>
          <p:cNvSpPr txBox="1">
            <a:spLocks noChangeArrowheads="1"/>
          </p:cNvSpPr>
          <p:nvPr/>
        </p:nvSpPr>
        <p:spPr bwMode="auto">
          <a:xfrm>
            <a:off x="4776788" y="4852988"/>
            <a:ext cx="922337"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500000</a:t>
            </a:r>
          </a:p>
        </p:txBody>
      </p:sp>
      <p:sp>
        <p:nvSpPr>
          <p:cNvPr id="165924" name="Text Box 36"/>
          <p:cNvSpPr txBox="1">
            <a:spLocks noChangeArrowheads="1"/>
          </p:cNvSpPr>
          <p:nvPr/>
        </p:nvSpPr>
        <p:spPr bwMode="auto">
          <a:xfrm>
            <a:off x="4733925" y="3465513"/>
            <a:ext cx="985838"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2000000</a:t>
            </a:r>
          </a:p>
        </p:txBody>
      </p:sp>
      <p:sp>
        <p:nvSpPr>
          <p:cNvPr id="165925" name="Text Box 37"/>
          <p:cNvSpPr txBox="1">
            <a:spLocks noChangeArrowheads="1"/>
          </p:cNvSpPr>
          <p:nvPr/>
        </p:nvSpPr>
        <p:spPr bwMode="auto">
          <a:xfrm>
            <a:off x="6254750" y="5453063"/>
            <a:ext cx="2525713" cy="58102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a:solidFill>
                  <a:schemeClr val="accent2"/>
                </a:solidFill>
                <a:latin typeface="Arial" charset="0"/>
              </a:rPr>
              <a:t>Presentación matricial de los datos seleccionados.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D382A9AE-268B-4AF6-8EA4-72D843132E9F}" type="slidenum">
              <a:rPr lang="en-US"/>
              <a:pPr/>
              <a:t>44</a:t>
            </a:fld>
            <a:endParaRPr lang="en-US"/>
          </a:p>
        </p:txBody>
      </p:sp>
      <p:sp>
        <p:nvSpPr>
          <p:cNvPr id="166914" name="Rectangle 2"/>
          <p:cNvSpPr>
            <a:spLocks noGrp="1" noChangeArrowheads="1"/>
          </p:cNvSpPr>
          <p:nvPr>
            <p:ph type="title"/>
          </p:nvPr>
        </p:nvSpPr>
        <p:spPr/>
        <p:txBody>
          <a:bodyPr/>
          <a:lstStyle/>
          <a:p>
            <a:pPr>
              <a:tabLst>
                <a:tab pos="7143750" algn="l"/>
              </a:tabLst>
            </a:pPr>
            <a:r>
              <a:rPr lang="en-GB"/>
              <a:t>Herramientas OLAP</a:t>
            </a:r>
            <a:endParaRPr lang="es-ES_tradnl"/>
          </a:p>
        </p:txBody>
      </p:sp>
      <p:sp>
        <p:nvSpPr>
          <p:cNvPr id="166915" name="Text Box 3"/>
          <p:cNvSpPr txBox="1">
            <a:spLocks noChangeArrowheads="1"/>
          </p:cNvSpPr>
          <p:nvPr/>
        </p:nvSpPr>
        <p:spPr bwMode="auto">
          <a:xfrm>
            <a:off x="971550" y="2205038"/>
            <a:ext cx="6970713" cy="70167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2000">
                <a:latin typeface="Arial" charset="0"/>
              </a:rPr>
              <a:t>Si se desea eliminar el criterio de agrupación sobre la dimensión </a:t>
            </a:r>
            <a:r>
              <a:rPr lang="es-ES_tradnl" sz="2000">
                <a:solidFill>
                  <a:schemeClr val="accent2"/>
                </a:solidFill>
                <a:latin typeface="Arial" charset="0"/>
              </a:rPr>
              <a:t>Tiempo</a:t>
            </a:r>
            <a:r>
              <a:rPr lang="es-ES_tradnl" sz="2000">
                <a:latin typeface="Arial" charset="0"/>
              </a:rPr>
              <a:t> en la consulta original:</a:t>
            </a:r>
            <a:endParaRPr lang="es-ES" sz="2000">
              <a:latin typeface="Arial" charset="0"/>
            </a:endParaRPr>
          </a:p>
        </p:txBody>
      </p:sp>
      <p:sp>
        <p:nvSpPr>
          <p:cNvPr id="166916" name="Text Box 4"/>
          <p:cNvSpPr txBox="1">
            <a:spLocks noChangeArrowheads="1"/>
          </p:cNvSpPr>
          <p:nvPr/>
        </p:nvSpPr>
        <p:spPr bwMode="auto">
          <a:xfrm>
            <a:off x="1447800" y="3581400"/>
            <a:ext cx="5872163" cy="641350"/>
          </a:xfrm>
          <a:prstGeom prst="rect">
            <a:avLst/>
          </a:prstGeom>
          <a:solidFill>
            <a:srgbClr val="F3C6AF"/>
          </a:solidFill>
          <a:ln w="12700">
            <a:noFill/>
            <a:miter lim="800000"/>
            <a:headEnd type="none" w="sm" len="sm"/>
            <a:tailEnd type="none" w="sm" len="sm"/>
          </a:ln>
          <a:effectLst/>
        </p:spPr>
        <p:txBody>
          <a:bodyPr>
            <a:spAutoFit/>
          </a:bodyPr>
          <a:lstStyle/>
          <a:p>
            <a:pPr algn="ctr" eaLnBrk="1" hangingPunct="1">
              <a:spcBef>
                <a:spcPct val="50000"/>
              </a:spcBef>
            </a:pPr>
            <a:r>
              <a:rPr lang="es-ES_tradnl" sz="1800">
                <a:solidFill>
                  <a:srgbClr val="000099"/>
                </a:solidFill>
                <a:latin typeface="Arial" charset="0"/>
              </a:rPr>
              <a:t>¿</a:t>
            </a:r>
            <a:r>
              <a:rPr lang="es-ES_tradnl" sz="1800">
                <a:solidFill>
                  <a:srgbClr val="006699"/>
                </a:solidFill>
                <a:latin typeface="Arial" charset="0"/>
              </a:rPr>
              <a:t> </a:t>
            </a:r>
            <a:r>
              <a:rPr lang="es-ES_tradnl" sz="1800">
                <a:latin typeface="Arial" charset="0"/>
              </a:rPr>
              <a:t>“Importe total de las ventas durante </a:t>
            </a:r>
            <a:r>
              <a:rPr lang="es-ES_tradnl" sz="1800">
                <a:solidFill>
                  <a:schemeClr val="accent2"/>
                </a:solidFill>
                <a:latin typeface="Arial" charset="0"/>
              </a:rPr>
              <a:t>este año</a:t>
            </a:r>
            <a:r>
              <a:rPr lang="es-ES_tradnl" sz="1800">
                <a:latin typeface="Arial" charset="0"/>
              </a:rPr>
              <a:t> de los productos del </a:t>
            </a:r>
            <a:r>
              <a:rPr lang="es-ES_tradnl" sz="1800">
                <a:solidFill>
                  <a:schemeClr val="accent2"/>
                </a:solidFill>
                <a:latin typeface="Arial" charset="0"/>
              </a:rPr>
              <a:t>departamento </a:t>
            </a:r>
            <a:r>
              <a:rPr lang="es-ES_tradnl" sz="1800" i="1">
                <a:solidFill>
                  <a:schemeClr val="accent2"/>
                </a:solidFill>
                <a:latin typeface="Arial" charset="0"/>
              </a:rPr>
              <a:t>Bebidas</a:t>
            </a:r>
            <a:r>
              <a:rPr lang="es-ES_tradnl" sz="1800">
                <a:latin typeface="Arial" charset="0"/>
              </a:rPr>
              <a:t>, por </a:t>
            </a:r>
            <a:r>
              <a:rPr lang="es-ES_tradnl" sz="1800" b="1">
                <a:solidFill>
                  <a:srgbClr val="000099"/>
                </a:solidFill>
                <a:latin typeface="Arial" charset="0"/>
              </a:rPr>
              <a:t>categorías</a:t>
            </a:r>
            <a:r>
              <a:rPr lang="es-ES_tradnl" sz="1800">
                <a:latin typeface="Arial" charset="0"/>
              </a:rPr>
              <a:t>” </a:t>
            </a:r>
            <a:r>
              <a:rPr lang="es-ES_tradnl" sz="1800">
                <a:solidFill>
                  <a:srgbClr val="000099"/>
                </a:solidFill>
                <a:latin typeface="Arial" charset="0"/>
              </a:rPr>
              <a:t>?</a:t>
            </a:r>
            <a:endParaRPr lang="es-ES_tradnl" sz="1800">
              <a:latin typeface="Arial"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4 Marcador de número de diapositiva"/>
          <p:cNvSpPr>
            <a:spLocks noGrp="1"/>
          </p:cNvSpPr>
          <p:nvPr>
            <p:ph type="sldNum" sz="quarter" idx="12"/>
          </p:nvPr>
        </p:nvSpPr>
        <p:spPr/>
        <p:txBody>
          <a:bodyPr/>
          <a:lstStyle/>
          <a:p>
            <a:fld id="{8223C7DE-5895-4132-8A68-3F0777E73DD6}" type="slidenum">
              <a:rPr lang="en-US"/>
              <a:pPr/>
              <a:t>45</a:t>
            </a:fld>
            <a:endParaRPr lang="en-US"/>
          </a:p>
        </p:txBody>
      </p:sp>
      <p:sp>
        <p:nvSpPr>
          <p:cNvPr id="167938" name="Rectangle 2"/>
          <p:cNvSpPr>
            <a:spLocks noGrp="1" noChangeArrowheads="1"/>
          </p:cNvSpPr>
          <p:nvPr>
            <p:ph type="title"/>
          </p:nvPr>
        </p:nvSpPr>
        <p:spPr/>
        <p:txBody>
          <a:bodyPr/>
          <a:lstStyle/>
          <a:p>
            <a:pPr>
              <a:tabLst>
                <a:tab pos="7143750" algn="l"/>
              </a:tabLst>
            </a:pPr>
            <a:r>
              <a:rPr lang="en-GB"/>
              <a:t>Herramientas OLAP</a:t>
            </a:r>
            <a:endParaRPr lang="es-ES_tradnl"/>
          </a:p>
        </p:txBody>
      </p:sp>
      <p:grpSp>
        <p:nvGrpSpPr>
          <p:cNvPr id="167939" name="Group 3"/>
          <p:cNvGrpSpPr>
            <a:grpSpLocks/>
          </p:cNvGrpSpPr>
          <p:nvPr/>
        </p:nvGrpSpPr>
        <p:grpSpPr bwMode="auto">
          <a:xfrm>
            <a:off x="5969000" y="3136900"/>
            <a:ext cx="990600" cy="1141413"/>
            <a:chOff x="3624" y="1840"/>
            <a:chExt cx="624" cy="719"/>
          </a:xfrm>
        </p:grpSpPr>
        <p:grpSp>
          <p:nvGrpSpPr>
            <p:cNvPr id="167940" name="Group 4"/>
            <p:cNvGrpSpPr>
              <a:grpSpLocks/>
            </p:cNvGrpSpPr>
            <p:nvPr/>
          </p:nvGrpSpPr>
          <p:grpSpPr bwMode="auto">
            <a:xfrm>
              <a:off x="3640" y="2032"/>
              <a:ext cx="608" cy="527"/>
              <a:chOff x="3640" y="2032"/>
              <a:chExt cx="608" cy="527"/>
            </a:xfrm>
          </p:grpSpPr>
          <p:sp>
            <p:nvSpPr>
              <p:cNvPr id="167941" name="Text Box 5"/>
              <p:cNvSpPr txBox="1">
                <a:spLocks noChangeArrowheads="1"/>
              </p:cNvSpPr>
              <p:nvPr/>
            </p:nvSpPr>
            <p:spPr bwMode="auto">
              <a:xfrm>
                <a:off x="3640" y="2328"/>
                <a:ext cx="608" cy="231"/>
              </a:xfrm>
              <a:prstGeom prst="rect">
                <a:avLst/>
              </a:prstGeom>
              <a:solidFill>
                <a:srgbClr val="FFFF66"/>
              </a:solidFill>
              <a:ln w="12700">
                <a:noFill/>
                <a:miter lim="800000"/>
                <a:headEnd/>
                <a:tailEnd/>
              </a:ln>
              <a:effectLst/>
            </p:spPr>
            <p:txBody>
              <a:bodyPr>
                <a:spAutoFit/>
              </a:bodyPr>
              <a:lstStyle/>
              <a:p>
                <a:pPr algn="ctr" eaLnBrk="1" hangingPunct="1">
                  <a:spcBef>
                    <a:spcPct val="50000"/>
                  </a:spcBef>
                </a:pPr>
                <a:r>
                  <a:rPr lang="es-ES_tradnl" sz="1800">
                    <a:latin typeface="Arial" charset="0"/>
                  </a:rPr>
                  <a:t>“2002”</a:t>
                </a:r>
                <a:endParaRPr lang="es-ES" sz="1800">
                  <a:latin typeface="Arial" charset="0"/>
                </a:endParaRPr>
              </a:p>
            </p:txBody>
          </p:sp>
          <p:sp>
            <p:nvSpPr>
              <p:cNvPr id="167942" name="Line 6"/>
              <p:cNvSpPr>
                <a:spLocks noChangeShapeType="1"/>
              </p:cNvSpPr>
              <p:nvPr/>
            </p:nvSpPr>
            <p:spPr bwMode="auto">
              <a:xfrm>
                <a:off x="3824" y="2032"/>
                <a:ext cx="152" cy="264"/>
              </a:xfrm>
              <a:prstGeom prst="line">
                <a:avLst/>
              </a:prstGeom>
              <a:noFill/>
              <a:ln w="12700">
                <a:solidFill>
                  <a:srgbClr val="000099"/>
                </a:solidFill>
                <a:prstDash val="sysDot"/>
                <a:round/>
                <a:headEnd/>
                <a:tailEnd type="triangle" w="med" len="med"/>
              </a:ln>
              <a:effectLst/>
            </p:spPr>
            <p:txBody>
              <a:bodyPr>
                <a:spAutoFit/>
              </a:bodyPr>
              <a:lstStyle/>
              <a:p>
                <a:endParaRPr lang="es-MX"/>
              </a:p>
            </p:txBody>
          </p:sp>
        </p:grpSp>
        <p:sp>
          <p:nvSpPr>
            <p:cNvPr id="167943" name="Rectangle 7"/>
            <p:cNvSpPr>
              <a:spLocks noChangeArrowheads="1"/>
            </p:cNvSpPr>
            <p:nvPr/>
          </p:nvSpPr>
          <p:spPr bwMode="auto">
            <a:xfrm>
              <a:off x="3624" y="1840"/>
              <a:ext cx="424" cy="208"/>
            </a:xfrm>
            <a:prstGeom prst="rect">
              <a:avLst/>
            </a:prstGeom>
            <a:solidFill>
              <a:srgbClr val="FFFF66"/>
            </a:solidFill>
            <a:ln w="12700">
              <a:noFill/>
              <a:miter lim="800000"/>
              <a:headEnd/>
              <a:tailEnd/>
            </a:ln>
            <a:effectLst/>
          </p:spPr>
          <p:txBody>
            <a:bodyPr wrap="none" anchor="ctr">
              <a:spAutoFit/>
            </a:bodyPr>
            <a:lstStyle/>
            <a:p>
              <a:endParaRPr lang="es-MX"/>
            </a:p>
          </p:txBody>
        </p:sp>
      </p:grpSp>
      <p:grpSp>
        <p:nvGrpSpPr>
          <p:cNvPr id="167944" name="Group 8"/>
          <p:cNvGrpSpPr>
            <a:grpSpLocks/>
          </p:cNvGrpSpPr>
          <p:nvPr/>
        </p:nvGrpSpPr>
        <p:grpSpPr bwMode="auto">
          <a:xfrm>
            <a:off x="1993900" y="2044700"/>
            <a:ext cx="2984500" cy="1193800"/>
            <a:chOff x="1120" y="1152"/>
            <a:chExt cx="1880" cy="752"/>
          </a:xfrm>
        </p:grpSpPr>
        <p:sp>
          <p:nvSpPr>
            <p:cNvPr id="167945" name="Rectangle 9"/>
            <p:cNvSpPr>
              <a:spLocks noChangeArrowheads="1"/>
            </p:cNvSpPr>
            <p:nvPr/>
          </p:nvSpPr>
          <p:spPr bwMode="auto">
            <a:xfrm>
              <a:off x="1120" y="1728"/>
              <a:ext cx="704" cy="176"/>
            </a:xfrm>
            <a:prstGeom prst="rect">
              <a:avLst/>
            </a:prstGeom>
            <a:solidFill>
              <a:srgbClr val="FFFF66"/>
            </a:solidFill>
            <a:ln w="12700">
              <a:noFill/>
              <a:miter lim="800000"/>
              <a:headEnd/>
              <a:tailEnd/>
            </a:ln>
            <a:effectLst/>
          </p:spPr>
          <p:txBody>
            <a:bodyPr wrap="none" anchor="ctr">
              <a:spAutoFit/>
            </a:bodyPr>
            <a:lstStyle/>
            <a:p>
              <a:endParaRPr lang="es-MX"/>
            </a:p>
          </p:txBody>
        </p:sp>
        <p:grpSp>
          <p:nvGrpSpPr>
            <p:cNvPr id="167946" name="Group 10"/>
            <p:cNvGrpSpPr>
              <a:grpSpLocks/>
            </p:cNvGrpSpPr>
            <p:nvPr/>
          </p:nvGrpSpPr>
          <p:grpSpPr bwMode="auto">
            <a:xfrm>
              <a:off x="1832" y="1152"/>
              <a:ext cx="1168" cy="672"/>
              <a:chOff x="1832" y="1152"/>
              <a:chExt cx="1168" cy="672"/>
            </a:xfrm>
          </p:grpSpPr>
          <p:sp>
            <p:nvSpPr>
              <p:cNvPr id="167947" name="Text Box 11"/>
              <p:cNvSpPr txBox="1">
                <a:spLocks noChangeArrowheads="1"/>
              </p:cNvSpPr>
              <p:nvPr/>
            </p:nvSpPr>
            <p:spPr bwMode="auto">
              <a:xfrm>
                <a:off x="2208" y="1152"/>
                <a:ext cx="792" cy="231"/>
              </a:xfrm>
              <a:prstGeom prst="rect">
                <a:avLst/>
              </a:prstGeom>
              <a:solidFill>
                <a:srgbClr val="FFFF66"/>
              </a:solidFill>
              <a:ln w="12700">
                <a:noFill/>
                <a:miter lim="800000"/>
                <a:headEnd/>
                <a:tailEnd/>
              </a:ln>
              <a:effectLst/>
            </p:spPr>
            <p:txBody>
              <a:bodyPr>
                <a:spAutoFit/>
              </a:bodyPr>
              <a:lstStyle/>
              <a:p>
                <a:pPr algn="ctr" eaLnBrk="1" hangingPunct="1">
                  <a:spcBef>
                    <a:spcPct val="50000"/>
                  </a:spcBef>
                </a:pPr>
                <a:r>
                  <a:rPr lang="es-ES_tradnl" sz="1800">
                    <a:latin typeface="Arial" charset="0"/>
                  </a:rPr>
                  <a:t>“Bebidas”</a:t>
                </a:r>
                <a:endParaRPr lang="es-ES" sz="1800">
                  <a:latin typeface="Arial" charset="0"/>
                </a:endParaRPr>
              </a:p>
            </p:txBody>
          </p:sp>
          <p:sp>
            <p:nvSpPr>
              <p:cNvPr id="167948" name="Line 12"/>
              <p:cNvSpPr>
                <a:spLocks noChangeShapeType="1"/>
              </p:cNvSpPr>
              <p:nvPr/>
            </p:nvSpPr>
            <p:spPr bwMode="auto">
              <a:xfrm flipV="1">
                <a:off x="1832" y="1416"/>
                <a:ext cx="560" cy="408"/>
              </a:xfrm>
              <a:prstGeom prst="line">
                <a:avLst/>
              </a:prstGeom>
              <a:noFill/>
              <a:ln w="12700">
                <a:solidFill>
                  <a:srgbClr val="000099"/>
                </a:solidFill>
                <a:prstDash val="sysDot"/>
                <a:round/>
                <a:headEnd/>
                <a:tailEnd type="triangle" w="med" len="med"/>
              </a:ln>
              <a:effectLst/>
            </p:spPr>
            <p:txBody>
              <a:bodyPr>
                <a:spAutoFit/>
              </a:bodyPr>
              <a:lstStyle/>
              <a:p>
                <a:endParaRPr lang="es-MX"/>
              </a:p>
            </p:txBody>
          </p:sp>
        </p:grpSp>
      </p:grpSp>
      <p:sp>
        <p:nvSpPr>
          <p:cNvPr id="167949" name="Text Box 13"/>
          <p:cNvSpPr txBox="1">
            <a:spLocks noChangeArrowheads="1"/>
          </p:cNvSpPr>
          <p:nvPr/>
        </p:nvSpPr>
        <p:spPr bwMode="auto">
          <a:xfrm rot="-5466868">
            <a:off x="1103313" y="2470150"/>
            <a:ext cx="1169987" cy="366713"/>
          </a:xfrm>
          <a:prstGeom prst="rect">
            <a:avLst/>
          </a:prstGeom>
          <a:solidFill>
            <a:srgbClr val="98F8A1"/>
          </a:solidFill>
          <a:ln w="12700">
            <a:noFill/>
            <a:miter lim="800000"/>
            <a:headEnd type="none" w="sm" len="sm"/>
            <a:tailEnd type="none" w="sm" len="sm"/>
          </a:ln>
          <a:effectLst/>
        </p:spPr>
        <p:txBody>
          <a:bodyPr>
            <a:spAutoFit/>
          </a:bodyPr>
          <a:lstStyle/>
          <a:p>
            <a:pPr eaLnBrk="1" hangingPunct="1">
              <a:spcBef>
                <a:spcPct val="50000"/>
              </a:spcBef>
            </a:pPr>
            <a:r>
              <a:rPr lang="es-ES_tradnl" sz="1800">
                <a:latin typeface="Arial" charset="0"/>
              </a:rPr>
              <a:t>Producto</a:t>
            </a:r>
          </a:p>
        </p:txBody>
      </p:sp>
      <p:sp>
        <p:nvSpPr>
          <p:cNvPr id="167950" name="Text Box 14"/>
          <p:cNvSpPr txBox="1">
            <a:spLocks noChangeArrowheads="1"/>
          </p:cNvSpPr>
          <p:nvPr/>
        </p:nvSpPr>
        <p:spPr bwMode="auto">
          <a:xfrm rot="-5462304">
            <a:off x="6759575" y="2076451"/>
            <a:ext cx="1169987" cy="366712"/>
          </a:xfrm>
          <a:prstGeom prst="rect">
            <a:avLst/>
          </a:prstGeom>
          <a:solidFill>
            <a:srgbClr val="66FFFF"/>
          </a:solidFill>
          <a:ln w="12700">
            <a:noFill/>
            <a:miter lim="800000"/>
            <a:headEnd type="none" w="sm" len="sm"/>
            <a:tailEnd type="none" w="sm" len="sm"/>
          </a:ln>
          <a:effectLst/>
        </p:spPr>
        <p:txBody>
          <a:bodyPr>
            <a:spAutoFit/>
          </a:bodyPr>
          <a:lstStyle/>
          <a:p>
            <a:pPr algn="ctr" eaLnBrk="1" hangingPunct="1">
              <a:spcBef>
                <a:spcPct val="50000"/>
              </a:spcBef>
            </a:pPr>
            <a:r>
              <a:rPr lang="es-ES_tradnl" sz="1800">
                <a:latin typeface="Arial" charset="0"/>
              </a:rPr>
              <a:t>Tiempo</a:t>
            </a:r>
          </a:p>
        </p:txBody>
      </p:sp>
      <p:sp>
        <p:nvSpPr>
          <p:cNvPr id="167951" name="Text Box 15"/>
          <p:cNvSpPr txBox="1">
            <a:spLocks noChangeArrowheads="1"/>
          </p:cNvSpPr>
          <p:nvPr/>
        </p:nvSpPr>
        <p:spPr bwMode="auto">
          <a:xfrm rot="-5454634">
            <a:off x="6584950" y="5260976"/>
            <a:ext cx="1169987" cy="366712"/>
          </a:xfrm>
          <a:prstGeom prst="rect">
            <a:avLst/>
          </a:prstGeom>
          <a:solidFill>
            <a:schemeClr val="accent1"/>
          </a:solidFill>
          <a:ln w="12700">
            <a:noFill/>
            <a:miter lim="800000"/>
            <a:headEnd type="none" w="sm" len="sm"/>
            <a:tailEnd type="none" w="sm" len="sm"/>
          </a:ln>
          <a:effectLst/>
        </p:spPr>
        <p:txBody>
          <a:bodyPr>
            <a:spAutoFit/>
          </a:bodyPr>
          <a:lstStyle/>
          <a:p>
            <a:pPr eaLnBrk="1" hangingPunct="1">
              <a:spcBef>
                <a:spcPct val="50000"/>
              </a:spcBef>
            </a:pPr>
            <a:r>
              <a:rPr lang="es-ES_tradnl" sz="1800">
                <a:latin typeface="Arial" charset="0"/>
              </a:rPr>
              <a:t>Almacén</a:t>
            </a:r>
          </a:p>
        </p:txBody>
      </p:sp>
      <p:grpSp>
        <p:nvGrpSpPr>
          <p:cNvPr id="167952" name="Group 16"/>
          <p:cNvGrpSpPr>
            <a:grpSpLocks/>
          </p:cNvGrpSpPr>
          <p:nvPr/>
        </p:nvGrpSpPr>
        <p:grpSpPr bwMode="auto">
          <a:xfrm>
            <a:off x="4264025" y="2849563"/>
            <a:ext cx="1014413" cy="1717675"/>
            <a:chOff x="2510" y="1699"/>
            <a:chExt cx="639" cy="1082"/>
          </a:xfrm>
        </p:grpSpPr>
        <p:sp>
          <p:nvSpPr>
            <p:cNvPr id="167953" name="Rectangle 17"/>
            <p:cNvSpPr>
              <a:spLocks noChangeArrowheads="1"/>
            </p:cNvSpPr>
            <p:nvPr/>
          </p:nvSpPr>
          <p:spPr bwMode="auto">
            <a:xfrm>
              <a:off x="2510" y="1870"/>
              <a:ext cx="537" cy="87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endParaRPr lang="es-MX"/>
            </a:p>
          </p:txBody>
        </p:sp>
        <p:sp>
          <p:nvSpPr>
            <p:cNvPr id="167954" name="Text Box 18"/>
            <p:cNvSpPr txBox="1">
              <a:spLocks noChangeArrowheads="1"/>
            </p:cNvSpPr>
            <p:nvPr/>
          </p:nvSpPr>
          <p:spPr bwMode="auto">
            <a:xfrm rot="-2874103">
              <a:off x="2483" y="1962"/>
              <a:ext cx="737" cy="2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600">
                  <a:latin typeface="Arial" charset="0"/>
                </a:rPr>
                <a:t>Ventas</a:t>
              </a:r>
            </a:p>
          </p:txBody>
        </p:sp>
        <p:sp>
          <p:nvSpPr>
            <p:cNvPr id="167955" name="Text Box 19"/>
            <p:cNvSpPr txBox="1">
              <a:spLocks noChangeArrowheads="1"/>
            </p:cNvSpPr>
            <p:nvPr/>
          </p:nvSpPr>
          <p:spPr bwMode="auto">
            <a:xfrm>
              <a:off x="2521" y="2388"/>
              <a:ext cx="628" cy="393"/>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400">
                  <a:latin typeface="Arial" charset="0"/>
                </a:rPr>
                <a:t>importe</a:t>
              </a:r>
            </a:p>
            <a:p>
              <a:pPr eaLnBrk="1" hangingPunct="1">
                <a:spcBef>
                  <a:spcPct val="50000"/>
                </a:spcBef>
              </a:pPr>
              <a:r>
                <a:rPr lang="es-ES_tradnl" sz="1400">
                  <a:latin typeface="Arial" charset="0"/>
                </a:rPr>
                <a:t>unidades</a:t>
              </a:r>
            </a:p>
          </p:txBody>
        </p:sp>
      </p:grpSp>
      <p:sp>
        <p:nvSpPr>
          <p:cNvPr id="167956" name="Text Box 20"/>
          <p:cNvSpPr txBox="1">
            <a:spLocks noChangeArrowheads="1"/>
          </p:cNvSpPr>
          <p:nvPr/>
        </p:nvSpPr>
        <p:spPr bwMode="auto">
          <a:xfrm>
            <a:off x="1973263" y="2984500"/>
            <a:ext cx="1155700" cy="274638"/>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Departamento</a:t>
            </a:r>
          </a:p>
        </p:txBody>
      </p:sp>
      <p:sp>
        <p:nvSpPr>
          <p:cNvPr id="167957" name="Text Box 21"/>
          <p:cNvSpPr txBox="1">
            <a:spLocks noChangeArrowheads="1"/>
          </p:cNvSpPr>
          <p:nvPr/>
        </p:nvSpPr>
        <p:spPr bwMode="auto">
          <a:xfrm>
            <a:off x="2921000" y="3217863"/>
            <a:ext cx="12700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Nro_producto</a:t>
            </a:r>
          </a:p>
        </p:txBody>
      </p:sp>
      <p:sp>
        <p:nvSpPr>
          <p:cNvPr id="167958" name="Text Box 22"/>
          <p:cNvSpPr txBox="1">
            <a:spLocks noChangeArrowheads="1"/>
          </p:cNvSpPr>
          <p:nvPr/>
        </p:nvSpPr>
        <p:spPr bwMode="auto">
          <a:xfrm>
            <a:off x="2227263" y="2532063"/>
            <a:ext cx="12700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Categoría</a:t>
            </a:r>
          </a:p>
        </p:txBody>
      </p:sp>
      <p:sp>
        <p:nvSpPr>
          <p:cNvPr id="167959" name="Text Box 23"/>
          <p:cNvSpPr txBox="1">
            <a:spLocks noChangeArrowheads="1"/>
          </p:cNvSpPr>
          <p:nvPr/>
        </p:nvSpPr>
        <p:spPr bwMode="auto">
          <a:xfrm>
            <a:off x="1917700" y="2117725"/>
            <a:ext cx="1270000" cy="274638"/>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Marca</a:t>
            </a:r>
          </a:p>
        </p:txBody>
      </p:sp>
      <p:sp>
        <p:nvSpPr>
          <p:cNvPr id="167960" name="Text Box 24"/>
          <p:cNvSpPr txBox="1">
            <a:spLocks noChangeArrowheads="1"/>
          </p:cNvSpPr>
          <p:nvPr/>
        </p:nvSpPr>
        <p:spPr bwMode="auto">
          <a:xfrm>
            <a:off x="1722438" y="3375025"/>
            <a:ext cx="1270000" cy="274638"/>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Tipo</a:t>
            </a:r>
          </a:p>
        </p:txBody>
      </p:sp>
      <p:sp>
        <p:nvSpPr>
          <p:cNvPr id="167961" name="Line 25"/>
          <p:cNvSpPr>
            <a:spLocks noChangeShapeType="1"/>
          </p:cNvSpPr>
          <p:nvPr/>
        </p:nvSpPr>
        <p:spPr bwMode="auto">
          <a:xfrm>
            <a:off x="2357438" y="1470025"/>
            <a:ext cx="1911350" cy="2052638"/>
          </a:xfrm>
          <a:prstGeom prst="line">
            <a:avLst/>
          </a:prstGeom>
          <a:noFill/>
          <a:ln w="12700" cap="rnd">
            <a:solidFill>
              <a:srgbClr val="006666"/>
            </a:solidFill>
            <a:prstDash val="sysDot"/>
            <a:round/>
            <a:headEnd type="none" w="sm" len="sm"/>
            <a:tailEnd type="none" w="sm" len="sm"/>
          </a:ln>
          <a:effectLst/>
        </p:spPr>
        <p:txBody>
          <a:bodyPr wrap="none" anchor="ctr"/>
          <a:lstStyle/>
          <a:p>
            <a:endParaRPr lang="es-MX"/>
          </a:p>
        </p:txBody>
      </p:sp>
      <p:sp>
        <p:nvSpPr>
          <p:cNvPr id="167962" name="Line 26"/>
          <p:cNvSpPr>
            <a:spLocks noChangeShapeType="1"/>
          </p:cNvSpPr>
          <p:nvPr/>
        </p:nvSpPr>
        <p:spPr bwMode="auto">
          <a:xfrm flipH="1">
            <a:off x="1587500" y="3492500"/>
            <a:ext cx="2625725" cy="447675"/>
          </a:xfrm>
          <a:prstGeom prst="line">
            <a:avLst/>
          </a:prstGeom>
          <a:noFill/>
          <a:ln w="12700" cap="rnd">
            <a:solidFill>
              <a:srgbClr val="006666"/>
            </a:solidFill>
            <a:prstDash val="sysDot"/>
            <a:round/>
            <a:headEnd type="none" w="sm" len="sm"/>
            <a:tailEnd type="none" w="sm" len="sm"/>
          </a:ln>
          <a:effectLst/>
        </p:spPr>
        <p:txBody>
          <a:bodyPr wrap="none" anchor="ctr"/>
          <a:lstStyle/>
          <a:p>
            <a:endParaRPr lang="es-MX"/>
          </a:p>
        </p:txBody>
      </p:sp>
      <p:sp>
        <p:nvSpPr>
          <p:cNvPr id="167963" name="Text Box 27"/>
          <p:cNvSpPr txBox="1">
            <a:spLocks noChangeArrowheads="1"/>
          </p:cNvSpPr>
          <p:nvPr/>
        </p:nvSpPr>
        <p:spPr bwMode="auto">
          <a:xfrm>
            <a:off x="5006975" y="3167063"/>
            <a:ext cx="12700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Día</a:t>
            </a:r>
          </a:p>
        </p:txBody>
      </p:sp>
      <p:sp>
        <p:nvSpPr>
          <p:cNvPr id="167964" name="Text Box 28"/>
          <p:cNvSpPr txBox="1">
            <a:spLocks noChangeArrowheads="1"/>
          </p:cNvSpPr>
          <p:nvPr/>
        </p:nvSpPr>
        <p:spPr bwMode="auto">
          <a:xfrm>
            <a:off x="6026150" y="2820988"/>
            <a:ext cx="12700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Mes</a:t>
            </a:r>
          </a:p>
        </p:txBody>
      </p:sp>
      <p:sp>
        <p:nvSpPr>
          <p:cNvPr id="167965" name="Text Box 29"/>
          <p:cNvSpPr txBox="1">
            <a:spLocks noChangeArrowheads="1"/>
          </p:cNvSpPr>
          <p:nvPr/>
        </p:nvSpPr>
        <p:spPr bwMode="auto">
          <a:xfrm>
            <a:off x="5735638" y="2379663"/>
            <a:ext cx="1270000" cy="457200"/>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Día de la semana</a:t>
            </a:r>
          </a:p>
        </p:txBody>
      </p:sp>
      <p:sp>
        <p:nvSpPr>
          <p:cNvPr id="167966" name="Line 30"/>
          <p:cNvSpPr>
            <a:spLocks noChangeShapeType="1"/>
          </p:cNvSpPr>
          <p:nvPr/>
        </p:nvSpPr>
        <p:spPr bwMode="auto">
          <a:xfrm flipV="1">
            <a:off x="5151438" y="1454150"/>
            <a:ext cx="1689100" cy="1993900"/>
          </a:xfrm>
          <a:prstGeom prst="line">
            <a:avLst/>
          </a:prstGeom>
          <a:noFill/>
          <a:ln w="12700" cap="rnd">
            <a:solidFill>
              <a:srgbClr val="000099"/>
            </a:solidFill>
            <a:prstDash val="sysDot"/>
            <a:round/>
            <a:headEnd type="none" w="sm" len="sm"/>
            <a:tailEnd type="none" w="sm" len="sm"/>
          </a:ln>
          <a:effectLst/>
        </p:spPr>
        <p:txBody>
          <a:bodyPr wrap="none" anchor="ctr"/>
          <a:lstStyle/>
          <a:p>
            <a:endParaRPr lang="es-MX"/>
          </a:p>
        </p:txBody>
      </p:sp>
      <p:sp>
        <p:nvSpPr>
          <p:cNvPr id="167967" name="Line 31"/>
          <p:cNvSpPr>
            <a:spLocks noChangeShapeType="1"/>
          </p:cNvSpPr>
          <p:nvPr/>
        </p:nvSpPr>
        <p:spPr bwMode="auto">
          <a:xfrm>
            <a:off x="5168900" y="3475038"/>
            <a:ext cx="2540000" cy="317500"/>
          </a:xfrm>
          <a:prstGeom prst="line">
            <a:avLst/>
          </a:prstGeom>
          <a:noFill/>
          <a:ln w="12700" cap="rnd">
            <a:solidFill>
              <a:srgbClr val="000099"/>
            </a:solidFill>
            <a:prstDash val="sysDot"/>
            <a:round/>
            <a:headEnd type="none" w="sm" len="sm"/>
            <a:tailEnd type="none" w="sm" len="sm"/>
          </a:ln>
          <a:effectLst/>
        </p:spPr>
        <p:txBody>
          <a:bodyPr wrap="none" anchor="ctr"/>
          <a:lstStyle/>
          <a:p>
            <a:endParaRPr lang="es-MX"/>
          </a:p>
        </p:txBody>
      </p:sp>
      <p:sp>
        <p:nvSpPr>
          <p:cNvPr id="167968" name="Text Box 32"/>
          <p:cNvSpPr txBox="1">
            <a:spLocks noChangeArrowheads="1"/>
          </p:cNvSpPr>
          <p:nvPr/>
        </p:nvSpPr>
        <p:spPr bwMode="auto">
          <a:xfrm>
            <a:off x="5330825" y="4611688"/>
            <a:ext cx="12700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Almacén</a:t>
            </a:r>
          </a:p>
        </p:txBody>
      </p:sp>
      <p:sp>
        <p:nvSpPr>
          <p:cNvPr id="167969" name="Text Box 33"/>
          <p:cNvSpPr txBox="1">
            <a:spLocks noChangeArrowheads="1"/>
          </p:cNvSpPr>
          <p:nvPr/>
        </p:nvSpPr>
        <p:spPr bwMode="auto">
          <a:xfrm>
            <a:off x="5259388" y="4957763"/>
            <a:ext cx="981075"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Ciudad</a:t>
            </a:r>
          </a:p>
        </p:txBody>
      </p:sp>
      <p:sp>
        <p:nvSpPr>
          <p:cNvPr id="167970" name="Text Box 34"/>
          <p:cNvSpPr txBox="1">
            <a:spLocks noChangeArrowheads="1"/>
          </p:cNvSpPr>
          <p:nvPr/>
        </p:nvSpPr>
        <p:spPr bwMode="auto">
          <a:xfrm>
            <a:off x="5422900" y="5399088"/>
            <a:ext cx="12700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Región</a:t>
            </a:r>
          </a:p>
        </p:txBody>
      </p:sp>
      <p:sp>
        <p:nvSpPr>
          <p:cNvPr id="167971" name="Text Box 35"/>
          <p:cNvSpPr txBox="1">
            <a:spLocks noChangeArrowheads="1"/>
          </p:cNvSpPr>
          <p:nvPr/>
        </p:nvSpPr>
        <p:spPr bwMode="auto">
          <a:xfrm>
            <a:off x="5810250" y="5099050"/>
            <a:ext cx="1270000" cy="274638"/>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Tipo</a:t>
            </a:r>
          </a:p>
        </p:txBody>
      </p:sp>
      <p:sp>
        <p:nvSpPr>
          <p:cNvPr id="167972" name="Line 36"/>
          <p:cNvSpPr>
            <a:spLocks noChangeShapeType="1"/>
          </p:cNvSpPr>
          <p:nvPr/>
        </p:nvSpPr>
        <p:spPr bwMode="auto">
          <a:xfrm>
            <a:off x="5078413" y="4560888"/>
            <a:ext cx="822325" cy="1658937"/>
          </a:xfrm>
          <a:prstGeom prst="line">
            <a:avLst/>
          </a:prstGeom>
          <a:noFill/>
          <a:ln w="12700" cap="rnd">
            <a:solidFill>
              <a:schemeClr val="tx2"/>
            </a:solidFill>
            <a:prstDash val="sysDot"/>
            <a:round/>
            <a:headEnd type="none" w="sm" len="sm"/>
            <a:tailEnd type="none" w="sm" len="sm"/>
          </a:ln>
          <a:effectLst/>
        </p:spPr>
        <p:txBody>
          <a:bodyPr wrap="none" anchor="ctr"/>
          <a:lstStyle/>
          <a:p>
            <a:endParaRPr lang="es-MX"/>
          </a:p>
        </p:txBody>
      </p:sp>
      <p:sp>
        <p:nvSpPr>
          <p:cNvPr id="167973" name="Line 37"/>
          <p:cNvSpPr>
            <a:spLocks noChangeShapeType="1"/>
          </p:cNvSpPr>
          <p:nvPr/>
        </p:nvSpPr>
        <p:spPr bwMode="auto">
          <a:xfrm>
            <a:off x="5064125" y="4562475"/>
            <a:ext cx="2251075" cy="12700"/>
          </a:xfrm>
          <a:prstGeom prst="line">
            <a:avLst/>
          </a:prstGeom>
          <a:noFill/>
          <a:ln w="12700" cap="rnd">
            <a:solidFill>
              <a:schemeClr val="tx2"/>
            </a:solidFill>
            <a:prstDash val="sysDot"/>
            <a:round/>
            <a:headEnd type="none" w="sm" len="sm"/>
            <a:tailEnd type="none" w="sm" len="sm"/>
          </a:ln>
          <a:effectLst/>
        </p:spPr>
        <p:txBody>
          <a:bodyPr wrap="none" anchor="ctr"/>
          <a:lstStyle/>
          <a:p>
            <a:endParaRPr lang="es-MX"/>
          </a:p>
        </p:txBody>
      </p:sp>
      <p:sp>
        <p:nvSpPr>
          <p:cNvPr id="167974" name="Text Box 38"/>
          <p:cNvSpPr txBox="1">
            <a:spLocks noChangeArrowheads="1"/>
          </p:cNvSpPr>
          <p:nvPr/>
        </p:nvSpPr>
        <p:spPr bwMode="auto">
          <a:xfrm>
            <a:off x="6011863" y="3192463"/>
            <a:ext cx="5715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Año</a:t>
            </a:r>
          </a:p>
        </p:txBody>
      </p:sp>
      <p:sp>
        <p:nvSpPr>
          <p:cNvPr id="167975" name="Text Box 39"/>
          <p:cNvSpPr txBox="1">
            <a:spLocks noChangeArrowheads="1"/>
          </p:cNvSpPr>
          <p:nvPr/>
        </p:nvSpPr>
        <p:spPr bwMode="auto">
          <a:xfrm>
            <a:off x="1104900" y="4991100"/>
            <a:ext cx="3517900" cy="1006475"/>
          </a:xfrm>
          <a:prstGeom prst="rect">
            <a:avLst/>
          </a:prstGeom>
          <a:solidFill>
            <a:srgbClr val="FFCC66"/>
          </a:solidFill>
          <a:ln w="12700">
            <a:noFill/>
            <a:miter lim="800000"/>
            <a:headEnd/>
            <a:tailEnd/>
          </a:ln>
          <a:effectLst/>
        </p:spPr>
        <p:txBody>
          <a:bodyPr>
            <a:spAutoFit/>
          </a:bodyPr>
          <a:lstStyle/>
          <a:p>
            <a:pPr algn="ctr" eaLnBrk="1" hangingPunct="1">
              <a:spcBef>
                <a:spcPct val="50000"/>
              </a:spcBef>
            </a:pPr>
            <a:r>
              <a:rPr lang="es-ES_tradnl" sz="2000">
                <a:latin typeface="Arial" charset="0"/>
              </a:rPr>
              <a:t>“Importe total de ventas en este año, del departamento de “Bebidas”, por categorías”</a:t>
            </a:r>
            <a:endParaRPr lang="es-ES" sz="2000">
              <a:latin typeface="Arial" charset="0"/>
            </a:endParaRPr>
          </a:p>
        </p:txBody>
      </p:sp>
      <p:sp>
        <p:nvSpPr>
          <p:cNvPr id="167976" name="Rectangle 40"/>
          <p:cNvSpPr>
            <a:spLocks noChangeArrowheads="1"/>
          </p:cNvSpPr>
          <p:nvPr/>
        </p:nvSpPr>
        <p:spPr bwMode="auto">
          <a:xfrm>
            <a:off x="2413000" y="2501900"/>
            <a:ext cx="901700" cy="292100"/>
          </a:xfrm>
          <a:prstGeom prst="rect">
            <a:avLst/>
          </a:prstGeom>
          <a:noFill/>
          <a:ln w="12700">
            <a:solidFill>
              <a:schemeClr val="tx1"/>
            </a:solidFill>
            <a:miter lim="800000"/>
            <a:headEnd/>
            <a:tailEnd/>
          </a:ln>
          <a:effectLst>
            <a:prstShdw prst="shdw17" dist="17961" dir="2700000">
              <a:schemeClr val="tx1">
                <a:gamma/>
                <a:shade val="60000"/>
                <a:invGamma/>
              </a:schemeClr>
            </a:prstShdw>
          </a:effectLst>
        </p:spPr>
        <p:txBody>
          <a:bodyPr anchor="ctr">
            <a:spAutoFit/>
          </a:bodyPr>
          <a:lstStyle/>
          <a:p>
            <a:endParaRPr lang="es-MX"/>
          </a:p>
        </p:txBody>
      </p:sp>
      <p:sp>
        <p:nvSpPr>
          <p:cNvPr id="167977" name="Rectangle 41"/>
          <p:cNvSpPr>
            <a:spLocks noChangeArrowheads="1"/>
          </p:cNvSpPr>
          <p:nvPr/>
        </p:nvSpPr>
        <p:spPr bwMode="auto">
          <a:xfrm>
            <a:off x="4305300" y="3975100"/>
            <a:ext cx="723900" cy="266700"/>
          </a:xfrm>
          <a:prstGeom prst="rect">
            <a:avLst/>
          </a:prstGeom>
          <a:noFill/>
          <a:ln w="12700">
            <a:solidFill>
              <a:schemeClr val="tx1"/>
            </a:solidFill>
            <a:miter lim="800000"/>
            <a:headEnd/>
            <a:tailEnd/>
          </a:ln>
          <a:effectLst>
            <a:prstShdw prst="shdw17" dist="17961" dir="2700000">
              <a:schemeClr val="tx1">
                <a:gamma/>
                <a:shade val="60000"/>
                <a:invGamma/>
              </a:schemeClr>
            </a:prstShdw>
          </a:effectLst>
        </p:spPr>
        <p:txBody>
          <a:bodyPr wrap="none" anchor="ctr">
            <a:spAutoFit/>
          </a:bodyPr>
          <a:lstStyle/>
          <a:p>
            <a:endParaRPr lang="es-MX"/>
          </a:p>
        </p:txBody>
      </p:sp>
      <p:sp>
        <p:nvSpPr>
          <p:cNvPr id="167978" name="Text Box 42"/>
          <p:cNvSpPr txBox="1">
            <a:spLocks noChangeArrowheads="1"/>
          </p:cNvSpPr>
          <p:nvPr/>
        </p:nvSpPr>
        <p:spPr bwMode="auto">
          <a:xfrm>
            <a:off x="6964363" y="3167063"/>
            <a:ext cx="86360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a:latin typeface="Arial" charset="0"/>
              </a:rPr>
              <a:t>Trimestre</a:t>
            </a:r>
          </a:p>
        </p:txBody>
      </p:sp>
      <p:sp>
        <p:nvSpPr>
          <p:cNvPr id="167979" name="Text Box 43"/>
          <p:cNvSpPr txBox="1">
            <a:spLocks noChangeArrowheads="1"/>
          </p:cNvSpPr>
          <p:nvPr/>
        </p:nvSpPr>
        <p:spPr bwMode="auto">
          <a:xfrm rot="-1908365">
            <a:off x="2374900" y="2698750"/>
            <a:ext cx="4826000" cy="946150"/>
          </a:xfrm>
          <a:prstGeom prst="rect">
            <a:avLst/>
          </a:prstGeom>
          <a:solidFill>
            <a:srgbClr val="D4FCD8"/>
          </a:solidFill>
          <a:ln w="12700">
            <a:noFill/>
            <a:miter lim="800000"/>
            <a:headEnd/>
            <a:tailEnd/>
          </a:ln>
          <a:effectLst/>
        </p:spPr>
        <p:txBody>
          <a:bodyPr>
            <a:spAutoFit/>
          </a:bodyPr>
          <a:lstStyle/>
          <a:p>
            <a:pPr algn="ctr" eaLnBrk="1" hangingPunct="1">
              <a:spcBef>
                <a:spcPct val="50000"/>
              </a:spcBef>
            </a:pPr>
            <a:r>
              <a:rPr lang="es-ES_tradnl" sz="2800">
                <a:latin typeface="Arial" charset="0"/>
              </a:rPr>
              <a:t>el usuario no necesita diseñar este nuevo informe</a:t>
            </a:r>
            <a:endParaRPr lang="es-ES" sz="28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67944"/>
                                        </p:tgtEl>
                                        <p:attrNameLst>
                                          <p:attrName>style.visibility</p:attrName>
                                        </p:attrNameLst>
                                      </p:cBhvr>
                                      <p:to>
                                        <p:strVal val="visible"/>
                                      </p:to>
                                    </p:set>
                                    <p:animEffect transition="in" filter="strips(upRight)">
                                      <p:cBhvr>
                                        <p:cTn id="7" dur="500"/>
                                        <p:tgtEl>
                                          <p:spTgt spid="16794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67939"/>
                                        </p:tgtEl>
                                        <p:attrNameLst>
                                          <p:attrName>style.visibility</p:attrName>
                                        </p:attrNameLst>
                                      </p:cBhvr>
                                      <p:to>
                                        <p:strVal val="visible"/>
                                      </p:to>
                                    </p:set>
                                    <p:animEffect transition="in" filter="strips(downRight)">
                                      <p:cBhvr>
                                        <p:cTn id="12" dur="500"/>
                                        <p:tgtEl>
                                          <p:spTgt spid="16793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6797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6797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679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76" grpId="0" animBg="1"/>
      <p:bldP spid="167977" grpId="0" animBg="1"/>
      <p:bldP spid="167979"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4 Marcador de número de diapositiva"/>
          <p:cNvSpPr>
            <a:spLocks noGrp="1"/>
          </p:cNvSpPr>
          <p:nvPr>
            <p:ph type="sldNum" sz="quarter" idx="12"/>
          </p:nvPr>
        </p:nvSpPr>
        <p:spPr/>
        <p:txBody>
          <a:bodyPr/>
          <a:lstStyle/>
          <a:p>
            <a:fld id="{CC00E775-11C6-4B7E-9B08-F89C1EAF5DA9}" type="slidenum">
              <a:rPr lang="en-US"/>
              <a:pPr/>
              <a:t>46</a:t>
            </a:fld>
            <a:endParaRPr lang="en-US"/>
          </a:p>
        </p:txBody>
      </p:sp>
      <p:sp>
        <p:nvSpPr>
          <p:cNvPr id="168962" name="Rectangle 2"/>
          <p:cNvSpPr>
            <a:spLocks noGrp="1" noChangeArrowheads="1"/>
          </p:cNvSpPr>
          <p:nvPr>
            <p:ph type="title"/>
          </p:nvPr>
        </p:nvSpPr>
        <p:spPr/>
        <p:txBody>
          <a:bodyPr/>
          <a:lstStyle/>
          <a:p>
            <a:pPr>
              <a:tabLst>
                <a:tab pos="7143750" algn="l"/>
              </a:tabLst>
            </a:pPr>
            <a:r>
              <a:rPr lang="en-GB"/>
              <a:t>Herramientas OLAP</a:t>
            </a:r>
            <a:endParaRPr lang="es-ES_tradnl"/>
          </a:p>
        </p:txBody>
      </p:sp>
      <p:sp>
        <p:nvSpPr>
          <p:cNvPr id="168963" name="AutoShape 3"/>
          <p:cNvSpPr>
            <a:spLocks noChangeArrowheads="1"/>
          </p:cNvSpPr>
          <p:nvPr/>
        </p:nvSpPr>
        <p:spPr bwMode="auto">
          <a:xfrm>
            <a:off x="3902075" y="1984375"/>
            <a:ext cx="812800" cy="571500"/>
          </a:xfrm>
          <a:prstGeom prst="downArrow">
            <a:avLst>
              <a:gd name="adj1" fmla="val 50000"/>
              <a:gd name="adj2" fmla="val 25000"/>
            </a:avLst>
          </a:prstGeom>
          <a:solidFill>
            <a:schemeClr val="accent2"/>
          </a:solidFill>
          <a:ln w="12700">
            <a:noFill/>
            <a:miter lim="800000"/>
            <a:headEnd/>
            <a:tailEnd/>
          </a:ln>
          <a:effectLst/>
        </p:spPr>
        <p:txBody>
          <a:bodyPr anchor="ctr">
            <a:spAutoFit/>
          </a:bodyPr>
          <a:lstStyle/>
          <a:p>
            <a:endParaRPr lang="es-MX"/>
          </a:p>
        </p:txBody>
      </p:sp>
      <p:pic>
        <p:nvPicPr>
          <p:cNvPr id="168964" name="Picture 4"/>
          <p:cNvPicPr>
            <a:picLocks noChangeAspect="1" noChangeArrowheads="1"/>
          </p:cNvPicPr>
          <p:nvPr/>
        </p:nvPicPr>
        <p:blipFill>
          <a:blip r:embed="rId2" cstate="print"/>
          <a:srcRect/>
          <a:stretch>
            <a:fillRect/>
          </a:stretch>
        </p:blipFill>
        <p:spPr bwMode="auto">
          <a:xfrm>
            <a:off x="2708275" y="2619375"/>
            <a:ext cx="2870200" cy="1649413"/>
          </a:xfrm>
          <a:prstGeom prst="rect">
            <a:avLst/>
          </a:prstGeom>
          <a:noFill/>
          <a:ln w="12700">
            <a:noFill/>
            <a:miter lim="800000"/>
            <a:headEnd/>
            <a:tailEnd/>
          </a:ln>
          <a:effectLst/>
        </p:spPr>
      </p:pic>
      <p:sp>
        <p:nvSpPr>
          <p:cNvPr id="168965" name="AutoShape 5"/>
          <p:cNvSpPr>
            <a:spLocks noChangeArrowheads="1"/>
          </p:cNvSpPr>
          <p:nvPr/>
        </p:nvSpPr>
        <p:spPr bwMode="auto">
          <a:xfrm>
            <a:off x="5997575" y="3533775"/>
            <a:ext cx="711200" cy="546100"/>
          </a:xfrm>
          <a:prstGeom prst="rightArrow">
            <a:avLst>
              <a:gd name="adj1" fmla="val 50000"/>
              <a:gd name="adj2" fmla="val 32558"/>
            </a:avLst>
          </a:prstGeom>
          <a:noFill/>
          <a:ln w="12700">
            <a:noFill/>
            <a:miter lim="800000"/>
            <a:headEnd/>
            <a:tailEnd/>
          </a:ln>
          <a:effectLst/>
        </p:spPr>
        <p:txBody>
          <a:bodyPr wrap="none" anchor="ctr">
            <a:spAutoFit/>
          </a:bodyPr>
          <a:lstStyle/>
          <a:p>
            <a:endParaRPr lang="es-MX"/>
          </a:p>
        </p:txBody>
      </p:sp>
      <p:sp>
        <p:nvSpPr>
          <p:cNvPr id="168966" name="Text Box 6"/>
          <p:cNvSpPr txBox="1">
            <a:spLocks noChangeArrowheads="1"/>
          </p:cNvSpPr>
          <p:nvPr/>
        </p:nvSpPr>
        <p:spPr bwMode="auto">
          <a:xfrm rot="-1576119">
            <a:off x="2857500" y="3227388"/>
            <a:ext cx="2527300" cy="641350"/>
          </a:xfrm>
          <a:prstGeom prst="rect">
            <a:avLst/>
          </a:prstGeom>
          <a:solidFill>
            <a:schemeClr val="folHlink"/>
          </a:solidFill>
          <a:ln w="12700">
            <a:noFill/>
            <a:miter lim="800000"/>
            <a:headEnd/>
            <a:tailEnd/>
          </a:ln>
          <a:effectLst/>
        </p:spPr>
        <p:txBody>
          <a:bodyPr>
            <a:spAutoFit/>
          </a:bodyPr>
          <a:lstStyle/>
          <a:p>
            <a:pPr algn="ctr" eaLnBrk="1" hangingPunct="1">
              <a:spcBef>
                <a:spcPct val="50000"/>
              </a:spcBef>
            </a:pPr>
            <a:r>
              <a:rPr lang="es-ES_tradnl" sz="1800">
                <a:latin typeface="Arial" charset="0"/>
              </a:rPr>
              <a:t>ROLL ACROSS Tiempo (Trimestre)</a:t>
            </a:r>
            <a:endParaRPr lang="es-ES" sz="1800">
              <a:latin typeface="Arial" charset="0"/>
            </a:endParaRPr>
          </a:p>
        </p:txBody>
      </p:sp>
      <p:sp>
        <p:nvSpPr>
          <p:cNvPr id="168967" name="AutoShape 7"/>
          <p:cNvSpPr>
            <a:spLocks noChangeArrowheads="1"/>
          </p:cNvSpPr>
          <p:nvPr/>
        </p:nvSpPr>
        <p:spPr bwMode="auto">
          <a:xfrm>
            <a:off x="3927475" y="4359275"/>
            <a:ext cx="812800" cy="571500"/>
          </a:xfrm>
          <a:prstGeom prst="downArrow">
            <a:avLst>
              <a:gd name="adj1" fmla="val 50000"/>
              <a:gd name="adj2" fmla="val 25000"/>
            </a:avLst>
          </a:prstGeom>
          <a:solidFill>
            <a:schemeClr val="accent2"/>
          </a:solidFill>
          <a:ln w="12700">
            <a:noFill/>
            <a:miter lim="800000"/>
            <a:headEnd/>
            <a:tailEnd/>
          </a:ln>
          <a:effectLst/>
        </p:spPr>
        <p:txBody>
          <a:bodyPr anchor="ctr">
            <a:spAutoFit/>
          </a:bodyPr>
          <a:lstStyle/>
          <a:p>
            <a:endParaRPr lang="es-MX"/>
          </a:p>
        </p:txBody>
      </p:sp>
      <p:pic>
        <p:nvPicPr>
          <p:cNvPr id="168968" name="Picture 8"/>
          <p:cNvPicPr>
            <a:picLocks noChangeAspect="1" noChangeArrowheads="1"/>
          </p:cNvPicPr>
          <p:nvPr/>
        </p:nvPicPr>
        <p:blipFill>
          <a:blip r:embed="rId2" cstate="print"/>
          <a:srcRect/>
          <a:stretch>
            <a:fillRect/>
          </a:stretch>
        </p:blipFill>
        <p:spPr bwMode="auto">
          <a:xfrm>
            <a:off x="3063875" y="5108575"/>
            <a:ext cx="2425700" cy="968375"/>
          </a:xfrm>
          <a:prstGeom prst="rect">
            <a:avLst/>
          </a:prstGeom>
          <a:noFill/>
          <a:ln w="12700">
            <a:noFill/>
            <a:miter lim="800000"/>
            <a:headEnd/>
            <a:tailEnd/>
          </a:ln>
          <a:effectLst/>
        </p:spPr>
      </p:pic>
      <p:sp>
        <p:nvSpPr>
          <p:cNvPr id="168969" name="Text Box 9"/>
          <p:cNvSpPr txBox="1">
            <a:spLocks noChangeArrowheads="1"/>
          </p:cNvSpPr>
          <p:nvPr/>
        </p:nvSpPr>
        <p:spPr bwMode="auto">
          <a:xfrm rot="-1712240">
            <a:off x="3101975" y="5553075"/>
            <a:ext cx="2514600" cy="366713"/>
          </a:xfrm>
          <a:prstGeom prst="rect">
            <a:avLst/>
          </a:prstGeom>
          <a:solidFill>
            <a:srgbClr val="FFCC66"/>
          </a:solidFill>
          <a:ln w="12700">
            <a:noFill/>
            <a:miter lim="800000"/>
            <a:headEnd/>
            <a:tailEnd/>
          </a:ln>
          <a:effectLst/>
        </p:spPr>
        <p:txBody>
          <a:bodyPr>
            <a:spAutoFit/>
          </a:bodyPr>
          <a:lstStyle/>
          <a:p>
            <a:pPr algn="ctr" eaLnBrk="1" hangingPunct="1">
              <a:spcBef>
                <a:spcPct val="50000"/>
              </a:spcBef>
            </a:pPr>
            <a:r>
              <a:rPr lang="es-ES_tradnl" sz="1800">
                <a:latin typeface="Arial" charset="0"/>
              </a:rPr>
              <a:t>Informe mas agregado</a:t>
            </a:r>
            <a:endParaRPr lang="es-ES" sz="1800">
              <a:latin typeface="Arial" charset="0"/>
            </a:endParaRPr>
          </a:p>
        </p:txBody>
      </p:sp>
      <p:grpSp>
        <p:nvGrpSpPr>
          <p:cNvPr id="168970" name="Group 10"/>
          <p:cNvGrpSpPr>
            <a:grpSpLocks/>
          </p:cNvGrpSpPr>
          <p:nvPr/>
        </p:nvGrpSpPr>
        <p:grpSpPr bwMode="auto">
          <a:xfrm>
            <a:off x="1476375" y="1412875"/>
            <a:ext cx="5422900" cy="400050"/>
            <a:chOff x="832" y="576"/>
            <a:chExt cx="3416" cy="252"/>
          </a:xfrm>
        </p:grpSpPr>
        <p:sp>
          <p:nvSpPr>
            <p:cNvPr id="168971" name="Text Box 11"/>
            <p:cNvSpPr txBox="1">
              <a:spLocks noChangeArrowheads="1"/>
            </p:cNvSpPr>
            <p:nvPr/>
          </p:nvSpPr>
          <p:spPr bwMode="auto">
            <a:xfrm>
              <a:off x="832" y="576"/>
              <a:ext cx="952" cy="220"/>
            </a:xfrm>
            <a:prstGeom prst="rect">
              <a:avLst/>
            </a:prstGeom>
            <a:solidFill>
              <a:srgbClr val="0099FF"/>
            </a:solidFill>
            <a:ln w="12700">
              <a:solidFill>
                <a:schemeClr val="tx1"/>
              </a:solidFill>
              <a:miter lim="800000"/>
              <a:headEnd/>
              <a:tailEnd/>
            </a:ln>
            <a:effectLst>
              <a:prstShdw prst="shdw17" dist="17961" dir="2700000">
                <a:schemeClr val="tx1">
                  <a:gamma/>
                  <a:shade val="60000"/>
                  <a:invGamma/>
                </a:schemeClr>
              </a:prstShdw>
            </a:effectLst>
          </p:spPr>
          <p:txBody>
            <a:bodyPr>
              <a:spAutoFit/>
            </a:bodyPr>
            <a:lstStyle/>
            <a:p>
              <a:pPr algn="ctr" eaLnBrk="1" hangingPunct="1">
                <a:spcBef>
                  <a:spcPct val="50000"/>
                </a:spcBef>
              </a:pPr>
              <a:r>
                <a:rPr lang="es-ES_tradnl" sz="1600">
                  <a:latin typeface="Arial" charset="0"/>
                </a:rPr>
                <a:t>trimestre</a:t>
              </a:r>
              <a:endParaRPr lang="es-ES" sz="1600">
                <a:latin typeface="Arial" charset="0"/>
              </a:endParaRPr>
            </a:p>
          </p:txBody>
        </p:sp>
        <p:sp>
          <p:nvSpPr>
            <p:cNvPr id="168972" name="Text Box 12"/>
            <p:cNvSpPr txBox="1">
              <a:spLocks noChangeArrowheads="1"/>
            </p:cNvSpPr>
            <p:nvPr/>
          </p:nvSpPr>
          <p:spPr bwMode="auto">
            <a:xfrm>
              <a:off x="2112" y="600"/>
              <a:ext cx="1000" cy="220"/>
            </a:xfrm>
            <a:prstGeom prst="rect">
              <a:avLst/>
            </a:prstGeom>
            <a:solidFill>
              <a:schemeClr val="hlink"/>
            </a:solidFill>
            <a:ln w="12700">
              <a:solidFill>
                <a:schemeClr val="tx1"/>
              </a:solidFill>
              <a:miter lim="800000"/>
              <a:headEnd/>
              <a:tailEnd/>
            </a:ln>
            <a:effectLst>
              <a:prstShdw prst="shdw17" dist="17961" dir="2700000">
                <a:schemeClr val="tx1">
                  <a:gamma/>
                  <a:shade val="60000"/>
                  <a:invGamma/>
                </a:schemeClr>
              </a:prstShdw>
            </a:effectLst>
          </p:spPr>
          <p:txBody>
            <a:bodyPr>
              <a:spAutoFit/>
            </a:bodyPr>
            <a:lstStyle/>
            <a:p>
              <a:pPr algn="ctr" eaLnBrk="1" hangingPunct="1">
                <a:spcBef>
                  <a:spcPct val="50000"/>
                </a:spcBef>
              </a:pPr>
              <a:r>
                <a:rPr lang="es-ES_tradnl" sz="1600">
                  <a:latin typeface="Arial" charset="0"/>
                </a:rPr>
                <a:t>categoría</a:t>
              </a:r>
              <a:endParaRPr lang="es-ES" sz="1600">
                <a:latin typeface="Arial" charset="0"/>
              </a:endParaRPr>
            </a:p>
          </p:txBody>
        </p:sp>
        <p:sp>
          <p:nvSpPr>
            <p:cNvPr id="168973" name="Text Box 13"/>
            <p:cNvSpPr txBox="1">
              <a:spLocks noChangeArrowheads="1"/>
            </p:cNvSpPr>
            <p:nvPr/>
          </p:nvSpPr>
          <p:spPr bwMode="auto">
            <a:xfrm>
              <a:off x="3544" y="608"/>
              <a:ext cx="704" cy="220"/>
            </a:xfrm>
            <a:prstGeom prst="rect">
              <a:avLst/>
            </a:prstGeom>
            <a:solidFill>
              <a:schemeClr val="folHlink"/>
            </a:solidFill>
            <a:ln w="12700">
              <a:solidFill>
                <a:schemeClr val="tx1"/>
              </a:solidFill>
              <a:miter lim="800000"/>
              <a:headEnd/>
              <a:tailEnd/>
            </a:ln>
            <a:effectLst>
              <a:prstShdw prst="shdw17" dist="17961" dir="2700000">
                <a:schemeClr val="tx1">
                  <a:gamma/>
                  <a:shade val="60000"/>
                  <a:invGamma/>
                </a:schemeClr>
              </a:prstShdw>
            </a:effectLst>
          </p:spPr>
          <p:txBody>
            <a:bodyPr>
              <a:spAutoFit/>
            </a:bodyPr>
            <a:lstStyle/>
            <a:p>
              <a:pPr algn="ctr" eaLnBrk="1" hangingPunct="1">
                <a:spcBef>
                  <a:spcPct val="50000"/>
                </a:spcBef>
              </a:pPr>
              <a:r>
                <a:rPr lang="es-ES_tradnl" sz="1600">
                  <a:latin typeface="Arial" charset="0"/>
                </a:rPr>
                <a:t>importe</a:t>
              </a:r>
              <a:endParaRPr lang="es-ES" sz="1600">
                <a:latin typeface="Arial" charset="0"/>
              </a:endParaRPr>
            </a:p>
          </p:txBody>
        </p:sp>
      </p:grpSp>
      <p:sp>
        <p:nvSpPr>
          <p:cNvPr id="168974" name="Text Box 14"/>
          <p:cNvSpPr txBox="1">
            <a:spLocks noChangeArrowheads="1"/>
          </p:cNvSpPr>
          <p:nvPr/>
        </p:nvSpPr>
        <p:spPr bwMode="auto">
          <a:xfrm>
            <a:off x="6264275" y="3051175"/>
            <a:ext cx="2362200" cy="825500"/>
          </a:xfrm>
          <a:prstGeom prst="rect">
            <a:avLst/>
          </a:prstGeom>
          <a:solidFill>
            <a:srgbClr val="F3C6AF"/>
          </a:solidFill>
          <a:ln w="12700">
            <a:noFill/>
            <a:miter lim="800000"/>
            <a:headEnd/>
            <a:tailEnd/>
          </a:ln>
          <a:effectLst/>
        </p:spPr>
        <p:txBody>
          <a:bodyPr>
            <a:spAutoFit/>
          </a:bodyPr>
          <a:lstStyle/>
          <a:p>
            <a:pPr eaLnBrk="1" hangingPunct="1">
              <a:spcBef>
                <a:spcPct val="50000"/>
              </a:spcBef>
            </a:pPr>
            <a:r>
              <a:rPr lang="es-ES_tradnl" sz="1600">
                <a:latin typeface="Arial" charset="0"/>
              </a:rPr>
              <a:t>¡ la operación de ROLL se realiza sobre el informe original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89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68967"/>
                                        </p:tgtEl>
                                        <p:attrNameLst>
                                          <p:attrName>style.visibility</p:attrName>
                                        </p:attrNameLst>
                                      </p:cBhvr>
                                      <p:to>
                                        <p:strVal val="visible"/>
                                      </p:to>
                                    </p:set>
                                    <p:animEffect transition="in" filter="wipe(up)">
                                      <p:cBhvr>
                                        <p:cTn id="11" dur="500"/>
                                        <p:tgtEl>
                                          <p:spTgt spid="16896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16896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6896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68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6" grpId="0" animBg="1" autoUpdateAnimBg="0"/>
      <p:bldP spid="168967" grpId="0" animBg="1"/>
      <p:bldP spid="168969" grpId="0" animBg="1" autoUpdateAnimBg="0"/>
      <p:bldP spid="168974"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4 Marcador de número de diapositiva"/>
          <p:cNvSpPr>
            <a:spLocks noGrp="1"/>
          </p:cNvSpPr>
          <p:nvPr>
            <p:ph type="sldNum" sz="quarter" idx="12"/>
          </p:nvPr>
        </p:nvSpPr>
        <p:spPr/>
        <p:txBody>
          <a:bodyPr/>
          <a:lstStyle/>
          <a:p>
            <a:fld id="{A02B9504-CD9A-43A0-B8E7-023A5E9FDD68}" type="slidenum">
              <a:rPr lang="en-US"/>
              <a:pPr/>
              <a:t>47</a:t>
            </a:fld>
            <a:endParaRPr lang="en-US"/>
          </a:p>
        </p:txBody>
      </p:sp>
      <p:sp>
        <p:nvSpPr>
          <p:cNvPr id="169986" name="Rectangle 2"/>
          <p:cNvSpPr>
            <a:spLocks noGrp="1" noChangeArrowheads="1"/>
          </p:cNvSpPr>
          <p:nvPr>
            <p:ph type="title"/>
          </p:nvPr>
        </p:nvSpPr>
        <p:spPr/>
        <p:txBody>
          <a:bodyPr/>
          <a:lstStyle/>
          <a:p>
            <a:pPr>
              <a:tabLst>
                <a:tab pos="7143750" algn="l"/>
              </a:tabLst>
            </a:pPr>
            <a:r>
              <a:rPr lang="en-GB"/>
              <a:t>Herramientas OLAP</a:t>
            </a:r>
            <a:endParaRPr lang="es-ES_tradnl"/>
          </a:p>
        </p:txBody>
      </p:sp>
      <p:sp>
        <p:nvSpPr>
          <p:cNvPr id="169987" name="Rectangle 3"/>
          <p:cNvSpPr>
            <a:spLocks noChangeArrowheads="1"/>
          </p:cNvSpPr>
          <p:nvPr/>
        </p:nvSpPr>
        <p:spPr bwMode="auto">
          <a:xfrm>
            <a:off x="1262063" y="2438400"/>
            <a:ext cx="3365500" cy="2108200"/>
          </a:xfrm>
          <a:prstGeom prst="rect">
            <a:avLst/>
          </a:prstGeom>
          <a:solidFill>
            <a:srgbClr val="D4FCD8"/>
          </a:solidFill>
          <a:ln w="12700">
            <a:noFill/>
            <a:miter lim="800000"/>
            <a:headEnd/>
            <a:tailEnd/>
          </a:ln>
          <a:effectLst/>
        </p:spPr>
        <p:txBody>
          <a:bodyPr wrap="none" anchor="ctr">
            <a:spAutoFit/>
          </a:bodyPr>
          <a:lstStyle/>
          <a:p>
            <a:endParaRPr lang="es-MX"/>
          </a:p>
        </p:txBody>
      </p:sp>
      <p:sp>
        <p:nvSpPr>
          <p:cNvPr id="169988" name="Rectangle 4"/>
          <p:cNvSpPr>
            <a:spLocks noChangeArrowheads="1"/>
          </p:cNvSpPr>
          <p:nvPr/>
        </p:nvSpPr>
        <p:spPr bwMode="auto">
          <a:xfrm>
            <a:off x="1262063" y="4559300"/>
            <a:ext cx="3365500" cy="1917700"/>
          </a:xfrm>
          <a:prstGeom prst="rect">
            <a:avLst/>
          </a:prstGeom>
          <a:solidFill>
            <a:srgbClr val="F3C6AF"/>
          </a:solidFill>
          <a:ln w="12700">
            <a:noFill/>
            <a:miter lim="800000"/>
            <a:headEnd/>
            <a:tailEnd/>
          </a:ln>
          <a:effectLst/>
        </p:spPr>
        <p:txBody>
          <a:bodyPr wrap="none" anchor="ctr">
            <a:spAutoFit/>
          </a:bodyPr>
          <a:lstStyle/>
          <a:p>
            <a:endParaRPr lang="es-MX"/>
          </a:p>
        </p:txBody>
      </p:sp>
      <p:sp>
        <p:nvSpPr>
          <p:cNvPr id="169989" name="Rectangle 5"/>
          <p:cNvSpPr>
            <a:spLocks noChangeArrowheads="1"/>
          </p:cNvSpPr>
          <p:nvPr/>
        </p:nvSpPr>
        <p:spPr bwMode="auto">
          <a:xfrm>
            <a:off x="6089650" y="4448175"/>
            <a:ext cx="1730375" cy="561975"/>
          </a:xfrm>
          <a:prstGeom prst="rect">
            <a:avLst/>
          </a:prstGeom>
          <a:solidFill>
            <a:srgbClr val="F7D7C7"/>
          </a:solidFill>
          <a:ln w="12700">
            <a:solidFill>
              <a:schemeClr val="tx1"/>
            </a:solidFill>
            <a:miter lim="800000"/>
            <a:headEnd type="none" w="sm" len="sm"/>
            <a:tailEnd type="none" w="sm" len="sm"/>
          </a:ln>
          <a:effectLst/>
        </p:spPr>
        <p:txBody>
          <a:bodyPr wrap="none" anchor="ctr"/>
          <a:lstStyle/>
          <a:p>
            <a:endParaRPr lang="es-MX"/>
          </a:p>
        </p:txBody>
      </p:sp>
      <p:sp>
        <p:nvSpPr>
          <p:cNvPr id="169990" name="Rectangle 6"/>
          <p:cNvSpPr>
            <a:spLocks noChangeArrowheads="1"/>
          </p:cNvSpPr>
          <p:nvPr/>
        </p:nvSpPr>
        <p:spPr bwMode="auto">
          <a:xfrm>
            <a:off x="6075363" y="3943350"/>
            <a:ext cx="1746250" cy="504825"/>
          </a:xfrm>
          <a:prstGeom prst="rect">
            <a:avLst/>
          </a:prstGeom>
          <a:solidFill>
            <a:srgbClr val="D4FCD8"/>
          </a:solidFill>
          <a:ln w="12700">
            <a:solidFill>
              <a:schemeClr val="tx1"/>
            </a:solidFill>
            <a:miter lim="800000"/>
            <a:headEnd type="none" w="sm" len="sm"/>
            <a:tailEnd type="none" w="sm" len="sm"/>
          </a:ln>
          <a:effectLst/>
        </p:spPr>
        <p:txBody>
          <a:bodyPr wrap="none" anchor="ctr"/>
          <a:lstStyle/>
          <a:p>
            <a:endParaRPr lang="es-MX"/>
          </a:p>
        </p:txBody>
      </p:sp>
      <p:sp>
        <p:nvSpPr>
          <p:cNvPr id="169991" name="Line 7"/>
          <p:cNvSpPr>
            <a:spLocks noChangeShapeType="1"/>
          </p:cNvSpPr>
          <p:nvPr/>
        </p:nvSpPr>
        <p:spPr bwMode="auto">
          <a:xfrm flipV="1">
            <a:off x="6097588" y="3394075"/>
            <a:ext cx="1751012"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9992" name="Line 8"/>
          <p:cNvSpPr>
            <a:spLocks noChangeShapeType="1"/>
          </p:cNvSpPr>
          <p:nvPr/>
        </p:nvSpPr>
        <p:spPr bwMode="auto">
          <a:xfrm>
            <a:off x="6076950" y="4465638"/>
            <a:ext cx="1738313"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69993" name="Text Box 9"/>
          <p:cNvSpPr txBox="1">
            <a:spLocks noChangeArrowheads="1"/>
          </p:cNvSpPr>
          <p:nvPr/>
        </p:nvSpPr>
        <p:spPr bwMode="auto">
          <a:xfrm>
            <a:off x="5991225" y="3527425"/>
            <a:ext cx="1052513" cy="274638"/>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 sz="1200" b="1">
                <a:solidFill>
                  <a:schemeClr val="accent2"/>
                </a:solidFill>
                <a:latin typeface="Arial" charset="0"/>
              </a:rPr>
              <a:t>Categoría</a:t>
            </a:r>
            <a:endParaRPr lang="es-ES" sz="1200">
              <a:latin typeface="Arial" charset="0"/>
            </a:endParaRPr>
          </a:p>
        </p:txBody>
      </p:sp>
      <p:sp>
        <p:nvSpPr>
          <p:cNvPr id="169994" name="Text Box 10"/>
          <p:cNvSpPr txBox="1">
            <a:spLocks noChangeArrowheads="1"/>
          </p:cNvSpPr>
          <p:nvPr/>
        </p:nvSpPr>
        <p:spPr bwMode="auto">
          <a:xfrm>
            <a:off x="6873875" y="3519488"/>
            <a:ext cx="998538"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 sz="1200" b="1">
                <a:solidFill>
                  <a:schemeClr val="accent2"/>
                </a:solidFill>
                <a:latin typeface="Arial" charset="0"/>
              </a:rPr>
              <a:t>Ventas</a:t>
            </a:r>
            <a:endParaRPr lang="es-ES" sz="1200">
              <a:latin typeface="Arial" charset="0"/>
            </a:endParaRPr>
          </a:p>
        </p:txBody>
      </p:sp>
      <p:sp>
        <p:nvSpPr>
          <p:cNvPr id="169995" name="Text Box 11"/>
          <p:cNvSpPr txBox="1">
            <a:spLocks noChangeArrowheads="1"/>
          </p:cNvSpPr>
          <p:nvPr/>
        </p:nvSpPr>
        <p:spPr bwMode="auto">
          <a:xfrm>
            <a:off x="6065838" y="4041775"/>
            <a:ext cx="1047750"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Refrescos</a:t>
            </a:r>
          </a:p>
        </p:txBody>
      </p:sp>
      <p:sp>
        <p:nvSpPr>
          <p:cNvPr id="169996" name="Text Box 12"/>
          <p:cNvSpPr txBox="1">
            <a:spLocks noChangeArrowheads="1"/>
          </p:cNvSpPr>
          <p:nvPr/>
        </p:nvSpPr>
        <p:spPr bwMode="auto">
          <a:xfrm>
            <a:off x="6956425" y="4044950"/>
            <a:ext cx="954088"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8000000</a:t>
            </a:r>
          </a:p>
        </p:txBody>
      </p:sp>
      <p:sp>
        <p:nvSpPr>
          <p:cNvPr id="169997" name="Text Box 13"/>
          <p:cNvSpPr txBox="1">
            <a:spLocks noChangeArrowheads="1"/>
          </p:cNvSpPr>
          <p:nvPr/>
        </p:nvSpPr>
        <p:spPr bwMode="auto">
          <a:xfrm>
            <a:off x="6143625" y="4562475"/>
            <a:ext cx="869950"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Zumos</a:t>
            </a:r>
          </a:p>
        </p:txBody>
      </p:sp>
      <p:sp>
        <p:nvSpPr>
          <p:cNvPr id="169998" name="Text Box 14"/>
          <p:cNvSpPr txBox="1">
            <a:spLocks noChangeArrowheads="1"/>
          </p:cNvSpPr>
          <p:nvPr/>
        </p:nvSpPr>
        <p:spPr bwMode="auto">
          <a:xfrm>
            <a:off x="6918325" y="4591050"/>
            <a:ext cx="979488"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12900000</a:t>
            </a:r>
          </a:p>
        </p:txBody>
      </p:sp>
      <p:sp>
        <p:nvSpPr>
          <p:cNvPr id="169999" name="Line 15"/>
          <p:cNvSpPr>
            <a:spLocks noChangeShapeType="1"/>
          </p:cNvSpPr>
          <p:nvPr/>
        </p:nvSpPr>
        <p:spPr bwMode="auto">
          <a:xfrm flipH="1">
            <a:off x="6981825" y="3387725"/>
            <a:ext cx="0" cy="1639888"/>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0000" name="Text Box 16"/>
          <p:cNvSpPr txBox="1">
            <a:spLocks noChangeArrowheads="1"/>
          </p:cNvSpPr>
          <p:nvPr/>
        </p:nvSpPr>
        <p:spPr bwMode="auto">
          <a:xfrm rot="-5350715">
            <a:off x="4475163" y="4149725"/>
            <a:ext cx="1558925" cy="39687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2000" b="1">
                <a:solidFill>
                  <a:schemeClr val="accent2"/>
                </a:solidFill>
                <a:latin typeface="Arial" charset="0"/>
              </a:rPr>
              <a:t>roll-</a:t>
            </a:r>
            <a:r>
              <a:rPr lang="es-ES_tradnl" sz="2000" b="1">
                <a:solidFill>
                  <a:schemeClr val="accent2"/>
                </a:solidFill>
                <a:latin typeface="Arial" charset="0"/>
              </a:rPr>
              <a:t>across</a:t>
            </a:r>
            <a:endParaRPr lang="es-ES" sz="2000" b="1">
              <a:solidFill>
                <a:schemeClr val="accent2"/>
              </a:solidFill>
              <a:latin typeface="Arial" charset="0"/>
            </a:endParaRPr>
          </a:p>
        </p:txBody>
      </p:sp>
      <p:sp>
        <p:nvSpPr>
          <p:cNvPr id="170001" name="AutoShape 17"/>
          <p:cNvSpPr>
            <a:spLocks/>
          </p:cNvSpPr>
          <p:nvPr/>
        </p:nvSpPr>
        <p:spPr bwMode="auto">
          <a:xfrm>
            <a:off x="4694238" y="2359025"/>
            <a:ext cx="187325" cy="2236788"/>
          </a:xfrm>
          <a:prstGeom prst="rightBrace">
            <a:avLst>
              <a:gd name="adj1" fmla="val 99506"/>
              <a:gd name="adj2" fmla="val 50000"/>
            </a:avLst>
          </a:prstGeom>
          <a:noFill/>
          <a:ln w="28575">
            <a:solidFill>
              <a:srgbClr val="006600"/>
            </a:solidFill>
            <a:round/>
            <a:headEnd type="none" w="sm" len="sm"/>
            <a:tailEnd type="none" w="sm" len="sm"/>
          </a:ln>
          <a:effectLst/>
        </p:spPr>
        <p:txBody>
          <a:bodyPr wrap="none" anchor="ctr"/>
          <a:lstStyle/>
          <a:p>
            <a:endParaRPr lang="es-MX"/>
          </a:p>
        </p:txBody>
      </p:sp>
      <p:sp>
        <p:nvSpPr>
          <p:cNvPr id="170002" name="AutoShape 18"/>
          <p:cNvSpPr>
            <a:spLocks/>
          </p:cNvSpPr>
          <p:nvPr/>
        </p:nvSpPr>
        <p:spPr bwMode="auto">
          <a:xfrm>
            <a:off x="4679950" y="4611688"/>
            <a:ext cx="258763" cy="1846262"/>
          </a:xfrm>
          <a:prstGeom prst="rightBrace">
            <a:avLst>
              <a:gd name="adj1" fmla="val 59458"/>
              <a:gd name="adj2" fmla="val 50000"/>
            </a:avLst>
          </a:prstGeom>
          <a:noFill/>
          <a:ln w="28575">
            <a:solidFill>
              <a:schemeClr val="accent2"/>
            </a:solidFill>
            <a:round/>
            <a:headEnd type="none" w="sm" len="sm"/>
            <a:tailEnd type="none" w="sm" len="sm"/>
          </a:ln>
          <a:effectLst/>
        </p:spPr>
        <p:txBody>
          <a:bodyPr wrap="none" anchor="ctr"/>
          <a:lstStyle/>
          <a:p>
            <a:endParaRPr lang="es-MX"/>
          </a:p>
        </p:txBody>
      </p:sp>
      <p:sp>
        <p:nvSpPr>
          <p:cNvPr id="170003" name="Line 19"/>
          <p:cNvSpPr>
            <a:spLocks noChangeShapeType="1"/>
          </p:cNvSpPr>
          <p:nvPr/>
        </p:nvSpPr>
        <p:spPr bwMode="auto">
          <a:xfrm>
            <a:off x="4938713" y="3427413"/>
            <a:ext cx="996950" cy="663575"/>
          </a:xfrm>
          <a:prstGeom prst="line">
            <a:avLst/>
          </a:prstGeom>
          <a:noFill/>
          <a:ln w="28575">
            <a:solidFill>
              <a:srgbClr val="006600"/>
            </a:solidFill>
            <a:round/>
            <a:headEnd type="none" w="sm" len="sm"/>
            <a:tailEnd type="triangle" w="sm" len="sm"/>
          </a:ln>
          <a:effectLst/>
        </p:spPr>
        <p:txBody>
          <a:bodyPr wrap="none" anchor="ctr"/>
          <a:lstStyle/>
          <a:p>
            <a:endParaRPr lang="es-MX"/>
          </a:p>
        </p:txBody>
      </p:sp>
      <p:sp>
        <p:nvSpPr>
          <p:cNvPr id="170004" name="Line 20"/>
          <p:cNvSpPr>
            <a:spLocks noChangeShapeType="1"/>
          </p:cNvSpPr>
          <p:nvPr/>
        </p:nvSpPr>
        <p:spPr bwMode="auto">
          <a:xfrm flipV="1">
            <a:off x="5026025" y="4683125"/>
            <a:ext cx="938213" cy="865188"/>
          </a:xfrm>
          <a:prstGeom prst="line">
            <a:avLst/>
          </a:prstGeom>
          <a:noFill/>
          <a:ln w="28575">
            <a:solidFill>
              <a:schemeClr val="accent2"/>
            </a:solidFill>
            <a:round/>
            <a:headEnd type="none" w="sm" len="sm"/>
            <a:tailEnd type="triangle" w="sm" len="sm"/>
          </a:ln>
          <a:effectLst/>
        </p:spPr>
        <p:txBody>
          <a:bodyPr wrap="none" anchor="ctr"/>
          <a:lstStyle/>
          <a:p>
            <a:endParaRPr lang="es-MX"/>
          </a:p>
        </p:txBody>
      </p:sp>
      <p:sp>
        <p:nvSpPr>
          <p:cNvPr id="170005" name="Line 21"/>
          <p:cNvSpPr>
            <a:spLocks noChangeShapeType="1"/>
          </p:cNvSpPr>
          <p:nvPr/>
        </p:nvSpPr>
        <p:spPr bwMode="auto">
          <a:xfrm flipV="1">
            <a:off x="6075363" y="3390900"/>
            <a:ext cx="0" cy="571500"/>
          </a:xfrm>
          <a:prstGeom prst="line">
            <a:avLst/>
          </a:prstGeom>
          <a:noFill/>
          <a:ln w="12700">
            <a:solidFill>
              <a:schemeClr val="tx1"/>
            </a:solidFill>
            <a:round/>
            <a:headEnd/>
            <a:tailEnd/>
          </a:ln>
          <a:effectLst/>
        </p:spPr>
        <p:txBody>
          <a:bodyPr wrap="none" anchor="ctr">
            <a:spAutoFit/>
          </a:bodyPr>
          <a:lstStyle/>
          <a:p>
            <a:endParaRPr lang="es-MX"/>
          </a:p>
        </p:txBody>
      </p:sp>
      <p:sp>
        <p:nvSpPr>
          <p:cNvPr id="170006" name="Line 22"/>
          <p:cNvSpPr>
            <a:spLocks noChangeShapeType="1"/>
          </p:cNvSpPr>
          <p:nvPr/>
        </p:nvSpPr>
        <p:spPr bwMode="auto">
          <a:xfrm flipV="1">
            <a:off x="7840663" y="3390900"/>
            <a:ext cx="0" cy="546100"/>
          </a:xfrm>
          <a:prstGeom prst="line">
            <a:avLst/>
          </a:prstGeom>
          <a:noFill/>
          <a:ln w="12700">
            <a:solidFill>
              <a:schemeClr val="tx1"/>
            </a:solidFill>
            <a:round/>
            <a:headEnd/>
            <a:tailEnd/>
          </a:ln>
          <a:effectLst/>
        </p:spPr>
        <p:txBody>
          <a:bodyPr wrap="none" anchor="ctr">
            <a:spAutoFit/>
          </a:bodyPr>
          <a:lstStyle/>
          <a:p>
            <a:endParaRPr lang="es-MX"/>
          </a:p>
        </p:txBody>
      </p:sp>
      <p:sp>
        <p:nvSpPr>
          <p:cNvPr id="170007" name="Line 23"/>
          <p:cNvSpPr>
            <a:spLocks noChangeShapeType="1"/>
          </p:cNvSpPr>
          <p:nvPr/>
        </p:nvSpPr>
        <p:spPr bwMode="auto">
          <a:xfrm>
            <a:off x="1258888" y="1693863"/>
            <a:ext cx="0" cy="4778375"/>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0008" name="Line 24"/>
          <p:cNvSpPr>
            <a:spLocks noChangeShapeType="1"/>
          </p:cNvSpPr>
          <p:nvPr/>
        </p:nvSpPr>
        <p:spPr bwMode="auto">
          <a:xfrm flipH="1">
            <a:off x="2305050" y="1693863"/>
            <a:ext cx="0" cy="4811712"/>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0009" name="Line 25"/>
          <p:cNvSpPr>
            <a:spLocks noChangeShapeType="1"/>
          </p:cNvSpPr>
          <p:nvPr/>
        </p:nvSpPr>
        <p:spPr bwMode="auto">
          <a:xfrm flipH="1">
            <a:off x="3424238" y="1708150"/>
            <a:ext cx="0" cy="4776788"/>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0010" name="Line 26"/>
          <p:cNvSpPr>
            <a:spLocks noChangeShapeType="1"/>
          </p:cNvSpPr>
          <p:nvPr/>
        </p:nvSpPr>
        <p:spPr bwMode="auto">
          <a:xfrm flipH="1">
            <a:off x="4630738" y="1706563"/>
            <a:ext cx="15875" cy="4791075"/>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0011" name="Line 27"/>
          <p:cNvSpPr>
            <a:spLocks noChangeShapeType="1"/>
          </p:cNvSpPr>
          <p:nvPr/>
        </p:nvSpPr>
        <p:spPr bwMode="auto">
          <a:xfrm>
            <a:off x="1258888" y="1700213"/>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0012" name="Line 28"/>
          <p:cNvSpPr>
            <a:spLocks noChangeShapeType="1"/>
          </p:cNvSpPr>
          <p:nvPr/>
        </p:nvSpPr>
        <p:spPr bwMode="auto">
          <a:xfrm>
            <a:off x="1295400" y="2428875"/>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0013" name="Line 29"/>
          <p:cNvSpPr>
            <a:spLocks noChangeShapeType="1"/>
          </p:cNvSpPr>
          <p:nvPr/>
        </p:nvSpPr>
        <p:spPr bwMode="auto">
          <a:xfrm>
            <a:off x="1274763" y="4564063"/>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0014" name="Line 30"/>
          <p:cNvSpPr>
            <a:spLocks noChangeShapeType="1"/>
          </p:cNvSpPr>
          <p:nvPr/>
        </p:nvSpPr>
        <p:spPr bwMode="auto">
          <a:xfrm>
            <a:off x="1281113" y="2897188"/>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0015" name="Line 31"/>
          <p:cNvSpPr>
            <a:spLocks noChangeShapeType="1"/>
          </p:cNvSpPr>
          <p:nvPr/>
        </p:nvSpPr>
        <p:spPr bwMode="auto">
          <a:xfrm>
            <a:off x="1274763" y="3471863"/>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0016" name="Line 32"/>
          <p:cNvSpPr>
            <a:spLocks noChangeShapeType="1"/>
          </p:cNvSpPr>
          <p:nvPr/>
        </p:nvSpPr>
        <p:spPr bwMode="auto">
          <a:xfrm>
            <a:off x="1268413" y="4041775"/>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0017" name="Text Box 33"/>
          <p:cNvSpPr txBox="1">
            <a:spLocks noChangeArrowheads="1"/>
          </p:cNvSpPr>
          <p:nvPr/>
        </p:nvSpPr>
        <p:spPr bwMode="auto">
          <a:xfrm>
            <a:off x="1227138" y="1868488"/>
            <a:ext cx="1122362" cy="304800"/>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 sz="1400" b="1">
                <a:solidFill>
                  <a:schemeClr val="accent2"/>
                </a:solidFill>
                <a:latin typeface="Arial" charset="0"/>
              </a:rPr>
              <a:t>Categoría</a:t>
            </a:r>
            <a:endParaRPr lang="es-ES" sz="1400">
              <a:latin typeface="Arial" charset="0"/>
            </a:endParaRPr>
          </a:p>
        </p:txBody>
      </p:sp>
      <p:sp>
        <p:nvSpPr>
          <p:cNvPr id="170018" name="Text Box 34"/>
          <p:cNvSpPr txBox="1">
            <a:spLocks noChangeArrowheads="1"/>
          </p:cNvSpPr>
          <p:nvPr/>
        </p:nvSpPr>
        <p:spPr bwMode="auto">
          <a:xfrm>
            <a:off x="2379663" y="1868488"/>
            <a:ext cx="1052512" cy="304800"/>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 sz="1400" b="1">
                <a:solidFill>
                  <a:schemeClr val="accent2"/>
                </a:solidFill>
                <a:latin typeface="Arial" charset="0"/>
              </a:rPr>
              <a:t>Trimestre</a:t>
            </a:r>
            <a:endParaRPr lang="es-ES" sz="1400">
              <a:latin typeface="Arial" charset="0"/>
            </a:endParaRPr>
          </a:p>
        </p:txBody>
      </p:sp>
      <p:sp>
        <p:nvSpPr>
          <p:cNvPr id="170019" name="Text Box 35"/>
          <p:cNvSpPr txBox="1">
            <a:spLocks noChangeArrowheads="1"/>
          </p:cNvSpPr>
          <p:nvPr/>
        </p:nvSpPr>
        <p:spPr bwMode="auto">
          <a:xfrm>
            <a:off x="3548063" y="1868488"/>
            <a:ext cx="1065212" cy="304800"/>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 sz="1400" b="1">
                <a:solidFill>
                  <a:schemeClr val="accent2"/>
                </a:solidFill>
                <a:latin typeface="Arial" charset="0"/>
              </a:rPr>
              <a:t>Ventas</a:t>
            </a:r>
            <a:endParaRPr lang="es-ES" sz="1400">
              <a:latin typeface="Arial" charset="0"/>
            </a:endParaRPr>
          </a:p>
        </p:txBody>
      </p:sp>
      <p:sp>
        <p:nvSpPr>
          <p:cNvPr id="170020" name="Text Box 36"/>
          <p:cNvSpPr txBox="1">
            <a:spLocks noChangeArrowheads="1"/>
          </p:cNvSpPr>
          <p:nvPr/>
        </p:nvSpPr>
        <p:spPr bwMode="auto">
          <a:xfrm>
            <a:off x="1566863" y="2506663"/>
            <a:ext cx="360362" cy="3667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endParaRPr lang="es-ES" sz="1800">
              <a:latin typeface="Arial" charset="0"/>
            </a:endParaRPr>
          </a:p>
        </p:txBody>
      </p:sp>
      <p:sp>
        <p:nvSpPr>
          <p:cNvPr id="170021" name="Text Box 37"/>
          <p:cNvSpPr txBox="1">
            <a:spLocks noChangeArrowheads="1"/>
          </p:cNvSpPr>
          <p:nvPr/>
        </p:nvSpPr>
        <p:spPr bwMode="auto">
          <a:xfrm>
            <a:off x="2701925" y="6043613"/>
            <a:ext cx="461963" cy="3667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T4</a:t>
            </a:r>
          </a:p>
        </p:txBody>
      </p:sp>
      <p:sp>
        <p:nvSpPr>
          <p:cNvPr id="170022" name="Text Box 38"/>
          <p:cNvSpPr txBox="1">
            <a:spLocks noChangeArrowheads="1"/>
          </p:cNvSpPr>
          <p:nvPr/>
        </p:nvSpPr>
        <p:spPr bwMode="auto">
          <a:xfrm>
            <a:off x="2701925" y="5084763"/>
            <a:ext cx="504825" cy="3667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T2</a:t>
            </a:r>
          </a:p>
        </p:txBody>
      </p:sp>
      <p:sp>
        <p:nvSpPr>
          <p:cNvPr id="170023" name="Text Box 39"/>
          <p:cNvSpPr txBox="1">
            <a:spLocks noChangeArrowheads="1"/>
          </p:cNvSpPr>
          <p:nvPr/>
        </p:nvSpPr>
        <p:spPr bwMode="auto">
          <a:xfrm>
            <a:off x="2714625" y="3586163"/>
            <a:ext cx="461963" cy="3667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T3</a:t>
            </a:r>
          </a:p>
        </p:txBody>
      </p:sp>
      <p:sp>
        <p:nvSpPr>
          <p:cNvPr id="170024" name="Text Box 40"/>
          <p:cNvSpPr txBox="1">
            <a:spLocks noChangeArrowheads="1"/>
          </p:cNvSpPr>
          <p:nvPr/>
        </p:nvSpPr>
        <p:spPr bwMode="auto">
          <a:xfrm>
            <a:off x="2701925" y="2501900"/>
            <a:ext cx="460375" cy="366713"/>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T1</a:t>
            </a:r>
          </a:p>
        </p:txBody>
      </p:sp>
      <p:sp>
        <p:nvSpPr>
          <p:cNvPr id="170025" name="Text Box 41"/>
          <p:cNvSpPr txBox="1">
            <a:spLocks noChangeArrowheads="1"/>
          </p:cNvSpPr>
          <p:nvPr/>
        </p:nvSpPr>
        <p:spPr bwMode="auto">
          <a:xfrm>
            <a:off x="2701925" y="5545138"/>
            <a:ext cx="461963" cy="3667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T3</a:t>
            </a:r>
          </a:p>
        </p:txBody>
      </p:sp>
      <p:sp>
        <p:nvSpPr>
          <p:cNvPr id="170026" name="Text Box 42"/>
          <p:cNvSpPr txBox="1">
            <a:spLocks noChangeArrowheads="1"/>
          </p:cNvSpPr>
          <p:nvPr/>
        </p:nvSpPr>
        <p:spPr bwMode="auto">
          <a:xfrm>
            <a:off x="3444875" y="2516188"/>
            <a:ext cx="11604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2000000</a:t>
            </a:r>
          </a:p>
        </p:txBody>
      </p:sp>
      <p:sp>
        <p:nvSpPr>
          <p:cNvPr id="170027" name="Text Box 43"/>
          <p:cNvSpPr txBox="1">
            <a:spLocks noChangeArrowheads="1"/>
          </p:cNvSpPr>
          <p:nvPr/>
        </p:nvSpPr>
        <p:spPr bwMode="auto">
          <a:xfrm>
            <a:off x="3457575" y="3606800"/>
            <a:ext cx="10715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3000000</a:t>
            </a:r>
          </a:p>
        </p:txBody>
      </p:sp>
      <p:sp>
        <p:nvSpPr>
          <p:cNvPr id="170028" name="Text Box 44"/>
          <p:cNvSpPr txBox="1">
            <a:spLocks noChangeArrowheads="1"/>
          </p:cNvSpPr>
          <p:nvPr/>
        </p:nvSpPr>
        <p:spPr bwMode="auto">
          <a:xfrm>
            <a:off x="3444875" y="5137150"/>
            <a:ext cx="8937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1500000</a:t>
            </a:r>
          </a:p>
        </p:txBody>
      </p:sp>
      <p:sp>
        <p:nvSpPr>
          <p:cNvPr id="170029" name="Text Box 45"/>
          <p:cNvSpPr txBox="1">
            <a:spLocks noChangeArrowheads="1"/>
          </p:cNvSpPr>
          <p:nvPr/>
        </p:nvSpPr>
        <p:spPr bwMode="auto">
          <a:xfrm>
            <a:off x="3444875" y="6051550"/>
            <a:ext cx="10842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2400000</a:t>
            </a:r>
          </a:p>
        </p:txBody>
      </p:sp>
      <p:sp>
        <p:nvSpPr>
          <p:cNvPr id="170030" name="Text Box 46"/>
          <p:cNvSpPr txBox="1">
            <a:spLocks noChangeArrowheads="1"/>
          </p:cNvSpPr>
          <p:nvPr/>
        </p:nvSpPr>
        <p:spPr bwMode="auto">
          <a:xfrm>
            <a:off x="3444875" y="5559425"/>
            <a:ext cx="10207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8000000</a:t>
            </a:r>
          </a:p>
        </p:txBody>
      </p:sp>
      <p:sp>
        <p:nvSpPr>
          <p:cNvPr id="170031" name="Line 47"/>
          <p:cNvSpPr>
            <a:spLocks noChangeShapeType="1"/>
          </p:cNvSpPr>
          <p:nvPr/>
        </p:nvSpPr>
        <p:spPr bwMode="auto">
          <a:xfrm>
            <a:off x="1268413" y="5059363"/>
            <a:ext cx="3390900" cy="0"/>
          </a:xfrm>
          <a:prstGeom prst="line">
            <a:avLst/>
          </a:prstGeom>
          <a:noFill/>
          <a:ln w="3175">
            <a:solidFill>
              <a:schemeClr val="tx1"/>
            </a:solidFill>
            <a:round/>
            <a:headEnd type="none" w="sm" len="sm"/>
            <a:tailEnd type="none" w="sm" len="sm"/>
          </a:ln>
          <a:effectLst/>
        </p:spPr>
        <p:txBody>
          <a:bodyPr wrap="none" anchor="ctr"/>
          <a:lstStyle/>
          <a:p>
            <a:endParaRPr lang="es-MX"/>
          </a:p>
        </p:txBody>
      </p:sp>
      <p:sp>
        <p:nvSpPr>
          <p:cNvPr id="170032" name="Line 48"/>
          <p:cNvSpPr>
            <a:spLocks noChangeShapeType="1"/>
          </p:cNvSpPr>
          <p:nvPr/>
        </p:nvSpPr>
        <p:spPr bwMode="auto">
          <a:xfrm>
            <a:off x="1247775" y="5541963"/>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0033" name="Text Box 49"/>
          <p:cNvSpPr txBox="1">
            <a:spLocks noChangeArrowheads="1"/>
          </p:cNvSpPr>
          <p:nvPr/>
        </p:nvSpPr>
        <p:spPr bwMode="auto">
          <a:xfrm>
            <a:off x="2701925" y="4602163"/>
            <a:ext cx="461963" cy="3667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T1</a:t>
            </a:r>
          </a:p>
        </p:txBody>
      </p:sp>
      <p:sp>
        <p:nvSpPr>
          <p:cNvPr id="170034" name="Text Box 50"/>
          <p:cNvSpPr txBox="1">
            <a:spLocks noChangeArrowheads="1"/>
          </p:cNvSpPr>
          <p:nvPr/>
        </p:nvSpPr>
        <p:spPr bwMode="auto">
          <a:xfrm>
            <a:off x="3444875" y="4616450"/>
            <a:ext cx="10461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1000000</a:t>
            </a:r>
          </a:p>
        </p:txBody>
      </p:sp>
      <p:sp>
        <p:nvSpPr>
          <p:cNvPr id="170035" name="Line 51"/>
          <p:cNvSpPr>
            <a:spLocks noChangeShapeType="1"/>
          </p:cNvSpPr>
          <p:nvPr/>
        </p:nvSpPr>
        <p:spPr bwMode="auto">
          <a:xfrm>
            <a:off x="1268413" y="5534025"/>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0036" name="Line 52"/>
          <p:cNvSpPr>
            <a:spLocks noChangeShapeType="1"/>
          </p:cNvSpPr>
          <p:nvPr/>
        </p:nvSpPr>
        <p:spPr bwMode="auto">
          <a:xfrm>
            <a:off x="1247775" y="6003925"/>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0037" name="Text Box 53"/>
          <p:cNvSpPr txBox="1">
            <a:spLocks noChangeArrowheads="1"/>
          </p:cNvSpPr>
          <p:nvPr/>
        </p:nvSpPr>
        <p:spPr bwMode="auto">
          <a:xfrm>
            <a:off x="2701925" y="4154488"/>
            <a:ext cx="461963" cy="3667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T4</a:t>
            </a:r>
          </a:p>
        </p:txBody>
      </p:sp>
      <p:sp>
        <p:nvSpPr>
          <p:cNvPr id="170038" name="Line 54"/>
          <p:cNvSpPr>
            <a:spLocks noChangeShapeType="1"/>
          </p:cNvSpPr>
          <p:nvPr/>
        </p:nvSpPr>
        <p:spPr bwMode="auto">
          <a:xfrm>
            <a:off x="1255713" y="6473825"/>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0039" name="Text Box 55"/>
          <p:cNvSpPr txBox="1">
            <a:spLocks noChangeArrowheads="1"/>
          </p:cNvSpPr>
          <p:nvPr/>
        </p:nvSpPr>
        <p:spPr bwMode="auto">
          <a:xfrm>
            <a:off x="2730500" y="3041650"/>
            <a:ext cx="461963" cy="366713"/>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T2</a:t>
            </a:r>
          </a:p>
        </p:txBody>
      </p:sp>
      <p:sp>
        <p:nvSpPr>
          <p:cNvPr id="170040" name="Text Box 56"/>
          <p:cNvSpPr txBox="1">
            <a:spLocks noChangeArrowheads="1"/>
          </p:cNvSpPr>
          <p:nvPr/>
        </p:nvSpPr>
        <p:spPr bwMode="auto">
          <a:xfrm>
            <a:off x="3444875" y="3055938"/>
            <a:ext cx="11223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1000000</a:t>
            </a:r>
          </a:p>
        </p:txBody>
      </p:sp>
      <p:sp>
        <p:nvSpPr>
          <p:cNvPr id="170041" name="Text Box 57"/>
          <p:cNvSpPr txBox="1">
            <a:spLocks noChangeArrowheads="1"/>
          </p:cNvSpPr>
          <p:nvPr/>
        </p:nvSpPr>
        <p:spPr bwMode="auto">
          <a:xfrm>
            <a:off x="1277938" y="2513013"/>
            <a:ext cx="11350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Refrescos</a:t>
            </a:r>
          </a:p>
        </p:txBody>
      </p:sp>
      <p:sp>
        <p:nvSpPr>
          <p:cNvPr id="170042" name="Text Box 58"/>
          <p:cNvSpPr txBox="1">
            <a:spLocks noChangeArrowheads="1"/>
          </p:cNvSpPr>
          <p:nvPr/>
        </p:nvSpPr>
        <p:spPr bwMode="auto">
          <a:xfrm>
            <a:off x="1277938" y="3071813"/>
            <a:ext cx="11350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Refrescos</a:t>
            </a:r>
          </a:p>
        </p:txBody>
      </p:sp>
      <p:sp>
        <p:nvSpPr>
          <p:cNvPr id="170043" name="Text Box 59"/>
          <p:cNvSpPr txBox="1">
            <a:spLocks noChangeArrowheads="1"/>
          </p:cNvSpPr>
          <p:nvPr/>
        </p:nvSpPr>
        <p:spPr bwMode="auto">
          <a:xfrm>
            <a:off x="1290638" y="3567113"/>
            <a:ext cx="11350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Refrescos</a:t>
            </a:r>
          </a:p>
        </p:txBody>
      </p:sp>
      <p:sp>
        <p:nvSpPr>
          <p:cNvPr id="170044" name="Text Box 60"/>
          <p:cNvSpPr txBox="1">
            <a:spLocks noChangeArrowheads="1"/>
          </p:cNvSpPr>
          <p:nvPr/>
        </p:nvSpPr>
        <p:spPr bwMode="auto">
          <a:xfrm>
            <a:off x="1277938" y="4176713"/>
            <a:ext cx="11350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Refrescos</a:t>
            </a:r>
          </a:p>
        </p:txBody>
      </p:sp>
      <p:sp>
        <p:nvSpPr>
          <p:cNvPr id="170045" name="Text Box 61"/>
          <p:cNvSpPr txBox="1">
            <a:spLocks noChangeArrowheads="1"/>
          </p:cNvSpPr>
          <p:nvPr/>
        </p:nvSpPr>
        <p:spPr bwMode="auto">
          <a:xfrm>
            <a:off x="1277938" y="4672013"/>
            <a:ext cx="11350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Zumos</a:t>
            </a:r>
          </a:p>
        </p:txBody>
      </p:sp>
      <p:sp>
        <p:nvSpPr>
          <p:cNvPr id="170046" name="Text Box 62"/>
          <p:cNvSpPr txBox="1">
            <a:spLocks noChangeArrowheads="1"/>
          </p:cNvSpPr>
          <p:nvPr/>
        </p:nvSpPr>
        <p:spPr bwMode="auto">
          <a:xfrm>
            <a:off x="1277938" y="5129213"/>
            <a:ext cx="11350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Zumos</a:t>
            </a:r>
          </a:p>
        </p:txBody>
      </p:sp>
      <p:sp>
        <p:nvSpPr>
          <p:cNvPr id="170047" name="Text Box 63"/>
          <p:cNvSpPr txBox="1">
            <a:spLocks noChangeArrowheads="1"/>
          </p:cNvSpPr>
          <p:nvPr/>
        </p:nvSpPr>
        <p:spPr bwMode="auto">
          <a:xfrm>
            <a:off x="1277938" y="5611813"/>
            <a:ext cx="11350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Zumos</a:t>
            </a:r>
          </a:p>
        </p:txBody>
      </p:sp>
      <p:sp>
        <p:nvSpPr>
          <p:cNvPr id="170048" name="Text Box 64"/>
          <p:cNvSpPr txBox="1">
            <a:spLocks noChangeArrowheads="1"/>
          </p:cNvSpPr>
          <p:nvPr/>
        </p:nvSpPr>
        <p:spPr bwMode="auto">
          <a:xfrm>
            <a:off x="1277938" y="6081713"/>
            <a:ext cx="11350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Zumos</a:t>
            </a:r>
          </a:p>
        </p:txBody>
      </p:sp>
      <p:sp>
        <p:nvSpPr>
          <p:cNvPr id="170049" name="Text Box 65"/>
          <p:cNvSpPr txBox="1">
            <a:spLocks noChangeArrowheads="1"/>
          </p:cNvSpPr>
          <p:nvPr/>
        </p:nvSpPr>
        <p:spPr bwMode="auto">
          <a:xfrm>
            <a:off x="3444875" y="4167188"/>
            <a:ext cx="11604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2000000</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número de diapositiva"/>
          <p:cNvSpPr>
            <a:spLocks noGrp="1"/>
          </p:cNvSpPr>
          <p:nvPr>
            <p:ph type="sldNum" sz="quarter" idx="12"/>
          </p:nvPr>
        </p:nvSpPr>
        <p:spPr/>
        <p:txBody>
          <a:bodyPr/>
          <a:lstStyle/>
          <a:p>
            <a:fld id="{9C8C08C0-6026-417F-AF47-A29B55765502}" type="slidenum">
              <a:rPr lang="en-US"/>
              <a:pPr/>
              <a:t>48</a:t>
            </a:fld>
            <a:endParaRPr lang="en-US"/>
          </a:p>
        </p:txBody>
      </p:sp>
      <p:sp>
        <p:nvSpPr>
          <p:cNvPr id="171010" name="Rectangle 2"/>
          <p:cNvSpPr>
            <a:spLocks noGrp="1" noChangeArrowheads="1"/>
          </p:cNvSpPr>
          <p:nvPr>
            <p:ph type="title"/>
          </p:nvPr>
        </p:nvSpPr>
        <p:spPr/>
        <p:txBody>
          <a:bodyPr/>
          <a:lstStyle/>
          <a:p>
            <a:pPr>
              <a:tabLst>
                <a:tab pos="7143750" algn="l"/>
              </a:tabLst>
            </a:pPr>
            <a:r>
              <a:rPr lang="en-GB"/>
              <a:t>Herramientas OLAP</a:t>
            </a:r>
            <a:endParaRPr lang="es-ES_tradnl"/>
          </a:p>
        </p:txBody>
      </p:sp>
      <p:sp>
        <p:nvSpPr>
          <p:cNvPr id="171011" name="Text Box 3"/>
          <p:cNvSpPr txBox="1">
            <a:spLocks noChangeArrowheads="1"/>
          </p:cNvSpPr>
          <p:nvPr/>
        </p:nvSpPr>
        <p:spPr bwMode="auto">
          <a:xfrm>
            <a:off x="971550" y="1989138"/>
            <a:ext cx="7386638" cy="359727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2000">
                <a:latin typeface="Arial" charset="0"/>
              </a:rPr>
              <a:t>Las operaciones de agregación (</a:t>
            </a:r>
            <a:r>
              <a:rPr lang="es-ES_tradnl" sz="2000">
                <a:latin typeface="Arial" charset="0"/>
              </a:rPr>
              <a:t>DRILL</a:t>
            </a:r>
            <a:r>
              <a:rPr lang="es-ES" sz="2000">
                <a:latin typeface="Arial" charset="0"/>
              </a:rPr>
              <a:t>) y disgregación (</a:t>
            </a:r>
            <a:r>
              <a:rPr lang="es-ES_tradnl" sz="2000">
                <a:latin typeface="Arial" charset="0"/>
              </a:rPr>
              <a:t>ROLL</a:t>
            </a:r>
            <a:r>
              <a:rPr lang="es-ES" sz="2000">
                <a:latin typeface="Arial" charset="0"/>
              </a:rPr>
              <a:t>) se pueden hacer sobre:</a:t>
            </a:r>
          </a:p>
          <a:p>
            <a:pPr marL="665163" lvl="1" indent="-207963" eaLnBrk="1" hangingPunct="1">
              <a:spcBef>
                <a:spcPct val="50000"/>
              </a:spcBef>
              <a:buClr>
                <a:srgbClr val="006600"/>
              </a:buClr>
              <a:buFont typeface="Wingdings" pitchFamily="2" charset="2"/>
              <a:buChar char="ü"/>
            </a:pPr>
            <a:r>
              <a:rPr lang="es-ES" sz="2000">
                <a:latin typeface="Arial" charset="0"/>
              </a:rPr>
              <a:t>atributos de una dimensión sobre los que se </a:t>
            </a:r>
            <a:r>
              <a:rPr lang="es-ES_tradnl" sz="2000">
                <a:latin typeface="Arial" charset="0"/>
              </a:rPr>
              <a:t>ha definido</a:t>
            </a:r>
            <a:r>
              <a:rPr lang="es-ES" sz="2000">
                <a:latin typeface="Arial" charset="0"/>
              </a:rPr>
              <a:t> una jerarquía</a:t>
            </a:r>
            <a:r>
              <a:rPr lang="es-ES_tradnl" sz="2000">
                <a:latin typeface="Arial" charset="0"/>
              </a:rPr>
              <a:t>: </a:t>
            </a:r>
            <a:r>
              <a:rPr lang="es-ES_tradnl" sz="2000">
                <a:solidFill>
                  <a:schemeClr val="accent2"/>
                </a:solidFill>
                <a:latin typeface="Arial" charset="0"/>
              </a:rPr>
              <a:t>DRILL-DOWN, ROLL-UP</a:t>
            </a:r>
          </a:p>
          <a:p>
            <a:pPr lvl="2" eaLnBrk="1" hangingPunct="1">
              <a:spcBef>
                <a:spcPct val="50000"/>
              </a:spcBef>
              <a:buClr>
                <a:srgbClr val="006600"/>
              </a:buClr>
              <a:buFont typeface="Wingdings" pitchFamily="2" charset="2"/>
              <a:buNone/>
            </a:pPr>
            <a:r>
              <a:rPr lang="es-ES_tradnl" sz="2000">
                <a:latin typeface="Arial" charset="0"/>
              </a:rPr>
              <a:t>departamento </a:t>
            </a:r>
            <a:r>
              <a:rPr lang="es-ES" sz="2000">
                <a:latin typeface="Arial" charset="0"/>
              </a:rPr>
              <a:t>–</a:t>
            </a:r>
            <a:r>
              <a:rPr lang="es-ES_tradnl" sz="2000">
                <a:latin typeface="Arial" charset="0"/>
              </a:rPr>
              <a:t> categoría - producto  (Producto)</a:t>
            </a:r>
          </a:p>
          <a:p>
            <a:pPr lvl="2" eaLnBrk="1" hangingPunct="1">
              <a:spcBef>
                <a:spcPct val="50000"/>
              </a:spcBef>
              <a:buClr>
                <a:srgbClr val="006600"/>
              </a:buClr>
              <a:buFont typeface="Wingdings" pitchFamily="2" charset="2"/>
              <a:buNone/>
            </a:pPr>
            <a:r>
              <a:rPr lang="es-ES" sz="2000">
                <a:latin typeface="Arial" charset="0"/>
              </a:rPr>
              <a:t>año</a:t>
            </a:r>
            <a:r>
              <a:rPr lang="es-ES_tradnl" sz="2000">
                <a:latin typeface="Arial" charset="0"/>
              </a:rPr>
              <a:t> </a:t>
            </a:r>
            <a:r>
              <a:rPr lang="es-ES" sz="2000">
                <a:latin typeface="Arial" charset="0"/>
              </a:rPr>
              <a:t>-</a:t>
            </a:r>
            <a:r>
              <a:rPr lang="es-ES_tradnl" sz="2000">
                <a:latin typeface="Arial" charset="0"/>
              </a:rPr>
              <a:t> </a:t>
            </a:r>
            <a:r>
              <a:rPr lang="es-ES" sz="2000">
                <a:latin typeface="Arial" charset="0"/>
              </a:rPr>
              <a:t>trimestre</a:t>
            </a:r>
            <a:r>
              <a:rPr lang="es-ES_tradnl" sz="2000">
                <a:latin typeface="Arial" charset="0"/>
              </a:rPr>
              <a:t> </a:t>
            </a:r>
            <a:r>
              <a:rPr lang="es-ES" sz="2000">
                <a:latin typeface="Arial" charset="0"/>
              </a:rPr>
              <a:t>–</a:t>
            </a:r>
            <a:r>
              <a:rPr lang="es-ES_tradnl" sz="2000">
                <a:latin typeface="Arial" charset="0"/>
              </a:rPr>
              <a:t> </a:t>
            </a:r>
            <a:r>
              <a:rPr lang="es-ES" sz="2000">
                <a:latin typeface="Arial" charset="0"/>
              </a:rPr>
              <a:t>mes</a:t>
            </a:r>
            <a:r>
              <a:rPr lang="es-ES_tradnl" sz="2000">
                <a:latin typeface="Arial" charset="0"/>
              </a:rPr>
              <a:t> - día</a:t>
            </a:r>
            <a:r>
              <a:rPr lang="es-ES" sz="2000">
                <a:latin typeface="Arial" charset="0"/>
              </a:rPr>
              <a:t> (Tiempo)</a:t>
            </a:r>
          </a:p>
          <a:p>
            <a:pPr marL="665163" lvl="1" indent="-207963" eaLnBrk="1" hangingPunct="1">
              <a:spcBef>
                <a:spcPct val="50000"/>
              </a:spcBef>
              <a:buClr>
                <a:srgbClr val="006600"/>
              </a:buClr>
              <a:buFont typeface="Wingdings" pitchFamily="2" charset="2"/>
              <a:buChar char="ü"/>
            </a:pPr>
            <a:r>
              <a:rPr lang="es-ES" sz="2000">
                <a:latin typeface="Arial" charset="0"/>
              </a:rPr>
              <a:t>sobre dimensiones independiente</a:t>
            </a:r>
            <a:r>
              <a:rPr lang="es-ES_tradnl" sz="2000">
                <a:latin typeface="Arial" charset="0"/>
              </a:rPr>
              <a:t>s:  </a:t>
            </a:r>
            <a:r>
              <a:rPr lang="es-ES_tradnl" sz="2000">
                <a:solidFill>
                  <a:schemeClr val="accent2"/>
                </a:solidFill>
                <a:latin typeface="Arial" charset="0"/>
              </a:rPr>
              <a:t>DRILL-ACROSS, ROLL-ACROSS</a:t>
            </a:r>
            <a:endParaRPr lang="es-ES_tradnl" sz="2000">
              <a:latin typeface="Arial" charset="0"/>
            </a:endParaRPr>
          </a:p>
          <a:p>
            <a:pPr lvl="2" eaLnBrk="1" hangingPunct="1">
              <a:spcBef>
                <a:spcPct val="50000"/>
              </a:spcBef>
              <a:buClr>
                <a:srgbClr val="006600"/>
              </a:buClr>
              <a:buFont typeface="Wingdings" pitchFamily="2" charset="2"/>
              <a:buNone/>
            </a:pPr>
            <a:r>
              <a:rPr lang="es-ES" sz="2000">
                <a:latin typeface="Arial" charset="0"/>
              </a:rPr>
              <a:t>Producto</a:t>
            </a:r>
            <a:r>
              <a:rPr lang="es-ES_tradnl" sz="2000">
                <a:latin typeface="Arial" charset="0"/>
              </a:rPr>
              <a:t> </a:t>
            </a:r>
            <a:r>
              <a:rPr lang="es-ES" sz="2000">
                <a:latin typeface="Arial" charset="0"/>
              </a:rPr>
              <a:t>–</a:t>
            </a:r>
            <a:r>
              <a:rPr lang="es-ES_tradnl" sz="2000">
                <a:latin typeface="Arial" charset="0"/>
              </a:rPr>
              <a:t> </a:t>
            </a:r>
            <a:r>
              <a:rPr lang="es-ES" sz="2000">
                <a:latin typeface="Arial" charset="0"/>
              </a:rPr>
              <a:t>Almacén</a:t>
            </a:r>
            <a:r>
              <a:rPr lang="es-ES_tradnl" sz="2000">
                <a:latin typeface="Arial" charset="0"/>
              </a:rPr>
              <a:t> -Tiempo</a:t>
            </a:r>
            <a:endParaRPr lang="es-ES" sz="2000">
              <a:latin typeface="Arial"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4 Marcador de número de diapositiva"/>
          <p:cNvSpPr>
            <a:spLocks noGrp="1"/>
          </p:cNvSpPr>
          <p:nvPr>
            <p:ph type="sldNum" sz="quarter" idx="12"/>
          </p:nvPr>
        </p:nvSpPr>
        <p:spPr/>
        <p:txBody>
          <a:bodyPr/>
          <a:lstStyle/>
          <a:p>
            <a:fld id="{AC610445-7479-4139-91BF-DE1803EAAE61}" type="slidenum">
              <a:rPr lang="en-US"/>
              <a:pPr/>
              <a:t>49</a:t>
            </a:fld>
            <a:endParaRPr lang="en-US"/>
          </a:p>
        </p:txBody>
      </p:sp>
      <p:sp>
        <p:nvSpPr>
          <p:cNvPr id="172034" name="Rectangle 2"/>
          <p:cNvSpPr>
            <a:spLocks noGrp="1" noChangeArrowheads="1"/>
          </p:cNvSpPr>
          <p:nvPr>
            <p:ph type="title"/>
          </p:nvPr>
        </p:nvSpPr>
        <p:spPr/>
        <p:txBody>
          <a:bodyPr/>
          <a:lstStyle/>
          <a:p>
            <a:pPr>
              <a:tabLst>
                <a:tab pos="7143750" algn="l"/>
              </a:tabLst>
            </a:pPr>
            <a:r>
              <a:rPr lang="en-GB"/>
              <a:t>Herramientas OLAP</a:t>
            </a:r>
            <a:endParaRPr lang="es-ES_tradnl"/>
          </a:p>
        </p:txBody>
      </p:sp>
      <p:sp>
        <p:nvSpPr>
          <p:cNvPr id="172035" name="AutoShape 3"/>
          <p:cNvSpPr>
            <a:spLocks noChangeArrowheads="1"/>
          </p:cNvSpPr>
          <p:nvPr/>
        </p:nvSpPr>
        <p:spPr bwMode="auto">
          <a:xfrm>
            <a:off x="3960813" y="1908175"/>
            <a:ext cx="812800" cy="571500"/>
          </a:xfrm>
          <a:prstGeom prst="downArrow">
            <a:avLst>
              <a:gd name="adj1" fmla="val 50000"/>
              <a:gd name="adj2" fmla="val 25000"/>
            </a:avLst>
          </a:prstGeom>
          <a:solidFill>
            <a:schemeClr val="accent2"/>
          </a:solidFill>
          <a:ln w="12700">
            <a:noFill/>
            <a:miter lim="800000"/>
            <a:headEnd/>
            <a:tailEnd/>
          </a:ln>
          <a:effectLst/>
        </p:spPr>
        <p:txBody>
          <a:bodyPr anchor="ctr">
            <a:spAutoFit/>
          </a:bodyPr>
          <a:lstStyle/>
          <a:p>
            <a:endParaRPr lang="es-MX"/>
          </a:p>
        </p:txBody>
      </p:sp>
      <p:grpSp>
        <p:nvGrpSpPr>
          <p:cNvPr id="172036" name="Group 4"/>
          <p:cNvGrpSpPr>
            <a:grpSpLocks/>
          </p:cNvGrpSpPr>
          <p:nvPr/>
        </p:nvGrpSpPr>
        <p:grpSpPr bwMode="auto">
          <a:xfrm>
            <a:off x="1676400" y="1447800"/>
            <a:ext cx="5283200" cy="387350"/>
            <a:chOff x="744" y="632"/>
            <a:chExt cx="3328" cy="244"/>
          </a:xfrm>
        </p:grpSpPr>
        <p:sp>
          <p:nvSpPr>
            <p:cNvPr id="172037" name="Text Box 5"/>
            <p:cNvSpPr txBox="1">
              <a:spLocks noChangeArrowheads="1"/>
            </p:cNvSpPr>
            <p:nvPr/>
          </p:nvSpPr>
          <p:spPr bwMode="auto">
            <a:xfrm>
              <a:off x="744" y="656"/>
              <a:ext cx="952" cy="220"/>
            </a:xfrm>
            <a:prstGeom prst="rect">
              <a:avLst/>
            </a:prstGeom>
            <a:solidFill>
              <a:srgbClr val="0099FF"/>
            </a:solidFill>
            <a:ln w="12700">
              <a:solidFill>
                <a:schemeClr val="tx1"/>
              </a:solidFill>
              <a:miter lim="800000"/>
              <a:headEnd/>
              <a:tailEnd/>
            </a:ln>
            <a:effectLst>
              <a:prstShdw prst="shdw17" dist="17961" dir="2700000">
                <a:schemeClr val="tx1">
                  <a:gamma/>
                  <a:shade val="60000"/>
                  <a:invGamma/>
                </a:schemeClr>
              </a:prstShdw>
            </a:effectLst>
          </p:spPr>
          <p:txBody>
            <a:bodyPr>
              <a:spAutoFit/>
            </a:bodyPr>
            <a:lstStyle/>
            <a:p>
              <a:pPr algn="ctr" eaLnBrk="1" hangingPunct="1">
                <a:spcBef>
                  <a:spcPct val="50000"/>
                </a:spcBef>
              </a:pPr>
              <a:r>
                <a:rPr lang="es-ES_tradnl" sz="1600">
                  <a:latin typeface="Arial" charset="0"/>
                </a:rPr>
                <a:t>trimestre</a:t>
              </a:r>
              <a:endParaRPr lang="es-ES" sz="1600">
                <a:latin typeface="Arial" charset="0"/>
              </a:endParaRPr>
            </a:p>
          </p:txBody>
        </p:sp>
        <p:sp>
          <p:nvSpPr>
            <p:cNvPr id="172038" name="Text Box 6"/>
            <p:cNvSpPr txBox="1">
              <a:spLocks noChangeArrowheads="1"/>
            </p:cNvSpPr>
            <p:nvPr/>
          </p:nvSpPr>
          <p:spPr bwMode="auto">
            <a:xfrm>
              <a:off x="2016" y="656"/>
              <a:ext cx="1000" cy="220"/>
            </a:xfrm>
            <a:prstGeom prst="rect">
              <a:avLst/>
            </a:prstGeom>
            <a:solidFill>
              <a:schemeClr val="hlink"/>
            </a:solidFill>
            <a:ln w="12700">
              <a:solidFill>
                <a:schemeClr val="tx1"/>
              </a:solidFill>
              <a:miter lim="800000"/>
              <a:headEnd/>
              <a:tailEnd/>
            </a:ln>
            <a:effectLst>
              <a:prstShdw prst="shdw17" dist="17961" dir="2700000">
                <a:schemeClr val="tx1">
                  <a:gamma/>
                  <a:shade val="60000"/>
                  <a:invGamma/>
                </a:schemeClr>
              </a:prstShdw>
            </a:effectLst>
          </p:spPr>
          <p:txBody>
            <a:bodyPr>
              <a:spAutoFit/>
            </a:bodyPr>
            <a:lstStyle/>
            <a:p>
              <a:pPr algn="ctr" eaLnBrk="1" hangingPunct="1">
                <a:spcBef>
                  <a:spcPct val="50000"/>
                </a:spcBef>
              </a:pPr>
              <a:r>
                <a:rPr lang="es-ES_tradnl" sz="1600">
                  <a:latin typeface="Arial" charset="0"/>
                </a:rPr>
                <a:t>categoría</a:t>
              </a:r>
              <a:endParaRPr lang="es-ES" sz="1600">
                <a:latin typeface="Arial" charset="0"/>
              </a:endParaRPr>
            </a:p>
          </p:txBody>
        </p:sp>
        <p:sp>
          <p:nvSpPr>
            <p:cNvPr id="172039" name="Text Box 7"/>
            <p:cNvSpPr txBox="1">
              <a:spLocks noChangeArrowheads="1"/>
            </p:cNvSpPr>
            <p:nvPr/>
          </p:nvSpPr>
          <p:spPr bwMode="auto">
            <a:xfrm>
              <a:off x="3368" y="632"/>
              <a:ext cx="704" cy="220"/>
            </a:xfrm>
            <a:prstGeom prst="rect">
              <a:avLst/>
            </a:prstGeom>
            <a:solidFill>
              <a:schemeClr val="folHlink"/>
            </a:solidFill>
            <a:ln w="12700">
              <a:solidFill>
                <a:schemeClr val="tx1"/>
              </a:solidFill>
              <a:miter lim="800000"/>
              <a:headEnd/>
              <a:tailEnd/>
            </a:ln>
            <a:effectLst>
              <a:prstShdw prst="shdw17" dist="17961" dir="2700000">
                <a:schemeClr val="tx1">
                  <a:gamma/>
                  <a:shade val="60000"/>
                  <a:invGamma/>
                </a:schemeClr>
              </a:prstShdw>
            </a:effectLst>
          </p:spPr>
          <p:txBody>
            <a:bodyPr>
              <a:spAutoFit/>
            </a:bodyPr>
            <a:lstStyle/>
            <a:p>
              <a:pPr algn="ctr" eaLnBrk="1" hangingPunct="1">
                <a:spcBef>
                  <a:spcPct val="50000"/>
                </a:spcBef>
              </a:pPr>
              <a:r>
                <a:rPr lang="es-ES_tradnl" sz="1600">
                  <a:latin typeface="Arial" charset="0"/>
                </a:rPr>
                <a:t>importe</a:t>
              </a:r>
              <a:endParaRPr lang="es-ES" sz="1600">
                <a:latin typeface="Arial" charset="0"/>
              </a:endParaRPr>
            </a:p>
          </p:txBody>
        </p:sp>
      </p:grpSp>
      <p:pic>
        <p:nvPicPr>
          <p:cNvPr id="172040" name="Picture 8"/>
          <p:cNvPicPr>
            <a:picLocks noChangeAspect="1" noChangeArrowheads="1"/>
          </p:cNvPicPr>
          <p:nvPr/>
        </p:nvPicPr>
        <p:blipFill>
          <a:blip r:embed="rId2" cstate="print"/>
          <a:srcRect/>
          <a:stretch>
            <a:fillRect/>
          </a:stretch>
        </p:blipFill>
        <p:spPr bwMode="auto">
          <a:xfrm>
            <a:off x="2767013" y="2543175"/>
            <a:ext cx="2870200" cy="1649413"/>
          </a:xfrm>
          <a:prstGeom prst="rect">
            <a:avLst/>
          </a:prstGeom>
          <a:noFill/>
          <a:ln w="12700">
            <a:noFill/>
            <a:miter lim="800000"/>
            <a:headEnd/>
            <a:tailEnd/>
          </a:ln>
          <a:effectLst/>
        </p:spPr>
      </p:pic>
      <p:sp>
        <p:nvSpPr>
          <p:cNvPr id="172041" name="AutoShape 9"/>
          <p:cNvSpPr>
            <a:spLocks noChangeArrowheads="1"/>
          </p:cNvSpPr>
          <p:nvPr/>
        </p:nvSpPr>
        <p:spPr bwMode="auto">
          <a:xfrm>
            <a:off x="6056313" y="3457575"/>
            <a:ext cx="711200" cy="546100"/>
          </a:xfrm>
          <a:prstGeom prst="rightArrow">
            <a:avLst>
              <a:gd name="adj1" fmla="val 50000"/>
              <a:gd name="adj2" fmla="val 32558"/>
            </a:avLst>
          </a:prstGeom>
          <a:noFill/>
          <a:ln w="12700">
            <a:noFill/>
            <a:miter lim="800000"/>
            <a:headEnd/>
            <a:tailEnd/>
          </a:ln>
          <a:effectLst/>
        </p:spPr>
        <p:txBody>
          <a:bodyPr wrap="none" anchor="ctr">
            <a:spAutoFit/>
          </a:bodyPr>
          <a:lstStyle/>
          <a:p>
            <a:endParaRPr lang="es-MX"/>
          </a:p>
        </p:txBody>
      </p:sp>
      <p:sp>
        <p:nvSpPr>
          <p:cNvPr id="172042" name="Text Box 10"/>
          <p:cNvSpPr txBox="1">
            <a:spLocks noChangeArrowheads="1"/>
          </p:cNvSpPr>
          <p:nvPr/>
        </p:nvSpPr>
        <p:spPr bwMode="auto">
          <a:xfrm rot="-1576119">
            <a:off x="3008313" y="3209925"/>
            <a:ext cx="2308225" cy="641350"/>
          </a:xfrm>
          <a:prstGeom prst="rect">
            <a:avLst/>
          </a:prstGeom>
          <a:solidFill>
            <a:schemeClr val="folHlink"/>
          </a:solidFill>
          <a:ln w="12700">
            <a:noFill/>
            <a:miter lim="800000"/>
            <a:headEnd/>
            <a:tailEnd/>
          </a:ln>
          <a:effectLst/>
        </p:spPr>
        <p:txBody>
          <a:bodyPr>
            <a:spAutoFit/>
          </a:bodyPr>
          <a:lstStyle/>
          <a:p>
            <a:pPr algn="ctr" eaLnBrk="1" hangingPunct="1">
              <a:spcBef>
                <a:spcPct val="50000"/>
              </a:spcBef>
            </a:pPr>
            <a:r>
              <a:rPr lang="es-ES_tradnl" sz="1800" b="1">
                <a:latin typeface="Arial" charset="0"/>
              </a:rPr>
              <a:t>DRILL DOWN</a:t>
            </a:r>
            <a:r>
              <a:rPr lang="es-ES_tradnl" sz="1800">
                <a:latin typeface="Arial" charset="0"/>
              </a:rPr>
              <a:t>  Tiempo (mes)</a:t>
            </a:r>
            <a:endParaRPr lang="es-ES" sz="1800">
              <a:latin typeface="Arial" charset="0"/>
            </a:endParaRPr>
          </a:p>
        </p:txBody>
      </p:sp>
      <p:sp>
        <p:nvSpPr>
          <p:cNvPr id="172043" name="AutoShape 11"/>
          <p:cNvSpPr>
            <a:spLocks noChangeArrowheads="1"/>
          </p:cNvSpPr>
          <p:nvPr/>
        </p:nvSpPr>
        <p:spPr bwMode="auto">
          <a:xfrm>
            <a:off x="3986213" y="4283075"/>
            <a:ext cx="812800" cy="571500"/>
          </a:xfrm>
          <a:prstGeom prst="downArrow">
            <a:avLst>
              <a:gd name="adj1" fmla="val 50000"/>
              <a:gd name="adj2" fmla="val 25000"/>
            </a:avLst>
          </a:prstGeom>
          <a:solidFill>
            <a:schemeClr val="accent2"/>
          </a:solidFill>
          <a:ln w="12700">
            <a:noFill/>
            <a:miter lim="800000"/>
            <a:headEnd/>
            <a:tailEnd/>
          </a:ln>
          <a:effectLst/>
        </p:spPr>
        <p:txBody>
          <a:bodyPr anchor="ctr">
            <a:spAutoFit/>
          </a:bodyPr>
          <a:lstStyle/>
          <a:p>
            <a:endParaRPr lang="es-MX"/>
          </a:p>
        </p:txBody>
      </p:sp>
      <p:pic>
        <p:nvPicPr>
          <p:cNvPr id="172044" name="Picture 12"/>
          <p:cNvPicPr>
            <a:picLocks noChangeAspect="1" noChangeArrowheads="1"/>
          </p:cNvPicPr>
          <p:nvPr/>
        </p:nvPicPr>
        <p:blipFill>
          <a:blip r:embed="rId2" cstate="print"/>
          <a:srcRect/>
          <a:stretch>
            <a:fillRect/>
          </a:stretch>
        </p:blipFill>
        <p:spPr bwMode="auto">
          <a:xfrm>
            <a:off x="1992313" y="4867275"/>
            <a:ext cx="5130800" cy="1831975"/>
          </a:xfrm>
          <a:prstGeom prst="rect">
            <a:avLst/>
          </a:prstGeom>
          <a:noFill/>
          <a:ln w="12700">
            <a:noFill/>
            <a:miter lim="800000"/>
            <a:headEnd/>
            <a:tailEnd/>
          </a:ln>
          <a:effectLst/>
        </p:spPr>
      </p:pic>
      <p:sp>
        <p:nvSpPr>
          <p:cNvPr id="172045" name="Text Box 13"/>
          <p:cNvSpPr txBox="1">
            <a:spLocks noChangeArrowheads="1"/>
          </p:cNvSpPr>
          <p:nvPr/>
        </p:nvSpPr>
        <p:spPr bwMode="auto">
          <a:xfrm>
            <a:off x="6323013" y="2974975"/>
            <a:ext cx="2362200" cy="825500"/>
          </a:xfrm>
          <a:prstGeom prst="rect">
            <a:avLst/>
          </a:prstGeom>
          <a:solidFill>
            <a:srgbClr val="F3C6AF"/>
          </a:solidFill>
          <a:ln w="12700">
            <a:noFill/>
            <a:miter lim="800000"/>
            <a:headEnd/>
            <a:tailEnd/>
          </a:ln>
          <a:effectLst/>
        </p:spPr>
        <p:txBody>
          <a:bodyPr>
            <a:spAutoFit/>
          </a:bodyPr>
          <a:lstStyle/>
          <a:p>
            <a:pPr eaLnBrk="1" hangingPunct="1">
              <a:spcBef>
                <a:spcPct val="50000"/>
              </a:spcBef>
            </a:pPr>
            <a:r>
              <a:rPr lang="es-ES_tradnl" sz="1600">
                <a:latin typeface="Arial" charset="0"/>
              </a:rPr>
              <a:t>¡ la operación de DRILL se realiza sobre el informe original !</a:t>
            </a:r>
          </a:p>
        </p:txBody>
      </p:sp>
      <p:sp>
        <p:nvSpPr>
          <p:cNvPr id="172046" name="Text Box 14"/>
          <p:cNvSpPr txBox="1">
            <a:spLocks noChangeArrowheads="1"/>
          </p:cNvSpPr>
          <p:nvPr/>
        </p:nvSpPr>
        <p:spPr bwMode="auto">
          <a:xfrm rot="-2079585">
            <a:off x="3587750" y="4970463"/>
            <a:ext cx="2887663" cy="1069975"/>
          </a:xfrm>
          <a:prstGeom prst="rect">
            <a:avLst/>
          </a:prstGeom>
          <a:solidFill>
            <a:srgbClr val="FFCC66"/>
          </a:solidFill>
          <a:ln w="12700">
            <a:noFill/>
            <a:miter lim="800000"/>
            <a:headEnd/>
            <a:tailEnd/>
          </a:ln>
          <a:effectLst/>
        </p:spPr>
        <p:txBody>
          <a:bodyPr>
            <a:spAutoFit/>
          </a:bodyPr>
          <a:lstStyle/>
          <a:p>
            <a:pPr eaLnBrk="1" hangingPunct="1">
              <a:spcBef>
                <a:spcPct val="50000"/>
              </a:spcBef>
            </a:pPr>
            <a:r>
              <a:rPr lang="es-ES_tradnl" sz="1600">
                <a:latin typeface="Arial" charset="0"/>
              </a:rPr>
              <a:t>“Importe total de ventas en este año, del departamento de “Bebidas”, por categoría y mes”</a:t>
            </a:r>
            <a:endParaRPr lang="es-ES" sz="16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20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72043"/>
                                        </p:tgtEl>
                                        <p:attrNameLst>
                                          <p:attrName>style.visibility</p:attrName>
                                        </p:attrNameLst>
                                      </p:cBhvr>
                                      <p:to>
                                        <p:strVal val="visible"/>
                                      </p:to>
                                    </p:set>
                                    <p:animEffect transition="in" filter="wipe(up)">
                                      <p:cBhvr>
                                        <p:cTn id="11" dur="500"/>
                                        <p:tgtEl>
                                          <p:spTgt spid="17204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17204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7204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720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42" grpId="0" animBg="1" autoUpdateAnimBg="0"/>
      <p:bldP spid="172043" grpId="0" animBg="1"/>
      <p:bldP spid="172045" grpId="0" animBg="1" autoUpdateAnimBg="0"/>
      <p:bldP spid="172046"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número de diapositiva"/>
          <p:cNvSpPr>
            <a:spLocks noGrp="1"/>
          </p:cNvSpPr>
          <p:nvPr>
            <p:ph type="sldNum" sz="quarter" idx="12"/>
          </p:nvPr>
        </p:nvSpPr>
        <p:spPr/>
        <p:txBody>
          <a:bodyPr/>
          <a:lstStyle/>
          <a:p>
            <a:fld id="{10909925-1F24-4370-A29C-BE19DC17E0C2}" type="slidenum">
              <a:rPr lang="en-US"/>
              <a:pPr/>
              <a:t>5</a:t>
            </a:fld>
            <a:endParaRPr lang="en-US"/>
          </a:p>
        </p:txBody>
      </p:sp>
      <p:sp>
        <p:nvSpPr>
          <p:cNvPr id="129026" name="Rectangle 2"/>
          <p:cNvSpPr>
            <a:spLocks noGrp="1" noChangeArrowheads="1"/>
          </p:cNvSpPr>
          <p:nvPr>
            <p:ph type="title"/>
          </p:nvPr>
        </p:nvSpPr>
        <p:spPr/>
        <p:txBody>
          <a:bodyPr/>
          <a:lstStyle/>
          <a:p>
            <a:pPr>
              <a:tabLst>
                <a:tab pos="7143750" algn="l"/>
              </a:tabLst>
            </a:pPr>
            <a:r>
              <a:rPr lang="en-GB"/>
              <a:t>Introducción a los Almacenes de Datos</a:t>
            </a:r>
            <a:endParaRPr lang="es-ES_tradnl"/>
          </a:p>
        </p:txBody>
      </p:sp>
      <p:sp>
        <p:nvSpPr>
          <p:cNvPr id="129028" name="Text Box 4"/>
          <p:cNvSpPr txBox="1">
            <a:spLocks noChangeArrowheads="1"/>
          </p:cNvSpPr>
          <p:nvPr/>
        </p:nvSpPr>
        <p:spPr bwMode="auto">
          <a:xfrm>
            <a:off x="685800" y="1828800"/>
            <a:ext cx="7924800" cy="3933825"/>
          </a:xfrm>
          <a:prstGeom prst="rect">
            <a:avLst/>
          </a:prstGeom>
          <a:noFill/>
          <a:ln w="9525">
            <a:noFill/>
            <a:miter lim="800000"/>
            <a:headEnd/>
            <a:tailEnd/>
          </a:ln>
          <a:effectLst/>
        </p:spPr>
        <p:txBody>
          <a:bodyPr>
            <a:spAutoFit/>
          </a:bodyPr>
          <a:lstStyle/>
          <a:p>
            <a:pPr marL="282575" indent="-282575">
              <a:spcBef>
                <a:spcPts val="600"/>
              </a:spcBef>
              <a:spcAft>
                <a:spcPts val="400"/>
              </a:spcAft>
              <a:buFontTx/>
              <a:buChar char="•"/>
            </a:pPr>
            <a:r>
              <a:rPr lang="es-ES_tradnl" sz="2000">
                <a:latin typeface="Arial" charset="0"/>
              </a:rPr>
              <a:t>Sobre estas mismas bases de datos de trabajo ya se puede extraer conocimiento (visión tradicional).</a:t>
            </a:r>
          </a:p>
          <a:p>
            <a:pPr marL="282575" indent="-282575">
              <a:spcBef>
                <a:spcPts val="600"/>
              </a:spcBef>
              <a:spcAft>
                <a:spcPts val="400"/>
              </a:spcAft>
              <a:buFontTx/>
              <a:buChar char="•"/>
            </a:pPr>
            <a:endParaRPr lang="es-ES_tradnl" sz="2000">
              <a:latin typeface="Arial" charset="0"/>
            </a:endParaRPr>
          </a:p>
          <a:p>
            <a:pPr marL="282575" indent="-282575">
              <a:spcBef>
                <a:spcPts val="600"/>
              </a:spcBef>
              <a:spcAft>
                <a:spcPts val="400"/>
              </a:spcAft>
              <a:buFontTx/>
              <a:buChar char="•"/>
            </a:pPr>
            <a:r>
              <a:rPr lang="es-ES_tradnl" sz="2000">
                <a:latin typeface="Arial" charset="0"/>
              </a:rPr>
              <a:t>Uso de la base de datos transaccional para varios cometidos:</a:t>
            </a:r>
          </a:p>
          <a:p>
            <a:pPr marL="282575" indent="-282575">
              <a:spcBef>
                <a:spcPts val="600"/>
              </a:spcBef>
              <a:spcAft>
                <a:spcPts val="400"/>
              </a:spcAft>
              <a:buFontTx/>
              <a:buChar char="•"/>
            </a:pPr>
            <a:endParaRPr lang="es-ES_tradnl" sz="1400">
              <a:latin typeface="Arial" charset="0"/>
            </a:endParaRPr>
          </a:p>
          <a:p>
            <a:pPr marL="763588" lvl="1" indent="-290513">
              <a:spcBef>
                <a:spcPts val="600"/>
              </a:spcBef>
              <a:spcAft>
                <a:spcPts val="400"/>
              </a:spcAft>
              <a:buFontTx/>
              <a:buChar char="•"/>
            </a:pPr>
            <a:r>
              <a:rPr lang="es-ES_tradnl" sz="1800">
                <a:latin typeface="Arial" charset="0"/>
              </a:rPr>
              <a:t>Se mantiene el trabajo transaccional diario de los sistemas de información originales (conocido como </a:t>
            </a:r>
            <a:r>
              <a:rPr lang="es-ES_tradnl" sz="1800" b="1">
                <a:solidFill>
                  <a:schemeClr val="tx2"/>
                </a:solidFill>
                <a:latin typeface="Arial" charset="0"/>
              </a:rPr>
              <a:t>OLTP, </a:t>
            </a:r>
            <a:r>
              <a:rPr lang="es-ES_tradnl" sz="1800" b="1" i="1">
                <a:solidFill>
                  <a:schemeClr val="tx2"/>
                </a:solidFill>
                <a:latin typeface="Arial" charset="0"/>
              </a:rPr>
              <a:t>On-Line Transactional Processing</a:t>
            </a:r>
            <a:r>
              <a:rPr lang="es-ES_tradnl" sz="1800">
                <a:latin typeface="Arial" charset="0"/>
              </a:rPr>
              <a:t>).</a:t>
            </a:r>
          </a:p>
          <a:p>
            <a:pPr marL="763588" lvl="1" indent="-290513">
              <a:spcBef>
                <a:spcPts val="600"/>
              </a:spcBef>
              <a:spcAft>
                <a:spcPts val="400"/>
              </a:spcAft>
              <a:buFontTx/>
              <a:buChar char="•"/>
            </a:pPr>
            <a:endParaRPr lang="es-ES_tradnl" sz="1800">
              <a:latin typeface="Arial" charset="0"/>
            </a:endParaRPr>
          </a:p>
          <a:p>
            <a:pPr marL="763588" lvl="1" indent="-290513">
              <a:spcBef>
                <a:spcPts val="600"/>
              </a:spcBef>
              <a:spcAft>
                <a:spcPts val="400"/>
              </a:spcAft>
              <a:buFontTx/>
              <a:buChar char="•"/>
            </a:pPr>
            <a:r>
              <a:rPr lang="es-ES_tradnl" sz="1800">
                <a:latin typeface="Arial" charset="0"/>
              </a:rPr>
              <a:t>Se hace análisis de los datos en tiempo real sobre la misma base de datos (conocido como </a:t>
            </a:r>
            <a:r>
              <a:rPr lang="es-ES_tradnl" sz="1800" b="1">
                <a:solidFill>
                  <a:schemeClr val="tx2"/>
                </a:solidFill>
                <a:latin typeface="Arial" charset="0"/>
              </a:rPr>
              <a:t>OLAP, </a:t>
            </a:r>
            <a:r>
              <a:rPr lang="es-ES_tradnl" sz="1800" b="1" i="1">
                <a:solidFill>
                  <a:schemeClr val="tx2"/>
                </a:solidFill>
                <a:latin typeface="Arial" charset="0"/>
              </a:rPr>
              <a:t>On-Line Analytical Processing</a:t>
            </a:r>
            <a:r>
              <a:rPr lang="es-ES_tradnl" sz="1800">
                <a:latin typeface="Arial" charset="0"/>
              </a:rPr>
              <a:t>). </a:t>
            </a:r>
            <a:endParaRPr lang="es-ES_tradnl" sz="2000">
              <a:latin typeface="Arial"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4 Marcador de número de diapositiva"/>
          <p:cNvSpPr>
            <a:spLocks noGrp="1"/>
          </p:cNvSpPr>
          <p:nvPr>
            <p:ph type="sldNum" sz="quarter" idx="12"/>
          </p:nvPr>
        </p:nvSpPr>
        <p:spPr/>
        <p:txBody>
          <a:bodyPr/>
          <a:lstStyle/>
          <a:p>
            <a:fld id="{9F6EDB5A-F51E-4C68-920F-35F3FD9485A4}" type="slidenum">
              <a:rPr lang="en-US"/>
              <a:pPr/>
              <a:t>50</a:t>
            </a:fld>
            <a:endParaRPr lang="en-US"/>
          </a:p>
        </p:txBody>
      </p:sp>
      <p:sp>
        <p:nvSpPr>
          <p:cNvPr id="173058" name="Rectangle 2"/>
          <p:cNvSpPr>
            <a:spLocks noGrp="1" noChangeArrowheads="1"/>
          </p:cNvSpPr>
          <p:nvPr>
            <p:ph type="title"/>
          </p:nvPr>
        </p:nvSpPr>
        <p:spPr/>
        <p:txBody>
          <a:bodyPr/>
          <a:lstStyle/>
          <a:p>
            <a:pPr>
              <a:tabLst>
                <a:tab pos="7143750" algn="l"/>
              </a:tabLst>
            </a:pPr>
            <a:r>
              <a:rPr lang="en-GB"/>
              <a:t>Herramientas OLAP</a:t>
            </a:r>
            <a:endParaRPr lang="es-ES_tradnl"/>
          </a:p>
        </p:txBody>
      </p:sp>
      <p:sp>
        <p:nvSpPr>
          <p:cNvPr id="173071" name="Rectangle 15"/>
          <p:cNvSpPr>
            <a:spLocks noChangeArrowheads="1"/>
          </p:cNvSpPr>
          <p:nvPr/>
        </p:nvSpPr>
        <p:spPr bwMode="auto">
          <a:xfrm>
            <a:off x="833438" y="2979738"/>
            <a:ext cx="3367087" cy="581025"/>
          </a:xfrm>
          <a:prstGeom prst="rect">
            <a:avLst/>
          </a:prstGeom>
          <a:noFill/>
          <a:ln w="12700">
            <a:noFill/>
            <a:miter lim="800000"/>
            <a:headEnd/>
            <a:tailEnd/>
          </a:ln>
          <a:effectLst/>
        </p:spPr>
        <p:txBody>
          <a:bodyPr wrap="none" anchor="ctr">
            <a:spAutoFit/>
          </a:bodyPr>
          <a:lstStyle/>
          <a:p>
            <a:endParaRPr lang="es-MX"/>
          </a:p>
        </p:txBody>
      </p:sp>
      <p:sp>
        <p:nvSpPr>
          <p:cNvPr id="173072" name="Rectangle 16"/>
          <p:cNvSpPr>
            <a:spLocks noChangeArrowheads="1"/>
          </p:cNvSpPr>
          <p:nvPr/>
        </p:nvSpPr>
        <p:spPr bwMode="auto">
          <a:xfrm>
            <a:off x="847725" y="2514600"/>
            <a:ext cx="3368675" cy="450850"/>
          </a:xfrm>
          <a:prstGeom prst="rect">
            <a:avLst/>
          </a:prstGeom>
          <a:solidFill>
            <a:srgbClr val="D4FCD8"/>
          </a:solidFill>
          <a:ln w="12700">
            <a:noFill/>
            <a:miter lim="800000"/>
            <a:headEnd/>
            <a:tailEnd/>
          </a:ln>
          <a:effectLst/>
        </p:spPr>
        <p:txBody>
          <a:bodyPr wrap="none" anchor="ctr">
            <a:spAutoFit/>
          </a:bodyPr>
          <a:lstStyle/>
          <a:p>
            <a:endParaRPr lang="es-MX"/>
          </a:p>
        </p:txBody>
      </p:sp>
      <p:sp>
        <p:nvSpPr>
          <p:cNvPr id="173073" name="Rectangle 17"/>
          <p:cNvSpPr>
            <a:spLocks noChangeArrowheads="1"/>
          </p:cNvSpPr>
          <p:nvPr/>
        </p:nvSpPr>
        <p:spPr bwMode="auto">
          <a:xfrm>
            <a:off x="4659313" y="3060700"/>
            <a:ext cx="3871912" cy="382588"/>
          </a:xfrm>
          <a:prstGeom prst="rect">
            <a:avLst/>
          </a:prstGeom>
          <a:solidFill>
            <a:srgbClr val="D4FCD8"/>
          </a:solidFill>
          <a:ln w="12700">
            <a:solidFill>
              <a:schemeClr val="tx1"/>
            </a:solidFill>
            <a:miter lim="800000"/>
            <a:headEnd type="none" w="sm" len="sm"/>
            <a:tailEnd type="none" w="sm" len="sm"/>
          </a:ln>
          <a:effectLst/>
        </p:spPr>
        <p:txBody>
          <a:bodyPr wrap="none" anchor="ctr"/>
          <a:lstStyle/>
          <a:p>
            <a:endParaRPr lang="es-MX"/>
          </a:p>
        </p:txBody>
      </p:sp>
      <p:sp>
        <p:nvSpPr>
          <p:cNvPr id="173074" name="Rectangle 18"/>
          <p:cNvSpPr>
            <a:spLocks noChangeArrowheads="1"/>
          </p:cNvSpPr>
          <p:nvPr/>
        </p:nvSpPr>
        <p:spPr bwMode="auto">
          <a:xfrm>
            <a:off x="4659313" y="2339975"/>
            <a:ext cx="3859212" cy="733425"/>
          </a:xfrm>
          <a:prstGeom prst="rect">
            <a:avLst/>
          </a:prstGeom>
          <a:solidFill>
            <a:srgbClr val="D4FCD8"/>
          </a:solidFill>
          <a:ln w="12700">
            <a:solidFill>
              <a:schemeClr val="tx1"/>
            </a:solidFill>
            <a:miter lim="800000"/>
            <a:headEnd type="none" w="sm" len="sm"/>
            <a:tailEnd type="none" w="sm" len="sm"/>
          </a:ln>
          <a:effectLst/>
        </p:spPr>
        <p:txBody>
          <a:bodyPr wrap="none" anchor="ctr"/>
          <a:lstStyle/>
          <a:p>
            <a:endParaRPr lang="es-MX"/>
          </a:p>
        </p:txBody>
      </p:sp>
      <p:sp>
        <p:nvSpPr>
          <p:cNvPr id="173075" name="Line 19"/>
          <p:cNvSpPr>
            <a:spLocks noChangeShapeType="1"/>
          </p:cNvSpPr>
          <p:nvPr/>
        </p:nvSpPr>
        <p:spPr bwMode="auto">
          <a:xfrm flipV="1">
            <a:off x="4673600" y="1962150"/>
            <a:ext cx="3849688"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3076" name="Line 20"/>
          <p:cNvSpPr>
            <a:spLocks noChangeShapeType="1"/>
          </p:cNvSpPr>
          <p:nvPr/>
        </p:nvSpPr>
        <p:spPr bwMode="auto">
          <a:xfrm flipV="1">
            <a:off x="4652963" y="2698750"/>
            <a:ext cx="3859212"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3077" name="Line 21"/>
          <p:cNvSpPr>
            <a:spLocks noChangeShapeType="1"/>
          </p:cNvSpPr>
          <p:nvPr/>
        </p:nvSpPr>
        <p:spPr bwMode="auto">
          <a:xfrm>
            <a:off x="4678363" y="3421063"/>
            <a:ext cx="3821112" cy="11112"/>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3078" name="Text Box 22"/>
          <p:cNvSpPr txBox="1">
            <a:spLocks noChangeArrowheads="1"/>
          </p:cNvSpPr>
          <p:nvPr/>
        </p:nvSpPr>
        <p:spPr bwMode="auto">
          <a:xfrm>
            <a:off x="4618038" y="1992313"/>
            <a:ext cx="1060450"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 sz="1200" b="1">
                <a:solidFill>
                  <a:schemeClr val="accent2"/>
                </a:solidFill>
                <a:latin typeface="Arial" charset="0"/>
              </a:rPr>
              <a:t>Categoría</a:t>
            </a:r>
            <a:endParaRPr lang="es-ES" sz="1200">
              <a:latin typeface="Arial" charset="0"/>
            </a:endParaRPr>
          </a:p>
        </p:txBody>
      </p:sp>
      <p:sp>
        <p:nvSpPr>
          <p:cNvPr id="173079" name="Text Box 23"/>
          <p:cNvSpPr txBox="1">
            <a:spLocks noChangeArrowheads="1"/>
          </p:cNvSpPr>
          <p:nvPr/>
        </p:nvSpPr>
        <p:spPr bwMode="auto">
          <a:xfrm>
            <a:off x="5568950" y="1992313"/>
            <a:ext cx="995363"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 sz="1200" b="1">
                <a:solidFill>
                  <a:schemeClr val="accent2"/>
                </a:solidFill>
                <a:latin typeface="Arial" charset="0"/>
              </a:rPr>
              <a:t>Trimestre</a:t>
            </a:r>
            <a:endParaRPr lang="es-ES" sz="1200">
              <a:latin typeface="Arial" charset="0"/>
            </a:endParaRPr>
          </a:p>
        </p:txBody>
      </p:sp>
      <p:sp>
        <p:nvSpPr>
          <p:cNvPr id="173080" name="Text Box 24"/>
          <p:cNvSpPr txBox="1">
            <a:spLocks noChangeArrowheads="1"/>
          </p:cNvSpPr>
          <p:nvPr/>
        </p:nvSpPr>
        <p:spPr bwMode="auto">
          <a:xfrm>
            <a:off x="7489825" y="1992313"/>
            <a:ext cx="1006475"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 sz="1200" b="1">
                <a:solidFill>
                  <a:schemeClr val="accent2"/>
                </a:solidFill>
                <a:latin typeface="Arial" charset="0"/>
              </a:rPr>
              <a:t>Ventas</a:t>
            </a:r>
            <a:endParaRPr lang="es-ES" sz="1200">
              <a:latin typeface="Arial" charset="0"/>
            </a:endParaRPr>
          </a:p>
        </p:txBody>
      </p:sp>
      <p:sp>
        <p:nvSpPr>
          <p:cNvPr id="173081" name="Text Box 25"/>
          <p:cNvSpPr txBox="1">
            <a:spLocks noChangeArrowheads="1"/>
          </p:cNvSpPr>
          <p:nvPr/>
        </p:nvSpPr>
        <p:spPr bwMode="auto">
          <a:xfrm>
            <a:off x="6519863" y="1992313"/>
            <a:ext cx="993775" cy="27463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200" b="1">
                <a:solidFill>
                  <a:schemeClr val="accent2"/>
                </a:solidFill>
                <a:latin typeface="Arial" charset="0"/>
              </a:rPr>
              <a:t>Mes</a:t>
            </a:r>
            <a:endParaRPr lang="es-ES" sz="1200">
              <a:latin typeface="Arial" charset="0"/>
            </a:endParaRPr>
          </a:p>
        </p:txBody>
      </p:sp>
      <p:sp>
        <p:nvSpPr>
          <p:cNvPr id="173082" name="Text Box 26"/>
          <p:cNvSpPr txBox="1">
            <a:spLocks noChangeArrowheads="1"/>
          </p:cNvSpPr>
          <p:nvPr/>
        </p:nvSpPr>
        <p:spPr bwMode="auto">
          <a:xfrm>
            <a:off x="5832475" y="3089275"/>
            <a:ext cx="436563"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a:latin typeface="Arial" charset="0"/>
              </a:rPr>
              <a:t>T</a:t>
            </a:r>
            <a:r>
              <a:rPr lang="es-ES_tradnl" sz="1600">
                <a:latin typeface="Arial" charset="0"/>
              </a:rPr>
              <a:t>1</a:t>
            </a:r>
            <a:endParaRPr lang="es-ES" sz="1600">
              <a:latin typeface="Arial" charset="0"/>
            </a:endParaRPr>
          </a:p>
        </p:txBody>
      </p:sp>
      <p:sp>
        <p:nvSpPr>
          <p:cNvPr id="173083" name="Text Box 27"/>
          <p:cNvSpPr txBox="1">
            <a:spLocks noChangeArrowheads="1"/>
          </p:cNvSpPr>
          <p:nvPr/>
        </p:nvSpPr>
        <p:spPr bwMode="auto">
          <a:xfrm>
            <a:off x="5832475" y="2381250"/>
            <a:ext cx="434975"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a:latin typeface="Arial" charset="0"/>
              </a:rPr>
              <a:t>T1</a:t>
            </a:r>
          </a:p>
        </p:txBody>
      </p:sp>
      <p:sp>
        <p:nvSpPr>
          <p:cNvPr id="173084" name="Text Box 28"/>
          <p:cNvSpPr txBox="1">
            <a:spLocks noChangeArrowheads="1"/>
          </p:cNvSpPr>
          <p:nvPr/>
        </p:nvSpPr>
        <p:spPr bwMode="auto">
          <a:xfrm>
            <a:off x="7535863" y="3092450"/>
            <a:ext cx="9318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400">
                <a:latin typeface="Arial" charset="0"/>
              </a:rPr>
              <a:t>5</a:t>
            </a:r>
            <a:r>
              <a:rPr lang="es-ES" sz="1400">
                <a:latin typeface="Arial" charset="0"/>
              </a:rPr>
              <a:t>00000</a:t>
            </a:r>
          </a:p>
        </p:txBody>
      </p:sp>
      <p:sp>
        <p:nvSpPr>
          <p:cNvPr id="173085" name="Text Box 29"/>
          <p:cNvSpPr txBox="1">
            <a:spLocks noChangeArrowheads="1"/>
          </p:cNvSpPr>
          <p:nvPr/>
        </p:nvSpPr>
        <p:spPr bwMode="auto">
          <a:xfrm>
            <a:off x="4619625" y="2740025"/>
            <a:ext cx="1076325"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Refrescos</a:t>
            </a:r>
          </a:p>
        </p:txBody>
      </p:sp>
      <p:sp>
        <p:nvSpPr>
          <p:cNvPr id="173086" name="Text Box 30"/>
          <p:cNvSpPr txBox="1">
            <a:spLocks noChangeArrowheads="1"/>
          </p:cNvSpPr>
          <p:nvPr/>
        </p:nvSpPr>
        <p:spPr bwMode="auto">
          <a:xfrm>
            <a:off x="5832475" y="2790825"/>
            <a:ext cx="436563"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a:latin typeface="Arial" charset="0"/>
              </a:rPr>
              <a:t>T1</a:t>
            </a:r>
          </a:p>
        </p:txBody>
      </p:sp>
      <p:sp>
        <p:nvSpPr>
          <p:cNvPr id="173087" name="Text Box 31"/>
          <p:cNvSpPr txBox="1">
            <a:spLocks noChangeArrowheads="1"/>
          </p:cNvSpPr>
          <p:nvPr/>
        </p:nvSpPr>
        <p:spPr bwMode="auto">
          <a:xfrm>
            <a:off x="6564313" y="2381250"/>
            <a:ext cx="911225"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400">
                <a:latin typeface="Arial" charset="0"/>
              </a:rPr>
              <a:t>Enero</a:t>
            </a:r>
            <a:endParaRPr lang="es-ES" sz="1400">
              <a:latin typeface="Arial" charset="0"/>
            </a:endParaRPr>
          </a:p>
        </p:txBody>
      </p:sp>
      <p:sp>
        <p:nvSpPr>
          <p:cNvPr id="173088" name="Line 32"/>
          <p:cNvSpPr>
            <a:spLocks noChangeShapeType="1"/>
          </p:cNvSpPr>
          <p:nvPr/>
        </p:nvSpPr>
        <p:spPr bwMode="auto">
          <a:xfrm>
            <a:off x="5589588" y="1970088"/>
            <a:ext cx="0" cy="149860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3089" name="Line 33"/>
          <p:cNvSpPr>
            <a:spLocks noChangeShapeType="1"/>
          </p:cNvSpPr>
          <p:nvPr/>
        </p:nvSpPr>
        <p:spPr bwMode="auto">
          <a:xfrm flipH="1">
            <a:off x="6527800" y="1979613"/>
            <a:ext cx="0" cy="1449387"/>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3090" name="Line 34"/>
          <p:cNvSpPr>
            <a:spLocks noChangeShapeType="1"/>
          </p:cNvSpPr>
          <p:nvPr/>
        </p:nvSpPr>
        <p:spPr bwMode="auto">
          <a:xfrm flipH="1">
            <a:off x="7462838" y="1971675"/>
            <a:ext cx="0" cy="146050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3091" name="AutoShape 35"/>
          <p:cNvSpPr>
            <a:spLocks noChangeArrowheads="1"/>
          </p:cNvSpPr>
          <p:nvPr/>
        </p:nvSpPr>
        <p:spPr bwMode="auto">
          <a:xfrm>
            <a:off x="4248150" y="2649538"/>
            <a:ext cx="303213" cy="187325"/>
          </a:xfrm>
          <a:prstGeom prst="rightArrow">
            <a:avLst>
              <a:gd name="adj1" fmla="val 50000"/>
              <a:gd name="adj2" fmla="val 40466"/>
            </a:avLst>
          </a:prstGeom>
          <a:solidFill>
            <a:schemeClr val="accent2"/>
          </a:solidFill>
          <a:ln w="12700">
            <a:solidFill>
              <a:schemeClr val="tx1"/>
            </a:solidFill>
            <a:miter lim="800000"/>
            <a:headEnd type="none" w="sm" len="sm"/>
            <a:tailEnd type="none" w="sm" len="sm"/>
          </a:ln>
          <a:effectLst/>
        </p:spPr>
        <p:txBody>
          <a:bodyPr wrap="none" anchor="ctr"/>
          <a:lstStyle/>
          <a:p>
            <a:endParaRPr lang="es-MX"/>
          </a:p>
        </p:txBody>
      </p:sp>
      <p:sp>
        <p:nvSpPr>
          <p:cNvPr id="173092" name="Text Box 36"/>
          <p:cNvSpPr txBox="1">
            <a:spLocks noChangeArrowheads="1"/>
          </p:cNvSpPr>
          <p:nvPr/>
        </p:nvSpPr>
        <p:spPr bwMode="auto">
          <a:xfrm rot="-5350715">
            <a:off x="3717132" y="3377406"/>
            <a:ext cx="1433512" cy="39687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2000" b="1">
                <a:solidFill>
                  <a:schemeClr val="accent2"/>
                </a:solidFill>
                <a:latin typeface="Arial" charset="0"/>
              </a:rPr>
              <a:t>drill-</a:t>
            </a:r>
            <a:r>
              <a:rPr lang="es-ES_tradnl" sz="2000" b="1">
                <a:solidFill>
                  <a:schemeClr val="accent2"/>
                </a:solidFill>
                <a:latin typeface="Arial" charset="0"/>
              </a:rPr>
              <a:t>down</a:t>
            </a:r>
            <a:endParaRPr lang="es-ES" sz="2000" b="1">
              <a:solidFill>
                <a:schemeClr val="accent2"/>
              </a:solidFill>
              <a:latin typeface="Arial" charset="0"/>
            </a:endParaRPr>
          </a:p>
        </p:txBody>
      </p:sp>
      <p:sp>
        <p:nvSpPr>
          <p:cNvPr id="173093" name="Line 37"/>
          <p:cNvSpPr>
            <a:spLocks noChangeShapeType="1"/>
          </p:cNvSpPr>
          <p:nvPr/>
        </p:nvSpPr>
        <p:spPr bwMode="auto">
          <a:xfrm>
            <a:off x="827088" y="1766888"/>
            <a:ext cx="0" cy="4778375"/>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3094" name="Line 38"/>
          <p:cNvSpPr>
            <a:spLocks noChangeShapeType="1"/>
          </p:cNvSpPr>
          <p:nvPr/>
        </p:nvSpPr>
        <p:spPr bwMode="auto">
          <a:xfrm flipH="1">
            <a:off x="1873250" y="1766888"/>
            <a:ext cx="0" cy="4811712"/>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3095" name="Line 39"/>
          <p:cNvSpPr>
            <a:spLocks noChangeShapeType="1"/>
          </p:cNvSpPr>
          <p:nvPr/>
        </p:nvSpPr>
        <p:spPr bwMode="auto">
          <a:xfrm flipH="1">
            <a:off x="2992438" y="1781175"/>
            <a:ext cx="0" cy="4776788"/>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3096" name="Line 40"/>
          <p:cNvSpPr>
            <a:spLocks noChangeShapeType="1"/>
          </p:cNvSpPr>
          <p:nvPr/>
        </p:nvSpPr>
        <p:spPr bwMode="auto">
          <a:xfrm flipH="1">
            <a:off x="4198938" y="1779588"/>
            <a:ext cx="15875" cy="4791075"/>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3097" name="Line 41"/>
          <p:cNvSpPr>
            <a:spLocks noChangeShapeType="1"/>
          </p:cNvSpPr>
          <p:nvPr/>
        </p:nvSpPr>
        <p:spPr bwMode="auto">
          <a:xfrm>
            <a:off x="827088" y="1773238"/>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3098" name="Line 42"/>
          <p:cNvSpPr>
            <a:spLocks noChangeShapeType="1"/>
          </p:cNvSpPr>
          <p:nvPr/>
        </p:nvSpPr>
        <p:spPr bwMode="auto">
          <a:xfrm>
            <a:off x="863600" y="2501900"/>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3099" name="Line 43"/>
          <p:cNvSpPr>
            <a:spLocks noChangeShapeType="1"/>
          </p:cNvSpPr>
          <p:nvPr/>
        </p:nvSpPr>
        <p:spPr bwMode="auto">
          <a:xfrm>
            <a:off x="842963" y="4637088"/>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3100" name="Line 44"/>
          <p:cNvSpPr>
            <a:spLocks noChangeShapeType="1"/>
          </p:cNvSpPr>
          <p:nvPr/>
        </p:nvSpPr>
        <p:spPr bwMode="auto">
          <a:xfrm>
            <a:off x="849313" y="2970213"/>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3101" name="Line 45"/>
          <p:cNvSpPr>
            <a:spLocks noChangeShapeType="1"/>
          </p:cNvSpPr>
          <p:nvPr/>
        </p:nvSpPr>
        <p:spPr bwMode="auto">
          <a:xfrm>
            <a:off x="842963" y="3544888"/>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3102" name="Line 46"/>
          <p:cNvSpPr>
            <a:spLocks noChangeShapeType="1"/>
          </p:cNvSpPr>
          <p:nvPr/>
        </p:nvSpPr>
        <p:spPr bwMode="auto">
          <a:xfrm>
            <a:off x="836613" y="4114800"/>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3103" name="Text Box 47"/>
          <p:cNvSpPr txBox="1">
            <a:spLocks noChangeArrowheads="1"/>
          </p:cNvSpPr>
          <p:nvPr/>
        </p:nvSpPr>
        <p:spPr bwMode="auto">
          <a:xfrm>
            <a:off x="795338" y="1941513"/>
            <a:ext cx="1122362" cy="304800"/>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 sz="1400" b="1">
                <a:solidFill>
                  <a:schemeClr val="accent2"/>
                </a:solidFill>
                <a:latin typeface="Arial" charset="0"/>
              </a:rPr>
              <a:t>Categoría</a:t>
            </a:r>
            <a:endParaRPr lang="es-ES" sz="1400">
              <a:latin typeface="Arial" charset="0"/>
            </a:endParaRPr>
          </a:p>
        </p:txBody>
      </p:sp>
      <p:sp>
        <p:nvSpPr>
          <p:cNvPr id="173104" name="Text Box 48"/>
          <p:cNvSpPr txBox="1">
            <a:spLocks noChangeArrowheads="1"/>
          </p:cNvSpPr>
          <p:nvPr/>
        </p:nvSpPr>
        <p:spPr bwMode="auto">
          <a:xfrm>
            <a:off x="1947863" y="1941513"/>
            <a:ext cx="1052512" cy="304800"/>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 sz="1400" b="1">
                <a:solidFill>
                  <a:schemeClr val="accent2"/>
                </a:solidFill>
                <a:latin typeface="Arial" charset="0"/>
              </a:rPr>
              <a:t>Trimestre</a:t>
            </a:r>
            <a:endParaRPr lang="es-ES" sz="1400">
              <a:latin typeface="Arial" charset="0"/>
            </a:endParaRPr>
          </a:p>
        </p:txBody>
      </p:sp>
      <p:sp>
        <p:nvSpPr>
          <p:cNvPr id="173105" name="Text Box 49"/>
          <p:cNvSpPr txBox="1">
            <a:spLocks noChangeArrowheads="1"/>
          </p:cNvSpPr>
          <p:nvPr/>
        </p:nvSpPr>
        <p:spPr bwMode="auto">
          <a:xfrm>
            <a:off x="3116263" y="1941513"/>
            <a:ext cx="1065212" cy="304800"/>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 sz="1400" b="1">
                <a:solidFill>
                  <a:schemeClr val="accent2"/>
                </a:solidFill>
                <a:latin typeface="Arial" charset="0"/>
              </a:rPr>
              <a:t>Ventas</a:t>
            </a:r>
            <a:endParaRPr lang="es-ES" sz="1400">
              <a:latin typeface="Arial" charset="0"/>
            </a:endParaRPr>
          </a:p>
        </p:txBody>
      </p:sp>
      <p:sp>
        <p:nvSpPr>
          <p:cNvPr id="173106" name="Text Box 50"/>
          <p:cNvSpPr txBox="1">
            <a:spLocks noChangeArrowheads="1"/>
          </p:cNvSpPr>
          <p:nvPr/>
        </p:nvSpPr>
        <p:spPr bwMode="auto">
          <a:xfrm>
            <a:off x="1135063" y="2579688"/>
            <a:ext cx="360362" cy="3667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endParaRPr lang="es-ES" sz="1800">
              <a:latin typeface="Arial" charset="0"/>
            </a:endParaRPr>
          </a:p>
        </p:txBody>
      </p:sp>
      <p:sp>
        <p:nvSpPr>
          <p:cNvPr id="173107" name="Text Box 51"/>
          <p:cNvSpPr txBox="1">
            <a:spLocks noChangeArrowheads="1"/>
          </p:cNvSpPr>
          <p:nvPr/>
        </p:nvSpPr>
        <p:spPr bwMode="auto">
          <a:xfrm>
            <a:off x="2270125" y="6116638"/>
            <a:ext cx="461963" cy="3667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T4</a:t>
            </a:r>
          </a:p>
        </p:txBody>
      </p:sp>
      <p:sp>
        <p:nvSpPr>
          <p:cNvPr id="173108" name="Text Box 52"/>
          <p:cNvSpPr txBox="1">
            <a:spLocks noChangeArrowheads="1"/>
          </p:cNvSpPr>
          <p:nvPr/>
        </p:nvSpPr>
        <p:spPr bwMode="auto">
          <a:xfrm>
            <a:off x="2270125" y="5157788"/>
            <a:ext cx="504825" cy="3667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T2</a:t>
            </a:r>
          </a:p>
        </p:txBody>
      </p:sp>
      <p:sp>
        <p:nvSpPr>
          <p:cNvPr id="173109" name="Text Box 53"/>
          <p:cNvSpPr txBox="1">
            <a:spLocks noChangeArrowheads="1"/>
          </p:cNvSpPr>
          <p:nvPr/>
        </p:nvSpPr>
        <p:spPr bwMode="auto">
          <a:xfrm>
            <a:off x="2282825" y="3659188"/>
            <a:ext cx="461963" cy="3667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T3</a:t>
            </a:r>
          </a:p>
        </p:txBody>
      </p:sp>
      <p:sp>
        <p:nvSpPr>
          <p:cNvPr id="173110" name="Text Box 54"/>
          <p:cNvSpPr txBox="1">
            <a:spLocks noChangeArrowheads="1"/>
          </p:cNvSpPr>
          <p:nvPr/>
        </p:nvSpPr>
        <p:spPr bwMode="auto">
          <a:xfrm>
            <a:off x="2270125" y="2574925"/>
            <a:ext cx="460375" cy="366713"/>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T1</a:t>
            </a:r>
          </a:p>
        </p:txBody>
      </p:sp>
      <p:sp>
        <p:nvSpPr>
          <p:cNvPr id="173111" name="Text Box 55"/>
          <p:cNvSpPr txBox="1">
            <a:spLocks noChangeArrowheads="1"/>
          </p:cNvSpPr>
          <p:nvPr/>
        </p:nvSpPr>
        <p:spPr bwMode="auto">
          <a:xfrm>
            <a:off x="2270125" y="5618163"/>
            <a:ext cx="461963" cy="3667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T3</a:t>
            </a:r>
          </a:p>
        </p:txBody>
      </p:sp>
      <p:sp>
        <p:nvSpPr>
          <p:cNvPr id="173112" name="Text Box 56"/>
          <p:cNvSpPr txBox="1">
            <a:spLocks noChangeArrowheads="1"/>
          </p:cNvSpPr>
          <p:nvPr/>
        </p:nvSpPr>
        <p:spPr bwMode="auto">
          <a:xfrm>
            <a:off x="3013075" y="2589213"/>
            <a:ext cx="11604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2000000</a:t>
            </a:r>
          </a:p>
        </p:txBody>
      </p:sp>
      <p:sp>
        <p:nvSpPr>
          <p:cNvPr id="173113" name="Text Box 57"/>
          <p:cNvSpPr txBox="1">
            <a:spLocks noChangeArrowheads="1"/>
          </p:cNvSpPr>
          <p:nvPr/>
        </p:nvSpPr>
        <p:spPr bwMode="auto">
          <a:xfrm>
            <a:off x="3025775" y="3679825"/>
            <a:ext cx="10715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3000000</a:t>
            </a:r>
          </a:p>
        </p:txBody>
      </p:sp>
      <p:sp>
        <p:nvSpPr>
          <p:cNvPr id="173114" name="Text Box 58"/>
          <p:cNvSpPr txBox="1">
            <a:spLocks noChangeArrowheads="1"/>
          </p:cNvSpPr>
          <p:nvPr/>
        </p:nvSpPr>
        <p:spPr bwMode="auto">
          <a:xfrm>
            <a:off x="3013075" y="5210175"/>
            <a:ext cx="8937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1500000</a:t>
            </a:r>
          </a:p>
        </p:txBody>
      </p:sp>
      <p:sp>
        <p:nvSpPr>
          <p:cNvPr id="173115" name="Text Box 59"/>
          <p:cNvSpPr txBox="1">
            <a:spLocks noChangeArrowheads="1"/>
          </p:cNvSpPr>
          <p:nvPr/>
        </p:nvSpPr>
        <p:spPr bwMode="auto">
          <a:xfrm>
            <a:off x="3013075" y="6124575"/>
            <a:ext cx="10842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2400000</a:t>
            </a:r>
          </a:p>
        </p:txBody>
      </p:sp>
      <p:sp>
        <p:nvSpPr>
          <p:cNvPr id="173116" name="Text Box 60"/>
          <p:cNvSpPr txBox="1">
            <a:spLocks noChangeArrowheads="1"/>
          </p:cNvSpPr>
          <p:nvPr/>
        </p:nvSpPr>
        <p:spPr bwMode="auto">
          <a:xfrm>
            <a:off x="3013075" y="5632450"/>
            <a:ext cx="10207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8000000</a:t>
            </a:r>
          </a:p>
        </p:txBody>
      </p:sp>
      <p:sp>
        <p:nvSpPr>
          <p:cNvPr id="173117" name="Line 61"/>
          <p:cNvSpPr>
            <a:spLocks noChangeShapeType="1"/>
          </p:cNvSpPr>
          <p:nvPr/>
        </p:nvSpPr>
        <p:spPr bwMode="auto">
          <a:xfrm>
            <a:off x="836613" y="5132388"/>
            <a:ext cx="3390900" cy="0"/>
          </a:xfrm>
          <a:prstGeom prst="line">
            <a:avLst/>
          </a:prstGeom>
          <a:noFill/>
          <a:ln w="3175">
            <a:solidFill>
              <a:schemeClr val="tx1"/>
            </a:solidFill>
            <a:round/>
            <a:headEnd type="none" w="sm" len="sm"/>
            <a:tailEnd type="none" w="sm" len="sm"/>
          </a:ln>
          <a:effectLst/>
        </p:spPr>
        <p:txBody>
          <a:bodyPr wrap="none" anchor="ctr"/>
          <a:lstStyle/>
          <a:p>
            <a:endParaRPr lang="es-MX"/>
          </a:p>
        </p:txBody>
      </p:sp>
      <p:sp>
        <p:nvSpPr>
          <p:cNvPr id="173118" name="Line 62"/>
          <p:cNvSpPr>
            <a:spLocks noChangeShapeType="1"/>
          </p:cNvSpPr>
          <p:nvPr/>
        </p:nvSpPr>
        <p:spPr bwMode="auto">
          <a:xfrm>
            <a:off x="815975" y="5614988"/>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3119" name="Text Box 63"/>
          <p:cNvSpPr txBox="1">
            <a:spLocks noChangeArrowheads="1"/>
          </p:cNvSpPr>
          <p:nvPr/>
        </p:nvSpPr>
        <p:spPr bwMode="auto">
          <a:xfrm>
            <a:off x="2270125" y="4675188"/>
            <a:ext cx="461963" cy="3667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T1</a:t>
            </a:r>
          </a:p>
        </p:txBody>
      </p:sp>
      <p:sp>
        <p:nvSpPr>
          <p:cNvPr id="173120" name="Text Box 64"/>
          <p:cNvSpPr txBox="1">
            <a:spLocks noChangeArrowheads="1"/>
          </p:cNvSpPr>
          <p:nvPr/>
        </p:nvSpPr>
        <p:spPr bwMode="auto">
          <a:xfrm>
            <a:off x="3013075" y="4689475"/>
            <a:ext cx="10461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1000000</a:t>
            </a:r>
          </a:p>
        </p:txBody>
      </p:sp>
      <p:sp>
        <p:nvSpPr>
          <p:cNvPr id="173121" name="Line 65"/>
          <p:cNvSpPr>
            <a:spLocks noChangeShapeType="1"/>
          </p:cNvSpPr>
          <p:nvPr/>
        </p:nvSpPr>
        <p:spPr bwMode="auto">
          <a:xfrm>
            <a:off x="836613" y="5607050"/>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3122" name="Line 66"/>
          <p:cNvSpPr>
            <a:spLocks noChangeShapeType="1"/>
          </p:cNvSpPr>
          <p:nvPr/>
        </p:nvSpPr>
        <p:spPr bwMode="auto">
          <a:xfrm>
            <a:off x="815975" y="6076950"/>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3123" name="Text Box 67"/>
          <p:cNvSpPr txBox="1">
            <a:spLocks noChangeArrowheads="1"/>
          </p:cNvSpPr>
          <p:nvPr/>
        </p:nvSpPr>
        <p:spPr bwMode="auto">
          <a:xfrm>
            <a:off x="2270125" y="4227513"/>
            <a:ext cx="461963" cy="36671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T4</a:t>
            </a:r>
          </a:p>
        </p:txBody>
      </p:sp>
      <p:sp>
        <p:nvSpPr>
          <p:cNvPr id="173124" name="Line 68"/>
          <p:cNvSpPr>
            <a:spLocks noChangeShapeType="1"/>
          </p:cNvSpPr>
          <p:nvPr/>
        </p:nvSpPr>
        <p:spPr bwMode="auto">
          <a:xfrm>
            <a:off x="823913" y="6546850"/>
            <a:ext cx="339090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173125" name="Text Box 69"/>
          <p:cNvSpPr txBox="1">
            <a:spLocks noChangeArrowheads="1"/>
          </p:cNvSpPr>
          <p:nvPr/>
        </p:nvSpPr>
        <p:spPr bwMode="auto">
          <a:xfrm>
            <a:off x="2298700" y="3114675"/>
            <a:ext cx="461963" cy="366713"/>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latin typeface="Arial" charset="0"/>
              </a:rPr>
              <a:t>T2</a:t>
            </a:r>
          </a:p>
        </p:txBody>
      </p:sp>
      <p:sp>
        <p:nvSpPr>
          <p:cNvPr id="173126" name="Text Box 70"/>
          <p:cNvSpPr txBox="1">
            <a:spLocks noChangeArrowheads="1"/>
          </p:cNvSpPr>
          <p:nvPr/>
        </p:nvSpPr>
        <p:spPr bwMode="auto">
          <a:xfrm>
            <a:off x="3013075" y="3128963"/>
            <a:ext cx="11223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1000000</a:t>
            </a:r>
          </a:p>
        </p:txBody>
      </p:sp>
      <p:sp>
        <p:nvSpPr>
          <p:cNvPr id="173127" name="Text Box 71"/>
          <p:cNvSpPr txBox="1">
            <a:spLocks noChangeArrowheads="1"/>
          </p:cNvSpPr>
          <p:nvPr/>
        </p:nvSpPr>
        <p:spPr bwMode="auto">
          <a:xfrm>
            <a:off x="846138" y="2586038"/>
            <a:ext cx="11350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Refrescos</a:t>
            </a:r>
          </a:p>
        </p:txBody>
      </p:sp>
      <p:sp>
        <p:nvSpPr>
          <p:cNvPr id="173128" name="Text Box 72"/>
          <p:cNvSpPr txBox="1">
            <a:spLocks noChangeArrowheads="1"/>
          </p:cNvSpPr>
          <p:nvPr/>
        </p:nvSpPr>
        <p:spPr bwMode="auto">
          <a:xfrm>
            <a:off x="846138" y="3144838"/>
            <a:ext cx="11350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Refrescos</a:t>
            </a:r>
          </a:p>
        </p:txBody>
      </p:sp>
      <p:sp>
        <p:nvSpPr>
          <p:cNvPr id="173129" name="Text Box 73"/>
          <p:cNvSpPr txBox="1">
            <a:spLocks noChangeArrowheads="1"/>
          </p:cNvSpPr>
          <p:nvPr/>
        </p:nvSpPr>
        <p:spPr bwMode="auto">
          <a:xfrm>
            <a:off x="858838" y="3640138"/>
            <a:ext cx="11350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Refrescos</a:t>
            </a:r>
          </a:p>
        </p:txBody>
      </p:sp>
      <p:sp>
        <p:nvSpPr>
          <p:cNvPr id="173130" name="Text Box 74"/>
          <p:cNvSpPr txBox="1">
            <a:spLocks noChangeArrowheads="1"/>
          </p:cNvSpPr>
          <p:nvPr/>
        </p:nvSpPr>
        <p:spPr bwMode="auto">
          <a:xfrm>
            <a:off x="846138" y="4249738"/>
            <a:ext cx="11350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Refrescos</a:t>
            </a:r>
          </a:p>
        </p:txBody>
      </p:sp>
      <p:sp>
        <p:nvSpPr>
          <p:cNvPr id="173131" name="Text Box 75"/>
          <p:cNvSpPr txBox="1">
            <a:spLocks noChangeArrowheads="1"/>
          </p:cNvSpPr>
          <p:nvPr/>
        </p:nvSpPr>
        <p:spPr bwMode="auto">
          <a:xfrm>
            <a:off x="846138" y="4745038"/>
            <a:ext cx="11350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Zumos</a:t>
            </a:r>
          </a:p>
        </p:txBody>
      </p:sp>
      <p:sp>
        <p:nvSpPr>
          <p:cNvPr id="173132" name="Text Box 76"/>
          <p:cNvSpPr txBox="1">
            <a:spLocks noChangeArrowheads="1"/>
          </p:cNvSpPr>
          <p:nvPr/>
        </p:nvSpPr>
        <p:spPr bwMode="auto">
          <a:xfrm>
            <a:off x="846138" y="5202238"/>
            <a:ext cx="11350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Zumos</a:t>
            </a:r>
          </a:p>
        </p:txBody>
      </p:sp>
      <p:sp>
        <p:nvSpPr>
          <p:cNvPr id="173133" name="Text Box 77"/>
          <p:cNvSpPr txBox="1">
            <a:spLocks noChangeArrowheads="1"/>
          </p:cNvSpPr>
          <p:nvPr/>
        </p:nvSpPr>
        <p:spPr bwMode="auto">
          <a:xfrm>
            <a:off x="846138" y="5684838"/>
            <a:ext cx="11350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Zumos</a:t>
            </a:r>
          </a:p>
        </p:txBody>
      </p:sp>
      <p:sp>
        <p:nvSpPr>
          <p:cNvPr id="173134" name="Text Box 78"/>
          <p:cNvSpPr txBox="1">
            <a:spLocks noChangeArrowheads="1"/>
          </p:cNvSpPr>
          <p:nvPr/>
        </p:nvSpPr>
        <p:spPr bwMode="auto">
          <a:xfrm>
            <a:off x="846138" y="6154738"/>
            <a:ext cx="11350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b="1">
                <a:latin typeface="Arial" charset="0"/>
              </a:rPr>
              <a:t>Zumos</a:t>
            </a:r>
          </a:p>
        </p:txBody>
      </p:sp>
      <p:sp>
        <p:nvSpPr>
          <p:cNvPr id="173135" name="Text Box 79"/>
          <p:cNvSpPr txBox="1">
            <a:spLocks noChangeArrowheads="1"/>
          </p:cNvSpPr>
          <p:nvPr/>
        </p:nvSpPr>
        <p:spPr bwMode="auto">
          <a:xfrm>
            <a:off x="3013075" y="4240213"/>
            <a:ext cx="11604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2000000</a:t>
            </a:r>
          </a:p>
        </p:txBody>
      </p:sp>
      <p:sp>
        <p:nvSpPr>
          <p:cNvPr id="173136" name="Text Box 80"/>
          <p:cNvSpPr txBox="1">
            <a:spLocks noChangeArrowheads="1"/>
          </p:cNvSpPr>
          <p:nvPr/>
        </p:nvSpPr>
        <p:spPr bwMode="auto">
          <a:xfrm>
            <a:off x="6564313" y="2711450"/>
            <a:ext cx="911225"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400">
                <a:latin typeface="Arial" charset="0"/>
              </a:rPr>
              <a:t>Febrero</a:t>
            </a:r>
            <a:endParaRPr lang="es-ES" sz="1400">
              <a:latin typeface="Arial" charset="0"/>
            </a:endParaRPr>
          </a:p>
        </p:txBody>
      </p:sp>
      <p:sp>
        <p:nvSpPr>
          <p:cNvPr id="173137" name="Text Box 81"/>
          <p:cNvSpPr txBox="1">
            <a:spLocks noChangeArrowheads="1"/>
          </p:cNvSpPr>
          <p:nvPr/>
        </p:nvSpPr>
        <p:spPr bwMode="auto">
          <a:xfrm>
            <a:off x="4645025" y="2397125"/>
            <a:ext cx="1076325"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Refrescos</a:t>
            </a:r>
          </a:p>
        </p:txBody>
      </p:sp>
      <p:sp>
        <p:nvSpPr>
          <p:cNvPr id="173138" name="Text Box 82"/>
          <p:cNvSpPr txBox="1">
            <a:spLocks noChangeArrowheads="1"/>
          </p:cNvSpPr>
          <p:nvPr/>
        </p:nvSpPr>
        <p:spPr bwMode="auto">
          <a:xfrm>
            <a:off x="4670425" y="3082925"/>
            <a:ext cx="1076325"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Refrescos</a:t>
            </a:r>
          </a:p>
        </p:txBody>
      </p:sp>
      <p:sp>
        <p:nvSpPr>
          <p:cNvPr id="173139" name="Line 83"/>
          <p:cNvSpPr>
            <a:spLocks noChangeShapeType="1"/>
          </p:cNvSpPr>
          <p:nvPr/>
        </p:nvSpPr>
        <p:spPr bwMode="auto">
          <a:xfrm flipV="1">
            <a:off x="4665663" y="1965325"/>
            <a:ext cx="0" cy="381000"/>
          </a:xfrm>
          <a:prstGeom prst="line">
            <a:avLst/>
          </a:prstGeom>
          <a:noFill/>
          <a:ln w="12700">
            <a:solidFill>
              <a:schemeClr val="tx1"/>
            </a:solidFill>
            <a:round/>
            <a:headEnd/>
            <a:tailEnd/>
          </a:ln>
          <a:effectLst/>
        </p:spPr>
        <p:txBody>
          <a:bodyPr wrap="none" anchor="ctr">
            <a:spAutoFit/>
          </a:bodyPr>
          <a:lstStyle/>
          <a:p>
            <a:endParaRPr lang="es-MX"/>
          </a:p>
        </p:txBody>
      </p:sp>
      <p:sp>
        <p:nvSpPr>
          <p:cNvPr id="173140" name="Line 84"/>
          <p:cNvSpPr>
            <a:spLocks noChangeShapeType="1"/>
          </p:cNvSpPr>
          <p:nvPr/>
        </p:nvSpPr>
        <p:spPr bwMode="auto">
          <a:xfrm flipV="1">
            <a:off x="8513763" y="1965325"/>
            <a:ext cx="0" cy="381000"/>
          </a:xfrm>
          <a:prstGeom prst="line">
            <a:avLst/>
          </a:prstGeom>
          <a:noFill/>
          <a:ln w="12700">
            <a:solidFill>
              <a:schemeClr val="tx1"/>
            </a:solidFill>
            <a:round/>
            <a:headEnd/>
            <a:tailEnd/>
          </a:ln>
          <a:effectLst/>
        </p:spPr>
        <p:txBody>
          <a:bodyPr wrap="none" anchor="ctr">
            <a:spAutoFit/>
          </a:bodyPr>
          <a:lstStyle/>
          <a:p>
            <a:endParaRPr lang="es-MX"/>
          </a:p>
        </p:txBody>
      </p:sp>
      <p:sp>
        <p:nvSpPr>
          <p:cNvPr id="173141" name="Text Box 85"/>
          <p:cNvSpPr txBox="1">
            <a:spLocks noChangeArrowheads="1"/>
          </p:cNvSpPr>
          <p:nvPr/>
        </p:nvSpPr>
        <p:spPr bwMode="auto">
          <a:xfrm>
            <a:off x="6564313" y="3092450"/>
            <a:ext cx="911225"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400">
                <a:latin typeface="Arial" charset="0"/>
              </a:rPr>
              <a:t>Marzo</a:t>
            </a:r>
            <a:endParaRPr lang="es-ES" sz="1400">
              <a:latin typeface="Arial" charset="0"/>
            </a:endParaRPr>
          </a:p>
        </p:txBody>
      </p:sp>
      <p:sp>
        <p:nvSpPr>
          <p:cNvPr id="173142" name="Text Box 86"/>
          <p:cNvSpPr txBox="1">
            <a:spLocks noChangeArrowheads="1"/>
          </p:cNvSpPr>
          <p:nvPr/>
        </p:nvSpPr>
        <p:spPr bwMode="auto">
          <a:xfrm>
            <a:off x="7508875" y="2373313"/>
            <a:ext cx="11604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1000000</a:t>
            </a:r>
          </a:p>
        </p:txBody>
      </p:sp>
      <p:sp>
        <p:nvSpPr>
          <p:cNvPr id="173143" name="Text Box 87"/>
          <p:cNvSpPr txBox="1">
            <a:spLocks noChangeArrowheads="1"/>
          </p:cNvSpPr>
          <p:nvPr/>
        </p:nvSpPr>
        <p:spPr bwMode="auto">
          <a:xfrm>
            <a:off x="7521575" y="2728913"/>
            <a:ext cx="11604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400">
                <a:latin typeface="Arial" charset="0"/>
              </a:rPr>
              <a:t>5</a:t>
            </a:r>
            <a:r>
              <a:rPr lang="es-ES" sz="1400">
                <a:latin typeface="Arial" charset="0"/>
              </a:rPr>
              <a:t>00000</a:t>
            </a:r>
          </a:p>
        </p:txBody>
      </p:sp>
      <p:sp>
        <p:nvSpPr>
          <p:cNvPr id="173144" name="Text Box 88"/>
          <p:cNvSpPr txBox="1">
            <a:spLocks noChangeArrowheads="1"/>
          </p:cNvSpPr>
          <p:nvPr/>
        </p:nvSpPr>
        <p:spPr bwMode="auto">
          <a:xfrm>
            <a:off x="4411663" y="4594225"/>
            <a:ext cx="4114800" cy="825500"/>
          </a:xfrm>
          <a:prstGeom prst="rect">
            <a:avLst/>
          </a:prstGeom>
          <a:solidFill>
            <a:srgbClr val="F3C6AF"/>
          </a:solidFill>
          <a:ln w="12700">
            <a:noFill/>
            <a:miter lim="800000"/>
            <a:headEnd/>
            <a:tailEnd/>
          </a:ln>
          <a:effectLst/>
        </p:spPr>
        <p:txBody>
          <a:bodyPr>
            <a:spAutoFit/>
          </a:bodyPr>
          <a:lstStyle/>
          <a:p>
            <a:pPr eaLnBrk="1" hangingPunct="1">
              <a:spcBef>
                <a:spcPct val="50000"/>
              </a:spcBef>
            </a:pPr>
            <a:r>
              <a:rPr lang="es-ES" sz="1600">
                <a:latin typeface="Arial" charset="0"/>
              </a:rPr>
              <a:t>Cada grupo (categoría-trimestre) de la consulta original se disgrega en dos nuevos grupos (categoría-trimestre-</a:t>
            </a:r>
            <a:r>
              <a:rPr lang="es-ES_tradnl" sz="1600">
                <a:latin typeface="Arial" charset="0"/>
              </a:rPr>
              <a:t>mes</a:t>
            </a:r>
            <a:r>
              <a:rPr lang="es-ES" sz="1600">
                <a:latin typeface="Arial" charset="0"/>
              </a:rPr>
              <a:t>)</a:t>
            </a:r>
            <a:r>
              <a:rPr lang="es-ES_tradnl" sz="1600">
                <a:latin typeface="Arial" charset="0"/>
              </a:rPr>
              <a:t>.</a:t>
            </a:r>
            <a:endParaRPr lang="es-ES" sz="1600">
              <a:latin typeface="Arial"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número de diapositiva"/>
          <p:cNvSpPr>
            <a:spLocks noGrp="1"/>
          </p:cNvSpPr>
          <p:nvPr>
            <p:ph type="sldNum" sz="quarter" idx="12"/>
          </p:nvPr>
        </p:nvSpPr>
        <p:spPr/>
        <p:txBody>
          <a:bodyPr/>
          <a:lstStyle/>
          <a:p>
            <a:fld id="{20DB0BC0-318D-4135-9D2D-1A34E9F3F228}" type="slidenum">
              <a:rPr lang="en-US"/>
              <a:pPr/>
              <a:t>51</a:t>
            </a:fld>
            <a:endParaRPr lang="en-US"/>
          </a:p>
        </p:txBody>
      </p:sp>
      <p:sp>
        <p:nvSpPr>
          <p:cNvPr id="174082" name="Rectangle 2"/>
          <p:cNvSpPr>
            <a:spLocks noGrp="1" noChangeArrowheads="1"/>
          </p:cNvSpPr>
          <p:nvPr>
            <p:ph type="title"/>
          </p:nvPr>
        </p:nvSpPr>
        <p:spPr/>
        <p:txBody>
          <a:bodyPr/>
          <a:lstStyle/>
          <a:p>
            <a:pPr>
              <a:tabLst>
                <a:tab pos="7143750" algn="l"/>
              </a:tabLst>
            </a:pPr>
            <a:r>
              <a:rPr lang="en-GB"/>
              <a:t>Herramientas OLAP</a:t>
            </a:r>
            <a:endParaRPr lang="es-ES_tradnl"/>
          </a:p>
        </p:txBody>
      </p:sp>
      <p:sp>
        <p:nvSpPr>
          <p:cNvPr id="174083" name="Text Box 3"/>
          <p:cNvSpPr txBox="1">
            <a:spLocks noChangeArrowheads="1"/>
          </p:cNvSpPr>
          <p:nvPr/>
        </p:nvSpPr>
        <p:spPr bwMode="auto">
          <a:xfrm>
            <a:off x="914400" y="2133600"/>
            <a:ext cx="6653213" cy="3802063"/>
          </a:xfrm>
          <a:prstGeom prst="rect">
            <a:avLst/>
          </a:prstGeom>
          <a:noFill/>
          <a:ln w="12700">
            <a:noFill/>
            <a:miter lim="800000"/>
            <a:headEnd type="none" w="sm" len="sm"/>
            <a:tailEnd type="none" w="sm" len="sm"/>
          </a:ln>
          <a:effectLst/>
        </p:spPr>
        <p:txBody>
          <a:bodyPr>
            <a:spAutoFit/>
          </a:bodyPr>
          <a:lstStyle/>
          <a:p>
            <a:pPr eaLnBrk="1" hangingPunct="1">
              <a:lnSpc>
                <a:spcPct val="110000"/>
              </a:lnSpc>
              <a:spcBef>
                <a:spcPct val="50000"/>
              </a:spcBef>
            </a:pPr>
            <a:r>
              <a:rPr lang="es-ES_tradnl" sz="2800">
                <a:latin typeface="Arial" charset="0"/>
              </a:rPr>
              <a:t>Otras operaciones de OLAP</a:t>
            </a:r>
            <a:r>
              <a:rPr lang="es-ES" sz="2800">
                <a:latin typeface="Arial" charset="0"/>
              </a:rPr>
              <a:t>:</a:t>
            </a:r>
          </a:p>
          <a:p>
            <a:pPr eaLnBrk="1" hangingPunct="1">
              <a:lnSpc>
                <a:spcPct val="110000"/>
              </a:lnSpc>
              <a:spcBef>
                <a:spcPct val="50000"/>
              </a:spcBef>
            </a:pPr>
            <a:endParaRPr lang="es-ES" sz="2800">
              <a:latin typeface="Arial" charset="0"/>
            </a:endParaRPr>
          </a:p>
          <a:p>
            <a:pPr marL="757238" lvl="1" indent="-300038" eaLnBrk="1" hangingPunct="1">
              <a:lnSpc>
                <a:spcPct val="110000"/>
              </a:lnSpc>
              <a:spcBef>
                <a:spcPct val="50000"/>
              </a:spcBef>
              <a:buClr>
                <a:srgbClr val="006600"/>
              </a:buClr>
              <a:buFont typeface="Wingdings" pitchFamily="2" charset="2"/>
              <a:buChar char="ü"/>
            </a:pPr>
            <a:r>
              <a:rPr lang="es-ES_tradnl">
                <a:solidFill>
                  <a:schemeClr val="tx2"/>
                </a:solidFill>
                <a:latin typeface="Arial" charset="0"/>
              </a:rPr>
              <a:t>SLICE &amp; DICE</a:t>
            </a:r>
            <a:r>
              <a:rPr lang="es-ES_tradnl">
                <a:latin typeface="Arial" charset="0"/>
              </a:rPr>
              <a:t>: seleccionar y proyectar datos en el informe.</a:t>
            </a:r>
          </a:p>
          <a:p>
            <a:pPr marL="757238" lvl="1" indent="-300038" eaLnBrk="1" hangingPunct="1">
              <a:lnSpc>
                <a:spcPct val="110000"/>
              </a:lnSpc>
              <a:spcBef>
                <a:spcPct val="50000"/>
              </a:spcBef>
              <a:buClr>
                <a:srgbClr val="006600"/>
              </a:buClr>
              <a:buFont typeface="Wingdings" pitchFamily="2" charset="2"/>
              <a:buChar char="ü"/>
            </a:pPr>
            <a:endParaRPr lang="es-ES_tradnl">
              <a:latin typeface="Arial" charset="0"/>
            </a:endParaRPr>
          </a:p>
          <a:p>
            <a:pPr marL="757238" lvl="1" indent="-300038" eaLnBrk="1" hangingPunct="1">
              <a:lnSpc>
                <a:spcPct val="110000"/>
              </a:lnSpc>
              <a:spcBef>
                <a:spcPct val="50000"/>
              </a:spcBef>
              <a:buClr>
                <a:srgbClr val="006600"/>
              </a:buClr>
              <a:buFont typeface="Wingdings" pitchFamily="2" charset="2"/>
              <a:buChar char="ü"/>
            </a:pPr>
            <a:r>
              <a:rPr lang="es-ES_tradnl">
                <a:solidFill>
                  <a:schemeClr val="tx2"/>
                </a:solidFill>
                <a:latin typeface="Arial" charset="0"/>
              </a:rPr>
              <a:t>PIVOT</a:t>
            </a:r>
            <a:r>
              <a:rPr lang="es-ES_tradnl">
                <a:latin typeface="Arial" charset="0"/>
              </a:rPr>
              <a:t>: reorientación de las dimensiones en el informe.</a:t>
            </a:r>
            <a:endParaRPr lang="es-ES">
              <a:latin typeface="Arial"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4 Marcador de número de diapositiva"/>
          <p:cNvSpPr>
            <a:spLocks noGrp="1"/>
          </p:cNvSpPr>
          <p:nvPr>
            <p:ph type="sldNum" sz="quarter" idx="12"/>
          </p:nvPr>
        </p:nvSpPr>
        <p:spPr/>
        <p:txBody>
          <a:bodyPr/>
          <a:lstStyle/>
          <a:p>
            <a:fld id="{03E556C6-94BC-40A2-B1BD-A33F507F6606}" type="slidenum">
              <a:rPr lang="en-US"/>
              <a:pPr/>
              <a:t>52</a:t>
            </a:fld>
            <a:endParaRPr lang="en-US"/>
          </a:p>
        </p:txBody>
      </p:sp>
      <p:sp>
        <p:nvSpPr>
          <p:cNvPr id="175106" name="Rectangle 2"/>
          <p:cNvSpPr>
            <a:spLocks noGrp="1" noChangeArrowheads="1"/>
          </p:cNvSpPr>
          <p:nvPr>
            <p:ph type="title"/>
          </p:nvPr>
        </p:nvSpPr>
        <p:spPr/>
        <p:txBody>
          <a:bodyPr/>
          <a:lstStyle/>
          <a:p>
            <a:pPr>
              <a:tabLst>
                <a:tab pos="7143750" algn="l"/>
              </a:tabLst>
            </a:pPr>
            <a:r>
              <a:rPr lang="en-GB"/>
              <a:t>Herramientas OLAP</a:t>
            </a:r>
            <a:endParaRPr lang="es-ES_tradnl"/>
          </a:p>
        </p:txBody>
      </p:sp>
      <p:sp>
        <p:nvSpPr>
          <p:cNvPr id="175107" name="Rectangle 3"/>
          <p:cNvSpPr>
            <a:spLocks noChangeArrowheads="1"/>
          </p:cNvSpPr>
          <p:nvPr/>
        </p:nvSpPr>
        <p:spPr bwMode="auto">
          <a:xfrm>
            <a:off x="1042988" y="2133600"/>
            <a:ext cx="2706687" cy="458788"/>
          </a:xfrm>
          <a:prstGeom prst="rect">
            <a:avLst/>
          </a:prstGeom>
          <a:solidFill>
            <a:srgbClr val="E9FEFF"/>
          </a:solidFill>
          <a:ln w="12700">
            <a:solidFill>
              <a:schemeClr val="tx1"/>
            </a:solidFill>
            <a:miter lim="800000"/>
            <a:headEnd/>
            <a:tailEnd/>
          </a:ln>
          <a:effectLst/>
        </p:spPr>
        <p:txBody>
          <a:bodyPr wrap="none" lIns="92075" tIns="46038" rIns="92075" bIns="46038" anchor="ctr"/>
          <a:lstStyle/>
          <a:p>
            <a:pPr algn="ctr"/>
            <a:r>
              <a:rPr lang="en-US"/>
              <a:t>Ventas</a:t>
            </a:r>
          </a:p>
        </p:txBody>
      </p:sp>
      <p:sp>
        <p:nvSpPr>
          <p:cNvPr id="175108" name="Rectangle 4"/>
          <p:cNvSpPr>
            <a:spLocks noChangeArrowheads="1"/>
          </p:cNvSpPr>
          <p:nvPr/>
        </p:nvSpPr>
        <p:spPr bwMode="auto">
          <a:xfrm>
            <a:off x="1058863" y="3173413"/>
            <a:ext cx="1319212" cy="1141412"/>
          </a:xfrm>
          <a:prstGeom prst="rect">
            <a:avLst/>
          </a:prstGeom>
          <a:noFill/>
          <a:ln w="12700">
            <a:solidFill>
              <a:schemeClr val="tx1"/>
            </a:solidFill>
            <a:miter lim="800000"/>
            <a:headEnd/>
            <a:tailEnd/>
          </a:ln>
          <a:effectLst/>
        </p:spPr>
        <p:txBody>
          <a:bodyPr wrap="none" lIns="92075" tIns="46038" rIns="92075" bIns="46038" anchor="ctr"/>
          <a:lstStyle/>
          <a:p>
            <a:r>
              <a:rPr lang="en-US" sz="1800"/>
              <a:t>Electronics</a:t>
            </a:r>
            <a:br>
              <a:rPr lang="en-US" sz="1800"/>
            </a:br>
            <a:r>
              <a:rPr lang="en-US" sz="1800"/>
              <a:t>Toys</a:t>
            </a:r>
            <a:br>
              <a:rPr lang="en-US" sz="1800"/>
            </a:br>
            <a:r>
              <a:rPr lang="en-US" sz="1800"/>
              <a:t>Clothing</a:t>
            </a:r>
            <a:br>
              <a:rPr lang="en-US" sz="1800"/>
            </a:br>
            <a:r>
              <a:rPr lang="en-US" sz="1800"/>
              <a:t>Cosmetics</a:t>
            </a:r>
          </a:p>
        </p:txBody>
      </p:sp>
      <p:sp>
        <p:nvSpPr>
          <p:cNvPr id="175109" name="Rectangle 5"/>
          <p:cNvSpPr>
            <a:spLocks noChangeArrowheads="1"/>
          </p:cNvSpPr>
          <p:nvPr/>
        </p:nvSpPr>
        <p:spPr bwMode="auto">
          <a:xfrm rot="16200000">
            <a:off x="364331" y="3629819"/>
            <a:ext cx="1144588" cy="228600"/>
          </a:xfrm>
          <a:prstGeom prst="rect">
            <a:avLst/>
          </a:prstGeom>
          <a:solidFill>
            <a:schemeClr val="accent2"/>
          </a:solidFill>
          <a:ln w="12700">
            <a:solidFill>
              <a:schemeClr val="tx1"/>
            </a:solidFill>
            <a:miter lim="800000"/>
            <a:headEnd/>
            <a:tailEnd/>
          </a:ln>
          <a:effectLst/>
        </p:spPr>
        <p:txBody>
          <a:bodyPr wrap="none" lIns="92075" tIns="46038" rIns="92075" bIns="46038" anchor="ctr"/>
          <a:lstStyle/>
          <a:p>
            <a:pPr algn="ctr"/>
            <a:r>
              <a:rPr lang="en-US" sz="1800"/>
              <a:t>Q1</a:t>
            </a:r>
          </a:p>
        </p:txBody>
      </p:sp>
      <p:sp>
        <p:nvSpPr>
          <p:cNvPr id="175110" name="Rectangle 6"/>
          <p:cNvSpPr>
            <a:spLocks noChangeArrowheads="1"/>
          </p:cNvSpPr>
          <p:nvPr/>
        </p:nvSpPr>
        <p:spPr bwMode="auto">
          <a:xfrm>
            <a:off x="2389188" y="3171825"/>
            <a:ext cx="676275" cy="1143000"/>
          </a:xfrm>
          <a:prstGeom prst="rect">
            <a:avLst/>
          </a:prstGeom>
          <a:noFill/>
          <a:ln w="12700">
            <a:solidFill>
              <a:schemeClr val="tx1"/>
            </a:solidFill>
            <a:miter lim="800000"/>
            <a:headEnd/>
            <a:tailEnd/>
          </a:ln>
          <a:effectLst/>
        </p:spPr>
        <p:txBody>
          <a:bodyPr wrap="none" lIns="92075" tIns="46038" rIns="92075" bIns="46038" anchor="ctr"/>
          <a:lstStyle/>
          <a:p>
            <a:r>
              <a:rPr lang="en-US" sz="1800"/>
              <a:t>$5,2</a:t>
            </a:r>
            <a:br>
              <a:rPr lang="en-US" sz="1800"/>
            </a:br>
            <a:r>
              <a:rPr lang="en-US" sz="1800"/>
              <a:t>$1,9</a:t>
            </a:r>
            <a:br>
              <a:rPr lang="en-US" sz="1800"/>
            </a:br>
            <a:r>
              <a:rPr lang="en-US" sz="1800"/>
              <a:t>$2,3</a:t>
            </a:r>
            <a:br>
              <a:rPr lang="en-US" sz="1800"/>
            </a:br>
            <a:r>
              <a:rPr lang="en-US" sz="1800"/>
              <a:t>$1,1</a:t>
            </a:r>
          </a:p>
        </p:txBody>
      </p:sp>
      <p:sp>
        <p:nvSpPr>
          <p:cNvPr id="175111" name="Rectangle 7"/>
          <p:cNvSpPr>
            <a:spLocks noChangeArrowheads="1"/>
          </p:cNvSpPr>
          <p:nvPr/>
        </p:nvSpPr>
        <p:spPr bwMode="auto">
          <a:xfrm>
            <a:off x="1058863" y="4327525"/>
            <a:ext cx="1314450" cy="1141413"/>
          </a:xfrm>
          <a:prstGeom prst="rect">
            <a:avLst/>
          </a:prstGeom>
          <a:noFill/>
          <a:ln w="12700">
            <a:solidFill>
              <a:schemeClr val="tx1"/>
            </a:solidFill>
            <a:miter lim="800000"/>
            <a:headEnd/>
            <a:tailEnd/>
          </a:ln>
          <a:effectLst/>
        </p:spPr>
        <p:txBody>
          <a:bodyPr wrap="none" lIns="92075" tIns="46038" rIns="92075" bIns="46038" anchor="ctr"/>
          <a:lstStyle/>
          <a:p>
            <a:r>
              <a:rPr lang="en-US" sz="1800"/>
              <a:t>Electronics</a:t>
            </a:r>
            <a:br>
              <a:rPr lang="en-US" sz="1800"/>
            </a:br>
            <a:r>
              <a:rPr lang="en-US" sz="1800"/>
              <a:t>Toys</a:t>
            </a:r>
            <a:br>
              <a:rPr lang="en-US" sz="1800"/>
            </a:br>
            <a:r>
              <a:rPr lang="en-US" sz="1800"/>
              <a:t>Clothing</a:t>
            </a:r>
            <a:br>
              <a:rPr lang="en-US" sz="1800"/>
            </a:br>
            <a:r>
              <a:rPr lang="en-US" sz="1800"/>
              <a:t>Cosmetics</a:t>
            </a:r>
          </a:p>
        </p:txBody>
      </p:sp>
      <p:sp>
        <p:nvSpPr>
          <p:cNvPr id="175112" name="Rectangle 8"/>
          <p:cNvSpPr>
            <a:spLocks noChangeArrowheads="1"/>
          </p:cNvSpPr>
          <p:nvPr/>
        </p:nvSpPr>
        <p:spPr bwMode="auto">
          <a:xfrm rot="16200000">
            <a:off x="365918" y="4783932"/>
            <a:ext cx="1141413" cy="228600"/>
          </a:xfrm>
          <a:prstGeom prst="rect">
            <a:avLst/>
          </a:prstGeom>
          <a:solidFill>
            <a:schemeClr val="accent2"/>
          </a:solidFill>
          <a:ln w="12700">
            <a:solidFill>
              <a:schemeClr val="tx1"/>
            </a:solidFill>
            <a:miter lim="800000"/>
            <a:headEnd/>
            <a:tailEnd/>
          </a:ln>
          <a:effectLst/>
        </p:spPr>
        <p:txBody>
          <a:bodyPr wrap="none" lIns="92075" tIns="46038" rIns="92075" bIns="46038" anchor="ctr"/>
          <a:lstStyle/>
          <a:p>
            <a:pPr algn="ctr"/>
            <a:r>
              <a:rPr lang="en-US" sz="1800"/>
              <a:t>Q2</a:t>
            </a:r>
          </a:p>
        </p:txBody>
      </p:sp>
      <p:sp>
        <p:nvSpPr>
          <p:cNvPr id="175113" name="Rectangle 9"/>
          <p:cNvSpPr>
            <a:spLocks noChangeArrowheads="1"/>
          </p:cNvSpPr>
          <p:nvPr/>
        </p:nvSpPr>
        <p:spPr bwMode="auto">
          <a:xfrm>
            <a:off x="2384425" y="4325938"/>
            <a:ext cx="687388" cy="1143000"/>
          </a:xfrm>
          <a:prstGeom prst="rect">
            <a:avLst/>
          </a:prstGeom>
          <a:noFill/>
          <a:ln w="12700">
            <a:solidFill>
              <a:schemeClr val="tx1"/>
            </a:solidFill>
            <a:miter lim="800000"/>
            <a:headEnd/>
            <a:tailEnd/>
          </a:ln>
          <a:effectLst/>
        </p:spPr>
        <p:txBody>
          <a:bodyPr wrap="none" lIns="92075" tIns="46038" rIns="92075" bIns="46038" anchor="ctr"/>
          <a:lstStyle/>
          <a:p>
            <a:r>
              <a:rPr lang="en-US" sz="1800"/>
              <a:t>$8,9</a:t>
            </a:r>
            <a:br>
              <a:rPr lang="en-US" sz="1800"/>
            </a:br>
            <a:r>
              <a:rPr lang="en-US" sz="1800"/>
              <a:t>$0,75</a:t>
            </a:r>
            <a:br>
              <a:rPr lang="en-US" sz="1800"/>
            </a:br>
            <a:r>
              <a:rPr lang="en-US" sz="1800"/>
              <a:t>$4,6</a:t>
            </a:r>
            <a:br>
              <a:rPr lang="en-US" sz="1800"/>
            </a:br>
            <a:r>
              <a:rPr lang="en-US" sz="1800"/>
              <a:t>$1,5</a:t>
            </a:r>
          </a:p>
        </p:txBody>
      </p:sp>
      <p:sp>
        <p:nvSpPr>
          <p:cNvPr id="175114" name="Rectangle 10"/>
          <p:cNvSpPr>
            <a:spLocks noChangeArrowheads="1"/>
          </p:cNvSpPr>
          <p:nvPr/>
        </p:nvSpPr>
        <p:spPr bwMode="auto">
          <a:xfrm>
            <a:off x="1062038" y="2703513"/>
            <a:ext cx="1314450" cy="465137"/>
          </a:xfrm>
          <a:prstGeom prst="rect">
            <a:avLst/>
          </a:prstGeom>
          <a:solidFill>
            <a:schemeClr val="accent1"/>
          </a:solidFill>
          <a:ln w="12700">
            <a:solidFill>
              <a:schemeClr val="tx1"/>
            </a:solidFill>
            <a:miter lim="800000"/>
            <a:headEnd/>
            <a:tailEnd/>
          </a:ln>
          <a:effectLst/>
        </p:spPr>
        <p:txBody>
          <a:bodyPr wrap="none" lIns="92075" tIns="46038" rIns="92075" bIns="46038" anchor="ctr"/>
          <a:lstStyle/>
          <a:p>
            <a:pPr algn="ctr"/>
            <a:r>
              <a:rPr lang="en-US" sz="2000"/>
              <a:t>Productos</a:t>
            </a:r>
          </a:p>
        </p:txBody>
      </p:sp>
      <p:sp>
        <p:nvSpPr>
          <p:cNvPr id="175115" name="Rectangle 11"/>
          <p:cNvSpPr>
            <a:spLocks noChangeArrowheads="1"/>
          </p:cNvSpPr>
          <p:nvPr/>
        </p:nvSpPr>
        <p:spPr bwMode="auto">
          <a:xfrm>
            <a:off x="2386013" y="2703513"/>
            <a:ext cx="677862" cy="469900"/>
          </a:xfrm>
          <a:prstGeom prst="rect">
            <a:avLst/>
          </a:prstGeom>
          <a:solidFill>
            <a:schemeClr val="folHlink"/>
          </a:solidFill>
          <a:ln w="12700">
            <a:solidFill>
              <a:schemeClr val="tx1"/>
            </a:solidFill>
            <a:miter lim="800000"/>
            <a:headEnd/>
            <a:tailEnd/>
          </a:ln>
          <a:effectLst/>
        </p:spPr>
        <p:txBody>
          <a:bodyPr wrap="none" lIns="92075" tIns="46038" rIns="92075" bIns="46038" anchor="ctr"/>
          <a:lstStyle/>
          <a:p>
            <a:pPr algn="ctr"/>
            <a:r>
              <a:rPr lang="en-US" sz="1800"/>
              <a:t>Store1</a:t>
            </a:r>
          </a:p>
        </p:txBody>
      </p:sp>
      <p:sp>
        <p:nvSpPr>
          <p:cNvPr id="175116" name="Rectangle 12"/>
          <p:cNvSpPr>
            <a:spLocks noChangeArrowheads="1"/>
          </p:cNvSpPr>
          <p:nvPr/>
        </p:nvSpPr>
        <p:spPr bwMode="auto">
          <a:xfrm>
            <a:off x="3078163" y="2703513"/>
            <a:ext cx="677862" cy="469900"/>
          </a:xfrm>
          <a:prstGeom prst="rect">
            <a:avLst/>
          </a:prstGeom>
          <a:solidFill>
            <a:schemeClr val="folHlink"/>
          </a:solidFill>
          <a:ln w="12700">
            <a:solidFill>
              <a:schemeClr val="tx1"/>
            </a:solidFill>
            <a:miter lim="800000"/>
            <a:headEnd/>
            <a:tailEnd/>
          </a:ln>
          <a:effectLst/>
        </p:spPr>
        <p:txBody>
          <a:bodyPr wrap="none" lIns="92075" tIns="46038" rIns="92075" bIns="46038" anchor="ctr"/>
          <a:lstStyle/>
          <a:p>
            <a:pPr algn="ctr"/>
            <a:r>
              <a:rPr lang="en-US" sz="1800"/>
              <a:t>Store2</a:t>
            </a:r>
          </a:p>
        </p:txBody>
      </p:sp>
      <p:sp>
        <p:nvSpPr>
          <p:cNvPr id="175117" name="Rectangle 13"/>
          <p:cNvSpPr>
            <a:spLocks noChangeArrowheads="1"/>
          </p:cNvSpPr>
          <p:nvPr/>
        </p:nvSpPr>
        <p:spPr bwMode="auto">
          <a:xfrm>
            <a:off x="3076575" y="3173413"/>
            <a:ext cx="674688" cy="1143000"/>
          </a:xfrm>
          <a:prstGeom prst="rect">
            <a:avLst/>
          </a:prstGeom>
          <a:noFill/>
          <a:ln w="12700">
            <a:solidFill>
              <a:schemeClr val="tx1"/>
            </a:solidFill>
            <a:miter lim="800000"/>
            <a:headEnd/>
            <a:tailEnd/>
          </a:ln>
          <a:effectLst/>
        </p:spPr>
        <p:txBody>
          <a:bodyPr wrap="none" lIns="92075" tIns="46038" rIns="92075" bIns="46038" anchor="ctr"/>
          <a:lstStyle/>
          <a:p>
            <a:r>
              <a:rPr lang="en-US" sz="1800"/>
              <a:t>$5,6</a:t>
            </a:r>
            <a:br>
              <a:rPr lang="en-US" sz="1800"/>
            </a:br>
            <a:r>
              <a:rPr lang="en-US" sz="1800"/>
              <a:t>$1,4</a:t>
            </a:r>
            <a:br>
              <a:rPr lang="en-US" sz="1800"/>
            </a:br>
            <a:r>
              <a:rPr lang="en-US" sz="1800"/>
              <a:t>$2,6</a:t>
            </a:r>
            <a:br>
              <a:rPr lang="en-US" sz="1800"/>
            </a:br>
            <a:r>
              <a:rPr lang="en-US" sz="1800"/>
              <a:t>$1,1</a:t>
            </a:r>
          </a:p>
        </p:txBody>
      </p:sp>
      <p:sp>
        <p:nvSpPr>
          <p:cNvPr id="175118" name="Rectangle 14"/>
          <p:cNvSpPr>
            <a:spLocks noChangeArrowheads="1"/>
          </p:cNvSpPr>
          <p:nvPr/>
        </p:nvSpPr>
        <p:spPr bwMode="auto">
          <a:xfrm>
            <a:off x="3078163" y="4330700"/>
            <a:ext cx="668337" cy="1143000"/>
          </a:xfrm>
          <a:prstGeom prst="rect">
            <a:avLst/>
          </a:prstGeom>
          <a:noFill/>
          <a:ln w="12700">
            <a:solidFill>
              <a:schemeClr val="tx1"/>
            </a:solidFill>
            <a:miter lim="800000"/>
            <a:headEnd/>
            <a:tailEnd/>
          </a:ln>
          <a:effectLst/>
        </p:spPr>
        <p:txBody>
          <a:bodyPr wrap="none" lIns="92075" tIns="46038" rIns="92075" bIns="46038" anchor="ctr"/>
          <a:lstStyle/>
          <a:p>
            <a:r>
              <a:rPr lang="en-US" sz="1800"/>
              <a:t>$7,2</a:t>
            </a:r>
            <a:br>
              <a:rPr lang="en-US" sz="1800"/>
            </a:br>
            <a:r>
              <a:rPr lang="en-US" sz="1800"/>
              <a:t>$0,4</a:t>
            </a:r>
            <a:br>
              <a:rPr lang="en-US" sz="1800"/>
            </a:br>
            <a:r>
              <a:rPr lang="en-US" sz="1800"/>
              <a:t>$4,6</a:t>
            </a:r>
            <a:br>
              <a:rPr lang="en-US" sz="1800"/>
            </a:br>
            <a:r>
              <a:rPr lang="en-US" sz="1800"/>
              <a:t>$0,5</a:t>
            </a:r>
          </a:p>
        </p:txBody>
      </p:sp>
      <p:sp>
        <p:nvSpPr>
          <p:cNvPr id="175119" name="Rectangle 15"/>
          <p:cNvSpPr>
            <a:spLocks noChangeArrowheads="1"/>
          </p:cNvSpPr>
          <p:nvPr/>
        </p:nvSpPr>
        <p:spPr bwMode="auto">
          <a:xfrm>
            <a:off x="5399088" y="2095500"/>
            <a:ext cx="2719387" cy="471488"/>
          </a:xfrm>
          <a:prstGeom prst="rect">
            <a:avLst/>
          </a:prstGeom>
          <a:solidFill>
            <a:srgbClr val="E9FEFF"/>
          </a:solidFill>
          <a:ln w="12700">
            <a:solidFill>
              <a:schemeClr val="tx1"/>
            </a:solidFill>
            <a:miter lim="800000"/>
            <a:headEnd/>
            <a:tailEnd/>
          </a:ln>
          <a:effectLst/>
        </p:spPr>
        <p:txBody>
          <a:bodyPr wrap="none" lIns="92075" tIns="46038" rIns="92075" bIns="46038" anchor="ctr"/>
          <a:lstStyle/>
          <a:p>
            <a:pPr algn="ctr"/>
            <a:r>
              <a:rPr lang="en-US"/>
              <a:t>Ventas</a:t>
            </a:r>
          </a:p>
        </p:txBody>
      </p:sp>
      <p:sp>
        <p:nvSpPr>
          <p:cNvPr id="175120" name="Rectangle 16"/>
          <p:cNvSpPr>
            <a:spLocks noChangeArrowheads="1"/>
          </p:cNvSpPr>
          <p:nvPr/>
        </p:nvSpPr>
        <p:spPr bwMode="auto">
          <a:xfrm>
            <a:off x="5414963" y="3148013"/>
            <a:ext cx="1319212" cy="1141412"/>
          </a:xfrm>
          <a:prstGeom prst="rect">
            <a:avLst/>
          </a:prstGeom>
          <a:noFill/>
          <a:ln w="12700">
            <a:solidFill>
              <a:schemeClr val="tx1"/>
            </a:solidFill>
            <a:miter lim="800000"/>
            <a:headEnd/>
            <a:tailEnd/>
          </a:ln>
          <a:effectLst/>
        </p:spPr>
        <p:txBody>
          <a:bodyPr wrap="none" lIns="92075" tIns="46038" rIns="92075" bIns="46038" anchor="ctr"/>
          <a:lstStyle/>
          <a:p>
            <a:r>
              <a:rPr lang="en-US" sz="1800"/>
              <a:t>Electronics</a:t>
            </a:r>
            <a:br>
              <a:rPr lang="en-US" sz="1800"/>
            </a:br>
            <a:r>
              <a:rPr lang="en-US" sz="1800"/>
              <a:t>Toys</a:t>
            </a:r>
            <a:br>
              <a:rPr lang="en-US" sz="1800"/>
            </a:br>
            <a:r>
              <a:rPr lang="en-US" sz="1800"/>
              <a:t>Clothing</a:t>
            </a:r>
            <a:br>
              <a:rPr lang="en-US" sz="1800"/>
            </a:br>
            <a:r>
              <a:rPr lang="en-US" sz="1800"/>
              <a:t>Cosmetics</a:t>
            </a:r>
          </a:p>
        </p:txBody>
      </p:sp>
      <p:sp>
        <p:nvSpPr>
          <p:cNvPr id="175121" name="Rectangle 17"/>
          <p:cNvSpPr>
            <a:spLocks noChangeArrowheads="1"/>
          </p:cNvSpPr>
          <p:nvPr/>
        </p:nvSpPr>
        <p:spPr bwMode="auto">
          <a:xfrm rot="16200000">
            <a:off x="4720431" y="3604419"/>
            <a:ext cx="1144588" cy="228600"/>
          </a:xfrm>
          <a:prstGeom prst="rect">
            <a:avLst/>
          </a:prstGeom>
          <a:solidFill>
            <a:schemeClr val="folHlink"/>
          </a:solidFill>
          <a:ln w="12700">
            <a:solidFill>
              <a:schemeClr val="tx1"/>
            </a:solidFill>
            <a:miter lim="800000"/>
            <a:headEnd/>
            <a:tailEnd/>
          </a:ln>
          <a:effectLst/>
        </p:spPr>
        <p:txBody>
          <a:bodyPr wrap="none" lIns="92075" tIns="46038" rIns="92075" bIns="46038" anchor="ctr"/>
          <a:lstStyle/>
          <a:p>
            <a:pPr algn="ctr"/>
            <a:r>
              <a:rPr lang="en-US" sz="1800"/>
              <a:t>Store 1</a:t>
            </a:r>
          </a:p>
        </p:txBody>
      </p:sp>
      <p:sp>
        <p:nvSpPr>
          <p:cNvPr id="175122" name="Rectangle 18"/>
          <p:cNvSpPr>
            <a:spLocks noChangeArrowheads="1"/>
          </p:cNvSpPr>
          <p:nvPr/>
        </p:nvSpPr>
        <p:spPr bwMode="auto">
          <a:xfrm>
            <a:off x="6745288" y="3146425"/>
            <a:ext cx="676275" cy="1143000"/>
          </a:xfrm>
          <a:prstGeom prst="rect">
            <a:avLst/>
          </a:prstGeom>
          <a:noFill/>
          <a:ln w="12700">
            <a:solidFill>
              <a:schemeClr val="tx1"/>
            </a:solidFill>
            <a:miter lim="800000"/>
            <a:headEnd/>
            <a:tailEnd/>
          </a:ln>
          <a:effectLst/>
        </p:spPr>
        <p:txBody>
          <a:bodyPr wrap="none" lIns="92075" tIns="46038" rIns="92075" bIns="46038" anchor="ctr"/>
          <a:lstStyle/>
          <a:p>
            <a:r>
              <a:rPr lang="en-US" sz="1800"/>
              <a:t>$5,2</a:t>
            </a:r>
            <a:br>
              <a:rPr lang="en-US" sz="1800"/>
            </a:br>
            <a:r>
              <a:rPr lang="en-US" sz="1800"/>
              <a:t>$1,9</a:t>
            </a:r>
            <a:br>
              <a:rPr lang="en-US" sz="1800"/>
            </a:br>
            <a:r>
              <a:rPr lang="en-US" sz="1800"/>
              <a:t>$2,3</a:t>
            </a:r>
            <a:br>
              <a:rPr lang="en-US" sz="1800"/>
            </a:br>
            <a:r>
              <a:rPr lang="en-US" sz="1800"/>
              <a:t>$1,1</a:t>
            </a:r>
          </a:p>
        </p:txBody>
      </p:sp>
      <p:sp>
        <p:nvSpPr>
          <p:cNvPr id="175123" name="Rectangle 19"/>
          <p:cNvSpPr>
            <a:spLocks noChangeArrowheads="1"/>
          </p:cNvSpPr>
          <p:nvPr/>
        </p:nvSpPr>
        <p:spPr bwMode="auto">
          <a:xfrm>
            <a:off x="5414963" y="4302125"/>
            <a:ext cx="1314450" cy="1141413"/>
          </a:xfrm>
          <a:prstGeom prst="rect">
            <a:avLst/>
          </a:prstGeom>
          <a:noFill/>
          <a:ln w="12700">
            <a:solidFill>
              <a:schemeClr val="tx1"/>
            </a:solidFill>
            <a:miter lim="800000"/>
            <a:headEnd/>
            <a:tailEnd/>
          </a:ln>
          <a:effectLst/>
        </p:spPr>
        <p:txBody>
          <a:bodyPr wrap="none" lIns="92075" tIns="46038" rIns="92075" bIns="46038" anchor="ctr"/>
          <a:lstStyle/>
          <a:p>
            <a:r>
              <a:rPr lang="en-US" sz="1800"/>
              <a:t>Electronics</a:t>
            </a:r>
            <a:br>
              <a:rPr lang="en-US" sz="1800"/>
            </a:br>
            <a:r>
              <a:rPr lang="en-US" sz="1800"/>
              <a:t>Toys</a:t>
            </a:r>
            <a:br>
              <a:rPr lang="en-US" sz="1800"/>
            </a:br>
            <a:r>
              <a:rPr lang="en-US" sz="1800"/>
              <a:t>Clothing</a:t>
            </a:r>
            <a:br>
              <a:rPr lang="en-US" sz="1800"/>
            </a:br>
            <a:r>
              <a:rPr lang="en-US" sz="1800"/>
              <a:t>Cosmetics</a:t>
            </a:r>
          </a:p>
        </p:txBody>
      </p:sp>
      <p:sp>
        <p:nvSpPr>
          <p:cNvPr id="175124" name="Rectangle 20"/>
          <p:cNvSpPr>
            <a:spLocks noChangeArrowheads="1"/>
          </p:cNvSpPr>
          <p:nvPr/>
        </p:nvSpPr>
        <p:spPr bwMode="auto">
          <a:xfrm rot="16200000">
            <a:off x="4722018" y="4758532"/>
            <a:ext cx="1141413" cy="228600"/>
          </a:xfrm>
          <a:prstGeom prst="rect">
            <a:avLst/>
          </a:prstGeom>
          <a:solidFill>
            <a:schemeClr val="folHlink"/>
          </a:solidFill>
          <a:ln w="12700">
            <a:solidFill>
              <a:schemeClr val="tx1"/>
            </a:solidFill>
            <a:miter lim="800000"/>
            <a:headEnd/>
            <a:tailEnd/>
          </a:ln>
          <a:effectLst/>
        </p:spPr>
        <p:txBody>
          <a:bodyPr wrap="none" lIns="92075" tIns="46038" rIns="92075" bIns="46038" anchor="ctr"/>
          <a:lstStyle/>
          <a:p>
            <a:pPr algn="ctr"/>
            <a:r>
              <a:rPr lang="en-US" sz="1800"/>
              <a:t>Store 2</a:t>
            </a:r>
          </a:p>
        </p:txBody>
      </p:sp>
      <p:sp>
        <p:nvSpPr>
          <p:cNvPr id="175125" name="Rectangle 21"/>
          <p:cNvSpPr>
            <a:spLocks noChangeArrowheads="1"/>
          </p:cNvSpPr>
          <p:nvPr/>
        </p:nvSpPr>
        <p:spPr bwMode="auto">
          <a:xfrm>
            <a:off x="6740525" y="4300538"/>
            <a:ext cx="687388" cy="1143000"/>
          </a:xfrm>
          <a:prstGeom prst="rect">
            <a:avLst/>
          </a:prstGeom>
          <a:noFill/>
          <a:ln w="12700">
            <a:solidFill>
              <a:schemeClr val="tx1"/>
            </a:solidFill>
            <a:miter lim="800000"/>
            <a:headEnd/>
            <a:tailEnd/>
          </a:ln>
          <a:effectLst/>
        </p:spPr>
        <p:txBody>
          <a:bodyPr wrap="none" lIns="92075" tIns="46038" rIns="92075" bIns="46038" anchor="ctr"/>
          <a:lstStyle/>
          <a:p>
            <a:r>
              <a:rPr lang="en-US" sz="1800"/>
              <a:t>$5,6</a:t>
            </a:r>
            <a:br>
              <a:rPr lang="en-US" sz="1800"/>
            </a:br>
            <a:r>
              <a:rPr lang="en-US" sz="1800"/>
              <a:t>$1,4</a:t>
            </a:r>
            <a:br>
              <a:rPr lang="en-US" sz="1800"/>
            </a:br>
            <a:r>
              <a:rPr lang="en-US" sz="1800"/>
              <a:t>$2,6</a:t>
            </a:r>
            <a:br>
              <a:rPr lang="en-US" sz="1800"/>
            </a:br>
            <a:r>
              <a:rPr lang="en-US" sz="1800"/>
              <a:t>$1,1</a:t>
            </a:r>
          </a:p>
        </p:txBody>
      </p:sp>
      <p:sp>
        <p:nvSpPr>
          <p:cNvPr id="175126" name="Rectangle 22"/>
          <p:cNvSpPr>
            <a:spLocks noChangeArrowheads="1"/>
          </p:cNvSpPr>
          <p:nvPr/>
        </p:nvSpPr>
        <p:spPr bwMode="auto">
          <a:xfrm>
            <a:off x="5418138" y="2678113"/>
            <a:ext cx="1314450" cy="465137"/>
          </a:xfrm>
          <a:prstGeom prst="rect">
            <a:avLst/>
          </a:prstGeom>
          <a:solidFill>
            <a:schemeClr val="accent1"/>
          </a:solidFill>
          <a:ln w="12700">
            <a:solidFill>
              <a:schemeClr val="tx1"/>
            </a:solidFill>
            <a:miter lim="800000"/>
            <a:headEnd/>
            <a:tailEnd/>
          </a:ln>
          <a:effectLst/>
        </p:spPr>
        <p:txBody>
          <a:bodyPr wrap="none" lIns="92075" tIns="46038" rIns="92075" bIns="46038" anchor="ctr"/>
          <a:lstStyle/>
          <a:p>
            <a:pPr algn="ctr"/>
            <a:r>
              <a:rPr lang="en-US" sz="2000"/>
              <a:t>Productos</a:t>
            </a:r>
          </a:p>
        </p:txBody>
      </p:sp>
      <p:sp>
        <p:nvSpPr>
          <p:cNvPr id="175127" name="Rectangle 23"/>
          <p:cNvSpPr>
            <a:spLocks noChangeArrowheads="1"/>
          </p:cNvSpPr>
          <p:nvPr/>
        </p:nvSpPr>
        <p:spPr bwMode="auto">
          <a:xfrm>
            <a:off x="6742113" y="2678113"/>
            <a:ext cx="677862" cy="469900"/>
          </a:xfrm>
          <a:prstGeom prst="rect">
            <a:avLst/>
          </a:prstGeom>
          <a:solidFill>
            <a:schemeClr val="accent2"/>
          </a:solidFill>
          <a:ln w="12700">
            <a:solidFill>
              <a:schemeClr val="tx1"/>
            </a:solidFill>
            <a:miter lim="800000"/>
            <a:headEnd/>
            <a:tailEnd/>
          </a:ln>
          <a:effectLst/>
        </p:spPr>
        <p:txBody>
          <a:bodyPr wrap="none" lIns="92075" tIns="46038" rIns="92075" bIns="46038" anchor="ctr"/>
          <a:lstStyle/>
          <a:p>
            <a:pPr algn="ctr"/>
            <a:r>
              <a:rPr lang="en-US" sz="1800"/>
              <a:t>Q1</a:t>
            </a:r>
          </a:p>
        </p:txBody>
      </p:sp>
      <p:sp>
        <p:nvSpPr>
          <p:cNvPr id="175128" name="Rectangle 24"/>
          <p:cNvSpPr>
            <a:spLocks noChangeArrowheads="1"/>
          </p:cNvSpPr>
          <p:nvPr/>
        </p:nvSpPr>
        <p:spPr bwMode="auto">
          <a:xfrm>
            <a:off x="7434263" y="2678113"/>
            <a:ext cx="677862" cy="469900"/>
          </a:xfrm>
          <a:prstGeom prst="rect">
            <a:avLst/>
          </a:prstGeom>
          <a:solidFill>
            <a:schemeClr val="accent2"/>
          </a:solidFill>
          <a:ln w="12700">
            <a:solidFill>
              <a:schemeClr val="tx1"/>
            </a:solidFill>
            <a:miter lim="800000"/>
            <a:headEnd/>
            <a:tailEnd/>
          </a:ln>
          <a:effectLst/>
        </p:spPr>
        <p:txBody>
          <a:bodyPr wrap="none" lIns="92075" tIns="46038" rIns="92075" bIns="46038" anchor="ctr"/>
          <a:lstStyle/>
          <a:p>
            <a:pPr algn="ctr"/>
            <a:r>
              <a:rPr lang="en-US" sz="1800"/>
              <a:t>Q2</a:t>
            </a:r>
          </a:p>
        </p:txBody>
      </p:sp>
      <p:sp>
        <p:nvSpPr>
          <p:cNvPr id="175129" name="Rectangle 25"/>
          <p:cNvSpPr>
            <a:spLocks noChangeArrowheads="1"/>
          </p:cNvSpPr>
          <p:nvPr/>
        </p:nvSpPr>
        <p:spPr bwMode="auto">
          <a:xfrm>
            <a:off x="7432675" y="3148013"/>
            <a:ext cx="674688" cy="1143000"/>
          </a:xfrm>
          <a:prstGeom prst="rect">
            <a:avLst/>
          </a:prstGeom>
          <a:noFill/>
          <a:ln w="12700">
            <a:solidFill>
              <a:schemeClr val="tx1"/>
            </a:solidFill>
            <a:miter lim="800000"/>
            <a:headEnd/>
            <a:tailEnd/>
          </a:ln>
          <a:effectLst/>
        </p:spPr>
        <p:txBody>
          <a:bodyPr wrap="none" lIns="92075" tIns="46038" rIns="92075" bIns="46038" anchor="ctr"/>
          <a:lstStyle/>
          <a:p>
            <a:r>
              <a:rPr lang="en-US" sz="1800"/>
              <a:t>$8,9</a:t>
            </a:r>
            <a:br>
              <a:rPr lang="en-US" sz="1800"/>
            </a:br>
            <a:r>
              <a:rPr lang="en-US" sz="1800"/>
              <a:t>$0,75</a:t>
            </a:r>
            <a:br>
              <a:rPr lang="en-US" sz="1800"/>
            </a:br>
            <a:r>
              <a:rPr lang="en-US" sz="1800"/>
              <a:t>$4,6</a:t>
            </a:r>
            <a:br>
              <a:rPr lang="en-US" sz="1800"/>
            </a:br>
            <a:r>
              <a:rPr lang="en-US" sz="1800"/>
              <a:t>$1,5</a:t>
            </a:r>
          </a:p>
        </p:txBody>
      </p:sp>
      <p:sp>
        <p:nvSpPr>
          <p:cNvPr id="175130" name="Rectangle 26"/>
          <p:cNvSpPr>
            <a:spLocks noChangeArrowheads="1"/>
          </p:cNvSpPr>
          <p:nvPr/>
        </p:nvSpPr>
        <p:spPr bwMode="auto">
          <a:xfrm>
            <a:off x="7434263" y="4305300"/>
            <a:ext cx="668337" cy="1143000"/>
          </a:xfrm>
          <a:prstGeom prst="rect">
            <a:avLst/>
          </a:prstGeom>
          <a:noFill/>
          <a:ln w="12700">
            <a:solidFill>
              <a:schemeClr val="tx1"/>
            </a:solidFill>
            <a:miter lim="800000"/>
            <a:headEnd/>
            <a:tailEnd/>
          </a:ln>
          <a:effectLst/>
        </p:spPr>
        <p:txBody>
          <a:bodyPr wrap="none" lIns="92075" tIns="46038" rIns="92075" bIns="46038" anchor="ctr"/>
          <a:lstStyle/>
          <a:p>
            <a:r>
              <a:rPr lang="en-US" sz="1800"/>
              <a:t>$7,2</a:t>
            </a:r>
            <a:br>
              <a:rPr lang="en-US" sz="1800"/>
            </a:br>
            <a:r>
              <a:rPr lang="en-US" sz="1800"/>
              <a:t>$0,4</a:t>
            </a:r>
            <a:br>
              <a:rPr lang="en-US" sz="1800"/>
            </a:br>
            <a:r>
              <a:rPr lang="en-US" sz="1800"/>
              <a:t>$4,6</a:t>
            </a:r>
            <a:br>
              <a:rPr lang="en-US" sz="1800"/>
            </a:br>
            <a:r>
              <a:rPr lang="en-US" sz="1800"/>
              <a:t>$0,5</a:t>
            </a:r>
          </a:p>
        </p:txBody>
      </p:sp>
      <p:sp>
        <p:nvSpPr>
          <p:cNvPr id="175131" name="AutoShape 27"/>
          <p:cNvSpPr>
            <a:spLocks noChangeArrowheads="1"/>
          </p:cNvSpPr>
          <p:nvPr/>
        </p:nvSpPr>
        <p:spPr bwMode="auto">
          <a:xfrm>
            <a:off x="4071938" y="3678238"/>
            <a:ext cx="822325" cy="773112"/>
          </a:xfrm>
          <a:prstGeom prst="rightArrow">
            <a:avLst>
              <a:gd name="adj1" fmla="val 50000"/>
              <a:gd name="adj2" fmla="val 53188"/>
            </a:avLst>
          </a:prstGeom>
          <a:solidFill>
            <a:schemeClr val="accent2"/>
          </a:solidFill>
          <a:ln w="12700">
            <a:solidFill>
              <a:schemeClr val="tx1"/>
            </a:solidFill>
            <a:miter lim="800000"/>
            <a:headEnd/>
            <a:tailEnd/>
          </a:ln>
          <a:effectLst/>
        </p:spPr>
        <p:txBody>
          <a:bodyPr wrap="none" anchor="ctr"/>
          <a:lstStyle/>
          <a:p>
            <a:endParaRPr lang="es-MX"/>
          </a:p>
        </p:txBody>
      </p:sp>
      <p:sp>
        <p:nvSpPr>
          <p:cNvPr id="175132" name="Text Box 28"/>
          <p:cNvSpPr txBox="1">
            <a:spLocks noChangeArrowheads="1"/>
          </p:cNvSpPr>
          <p:nvPr/>
        </p:nvSpPr>
        <p:spPr bwMode="auto">
          <a:xfrm>
            <a:off x="3946525" y="4699000"/>
            <a:ext cx="1104900" cy="457200"/>
          </a:xfrm>
          <a:prstGeom prst="rect">
            <a:avLst/>
          </a:prstGeom>
          <a:noFill/>
          <a:ln w="12700">
            <a:noFill/>
            <a:miter lim="800000"/>
            <a:headEnd/>
            <a:tailEnd/>
          </a:ln>
          <a:effectLst/>
        </p:spPr>
        <p:txBody>
          <a:bodyPr>
            <a:spAutoFit/>
          </a:bodyPr>
          <a:lstStyle/>
          <a:p>
            <a:pPr eaLnBrk="1" hangingPunct="1">
              <a:spcBef>
                <a:spcPct val="50000"/>
              </a:spcBef>
            </a:pPr>
            <a:r>
              <a:rPr lang="es-ES_tradnl" b="1">
                <a:solidFill>
                  <a:srgbClr val="000099"/>
                </a:solidFill>
                <a:latin typeface="Arial" charset="0"/>
              </a:rPr>
              <a:t>PIVOT</a:t>
            </a:r>
            <a:endParaRPr lang="es-ES" b="1">
              <a:solidFill>
                <a:srgbClr val="000099"/>
              </a:solidFill>
              <a:latin typeface="Arial"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número de diapositiva"/>
          <p:cNvSpPr>
            <a:spLocks noGrp="1"/>
          </p:cNvSpPr>
          <p:nvPr>
            <p:ph type="sldNum" sz="quarter" idx="12"/>
          </p:nvPr>
        </p:nvSpPr>
        <p:spPr/>
        <p:txBody>
          <a:bodyPr/>
          <a:lstStyle/>
          <a:p>
            <a:fld id="{594EE028-643E-4E4B-AF36-B20C4B106ED2}" type="slidenum">
              <a:rPr lang="en-US"/>
              <a:pPr/>
              <a:t>53</a:t>
            </a:fld>
            <a:endParaRPr lang="en-US"/>
          </a:p>
        </p:txBody>
      </p:sp>
      <p:sp>
        <p:nvSpPr>
          <p:cNvPr id="176130" name="Rectangle 2"/>
          <p:cNvSpPr>
            <a:spLocks noGrp="1" noChangeArrowheads="1"/>
          </p:cNvSpPr>
          <p:nvPr>
            <p:ph type="title"/>
          </p:nvPr>
        </p:nvSpPr>
        <p:spPr/>
        <p:txBody>
          <a:bodyPr/>
          <a:lstStyle/>
          <a:p>
            <a:pPr>
              <a:tabLst>
                <a:tab pos="7143750" algn="l"/>
              </a:tabLst>
            </a:pPr>
            <a:r>
              <a:rPr lang="en-GB"/>
              <a:t>Herramientas OLAP</a:t>
            </a:r>
            <a:endParaRPr lang="es-ES_tradnl"/>
          </a:p>
        </p:txBody>
      </p:sp>
      <p:sp>
        <p:nvSpPr>
          <p:cNvPr id="176131" name="Rectangle 3"/>
          <p:cNvSpPr>
            <a:spLocks noChangeArrowheads="1"/>
          </p:cNvSpPr>
          <p:nvPr/>
        </p:nvSpPr>
        <p:spPr bwMode="auto">
          <a:xfrm>
            <a:off x="1295400" y="4337050"/>
            <a:ext cx="1974850" cy="571500"/>
          </a:xfrm>
          <a:prstGeom prst="rect">
            <a:avLst/>
          </a:prstGeom>
          <a:pattFill prst="ltDnDiag">
            <a:fgClr>
              <a:schemeClr val="accent1"/>
            </a:fgClr>
            <a:bgClr>
              <a:schemeClr val="bg1"/>
            </a:bgClr>
          </a:pattFill>
          <a:ln w="12700">
            <a:solidFill>
              <a:schemeClr val="tx1"/>
            </a:solidFill>
            <a:miter lim="800000"/>
            <a:headEnd/>
            <a:tailEnd/>
          </a:ln>
          <a:effectLst/>
        </p:spPr>
        <p:txBody>
          <a:bodyPr wrap="none" anchor="ctr"/>
          <a:lstStyle/>
          <a:p>
            <a:endParaRPr lang="es-MX"/>
          </a:p>
        </p:txBody>
      </p:sp>
      <p:sp>
        <p:nvSpPr>
          <p:cNvPr id="176132" name="Rectangle 4"/>
          <p:cNvSpPr>
            <a:spLocks noChangeArrowheads="1"/>
          </p:cNvSpPr>
          <p:nvPr/>
        </p:nvSpPr>
        <p:spPr bwMode="auto">
          <a:xfrm>
            <a:off x="1285875" y="3195638"/>
            <a:ext cx="1974850" cy="571500"/>
          </a:xfrm>
          <a:prstGeom prst="rect">
            <a:avLst/>
          </a:prstGeom>
          <a:pattFill prst="ltDnDiag">
            <a:fgClr>
              <a:schemeClr val="accent1"/>
            </a:fgClr>
            <a:bgClr>
              <a:schemeClr val="bg1"/>
            </a:bgClr>
          </a:pattFill>
          <a:ln w="12700">
            <a:solidFill>
              <a:schemeClr val="tx1"/>
            </a:solidFill>
            <a:miter lim="800000"/>
            <a:headEnd/>
            <a:tailEnd/>
          </a:ln>
          <a:effectLst/>
        </p:spPr>
        <p:txBody>
          <a:bodyPr wrap="none" anchor="ctr"/>
          <a:lstStyle/>
          <a:p>
            <a:endParaRPr lang="es-MX"/>
          </a:p>
        </p:txBody>
      </p:sp>
      <p:sp>
        <p:nvSpPr>
          <p:cNvPr id="176133" name="Rectangle 5"/>
          <p:cNvSpPr>
            <a:spLocks noChangeArrowheads="1"/>
          </p:cNvSpPr>
          <p:nvPr/>
        </p:nvSpPr>
        <p:spPr bwMode="auto">
          <a:xfrm>
            <a:off x="1255713" y="2052638"/>
            <a:ext cx="2719387" cy="547687"/>
          </a:xfrm>
          <a:prstGeom prst="rect">
            <a:avLst/>
          </a:prstGeom>
          <a:solidFill>
            <a:srgbClr val="E9FEFF"/>
          </a:solidFill>
          <a:ln w="12700">
            <a:solidFill>
              <a:schemeClr val="tx1"/>
            </a:solidFill>
            <a:miter lim="800000"/>
            <a:headEnd/>
            <a:tailEnd/>
          </a:ln>
          <a:effectLst/>
        </p:spPr>
        <p:txBody>
          <a:bodyPr wrap="none" lIns="92075" tIns="46038" rIns="92075" bIns="46038" anchor="ctr"/>
          <a:lstStyle/>
          <a:p>
            <a:pPr algn="ctr"/>
            <a:r>
              <a:rPr lang="en-US"/>
              <a:t>Ventas</a:t>
            </a:r>
          </a:p>
        </p:txBody>
      </p:sp>
      <p:sp>
        <p:nvSpPr>
          <p:cNvPr id="176134" name="Rectangle 6"/>
          <p:cNvSpPr>
            <a:spLocks noChangeArrowheads="1"/>
          </p:cNvSpPr>
          <p:nvPr/>
        </p:nvSpPr>
        <p:spPr bwMode="auto">
          <a:xfrm>
            <a:off x="1271588" y="3181350"/>
            <a:ext cx="1319212" cy="1141413"/>
          </a:xfrm>
          <a:prstGeom prst="rect">
            <a:avLst/>
          </a:prstGeom>
          <a:noFill/>
          <a:ln w="12700">
            <a:solidFill>
              <a:schemeClr val="tx1"/>
            </a:solidFill>
            <a:miter lim="800000"/>
            <a:headEnd/>
            <a:tailEnd/>
          </a:ln>
          <a:effectLst/>
        </p:spPr>
        <p:txBody>
          <a:bodyPr wrap="none" lIns="92075" tIns="46038" rIns="92075" bIns="46038" anchor="ctr"/>
          <a:lstStyle/>
          <a:p>
            <a:r>
              <a:rPr lang="en-US" sz="1800"/>
              <a:t>Electronics</a:t>
            </a:r>
            <a:br>
              <a:rPr lang="en-US" sz="1800"/>
            </a:br>
            <a:r>
              <a:rPr lang="en-US" sz="1800"/>
              <a:t>Toys</a:t>
            </a:r>
            <a:br>
              <a:rPr lang="en-US" sz="1800"/>
            </a:br>
            <a:r>
              <a:rPr lang="en-US" sz="1800"/>
              <a:t>Clothing</a:t>
            </a:r>
            <a:br>
              <a:rPr lang="en-US" sz="1800"/>
            </a:br>
            <a:r>
              <a:rPr lang="en-US" sz="1800"/>
              <a:t>Cosmetics</a:t>
            </a:r>
          </a:p>
        </p:txBody>
      </p:sp>
      <p:sp>
        <p:nvSpPr>
          <p:cNvPr id="176135" name="Rectangle 7"/>
          <p:cNvSpPr>
            <a:spLocks noChangeArrowheads="1"/>
          </p:cNvSpPr>
          <p:nvPr/>
        </p:nvSpPr>
        <p:spPr bwMode="auto">
          <a:xfrm rot="16200000">
            <a:off x="577056" y="3637757"/>
            <a:ext cx="1144587" cy="228600"/>
          </a:xfrm>
          <a:prstGeom prst="rect">
            <a:avLst/>
          </a:prstGeom>
          <a:solidFill>
            <a:schemeClr val="accent2"/>
          </a:solidFill>
          <a:ln w="12700">
            <a:solidFill>
              <a:schemeClr val="tx1"/>
            </a:solidFill>
            <a:miter lim="800000"/>
            <a:headEnd/>
            <a:tailEnd/>
          </a:ln>
          <a:effectLst/>
        </p:spPr>
        <p:txBody>
          <a:bodyPr wrap="none" lIns="92075" tIns="46038" rIns="92075" bIns="46038" anchor="ctr"/>
          <a:lstStyle/>
          <a:p>
            <a:pPr algn="ctr"/>
            <a:r>
              <a:rPr lang="en-US" sz="1800"/>
              <a:t>Q1</a:t>
            </a:r>
          </a:p>
        </p:txBody>
      </p:sp>
      <p:sp>
        <p:nvSpPr>
          <p:cNvPr id="176136" name="Rectangle 8"/>
          <p:cNvSpPr>
            <a:spLocks noChangeArrowheads="1"/>
          </p:cNvSpPr>
          <p:nvPr/>
        </p:nvSpPr>
        <p:spPr bwMode="auto">
          <a:xfrm>
            <a:off x="2601913" y="3179763"/>
            <a:ext cx="676275" cy="1143000"/>
          </a:xfrm>
          <a:prstGeom prst="rect">
            <a:avLst/>
          </a:prstGeom>
          <a:noFill/>
          <a:ln w="12700">
            <a:solidFill>
              <a:schemeClr val="tx1"/>
            </a:solidFill>
            <a:miter lim="800000"/>
            <a:headEnd/>
            <a:tailEnd/>
          </a:ln>
          <a:effectLst/>
        </p:spPr>
        <p:txBody>
          <a:bodyPr wrap="none" lIns="92075" tIns="46038" rIns="92075" bIns="46038" anchor="ctr"/>
          <a:lstStyle/>
          <a:p>
            <a:r>
              <a:rPr lang="en-US" sz="1800"/>
              <a:t>$5,2</a:t>
            </a:r>
            <a:br>
              <a:rPr lang="en-US" sz="1800"/>
            </a:br>
            <a:r>
              <a:rPr lang="en-US" sz="1800"/>
              <a:t>$1,9</a:t>
            </a:r>
            <a:br>
              <a:rPr lang="en-US" sz="1800"/>
            </a:br>
            <a:r>
              <a:rPr lang="en-US" sz="1800"/>
              <a:t>$2,3</a:t>
            </a:r>
            <a:br>
              <a:rPr lang="en-US" sz="1800"/>
            </a:br>
            <a:r>
              <a:rPr lang="en-US" sz="1800"/>
              <a:t>$1,1</a:t>
            </a:r>
          </a:p>
        </p:txBody>
      </p:sp>
      <p:sp>
        <p:nvSpPr>
          <p:cNvPr id="176137" name="Rectangle 9"/>
          <p:cNvSpPr>
            <a:spLocks noChangeArrowheads="1"/>
          </p:cNvSpPr>
          <p:nvPr/>
        </p:nvSpPr>
        <p:spPr bwMode="auto">
          <a:xfrm>
            <a:off x="1271588" y="4335463"/>
            <a:ext cx="1314450" cy="1141412"/>
          </a:xfrm>
          <a:prstGeom prst="rect">
            <a:avLst/>
          </a:prstGeom>
          <a:noFill/>
          <a:ln w="12700">
            <a:solidFill>
              <a:schemeClr val="tx1"/>
            </a:solidFill>
            <a:miter lim="800000"/>
            <a:headEnd/>
            <a:tailEnd/>
          </a:ln>
          <a:effectLst/>
        </p:spPr>
        <p:txBody>
          <a:bodyPr wrap="none" lIns="92075" tIns="46038" rIns="92075" bIns="46038" anchor="ctr"/>
          <a:lstStyle/>
          <a:p>
            <a:r>
              <a:rPr lang="en-US" sz="1800"/>
              <a:t>Electronics</a:t>
            </a:r>
            <a:br>
              <a:rPr lang="en-US" sz="1800"/>
            </a:br>
            <a:r>
              <a:rPr lang="en-US" sz="1800"/>
              <a:t>Toys</a:t>
            </a:r>
            <a:br>
              <a:rPr lang="en-US" sz="1800"/>
            </a:br>
            <a:r>
              <a:rPr lang="en-US" sz="1800"/>
              <a:t>Clothing</a:t>
            </a:r>
            <a:br>
              <a:rPr lang="en-US" sz="1800"/>
            </a:br>
            <a:r>
              <a:rPr lang="en-US" sz="1800"/>
              <a:t>Cosmetics</a:t>
            </a:r>
          </a:p>
        </p:txBody>
      </p:sp>
      <p:sp>
        <p:nvSpPr>
          <p:cNvPr id="176138" name="Rectangle 10"/>
          <p:cNvSpPr>
            <a:spLocks noChangeArrowheads="1"/>
          </p:cNvSpPr>
          <p:nvPr/>
        </p:nvSpPr>
        <p:spPr bwMode="auto">
          <a:xfrm rot="16200000">
            <a:off x="578644" y="4791869"/>
            <a:ext cx="1141412" cy="228600"/>
          </a:xfrm>
          <a:prstGeom prst="rect">
            <a:avLst/>
          </a:prstGeom>
          <a:solidFill>
            <a:schemeClr val="accent2"/>
          </a:solidFill>
          <a:ln w="12700">
            <a:solidFill>
              <a:schemeClr val="tx1"/>
            </a:solidFill>
            <a:miter lim="800000"/>
            <a:headEnd/>
            <a:tailEnd/>
          </a:ln>
          <a:effectLst/>
        </p:spPr>
        <p:txBody>
          <a:bodyPr wrap="none" lIns="92075" tIns="46038" rIns="92075" bIns="46038" anchor="ctr"/>
          <a:lstStyle/>
          <a:p>
            <a:pPr algn="ctr"/>
            <a:r>
              <a:rPr lang="en-US" sz="1800"/>
              <a:t>Q2</a:t>
            </a:r>
          </a:p>
        </p:txBody>
      </p:sp>
      <p:sp>
        <p:nvSpPr>
          <p:cNvPr id="176139" name="Rectangle 11"/>
          <p:cNvSpPr>
            <a:spLocks noChangeArrowheads="1"/>
          </p:cNvSpPr>
          <p:nvPr/>
        </p:nvSpPr>
        <p:spPr bwMode="auto">
          <a:xfrm>
            <a:off x="2597150" y="4333875"/>
            <a:ext cx="687388" cy="1143000"/>
          </a:xfrm>
          <a:prstGeom prst="rect">
            <a:avLst/>
          </a:prstGeom>
          <a:noFill/>
          <a:ln w="12700">
            <a:solidFill>
              <a:schemeClr val="tx1"/>
            </a:solidFill>
            <a:miter lim="800000"/>
            <a:headEnd/>
            <a:tailEnd/>
          </a:ln>
          <a:effectLst/>
        </p:spPr>
        <p:txBody>
          <a:bodyPr wrap="none" lIns="92075" tIns="46038" rIns="92075" bIns="46038" anchor="ctr"/>
          <a:lstStyle/>
          <a:p>
            <a:r>
              <a:rPr lang="en-US" sz="1800"/>
              <a:t>$8,9</a:t>
            </a:r>
            <a:br>
              <a:rPr lang="en-US" sz="1800"/>
            </a:br>
            <a:r>
              <a:rPr lang="en-US" sz="1800"/>
              <a:t>$0,75</a:t>
            </a:r>
            <a:br>
              <a:rPr lang="en-US" sz="1800"/>
            </a:br>
            <a:r>
              <a:rPr lang="en-US" sz="1800"/>
              <a:t>$4,6</a:t>
            </a:r>
            <a:br>
              <a:rPr lang="en-US" sz="1800"/>
            </a:br>
            <a:r>
              <a:rPr lang="en-US" sz="1800"/>
              <a:t>$1,5</a:t>
            </a:r>
          </a:p>
        </p:txBody>
      </p:sp>
      <p:sp>
        <p:nvSpPr>
          <p:cNvPr id="176140" name="Rectangle 12"/>
          <p:cNvSpPr>
            <a:spLocks noChangeArrowheads="1"/>
          </p:cNvSpPr>
          <p:nvPr/>
        </p:nvSpPr>
        <p:spPr bwMode="auto">
          <a:xfrm>
            <a:off x="1274763" y="2711450"/>
            <a:ext cx="1314450" cy="465138"/>
          </a:xfrm>
          <a:prstGeom prst="rect">
            <a:avLst/>
          </a:prstGeom>
          <a:solidFill>
            <a:schemeClr val="accent1"/>
          </a:solidFill>
          <a:ln w="12700">
            <a:solidFill>
              <a:schemeClr val="tx1"/>
            </a:solidFill>
            <a:miter lim="800000"/>
            <a:headEnd/>
            <a:tailEnd/>
          </a:ln>
          <a:effectLst/>
        </p:spPr>
        <p:txBody>
          <a:bodyPr wrap="none" lIns="92075" tIns="46038" rIns="92075" bIns="46038" anchor="ctr"/>
          <a:lstStyle/>
          <a:p>
            <a:pPr algn="ctr"/>
            <a:r>
              <a:rPr lang="en-US" sz="2000"/>
              <a:t>Productos</a:t>
            </a:r>
          </a:p>
        </p:txBody>
      </p:sp>
      <p:sp>
        <p:nvSpPr>
          <p:cNvPr id="176141" name="Rectangle 13"/>
          <p:cNvSpPr>
            <a:spLocks noChangeArrowheads="1"/>
          </p:cNvSpPr>
          <p:nvPr/>
        </p:nvSpPr>
        <p:spPr bwMode="auto">
          <a:xfrm>
            <a:off x="2598738" y="2711450"/>
            <a:ext cx="677862" cy="469900"/>
          </a:xfrm>
          <a:prstGeom prst="rect">
            <a:avLst/>
          </a:prstGeom>
          <a:solidFill>
            <a:schemeClr val="folHlink"/>
          </a:solidFill>
          <a:ln w="12700">
            <a:solidFill>
              <a:schemeClr val="tx1"/>
            </a:solidFill>
            <a:miter lim="800000"/>
            <a:headEnd/>
            <a:tailEnd/>
          </a:ln>
          <a:effectLst/>
        </p:spPr>
        <p:txBody>
          <a:bodyPr wrap="none" lIns="92075" tIns="46038" rIns="92075" bIns="46038" anchor="ctr"/>
          <a:lstStyle/>
          <a:p>
            <a:pPr algn="ctr"/>
            <a:r>
              <a:rPr lang="en-US" sz="1800"/>
              <a:t>Store1</a:t>
            </a:r>
          </a:p>
        </p:txBody>
      </p:sp>
      <p:sp>
        <p:nvSpPr>
          <p:cNvPr id="176142" name="Rectangle 14"/>
          <p:cNvSpPr>
            <a:spLocks noChangeArrowheads="1"/>
          </p:cNvSpPr>
          <p:nvPr/>
        </p:nvSpPr>
        <p:spPr bwMode="auto">
          <a:xfrm>
            <a:off x="3290888" y="2711450"/>
            <a:ext cx="677862" cy="469900"/>
          </a:xfrm>
          <a:prstGeom prst="rect">
            <a:avLst/>
          </a:prstGeom>
          <a:solidFill>
            <a:schemeClr val="folHlink"/>
          </a:solidFill>
          <a:ln w="12700">
            <a:solidFill>
              <a:schemeClr val="tx1"/>
            </a:solidFill>
            <a:miter lim="800000"/>
            <a:headEnd/>
            <a:tailEnd/>
          </a:ln>
          <a:effectLst/>
        </p:spPr>
        <p:txBody>
          <a:bodyPr wrap="none" lIns="92075" tIns="46038" rIns="92075" bIns="46038" anchor="ctr"/>
          <a:lstStyle/>
          <a:p>
            <a:pPr algn="ctr"/>
            <a:r>
              <a:rPr lang="en-US" sz="1800"/>
              <a:t>Store2</a:t>
            </a:r>
          </a:p>
        </p:txBody>
      </p:sp>
      <p:sp>
        <p:nvSpPr>
          <p:cNvPr id="176143" name="Rectangle 15"/>
          <p:cNvSpPr>
            <a:spLocks noChangeArrowheads="1"/>
          </p:cNvSpPr>
          <p:nvPr/>
        </p:nvSpPr>
        <p:spPr bwMode="auto">
          <a:xfrm>
            <a:off x="3289300" y="3181350"/>
            <a:ext cx="674688" cy="1143000"/>
          </a:xfrm>
          <a:prstGeom prst="rect">
            <a:avLst/>
          </a:prstGeom>
          <a:noFill/>
          <a:ln w="12700">
            <a:solidFill>
              <a:schemeClr val="tx1"/>
            </a:solidFill>
            <a:miter lim="800000"/>
            <a:headEnd/>
            <a:tailEnd/>
          </a:ln>
          <a:effectLst/>
        </p:spPr>
        <p:txBody>
          <a:bodyPr wrap="none" lIns="92075" tIns="46038" rIns="92075" bIns="46038" anchor="ctr"/>
          <a:lstStyle/>
          <a:p>
            <a:r>
              <a:rPr lang="en-US" sz="1800"/>
              <a:t>$5,6</a:t>
            </a:r>
            <a:br>
              <a:rPr lang="en-US" sz="1800"/>
            </a:br>
            <a:r>
              <a:rPr lang="en-US" sz="1800"/>
              <a:t>$1,4</a:t>
            </a:r>
            <a:br>
              <a:rPr lang="en-US" sz="1800"/>
            </a:br>
            <a:r>
              <a:rPr lang="en-US" sz="1800"/>
              <a:t>$2,6</a:t>
            </a:r>
            <a:br>
              <a:rPr lang="en-US" sz="1800"/>
            </a:br>
            <a:r>
              <a:rPr lang="en-US" sz="1800"/>
              <a:t>$1,1</a:t>
            </a:r>
          </a:p>
        </p:txBody>
      </p:sp>
      <p:sp>
        <p:nvSpPr>
          <p:cNvPr id="176144" name="Rectangle 16"/>
          <p:cNvSpPr>
            <a:spLocks noChangeArrowheads="1"/>
          </p:cNvSpPr>
          <p:nvPr/>
        </p:nvSpPr>
        <p:spPr bwMode="auto">
          <a:xfrm>
            <a:off x="3290888" y="4338638"/>
            <a:ext cx="668337" cy="1143000"/>
          </a:xfrm>
          <a:prstGeom prst="rect">
            <a:avLst/>
          </a:prstGeom>
          <a:noFill/>
          <a:ln w="12700">
            <a:solidFill>
              <a:schemeClr val="tx1"/>
            </a:solidFill>
            <a:miter lim="800000"/>
            <a:headEnd/>
            <a:tailEnd/>
          </a:ln>
          <a:effectLst/>
        </p:spPr>
        <p:txBody>
          <a:bodyPr wrap="none" lIns="92075" tIns="46038" rIns="92075" bIns="46038" anchor="ctr"/>
          <a:lstStyle/>
          <a:p>
            <a:r>
              <a:rPr lang="en-US" sz="1800"/>
              <a:t>$7,2</a:t>
            </a:r>
            <a:br>
              <a:rPr lang="en-US" sz="1800"/>
            </a:br>
            <a:r>
              <a:rPr lang="en-US" sz="1800"/>
              <a:t>$0,4</a:t>
            </a:r>
            <a:br>
              <a:rPr lang="en-US" sz="1800"/>
            </a:br>
            <a:r>
              <a:rPr lang="en-US" sz="1800"/>
              <a:t>$4,6</a:t>
            </a:r>
            <a:br>
              <a:rPr lang="en-US" sz="1800"/>
            </a:br>
            <a:r>
              <a:rPr lang="en-US" sz="1800"/>
              <a:t>$0,5</a:t>
            </a:r>
          </a:p>
        </p:txBody>
      </p:sp>
      <p:sp>
        <p:nvSpPr>
          <p:cNvPr id="176145" name="Rectangle 17"/>
          <p:cNvSpPr>
            <a:spLocks noChangeArrowheads="1"/>
          </p:cNvSpPr>
          <p:nvPr/>
        </p:nvSpPr>
        <p:spPr bwMode="auto">
          <a:xfrm>
            <a:off x="5610225" y="2490788"/>
            <a:ext cx="2058988" cy="547687"/>
          </a:xfrm>
          <a:prstGeom prst="rect">
            <a:avLst/>
          </a:prstGeom>
          <a:solidFill>
            <a:srgbClr val="E9FEFF"/>
          </a:solidFill>
          <a:ln w="12700">
            <a:solidFill>
              <a:schemeClr val="tx1"/>
            </a:solidFill>
            <a:miter lim="800000"/>
            <a:headEnd/>
            <a:tailEnd/>
          </a:ln>
          <a:effectLst/>
        </p:spPr>
        <p:txBody>
          <a:bodyPr wrap="none" lIns="92075" tIns="46038" rIns="92075" bIns="46038" anchor="ctr"/>
          <a:lstStyle/>
          <a:p>
            <a:pPr algn="ctr"/>
            <a:r>
              <a:rPr lang="en-US"/>
              <a:t>Ventas</a:t>
            </a:r>
          </a:p>
        </p:txBody>
      </p:sp>
      <p:sp>
        <p:nvSpPr>
          <p:cNvPr id="176146" name="Rectangle 18"/>
          <p:cNvSpPr>
            <a:spLocks noChangeArrowheads="1"/>
          </p:cNvSpPr>
          <p:nvPr/>
        </p:nvSpPr>
        <p:spPr bwMode="auto">
          <a:xfrm>
            <a:off x="5626100" y="3619500"/>
            <a:ext cx="1319213" cy="717550"/>
          </a:xfrm>
          <a:prstGeom prst="rect">
            <a:avLst/>
          </a:prstGeom>
          <a:pattFill prst="ltDnDiag">
            <a:fgClr>
              <a:schemeClr val="accent1"/>
            </a:fgClr>
            <a:bgClr>
              <a:schemeClr val="bg1"/>
            </a:bgClr>
          </a:pattFill>
          <a:ln w="12700">
            <a:solidFill>
              <a:schemeClr val="tx1"/>
            </a:solidFill>
            <a:miter lim="800000"/>
            <a:headEnd/>
            <a:tailEnd/>
          </a:ln>
          <a:effectLst/>
        </p:spPr>
        <p:txBody>
          <a:bodyPr wrap="none" lIns="92075" tIns="46038" rIns="92075" bIns="46038" anchor="ctr"/>
          <a:lstStyle/>
          <a:p>
            <a:r>
              <a:rPr lang="en-US" sz="1800"/>
              <a:t>Electronics</a:t>
            </a:r>
            <a:br>
              <a:rPr lang="en-US" sz="1800"/>
            </a:br>
            <a:r>
              <a:rPr lang="en-US" sz="1800"/>
              <a:t>Toys</a:t>
            </a:r>
          </a:p>
        </p:txBody>
      </p:sp>
      <p:sp>
        <p:nvSpPr>
          <p:cNvPr id="176147" name="Rectangle 19"/>
          <p:cNvSpPr>
            <a:spLocks noChangeArrowheads="1"/>
          </p:cNvSpPr>
          <p:nvPr/>
        </p:nvSpPr>
        <p:spPr bwMode="auto">
          <a:xfrm rot="16200000">
            <a:off x="5095081" y="3852070"/>
            <a:ext cx="714375" cy="284162"/>
          </a:xfrm>
          <a:prstGeom prst="rect">
            <a:avLst/>
          </a:prstGeom>
          <a:solidFill>
            <a:schemeClr val="accent2"/>
          </a:solidFill>
          <a:ln w="12700">
            <a:solidFill>
              <a:schemeClr val="tx1"/>
            </a:solidFill>
            <a:miter lim="800000"/>
            <a:headEnd/>
            <a:tailEnd/>
          </a:ln>
          <a:effectLst/>
        </p:spPr>
        <p:txBody>
          <a:bodyPr wrap="none" lIns="92075" tIns="46038" rIns="92075" bIns="46038" anchor="ctr"/>
          <a:lstStyle/>
          <a:p>
            <a:pPr algn="ctr"/>
            <a:r>
              <a:rPr lang="en-US" sz="1800"/>
              <a:t>Q1</a:t>
            </a:r>
          </a:p>
        </p:txBody>
      </p:sp>
      <p:sp>
        <p:nvSpPr>
          <p:cNvPr id="176148" name="Rectangle 20"/>
          <p:cNvSpPr>
            <a:spLocks noChangeArrowheads="1"/>
          </p:cNvSpPr>
          <p:nvPr/>
        </p:nvSpPr>
        <p:spPr bwMode="auto">
          <a:xfrm>
            <a:off x="6956425" y="3617913"/>
            <a:ext cx="676275" cy="719137"/>
          </a:xfrm>
          <a:prstGeom prst="rect">
            <a:avLst/>
          </a:prstGeom>
          <a:pattFill prst="ltDnDiag">
            <a:fgClr>
              <a:schemeClr val="accent1"/>
            </a:fgClr>
            <a:bgClr>
              <a:schemeClr val="bg1"/>
            </a:bgClr>
          </a:pattFill>
          <a:ln w="12700">
            <a:solidFill>
              <a:schemeClr val="tx1"/>
            </a:solidFill>
            <a:miter lim="800000"/>
            <a:headEnd/>
            <a:tailEnd/>
          </a:ln>
          <a:effectLst/>
        </p:spPr>
        <p:txBody>
          <a:bodyPr wrap="none" lIns="92075" tIns="46038" rIns="92075" bIns="46038" anchor="ctr"/>
          <a:lstStyle/>
          <a:p>
            <a:r>
              <a:rPr lang="en-US" sz="1800"/>
              <a:t>$5,2</a:t>
            </a:r>
            <a:br>
              <a:rPr lang="en-US" sz="1800"/>
            </a:br>
            <a:r>
              <a:rPr lang="en-US" sz="1800"/>
              <a:t>$1,9</a:t>
            </a:r>
          </a:p>
        </p:txBody>
      </p:sp>
      <p:sp>
        <p:nvSpPr>
          <p:cNvPr id="176149" name="Rectangle 21"/>
          <p:cNvSpPr>
            <a:spLocks noChangeArrowheads="1"/>
          </p:cNvSpPr>
          <p:nvPr/>
        </p:nvSpPr>
        <p:spPr bwMode="auto">
          <a:xfrm>
            <a:off x="5629275" y="3149600"/>
            <a:ext cx="1314450" cy="465138"/>
          </a:xfrm>
          <a:prstGeom prst="rect">
            <a:avLst/>
          </a:prstGeom>
          <a:solidFill>
            <a:schemeClr val="accent1"/>
          </a:solidFill>
          <a:ln w="12700">
            <a:solidFill>
              <a:schemeClr val="tx1"/>
            </a:solidFill>
            <a:miter lim="800000"/>
            <a:headEnd/>
            <a:tailEnd/>
          </a:ln>
          <a:effectLst/>
        </p:spPr>
        <p:txBody>
          <a:bodyPr wrap="none" lIns="92075" tIns="46038" rIns="92075" bIns="46038" anchor="ctr"/>
          <a:lstStyle/>
          <a:p>
            <a:pPr algn="ctr"/>
            <a:r>
              <a:rPr lang="en-US" sz="2000"/>
              <a:t>Productos</a:t>
            </a:r>
          </a:p>
        </p:txBody>
      </p:sp>
      <p:sp>
        <p:nvSpPr>
          <p:cNvPr id="176150" name="Rectangle 22"/>
          <p:cNvSpPr>
            <a:spLocks noChangeArrowheads="1"/>
          </p:cNvSpPr>
          <p:nvPr/>
        </p:nvSpPr>
        <p:spPr bwMode="auto">
          <a:xfrm>
            <a:off x="6953250" y="3149600"/>
            <a:ext cx="677863" cy="469900"/>
          </a:xfrm>
          <a:prstGeom prst="rect">
            <a:avLst/>
          </a:prstGeom>
          <a:solidFill>
            <a:schemeClr val="folHlink"/>
          </a:solidFill>
          <a:ln w="12700">
            <a:solidFill>
              <a:schemeClr val="tx1"/>
            </a:solidFill>
            <a:miter lim="800000"/>
            <a:headEnd/>
            <a:tailEnd/>
          </a:ln>
          <a:effectLst/>
        </p:spPr>
        <p:txBody>
          <a:bodyPr wrap="none" lIns="92075" tIns="46038" rIns="92075" bIns="46038" anchor="ctr"/>
          <a:lstStyle/>
          <a:p>
            <a:pPr algn="ctr"/>
            <a:r>
              <a:rPr lang="en-US" sz="1800"/>
              <a:t>Store1</a:t>
            </a:r>
          </a:p>
        </p:txBody>
      </p:sp>
      <p:sp>
        <p:nvSpPr>
          <p:cNvPr id="176151" name="Rectangle 23"/>
          <p:cNvSpPr>
            <a:spLocks noChangeArrowheads="1"/>
          </p:cNvSpPr>
          <p:nvPr/>
        </p:nvSpPr>
        <p:spPr bwMode="auto">
          <a:xfrm>
            <a:off x="5622925" y="4343400"/>
            <a:ext cx="1319213" cy="717550"/>
          </a:xfrm>
          <a:prstGeom prst="rect">
            <a:avLst/>
          </a:prstGeom>
          <a:pattFill prst="ltDnDiag">
            <a:fgClr>
              <a:schemeClr val="accent1"/>
            </a:fgClr>
            <a:bgClr>
              <a:schemeClr val="bg1"/>
            </a:bgClr>
          </a:pattFill>
          <a:ln w="12700">
            <a:solidFill>
              <a:schemeClr val="tx1"/>
            </a:solidFill>
            <a:miter lim="800000"/>
            <a:headEnd/>
            <a:tailEnd/>
          </a:ln>
          <a:effectLst/>
        </p:spPr>
        <p:txBody>
          <a:bodyPr wrap="none" lIns="92075" tIns="46038" rIns="92075" bIns="46038" anchor="ctr"/>
          <a:lstStyle/>
          <a:p>
            <a:r>
              <a:rPr lang="en-US" sz="1800"/>
              <a:t>Electronics</a:t>
            </a:r>
            <a:br>
              <a:rPr lang="en-US" sz="1800"/>
            </a:br>
            <a:r>
              <a:rPr lang="en-US" sz="1800"/>
              <a:t>Toys</a:t>
            </a:r>
          </a:p>
        </p:txBody>
      </p:sp>
      <p:sp>
        <p:nvSpPr>
          <p:cNvPr id="176152" name="Rectangle 24"/>
          <p:cNvSpPr>
            <a:spLocks noChangeArrowheads="1"/>
          </p:cNvSpPr>
          <p:nvPr/>
        </p:nvSpPr>
        <p:spPr bwMode="auto">
          <a:xfrm rot="16200000">
            <a:off x="5091906" y="4575970"/>
            <a:ext cx="714375" cy="284162"/>
          </a:xfrm>
          <a:prstGeom prst="rect">
            <a:avLst/>
          </a:prstGeom>
          <a:solidFill>
            <a:schemeClr val="accent2"/>
          </a:solidFill>
          <a:ln w="12700">
            <a:solidFill>
              <a:schemeClr val="tx1"/>
            </a:solidFill>
            <a:miter lim="800000"/>
            <a:headEnd/>
            <a:tailEnd/>
          </a:ln>
          <a:effectLst/>
        </p:spPr>
        <p:txBody>
          <a:bodyPr wrap="none" lIns="92075" tIns="46038" rIns="92075" bIns="46038" anchor="ctr"/>
          <a:lstStyle/>
          <a:p>
            <a:pPr algn="ctr"/>
            <a:r>
              <a:rPr lang="en-US" sz="1800"/>
              <a:t>Q2</a:t>
            </a:r>
          </a:p>
        </p:txBody>
      </p:sp>
      <p:sp>
        <p:nvSpPr>
          <p:cNvPr id="176153" name="Rectangle 25"/>
          <p:cNvSpPr>
            <a:spLocks noChangeArrowheads="1"/>
          </p:cNvSpPr>
          <p:nvPr/>
        </p:nvSpPr>
        <p:spPr bwMode="auto">
          <a:xfrm>
            <a:off x="6953250" y="4341813"/>
            <a:ext cx="676275" cy="719137"/>
          </a:xfrm>
          <a:prstGeom prst="rect">
            <a:avLst/>
          </a:prstGeom>
          <a:pattFill prst="ltDnDiag">
            <a:fgClr>
              <a:schemeClr val="accent1"/>
            </a:fgClr>
            <a:bgClr>
              <a:schemeClr val="bg1"/>
            </a:bgClr>
          </a:pattFill>
          <a:ln w="12700">
            <a:solidFill>
              <a:schemeClr val="tx1"/>
            </a:solidFill>
            <a:miter lim="800000"/>
            <a:headEnd/>
            <a:tailEnd/>
          </a:ln>
          <a:effectLst/>
        </p:spPr>
        <p:txBody>
          <a:bodyPr wrap="none" lIns="92075" tIns="46038" rIns="92075" bIns="46038" anchor="ctr"/>
          <a:lstStyle/>
          <a:p>
            <a:r>
              <a:rPr lang="en-US" sz="1800"/>
              <a:t>$8,9</a:t>
            </a:r>
            <a:br>
              <a:rPr lang="en-US" sz="1800"/>
            </a:br>
            <a:r>
              <a:rPr lang="en-US" sz="1800"/>
              <a:t>$0,75</a:t>
            </a:r>
          </a:p>
        </p:txBody>
      </p:sp>
      <p:sp>
        <p:nvSpPr>
          <p:cNvPr id="176154" name="AutoShape 26"/>
          <p:cNvSpPr>
            <a:spLocks noChangeArrowheads="1"/>
          </p:cNvSpPr>
          <p:nvPr/>
        </p:nvSpPr>
        <p:spPr bwMode="auto">
          <a:xfrm>
            <a:off x="4191000" y="3124200"/>
            <a:ext cx="809625" cy="2143125"/>
          </a:xfrm>
          <a:prstGeom prst="rightArrow">
            <a:avLst>
              <a:gd name="adj1" fmla="val 50000"/>
              <a:gd name="adj2" fmla="val 50005"/>
            </a:avLst>
          </a:prstGeom>
          <a:pattFill prst="ltDnDiag">
            <a:fgClr>
              <a:schemeClr val="accent1"/>
            </a:fgClr>
            <a:bgClr>
              <a:schemeClr val="bg1"/>
            </a:bgClr>
          </a:pattFill>
          <a:ln w="12700">
            <a:solidFill>
              <a:schemeClr val="tx1"/>
            </a:solidFill>
            <a:miter lim="800000"/>
            <a:headEnd/>
            <a:tailEnd/>
          </a:ln>
          <a:effectLst/>
        </p:spPr>
        <p:txBody>
          <a:bodyPr wrap="none" anchor="ctr"/>
          <a:lstStyle/>
          <a:p>
            <a:endParaRPr lang="es-MX"/>
          </a:p>
        </p:txBody>
      </p:sp>
      <p:sp>
        <p:nvSpPr>
          <p:cNvPr id="176155" name="Text Box 27"/>
          <p:cNvSpPr txBox="1">
            <a:spLocks noChangeArrowheads="1"/>
          </p:cNvSpPr>
          <p:nvPr/>
        </p:nvSpPr>
        <p:spPr bwMode="auto">
          <a:xfrm>
            <a:off x="4213225" y="5345113"/>
            <a:ext cx="1130300" cy="701675"/>
          </a:xfrm>
          <a:prstGeom prst="rect">
            <a:avLst/>
          </a:prstGeom>
          <a:noFill/>
          <a:ln w="12700">
            <a:noFill/>
            <a:miter lim="800000"/>
            <a:headEnd/>
            <a:tailEnd/>
          </a:ln>
          <a:effectLst/>
        </p:spPr>
        <p:txBody>
          <a:bodyPr>
            <a:spAutoFit/>
          </a:bodyPr>
          <a:lstStyle/>
          <a:p>
            <a:pPr eaLnBrk="1" hangingPunct="1">
              <a:spcBef>
                <a:spcPct val="50000"/>
              </a:spcBef>
            </a:pPr>
            <a:r>
              <a:rPr lang="es-ES_tradnl" sz="2000" b="1">
                <a:solidFill>
                  <a:srgbClr val="000099"/>
                </a:solidFill>
                <a:latin typeface="Arial" charset="0"/>
              </a:rPr>
              <a:t>SLICE &amp; DICE</a:t>
            </a:r>
            <a:endParaRPr lang="es-ES" sz="2000" b="1">
              <a:solidFill>
                <a:srgbClr val="000099"/>
              </a:solidFill>
              <a:latin typeface="Arial"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número de diapositiva"/>
          <p:cNvSpPr>
            <a:spLocks noGrp="1"/>
          </p:cNvSpPr>
          <p:nvPr>
            <p:ph type="sldNum" sz="quarter" idx="12"/>
          </p:nvPr>
        </p:nvSpPr>
        <p:spPr/>
        <p:txBody>
          <a:bodyPr/>
          <a:lstStyle/>
          <a:p>
            <a:fld id="{D450BB83-70BE-4424-89A1-412345A15EC5}" type="slidenum">
              <a:rPr lang="en-US"/>
              <a:pPr/>
              <a:t>54</a:t>
            </a:fld>
            <a:endParaRPr lang="en-US"/>
          </a:p>
        </p:txBody>
      </p:sp>
      <p:sp>
        <p:nvSpPr>
          <p:cNvPr id="177154" name="Rectangle 2"/>
          <p:cNvSpPr>
            <a:spLocks noGrp="1" noChangeArrowheads="1"/>
          </p:cNvSpPr>
          <p:nvPr>
            <p:ph type="title"/>
          </p:nvPr>
        </p:nvSpPr>
        <p:spPr/>
        <p:txBody>
          <a:bodyPr/>
          <a:lstStyle/>
          <a:p>
            <a:pPr>
              <a:tabLst>
                <a:tab pos="7143750" algn="l"/>
              </a:tabLst>
            </a:pPr>
            <a:r>
              <a:rPr lang="en-GB"/>
              <a:t>Herramientas OLAP</a:t>
            </a:r>
            <a:endParaRPr lang="es-ES_tradnl"/>
          </a:p>
        </p:txBody>
      </p:sp>
      <p:sp>
        <p:nvSpPr>
          <p:cNvPr id="177155" name="Text Box 3"/>
          <p:cNvSpPr txBox="1">
            <a:spLocks noChangeArrowheads="1"/>
          </p:cNvSpPr>
          <p:nvPr/>
        </p:nvSpPr>
        <p:spPr bwMode="auto">
          <a:xfrm>
            <a:off x="762000" y="1622425"/>
            <a:ext cx="7400925" cy="479742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2000" b="1">
                <a:latin typeface="Arial" charset="0"/>
              </a:rPr>
              <a:t>Las herramientas de OLAP se caracterizan</a:t>
            </a:r>
            <a:r>
              <a:rPr lang="es-ES_tradnl" sz="2000" b="1">
                <a:latin typeface="Arial" charset="0"/>
              </a:rPr>
              <a:t>*</a:t>
            </a:r>
            <a:r>
              <a:rPr lang="es-ES" sz="2000" b="1">
                <a:latin typeface="Arial" charset="0"/>
              </a:rPr>
              <a:t> por:</a:t>
            </a:r>
            <a:endParaRPr lang="es-ES" sz="2000">
              <a:latin typeface="Arial" charset="0"/>
            </a:endParaRPr>
          </a:p>
          <a:p>
            <a:pPr marL="757238" lvl="1" indent="-300038" eaLnBrk="1" hangingPunct="1">
              <a:spcBef>
                <a:spcPct val="50000"/>
              </a:spcBef>
              <a:buClr>
                <a:srgbClr val="006600"/>
              </a:buClr>
              <a:buFont typeface="Wingdings" pitchFamily="2" charset="2"/>
              <a:buChar char="ü"/>
            </a:pPr>
            <a:r>
              <a:rPr lang="es-ES" sz="1800">
                <a:latin typeface="Arial" charset="0"/>
              </a:rPr>
              <a:t>ofrecer una visión multidimensional de los datos (matricial)</a:t>
            </a:r>
            <a:r>
              <a:rPr lang="es-ES_tradnl" sz="1800">
                <a:latin typeface="Arial" charset="0"/>
              </a:rPr>
              <a:t>.</a:t>
            </a:r>
          </a:p>
          <a:p>
            <a:pPr marL="757238" lvl="1" indent="-300038" eaLnBrk="1" hangingPunct="1">
              <a:spcBef>
                <a:spcPct val="50000"/>
              </a:spcBef>
              <a:buClr>
                <a:srgbClr val="006600"/>
              </a:buClr>
              <a:buFont typeface="Wingdings" pitchFamily="2" charset="2"/>
              <a:buChar char="ü"/>
            </a:pPr>
            <a:r>
              <a:rPr lang="es-ES_tradnl" sz="1800">
                <a:latin typeface="Arial" charset="0"/>
              </a:rPr>
              <a:t>no imponer restricciones sobre el número de dimensiones.</a:t>
            </a:r>
            <a:endParaRPr lang="es-ES" sz="1800">
              <a:latin typeface="Arial" charset="0"/>
            </a:endParaRPr>
          </a:p>
          <a:p>
            <a:pPr marL="757238" lvl="1" indent="-300038" eaLnBrk="1" hangingPunct="1">
              <a:spcBef>
                <a:spcPct val="50000"/>
              </a:spcBef>
              <a:buClr>
                <a:srgbClr val="006600"/>
              </a:buClr>
              <a:buFont typeface="Wingdings" pitchFamily="2" charset="2"/>
              <a:buChar char="ü"/>
            </a:pPr>
            <a:r>
              <a:rPr lang="es-ES" sz="1800">
                <a:latin typeface="Arial" charset="0"/>
              </a:rPr>
              <a:t>ofrecer simetría para las dimensiones.</a:t>
            </a:r>
          </a:p>
          <a:p>
            <a:pPr marL="757238" lvl="1" indent="-300038" eaLnBrk="1" hangingPunct="1">
              <a:spcBef>
                <a:spcPct val="50000"/>
              </a:spcBef>
              <a:buClr>
                <a:srgbClr val="006600"/>
              </a:buClr>
              <a:buFont typeface="Wingdings" pitchFamily="2" charset="2"/>
              <a:buChar char="ü"/>
            </a:pPr>
            <a:r>
              <a:rPr lang="es-ES" sz="1800">
                <a:latin typeface="Arial" charset="0"/>
              </a:rPr>
              <a:t>permitir definir de forma flexible (sin limitaciones) sobre las dimensiones: restricciones, agregaciones y jerarquías entre ellas.</a:t>
            </a:r>
          </a:p>
          <a:p>
            <a:pPr marL="757238" lvl="1" indent="-300038" eaLnBrk="1" hangingPunct="1">
              <a:spcBef>
                <a:spcPct val="50000"/>
              </a:spcBef>
              <a:buClr>
                <a:srgbClr val="006600"/>
              </a:buClr>
              <a:buFont typeface="Wingdings" pitchFamily="2" charset="2"/>
              <a:buChar char="ü"/>
            </a:pPr>
            <a:r>
              <a:rPr lang="es-ES" sz="1800">
                <a:latin typeface="Arial" charset="0"/>
              </a:rPr>
              <a:t>ofrecer operadores intuitivos de manipulación: </a:t>
            </a:r>
            <a:r>
              <a:rPr lang="es-ES" sz="1800" i="1">
                <a:latin typeface="Arial" charset="0"/>
              </a:rPr>
              <a:t>drill-down, roll-u</a:t>
            </a:r>
            <a:r>
              <a:rPr lang="es-ES_tradnl" sz="1800" i="1">
                <a:latin typeface="Arial" charset="0"/>
              </a:rPr>
              <a:t>p, slice-and-dice, pivot</a:t>
            </a:r>
            <a:r>
              <a:rPr lang="es-ES_tradnl" sz="1800">
                <a:latin typeface="Arial" charset="0"/>
              </a:rPr>
              <a:t>.</a:t>
            </a:r>
          </a:p>
          <a:p>
            <a:pPr marL="757238" lvl="1" indent="-300038" eaLnBrk="1" hangingPunct="1">
              <a:spcBef>
                <a:spcPct val="50000"/>
              </a:spcBef>
              <a:buClr>
                <a:srgbClr val="006600"/>
              </a:buClr>
              <a:buFont typeface="Wingdings" pitchFamily="2" charset="2"/>
              <a:buChar char="ü"/>
            </a:pPr>
            <a:r>
              <a:rPr lang="es-ES" sz="1800">
                <a:latin typeface="Arial" charset="0"/>
              </a:rPr>
              <a:t>ser transparentes al tipo de tecnología que soporta el almacén de datos (ROLAP o MOLAP)</a:t>
            </a:r>
            <a:r>
              <a:rPr lang="es-ES_tradnl" sz="1800">
                <a:latin typeface="Arial" charset="0"/>
              </a:rPr>
              <a:t>.</a:t>
            </a:r>
            <a:endParaRPr lang="es-ES" sz="1800">
              <a:latin typeface="Arial" charset="0"/>
            </a:endParaRPr>
          </a:p>
          <a:p>
            <a:pPr marL="757238" lvl="1" indent="-300038" eaLnBrk="1" hangingPunct="1">
              <a:spcBef>
                <a:spcPct val="50000"/>
              </a:spcBef>
              <a:buClr>
                <a:srgbClr val="006600"/>
              </a:buClr>
              <a:buFont typeface="Wingdings" pitchFamily="2" charset="2"/>
              <a:buChar char="ü"/>
            </a:pPr>
            <a:endParaRPr lang="es-ES_tradnl" sz="1800">
              <a:latin typeface="Arial" charset="0"/>
            </a:endParaRPr>
          </a:p>
          <a:p>
            <a:pPr marL="757238" lvl="1" indent="-300038" eaLnBrk="1" hangingPunct="1">
              <a:spcBef>
                <a:spcPct val="50000"/>
              </a:spcBef>
              <a:buClr>
                <a:srgbClr val="006600"/>
              </a:buClr>
              <a:buFont typeface="Wingdings" pitchFamily="2" charset="2"/>
              <a:buNone/>
            </a:pPr>
            <a:r>
              <a:rPr lang="es-ES_tradnl" sz="1800">
                <a:solidFill>
                  <a:srgbClr val="000099"/>
                </a:solidFill>
                <a:latin typeface="Arial" charset="0"/>
              </a:rPr>
              <a:t>*Subconjunto de las 12 reglas propuestas por E.F. Codd para A.D.</a:t>
            </a:r>
            <a:endParaRPr lang="es-ES" sz="1800">
              <a:solidFill>
                <a:srgbClr val="000099"/>
              </a:solidFill>
              <a:latin typeface="Arial"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Marcador de número de diapositiva"/>
          <p:cNvSpPr>
            <a:spLocks noGrp="1"/>
          </p:cNvSpPr>
          <p:nvPr>
            <p:ph type="sldNum" sz="quarter" idx="12"/>
          </p:nvPr>
        </p:nvSpPr>
        <p:spPr/>
        <p:txBody>
          <a:bodyPr/>
          <a:lstStyle/>
          <a:p>
            <a:fld id="{1071F46D-7260-4EC4-BFF8-59C557CC714E}" type="slidenum">
              <a:rPr lang="en-US"/>
              <a:pPr/>
              <a:t>55</a:t>
            </a:fld>
            <a:endParaRPr lang="en-US"/>
          </a:p>
        </p:txBody>
      </p:sp>
      <p:sp>
        <p:nvSpPr>
          <p:cNvPr id="124930" name="Rectangle 2"/>
          <p:cNvSpPr>
            <a:spLocks noGrp="1" noChangeArrowheads="1"/>
          </p:cNvSpPr>
          <p:nvPr>
            <p:ph type="title"/>
          </p:nvPr>
        </p:nvSpPr>
        <p:spPr/>
        <p:txBody>
          <a:bodyPr/>
          <a:lstStyle/>
          <a:p>
            <a:pPr>
              <a:tabLst>
                <a:tab pos="7143750" algn="l"/>
              </a:tabLst>
            </a:pPr>
            <a:r>
              <a:rPr lang="en-GB"/>
              <a:t>ROLAP y MOLAP</a:t>
            </a:r>
            <a:endParaRPr lang="es-ES_tradnl"/>
          </a:p>
        </p:txBody>
      </p:sp>
      <p:sp>
        <p:nvSpPr>
          <p:cNvPr id="124931" name="Text Box 3"/>
          <p:cNvSpPr txBox="1">
            <a:spLocks noChangeArrowheads="1"/>
          </p:cNvSpPr>
          <p:nvPr/>
        </p:nvSpPr>
        <p:spPr bwMode="auto">
          <a:xfrm>
            <a:off x="590550" y="1695450"/>
            <a:ext cx="7620000" cy="1552575"/>
          </a:xfrm>
          <a:prstGeom prst="rect">
            <a:avLst/>
          </a:prstGeom>
          <a:noFill/>
          <a:ln w="9525">
            <a:noFill/>
            <a:miter lim="800000"/>
            <a:headEnd/>
            <a:tailEnd/>
          </a:ln>
          <a:effectLst/>
        </p:spPr>
        <p:txBody>
          <a:bodyPr>
            <a:spAutoFit/>
          </a:bodyPr>
          <a:lstStyle/>
          <a:p>
            <a:pPr marL="282575" indent="-282575">
              <a:buFont typeface="Symbol" pitchFamily="18" charset="2"/>
              <a:buChar char="·"/>
            </a:pPr>
            <a:r>
              <a:rPr lang="es-ES_tradnl">
                <a:solidFill>
                  <a:srgbClr val="000000"/>
                </a:solidFill>
                <a:latin typeface="Arial" charset="0"/>
              </a:rPr>
              <a:t>El Almacén de Datos y las herramientas OLAP se pueden basar </a:t>
            </a:r>
            <a:r>
              <a:rPr lang="es-ES_tradnl" i="1">
                <a:solidFill>
                  <a:srgbClr val="000000"/>
                </a:solidFill>
                <a:latin typeface="Arial" charset="0"/>
              </a:rPr>
              <a:t>físicamente</a:t>
            </a:r>
            <a:r>
              <a:rPr lang="es-ES_tradnl">
                <a:solidFill>
                  <a:srgbClr val="000000"/>
                </a:solidFill>
                <a:latin typeface="Arial" charset="0"/>
              </a:rPr>
              <a:t> en varias organizaciones: </a:t>
            </a:r>
          </a:p>
          <a:p>
            <a:pPr marL="282575" indent="-282575">
              <a:buFont typeface="Symbol" pitchFamily="18" charset="2"/>
              <a:buChar char="·"/>
            </a:pPr>
            <a:endParaRPr lang="es-ES_tradnl">
              <a:solidFill>
                <a:srgbClr val="000000"/>
              </a:solidFill>
              <a:latin typeface="Arial" charset="0"/>
            </a:endParaRPr>
          </a:p>
          <a:p>
            <a:pPr marL="282575" indent="-282575">
              <a:buFont typeface="Symbol" pitchFamily="18" charset="2"/>
              <a:buChar char="·"/>
            </a:pPr>
            <a:endParaRPr lang="es-ES_tradnl">
              <a:solidFill>
                <a:srgbClr val="000000"/>
              </a:solidFill>
              <a:latin typeface="Arial" charset="0"/>
            </a:endParaRPr>
          </a:p>
        </p:txBody>
      </p:sp>
      <p:sp>
        <p:nvSpPr>
          <p:cNvPr id="124934" name="Text Box 6"/>
          <p:cNvSpPr txBox="1">
            <a:spLocks noChangeArrowheads="1"/>
          </p:cNvSpPr>
          <p:nvPr/>
        </p:nvSpPr>
        <p:spPr bwMode="auto">
          <a:xfrm>
            <a:off x="1258888" y="4292600"/>
            <a:ext cx="6869112" cy="13589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2000">
                <a:solidFill>
                  <a:schemeClr val="accent2"/>
                </a:solidFill>
                <a:latin typeface="Arial" charset="0"/>
              </a:rPr>
              <a:t>Sistemas MOLAP</a:t>
            </a:r>
            <a:endParaRPr lang="es-ES" sz="2000">
              <a:latin typeface="Arial" charset="0"/>
            </a:endParaRPr>
          </a:p>
          <a:p>
            <a:pPr marL="757238" lvl="1" indent="-300038" eaLnBrk="1" hangingPunct="1">
              <a:spcBef>
                <a:spcPct val="50000"/>
              </a:spcBef>
              <a:buClr>
                <a:srgbClr val="006600"/>
              </a:buClr>
              <a:buFont typeface="Wingdings" pitchFamily="2" charset="2"/>
              <a:buChar char="ü"/>
            </a:pPr>
            <a:r>
              <a:rPr lang="es-ES" sz="1800">
                <a:latin typeface="Arial" charset="0"/>
              </a:rPr>
              <a:t>disponen de estructuras de almacenamiento específicas (arrays) y técnicas de compactación de datos que favorecen el rendimiento del almacén.</a:t>
            </a:r>
            <a:endParaRPr lang="es-ES" sz="2000">
              <a:latin typeface="Arial" charset="0"/>
            </a:endParaRPr>
          </a:p>
        </p:txBody>
      </p:sp>
      <p:sp>
        <p:nvSpPr>
          <p:cNvPr id="124935" name="Text Box 7"/>
          <p:cNvSpPr txBox="1">
            <a:spLocks noChangeArrowheads="1"/>
          </p:cNvSpPr>
          <p:nvPr/>
        </p:nvSpPr>
        <p:spPr bwMode="auto">
          <a:xfrm>
            <a:off x="1295400" y="2781300"/>
            <a:ext cx="6781800" cy="13589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2000">
                <a:solidFill>
                  <a:schemeClr val="accent2"/>
                </a:solidFill>
                <a:latin typeface="Arial" charset="0"/>
              </a:rPr>
              <a:t>Sistemas ROLAP</a:t>
            </a:r>
            <a:endParaRPr lang="es-ES" sz="2000">
              <a:latin typeface="Arial" charset="0"/>
            </a:endParaRPr>
          </a:p>
          <a:p>
            <a:pPr marL="757238" lvl="1" indent="-300038" eaLnBrk="1" hangingPunct="1">
              <a:spcBef>
                <a:spcPct val="50000"/>
              </a:spcBef>
              <a:buClr>
                <a:srgbClr val="006600"/>
              </a:buClr>
              <a:buFont typeface="Wingdings" pitchFamily="2" charset="2"/>
              <a:buChar char="ü"/>
            </a:pPr>
            <a:r>
              <a:rPr lang="es-ES" sz="1800">
                <a:latin typeface="Arial" charset="0"/>
              </a:rPr>
              <a:t>se implementan sobre tecnología relacional, pero disponen de algunas facilidades para mejorar el rendimiento (índices de mapas de bits, índices de JOIN). </a:t>
            </a:r>
          </a:p>
        </p:txBody>
      </p:sp>
      <p:sp>
        <p:nvSpPr>
          <p:cNvPr id="124936" name="Text Box 8"/>
          <p:cNvSpPr txBox="1">
            <a:spLocks noChangeArrowheads="1"/>
          </p:cNvSpPr>
          <p:nvPr/>
        </p:nvSpPr>
        <p:spPr bwMode="auto">
          <a:xfrm>
            <a:off x="1252538" y="5805488"/>
            <a:ext cx="6948487" cy="80962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2000">
                <a:solidFill>
                  <a:schemeClr val="accent2"/>
                </a:solidFill>
                <a:latin typeface="Arial" charset="0"/>
              </a:rPr>
              <a:t>Sistemas HOLAP</a:t>
            </a:r>
            <a:endParaRPr lang="es-ES" sz="2000">
              <a:latin typeface="Arial" charset="0"/>
            </a:endParaRPr>
          </a:p>
          <a:p>
            <a:pPr marL="757238" lvl="1" indent="-300038" eaLnBrk="1" hangingPunct="1">
              <a:spcBef>
                <a:spcPct val="50000"/>
              </a:spcBef>
              <a:buClr>
                <a:srgbClr val="006600"/>
              </a:buClr>
              <a:buFont typeface="Wingdings" pitchFamily="2" charset="2"/>
              <a:buChar char="ü"/>
            </a:pPr>
            <a:r>
              <a:rPr lang="es-ES" sz="1800">
                <a:latin typeface="Arial" charset="0"/>
              </a:rPr>
              <a:t>sistemas híbridos entre ambos.</a:t>
            </a:r>
            <a:endParaRPr lang="es-ES" sz="2000">
              <a:latin typeface="Arial"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número de diapositiva"/>
          <p:cNvSpPr>
            <a:spLocks noGrp="1"/>
          </p:cNvSpPr>
          <p:nvPr>
            <p:ph type="sldNum" sz="quarter" idx="12"/>
          </p:nvPr>
        </p:nvSpPr>
        <p:spPr/>
        <p:txBody>
          <a:bodyPr/>
          <a:lstStyle/>
          <a:p>
            <a:fld id="{5B4CBD7E-C2FE-42D9-85E2-3851C5F5112C}" type="slidenum">
              <a:rPr lang="en-US"/>
              <a:pPr/>
              <a:t>56</a:t>
            </a:fld>
            <a:endParaRPr lang="en-US"/>
          </a:p>
        </p:txBody>
      </p:sp>
      <p:sp>
        <p:nvSpPr>
          <p:cNvPr id="257026" name="Rectangle 2"/>
          <p:cNvSpPr>
            <a:spLocks noGrp="1" noChangeArrowheads="1"/>
          </p:cNvSpPr>
          <p:nvPr>
            <p:ph type="title"/>
          </p:nvPr>
        </p:nvSpPr>
        <p:spPr/>
        <p:txBody>
          <a:bodyPr/>
          <a:lstStyle/>
          <a:p>
            <a:pPr>
              <a:tabLst>
                <a:tab pos="7143750" algn="l"/>
              </a:tabLst>
            </a:pPr>
            <a:r>
              <a:rPr lang="en-GB"/>
              <a:t>ROLAP y MOLAP</a:t>
            </a:r>
            <a:endParaRPr lang="es-ES_tradnl"/>
          </a:p>
        </p:txBody>
      </p:sp>
      <p:sp>
        <p:nvSpPr>
          <p:cNvPr id="257028" name="Text Box 4"/>
          <p:cNvSpPr txBox="1">
            <a:spLocks noChangeArrowheads="1"/>
          </p:cNvSpPr>
          <p:nvPr/>
        </p:nvSpPr>
        <p:spPr bwMode="auto">
          <a:xfrm>
            <a:off x="762000" y="1905000"/>
            <a:ext cx="7226300" cy="3767138"/>
          </a:xfrm>
          <a:prstGeom prst="rect">
            <a:avLst/>
          </a:prstGeom>
          <a:noFill/>
          <a:ln w="12700">
            <a:noFill/>
            <a:miter lim="800000"/>
            <a:headEnd/>
            <a:tailEnd/>
          </a:ln>
          <a:effectLst/>
        </p:spPr>
        <p:txBody>
          <a:bodyPr>
            <a:spAutoFit/>
          </a:bodyPr>
          <a:lstStyle/>
          <a:p>
            <a:pPr eaLnBrk="1" hangingPunct="1">
              <a:spcBef>
                <a:spcPct val="50000"/>
              </a:spcBef>
            </a:pPr>
            <a:r>
              <a:rPr lang="es-ES_tradnl" sz="2800">
                <a:latin typeface="Arial" charset="0"/>
              </a:rPr>
              <a:t>Sistemas ROLAP:</a:t>
            </a:r>
          </a:p>
          <a:p>
            <a:pPr eaLnBrk="1" hangingPunct="1">
              <a:spcBef>
                <a:spcPct val="50000"/>
              </a:spcBef>
            </a:pPr>
            <a:endParaRPr lang="es-ES_tradnl" sz="1000">
              <a:latin typeface="Arial" charset="0"/>
            </a:endParaRPr>
          </a:p>
          <a:p>
            <a:pPr marL="860425" lvl="1" indent="-403225" eaLnBrk="1" hangingPunct="1">
              <a:lnSpc>
                <a:spcPct val="110000"/>
              </a:lnSpc>
              <a:spcBef>
                <a:spcPct val="50000"/>
              </a:spcBef>
              <a:buClr>
                <a:schemeClr val="accent2"/>
              </a:buClr>
              <a:buFont typeface="Wingdings" pitchFamily="2" charset="2"/>
              <a:buChar char="ü"/>
            </a:pPr>
            <a:r>
              <a:rPr lang="es-ES_tradnl">
                <a:latin typeface="Arial" charset="0"/>
              </a:rPr>
              <a:t>El almacén de datos se construye sobre un SGBD Relacional.</a:t>
            </a:r>
          </a:p>
          <a:p>
            <a:pPr marL="860425" lvl="1" indent="-403225" eaLnBrk="1" hangingPunct="1">
              <a:lnSpc>
                <a:spcPct val="110000"/>
              </a:lnSpc>
              <a:spcBef>
                <a:spcPct val="50000"/>
              </a:spcBef>
              <a:buClr>
                <a:schemeClr val="accent2"/>
              </a:buClr>
              <a:buFont typeface="Wingdings" pitchFamily="2" charset="2"/>
              <a:buChar char="ü"/>
            </a:pPr>
            <a:endParaRPr lang="es-ES_tradnl" sz="1000">
              <a:latin typeface="Arial" charset="0"/>
            </a:endParaRPr>
          </a:p>
          <a:p>
            <a:pPr marL="860425" lvl="1" indent="-403225" eaLnBrk="1" hangingPunct="1">
              <a:lnSpc>
                <a:spcPct val="110000"/>
              </a:lnSpc>
              <a:spcBef>
                <a:spcPct val="50000"/>
              </a:spcBef>
              <a:buClr>
                <a:schemeClr val="accent2"/>
              </a:buClr>
              <a:buFont typeface="Wingdings" pitchFamily="2" charset="2"/>
              <a:buChar char="ü"/>
            </a:pPr>
            <a:r>
              <a:rPr lang="es-ES_tradnl">
                <a:latin typeface="Arial" charset="0"/>
              </a:rPr>
              <a:t>Los fabricantes de SGBD relacionales ofrecen extensiones y herramientas para poder utilizar el SGBDR como un Sistema Gestor de Almacenes de Datos.</a:t>
            </a:r>
            <a:endParaRPr lang="es-ES">
              <a:latin typeface="Arial"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número de diapositiva"/>
          <p:cNvSpPr>
            <a:spLocks noGrp="1"/>
          </p:cNvSpPr>
          <p:nvPr>
            <p:ph type="sldNum" sz="quarter" idx="12"/>
          </p:nvPr>
        </p:nvSpPr>
        <p:spPr/>
        <p:txBody>
          <a:bodyPr/>
          <a:lstStyle/>
          <a:p>
            <a:fld id="{81F06C39-784B-4B4B-8BCC-EAC3405D9FB3}" type="slidenum">
              <a:rPr lang="en-US"/>
              <a:pPr/>
              <a:t>57</a:t>
            </a:fld>
            <a:endParaRPr lang="en-US"/>
          </a:p>
        </p:txBody>
      </p:sp>
      <p:sp>
        <p:nvSpPr>
          <p:cNvPr id="260098" name="Rectangle 2"/>
          <p:cNvSpPr>
            <a:spLocks noGrp="1" noChangeArrowheads="1"/>
          </p:cNvSpPr>
          <p:nvPr>
            <p:ph type="title"/>
          </p:nvPr>
        </p:nvSpPr>
        <p:spPr/>
        <p:txBody>
          <a:bodyPr/>
          <a:lstStyle/>
          <a:p>
            <a:pPr>
              <a:tabLst>
                <a:tab pos="7143750" algn="l"/>
              </a:tabLst>
            </a:pPr>
            <a:r>
              <a:rPr lang="en-GB"/>
              <a:t>ROLAP y MOLAP</a:t>
            </a:r>
            <a:endParaRPr lang="es-ES_tradnl"/>
          </a:p>
        </p:txBody>
      </p:sp>
      <p:sp>
        <p:nvSpPr>
          <p:cNvPr id="260099" name="Text Box 3"/>
          <p:cNvSpPr txBox="1">
            <a:spLocks noChangeArrowheads="1"/>
          </p:cNvSpPr>
          <p:nvPr/>
        </p:nvSpPr>
        <p:spPr bwMode="auto">
          <a:xfrm>
            <a:off x="762000" y="1905000"/>
            <a:ext cx="7505700" cy="3805238"/>
          </a:xfrm>
          <a:prstGeom prst="rect">
            <a:avLst/>
          </a:prstGeom>
          <a:noFill/>
          <a:ln w="12700">
            <a:noFill/>
            <a:miter lim="800000"/>
            <a:headEnd/>
            <a:tailEnd/>
          </a:ln>
          <a:effectLst/>
        </p:spPr>
        <p:txBody>
          <a:bodyPr>
            <a:spAutoFit/>
          </a:bodyPr>
          <a:lstStyle/>
          <a:p>
            <a:pPr eaLnBrk="1" hangingPunct="1">
              <a:spcBef>
                <a:spcPct val="50000"/>
              </a:spcBef>
            </a:pPr>
            <a:r>
              <a:rPr lang="es-ES_tradnl" sz="2800">
                <a:latin typeface="Arial" charset="0"/>
              </a:rPr>
              <a:t>Sistemas ROLAP:</a:t>
            </a:r>
          </a:p>
          <a:p>
            <a:pPr marL="757238" lvl="1" indent="-300038" eaLnBrk="1" hangingPunct="1">
              <a:spcBef>
                <a:spcPct val="50000"/>
              </a:spcBef>
            </a:pPr>
            <a:r>
              <a:rPr lang="es-ES_tradnl">
                <a:latin typeface="Arial" charset="0"/>
              </a:rPr>
              <a:t>Extensiones de los SGBD relacionales:</a:t>
            </a:r>
          </a:p>
          <a:p>
            <a:pPr marL="757238" lvl="1" indent="-300038" eaLnBrk="1" hangingPunct="1">
              <a:spcBef>
                <a:spcPct val="50000"/>
              </a:spcBef>
              <a:buClr>
                <a:schemeClr val="accent2"/>
              </a:buClr>
              <a:buFont typeface="Wingdings" pitchFamily="2" charset="2"/>
              <a:buChar char="ü"/>
            </a:pPr>
            <a:r>
              <a:rPr lang="es-ES_tradnl">
                <a:latin typeface="Arial" charset="0"/>
              </a:rPr>
              <a:t>índices de mapa de bits</a:t>
            </a:r>
          </a:p>
          <a:p>
            <a:pPr marL="757238" lvl="1" indent="-300038" eaLnBrk="1" hangingPunct="1">
              <a:spcBef>
                <a:spcPct val="50000"/>
              </a:spcBef>
              <a:buClr>
                <a:schemeClr val="accent2"/>
              </a:buClr>
              <a:buFont typeface="Wingdings" pitchFamily="2" charset="2"/>
              <a:buChar char="ü"/>
            </a:pPr>
            <a:r>
              <a:rPr lang="es-ES_tradnl">
                <a:latin typeface="Arial" charset="0"/>
              </a:rPr>
              <a:t>índices de JOIN</a:t>
            </a:r>
          </a:p>
          <a:p>
            <a:pPr marL="757238" lvl="1" indent="-300038" eaLnBrk="1" hangingPunct="1">
              <a:spcBef>
                <a:spcPct val="50000"/>
              </a:spcBef>
              <a:buClr>
                <a:schemeClr val="accent2"/>
              </a:buClr>
              <a:buFont typeface="Wingdings" pitchFamily="2" charset="2"/>
              <a:buChar char="ü"/>
            </a:pPr>
            <a:r>
              <a:rPr lang="es-ES_tradnl">
                <a:latin typeface="Arial" charset="0"/>
              </a:rPr>
              <a:t>técnicas de particionamiento de los datos</a:t>
            </a:r>
          </a:p>
          <a:p>
            <a:pPr marL="757238" lvl="1" indent="-300038" eaLnBrk="1" hangingPunct="1">
              <a:spcBef>
                <a:spcPct val="50000"/>
              </a:spcBef>
              <a:buClr>
                <a:schemeClr val="accent2"/>
              </a:buClr>
              <a:buFont typeface="Wingdings" pitchFamily="2" charset="2"/>
              <a:buChar char="ü"/>
            </a:pPr>
            <a:r>
              <a:rPr lang="es-ES_tradnl">
                <a:latin typeface="Arial" charset="0"/>
              </a:rPr>
              <a:t>optimizadores de consultas</a:t>
            </a:r>
          </a:p>
          <a:p>
            <a:pPr marL="757238" lvl="1" indent="-300038" eaLnBrk="1" hangingPunct="1">
              <a:spcBef>
                <a:spcPct val="50000"/>
              </a:spcBef>
              <a:buClr>
                <a:schemeClr val="accent2"/>
              </a:buClr>
              <a:buFont typeface="Wingdings" pitchFamily="2" charset="2"/>
              <a:buChar char="ü"/>
            </a:pPr>
            <a:r>
              <a:rPr lang="es-ES_tradnl">
                <a:latin typeface="Arial" charset="0"/>
              </a:rPr>
              <a:t>extensiones del SQL (operador CUBE, roll-up)</a:t>
            </a:r>
            <a:endParaRPr lang="es-ES">
              <a:latin typeface="Arial"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AA9AE70E-F171-48EC-B6DD-F1D8B0E2726D}" type="slidenum">
              <a:rPr lang="en-US"/>
              <a:pPr/>
              <a:t>58</a:t>
            </a:fld>
            <a:endParaRPr lang="en-US"/>
          </a:p>
        </p:txBody>
      </p:sp>
      <p:sp>
        <p:nvSpPr>
          <p:cNvPr id="259074" name="Rectangle 2"/>
          <p:cNvSpPr>
            <a:spLocks noGrp="1" noChangeArrowheads="1"/>
          </p:cNvSpPr>
          <p:nvPr>
            <p:ph type="title"/>
          </p:nvPr>
        </p:nvSpPr>
        <p:spPr/>
        <p:txBody>
          <a:bodyPr/>
          <a:lstStyle/>
          <a:p>
            <a:pPr>
              <a:tabLst>
                <a:tab pos="7143750" algn="l"/>
              </a:tabLst>
            </a:pPr>
            <a:r>
              <a:rPr lang="en-GB"/>
              <a:t>ROLAP y MOLAP</a:t>
            </a:r>
            <a:endParaRPr lang="es-ES_tradnl"/>
          </a:p>
        </p:txBody>
      </p:sp>
      <p:sp>
        <p:nvSpPr>
          <p:cNvPr id="259076" name="Text Box 4"/>
          <p:cNvSpPr txBox="1">
            <a:spLocks noChangeArrowheads="1"/>
          </p:cNvSpPr>
          <p:nvPr/>
        </p:nvSpPr>
        <p:spPr bwMode="auto">
          <a:xfrm>
            <a:off x="827088" y="1989138"/>
            <a:ext cx="7505700" cy="2162175"/>
          </a:xfrm>
          <a:prstGeom prst="rect">
            <a:avLst/>
          </a:prstGeom>
          <a:noFill/>
          <a:ln w="12700">
            <a:noFill/>
            <a:miter lim="800000"/>
            <a:headEnd/>
            <a:tailEnd/>
          </a:ln>
          <a:effectLst/>
        </p:spPr>
        <p:txBody>
          <a:bodyPr>
            <a:spAutoFit/>
          </a:bodyPr>
          <a:lstStyle/>
          <a:p>
            <a:pPr eaLnBrk="1" hangingPunct="1">
              <a:spcBef>
                <a:spcPct val="50000"/>
              </a:spcBef>
            </a:pPr>
            <a:r>
              <a:rPr lang="es-ES_tradnl" sz="2800">
                <a:solidFill>
                  <a:srgbClr val="000099"/>
                </a:solidFill>
                <a:latin typeface="Arial" charset="0"/>
              </a:rPr>
              <a:t>Sistemas MOLAP.</a:t>
            </a:r>
          </a:p>
          <a:p>
            <a:pPr eaLnBrk="1" hangingPunct="1">
              <a:spcBef>
                <a:spcPct val="50000"/>
              </a:spcBef>
            </a:pPr>
            <a:r>
              <a:rPr lang="es-ES_tradnl">
                <a:latin typeface="Arial" charset="0"/>
              </a:rPr>
              <a:t>Sistema de propósito específico:</a:t>
            </a:r>
          </a:p>
          <a:p>
            <a:pPr marL="860425" lvl="1" indent="-403225" eaLnBrk="1" hangingPunct="1">
              <a:spcBef>
                <a:spcPct val="50000"/>
              </a:spcBef>
              <a:buClr>
                <a:schemeClr val="accent2"/>
              </a:buClr>
              <a:buFont typeface="Wingdings" pitchFamily="2" charset="2"/>
              <a:buChar char="ü"/>
            </a:pPr>
            <a:r>
              <a:rPr lang="es-ES_tradnl">
                <a:latin typeface="Arial" charset="0"/>
              </a:rPr>
              <a:t>estructuras de datos (arrays)</a:t>
            </a:r>
          </a:p>
          <a:p>
            <a:pPr marL="860425" lvl="1" indent="-403225" eaLnBrk="1" hangingPunct="1">
              <a:spcBef>
                <a:spcPct val="50000"/>
              </a:spcBef>
              <a:buClr>
                <a:schemeClr val="accent2"/>
              </a:buClr>
              <a:buFont typeface="Wingdings" pitchFamily="2" charset="2"/>
              <a:buChar char="ü"/>
            </a:pPr>
            <a:r>
              <a:rPr lang="es-ES_tradnl">
                <a:latin typeface="Arial" charset="0"/>
              </a:rPr>
              <a:t>técnicas de compactación.</a:t>
            </a:r>
            <a:endParaRPr lang="es-ES">
              <a:latin typeface="Arial" charset="0"/>
            </a:endParaRPr>
          </a:p>
        </p:txBody>
      </p:sp>
      <p:sp>
        <p:nvSpPr>
          <p:cNvPr id="259077" name="Text Box 5"/>
          <p:cNvSpPr txBox="1">
            <a:spLocks noChangeArrowheads="1"/>
          </p:cNvSpPr>
          <p:nvPr/>
        </p:nvSpPr>
        <p:spPr bwMode="auto">
          <a:xfrm>
            <a:off x="915988" y="4745038"/>
            <a:ext cx="7315200" cy="1006475"/>
          </a:xfrm>
          <a:prstGeom prst="rect">
            <a:avLst/>
          </a:prstGeom>
          <a:solidFill>
            <a:srgbClr val="F3C6AF"/>
          </a:solidFill>
          <a:ln w="12700">
            <a:noFill/>
            <a:miter lim="800000"/>
            <a:headEnd/>
            <a:tailEnd/>
          </a:ln>
          <a:effectLst/>
        </p:spPr>
        <p:txBody>
          <a:bodyPr>
            <a:spAutoFit/>
          </a:bodyPr>
          <a:lstStyle/>
          <a:p>
            <a:pPr eaLnBrk="1" hangingPunct="1">
              <a:spcBef>
                <a:spcPct val="50000"/>
              </a:spcBef>
            </a:pPr>
            <a:r>
              <a:rPr lang="es-ES_tradnl" sz="2000">
                <a:latin typeface="Arial" charset="0"/>
              </a:rPr>
              <a:t>El objetivo de los sistemas MOLAP es almacenar físicamente los datos en estructuras multidimensionales de forma que la representación externa y la representación interna coincidan.</a:t>
            </a:r>
            <a:endParaRPr lang="es-ES" sz="2000">
              <a:latin typeface="Arial"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4 Marcador de número de diapositiva"/>
          <p:cNvSpPr>
            <a:spLocks noGrp="1"/>
          </p:cNvSpPr>
          <p:nvPr>
            <p:ph type="sldNum" sz="quarter" idx="12"/>
          </p:nvPr>
        </p:nvSpPr>
        <p:spPr/>
        <p:txBody>
          <a:bodyPr/>
          <a:lstStyle/>
          <a:p>
            <a:fld id="{349670D9-5F4E-426C-AFC5-6F32AD1B67F6}" type="slidenum">
              <a:rPr lang="en-US"/>
              <a:pPr/>
              <a:t>59</a:t>
            </a:fld>
            <a:endParaRPr lang="en-US"/>
          </a:p>
        </p:txBody>
      </p:sp>
      <p:sp>
        <p:nvSpPr>
          <p:cNvPr id="261122" name="Rectangle 2"/>
          <p:cNvSpPr>
            <a:spLocks noGrp="1" noChangeArrowheads="1"/>
          </p:cNvSpPr>
          <p:nvPr>
            <p:ph type="title"/>
          </p:nvPr>
        </p:nvSpPr>
        <p:spPr/>
        <p:txBody>
          <a:bodyPr/>
          <a:lstStyle/>
          <a:p>
            <a:pPr>
              <a:tabLst>
                <a:tab pos="7143750" algn="l"/>
              </a:tabLst>
            </a:pPr>
            <a:r>
              <a:rPr lang="en-GB"/>
              <a:t>ROLAP y MOLAP</a:t>
            </a:r>
            <a:endParaRPr lang="es-ES_tradnl"/>
          </a:p>
        </p:txBody>
      </p:sp>
      <p:sp>
        <p:nvSpPr>
          <p:cNvPr id="261123" name="Rectangle 3"/>
          <p:cNvSpPr>
            <a:spLocks noChangeArrowheads="1"/>
          </p:cNvSpPr>
          <p:nvPr/>
        </p:nvSpPr>
        <p:spPr bwMode="auto">
          <a:xfrm>
            <a:off x="7043738" y="5972175"/>
            <a:ext cx="1352550" cy="366713"/>
          </a:xfrm>
          <a:prstGeom prst="rect">
            <a:avLst/>
          </a:prstGeom>
          <a:noFill/>
          <a:ln w="9525">
            <a:noFill/>
            <a:miter lim="800000"/>
            <a:headEnd/>
            <a:tailEnd/>
          </a:ln>
          <a:effectLst/>
        </p:spPr>
        <p:txBody>
          <a:bodyPr wrap="none" lIns="92075" tIns="46038" rIns="92075" bIns="46038">
            <a:spAutoFit/>
          </a:bodyPr>
          <a:lstStyle/>
          <a:p>
            <a:pPr algn="ctr" defTabSz="822325">
              <a:spcBef>
                <a:spcPct val="50000"/>
              </a:spcBef>
            </a:pPr>
            <a:r>
              <a:rPr lang="es-ES" sz="1800">
                <a:solidFill>
                  <a:srgbClr val="000099"/>
                </a:solidFill>
                <a:latin typeface="Arial" charset="0"/>
              </a:rPr>
              <a:t>Warehouse</a:t>
            </a:r>
          </a:p>
        </p:txBody>
      </p:sp>
      <p:grpSp>
        <p:nvGrpSpPr>
          <p:cNvPr id="261124" name="Group 4"/>
          <p:cNvGrpSpPr>
            <a:grpSpLocks/>
          </p:cNvGrpSpPr>
          <p:nvPr/>
        </p:nvGrpSpPr>
        <p:grpSpPr bwMode="auto">
          <a:xfrm>
            <a:off x="4729163" y="2338388"/>
            <a:ext cx="2946400" cy="3340100"/>
            <a:chOff x="2792" y="1016"/>
            <a:chExt cx="1856" cy="2104"/>
          </a:xfrm>
        </p:grpSpPr>
        <p:grpSp>
          <p:nvGrpSpPr>
            <p:cNvPr id="261125" name="Group 5"/>
            <p:cNvGrpSpPr>
              <a:grpSpLocks/>
            </p:cNvGrpSpPr>
            <p:nvPr/>
          </p:nvGrpSpPr>
          <p:grpSpPr bwMode="auto">
            <a:xfrm>
              <a:off x="3240" y="1189"/>
              <a:ext cx="308" cy="330"/>
              <a:chOff x="3240" y="1189"/>
              <a:chExt cx="308" cy="330"/>
            </a:xfrm>
          </p:grpSpPr>
          <p:grpSp>
            <p:nvGrpSpPr>
              <p:cNvPr id="261126" name="Group 6"/>
              <p:cNvGrpSpPr>
                <a:grpSpLocks/>
              </p:cNvGrpSpPr>
              <p:nvPr/>
            </p:nvGrpSpPr>
            <p:grpSpPr bwMode="auto">
              <a:xfrm>
                <a:off x="3240" y="1378"/>
                <a:ext cx="308" cy="141"/>
                <a:chOff x="3240" y="1378"/>
                <a:chExt cx="308" cy="141"/>
              </a:xfrm>
            </p:grpSpPr>
            <p:grpSp>
              <p:nvGrpSpPr>
                <p:cNvPr id="261127" name="Group 7"/>
                <p:cNvGrpSpPr>
                  <a:grpSpLocks/>
                </p:cNvGrpSpPr>
                <p:nvPr/>
              </p:nvGrpSpPr>
              <p:grpSpPr bwMode="auto">
                <a:xfrm>
                  <a:off x="3301" y="1378"/>
                  <a:ext cx="247" cy="72"/>
                  <a:chOff x="3301" y="1378"/>
                  <a:chExt cx="247" cy="72"/>
                </a:xfrm>
              </p:grpSpPr>
              <p:grpSp>
                <p:nvGrpSpPr>
                  <p:cNvPr id="261128" name="Group 8"/>
                  <p:cNvGrpSpPr>
                    <a:grpSpLocks/>
                  </p:cNvGrpSpPr>
                  <p:nvPr/>
                </p:nvGrpSpPr>
                <p:grpSpPr bwMode="auto">
                  <a:xfrm>
                    <a:off x="3301" y="1378"/>
                    <a:ext cx="127" cy="72"/>
                    <a:chOff x="3301" y="1378"/>
                    <a:chExt cx="127" cy="72"/>
                  </a:xfrm>
                </p:grpSpPr>
                <p:sp>
                  <p:nvSpPr>
                    <p:cNvPr id="261129" name="AutoShape 9"/>
                    <p:cNvSpPr>
                      <a:spLocks noChangeArrowheads="1"/>
                    </p:cNvSpPr>
                    <p:nvPr/>
                  </p:nvSpPr>
                  <p:spPr bwMode="auto">
                    <a:xfrm>
                      <a:off x="3301" y="1378"/>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130" name="AutoShape 10"/>
                    <p:cNvSpPr>
                      <a:spLocks noChangeArrowheads="1"/>
                    </p:cNvSpPr>
                    <p:nvPr/>
                  </p:nvSpPr>
                  <p:spPr bwMode="auto">
                    <a:xfrm>
                      <a:off x="3362" y="1378"/>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1131" name="Group 11"/>
                  <p:cNvGrpSpPr>
                    <a:grpSpLocks/>
                  </p:cNvGrpSpPr>
                  <p:nvPr/>
                </p:nvGrpSpPr>
                <p:grpSpPr bwMode="auto">
                  <a:xfrm>
                    <a:off x="3421" y="1378"/>
                    <a:ext cx="127" cy="72"/>
                    <a:chOff x="3421" y="1378"/>
                    <a:chExt cx="127" cy="72"/>
                  </a:xfrm>
                </p:grpSpPr>
                <p:sp>
                  <p:nvSpPr>
                    <p:cNvPr id="261132" name="AutoShape 12"/>
                    <p:cNvSpPr>
                      <a:spLocks noChangeArrowheads="1"/>
                    </p:cNvSpPr>
                    <p:nvPr/>
                  </p:nvSpPr>
                  <p:spPr bwMode="auto">
                    <a:xfrm>
                      <a:off x="3421" y="1378"/>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133" name="AutoShape 13"/>
                    <p:cNvSpPr>
                      <a:spLocks noChangeArrowheads="1"/>
                    </p:cNvSpPr>
                    <p:nvPr/>
                  </p:nvSpPr>
                  <p:spPr bwMode="auto">
                    <a:xfrm>
                      <a:off x="3481" y="1378"/>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1134" name="Group 14"/>
                <p:cNvGrpSpPr>
                  <a:grpSpLocks/>
                </p:cNvGrpSpPr>
                <p:nvPr/>
              </p:nvGrpSpPr>
              <p:grpSpPr bwMode="auto">
                <a:xfrm>
                  <a:off x="3281" y="1401"/>
                  <a:ext cx="246" cy="72"/>
                  <a:chOff x="3281" y="1401"/>
                  <a:chExt cx="246" cy="72"/>
                </a:xfrm>
              </p:grpSpPr>
              <p:grpSp>
                <p:nvGrpSpPr>
                  <p:cNvPr id="261135" name="Group 15"/>
                  <p:cNvGrpSpPr>
                    <a:grpSpLocks/>
                  </p:cNvGrpSpPr>
                  <p:nvPr/>
                </p:nvGrpSpPr>
                <p:grpSpPr bwMode="auto">
                  <a:xfrm>
                    <a:off x="3281" y="1401"/>
                    <a:ext cx="127" cy="72"/>
                    <a:chOff x="3281" y="1401"/>
                    <a:chExt cx="127" cy="72"/>
                  </a:xfrm>
                </p:grpSpPr>
                <p:sp>
                  <p:nvSpPr>
                    <p:cNvPr id="261136" name="AutoShape 16"/>
                    <p:cNvSpPr>
                      <a:spLocks noChangeArrowheads="1"/>
                    </p:cNvSpPr>
                    <p:nvPr/>
                  </p:nvSpPr>
                  <p:spPr bwMode="auto">
                    <a:xfrm>
                      <a:off x="3281" y="1401"/>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137" name="AutoShape 17"/>
                    <p:cNvSpPr>
                      <a:spLocks noChangeArrowheads="1"/>
                    </p:cNvSpPr>
                    <p:nvPr/>
                  </p:nvSpPr>
                  <p:spPr bwMode="auto">
                    <a:xfrm>
                      <a:off x="3341" y="1401"/>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1138" name="Group 18"/>
                  <p:cNvGrpSpPr>
                    <a:grpSpLocks/>
                  </p:cNvGrpSpPr>
                  <p:nvPr/>
                </p:nvGrpSpPr>
                <p:grpSpPr bwMode="auto">
                  <a:xfrm>
                    <a:off x="3400" y="1401"/>
                    <a:ext cx="127" cy="72"/>
                    <a:chOff x="3400" y="1401"/>
                    <a:chExt cx="127" cy="72"/>
                  </a:xfrm>
                </p:grpSpPr>
                <p:sp>
                  <p:nvSpPr>
                    <p:cNvPr id="261139" name="AutoShape 19"/>
                    <p:cNvSpPr>
                      <a:spLocks noChangeArrowheads="1"/>
                    </p:cNvSpPr>
                    <p:nvPr/>
                  </p:nvSpPr>
                  <p:spPr bwMode="auto">
                    <a:xfrm>
                      <a:off x="3400" y="1401"/>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140" name="AutoShape 20"/>
                    <p:cNvSpPr>
                      <a:spLocks noChangeArrowheads="1"/>
                    </p:cNvSpPr>
                    <p:nvPr/>
                  </p:nvSpPr>
                  <p:spPr bwMode="auto">
                    <a:xfrm>
                      <a:off x="3461" y="1401"/>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1141" name="Group 21"/>
                <p:cNvGrpSpPr>
                  <a:grpSpLocks/>
                </p:cNvGrpSpPr>
                <p:nvPr/>
              </p:nvGrpSpPr>
              <p:grpSpPr bwMode="auto">
                <a:xfrm>
                  <a:off x="3261" y="1424"/>
                  <a:ext cx="246" cy="72"/>
                  <a:chOff x="3261" y="1424"/>
                  <a:chExt cx="246" cy="72"/>
                </a:xfrm>
              </p:grpSpPr>
              <p:grpSp>
                <p:nvGrpSpPr>
                  <p:cNvPr id="261142" name="Group 22"/>
                  <p:cNvGrpSpPr>
                    <a:grpSpLocks/>
                  </p:cNvGrpSpPr>
                  <p:nvPr/>
                </p:nvGrpSpPr>
                <p:grpSpPr bwMode="auto">
                  <a:xfrm>
                    <a:off x="3261" y="1424"/>
                    <a:ext cx="127" cy="72"/>
                    <a:chOff x="3261" y="1424"/>
                    <a:chExt cx="127" cy="72"/>
                  </a:xfrm>
                </p:grpSpPr>
                <p:sp>
                  <p:nvSpPr>
                    <p:cNvPr id="261143" name="AutoShape 23"/>
                    <p:cNvSpPr>
                      <a:spLocks noChangeArrowheads="1"/>
                    </p:cNvSpPr>
                    <p:nvPr/>
                  </p:nvSpPr>
                  <p:spPr bwMode="auto">
                    <a:xfrm>
                      <a:off x="3261" y="1424"/>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144" name="AutoShape 24"/>
                    <p:cNvSpPr>
                      <a:spLocks noChangeArrowheads="1"/>
                    </p:cNvSpPr>
                    <p:nvPr/>
                  </p:nvSpPr>
                  <p:spPr bwMode="auto">
                    <a:xfrm>
                      <a:off x="3321" y="1424"/>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1145" name="Group 25"/>
                  <p:cNvGrpSpPr>
                    <a:grpSpLocks/>
                  </p:cNvGrpSpPr>
                  <p:nvPr/>
                </p:nvGrpSpPr>
                <p:grpSpPr bwMode="auto">
                  <a:xfrm>
                    <a:off x="3380" y="1424"/>
                    <a:ext cx="127" cy="72"/>
                    <a:chOff x="3380" y="1424"/>
                    <a:chExt cx="127" cy="72"/>
                  </a:xfrm>
                </p:grpSpPr>
                <p:sp>
                  <p:nvSpPr>
                    <p:cNvPr id="261146" name="AutoShape 26"/>
                    <p:cNvSpPr>
                      <a:spLocks noChangeArrowheads="1"/>
                    </p:cNvSpPr>
                    <p:nvPr/>
                  </p:nvSpPr>
                  <p:spPr bwMode="auto">
                    <a:xfrm>
                      <a:off x="3380" y="1424"/>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147" name="AutoShape 27"/>
                    <p:cNvSpPr>
                      <a:spLocks noChangeArrowheads="1"/>
                    </p:cNvSpPr>
                    <p:nvPr/>
                  </p:nvSpPr>
                  <p:spPr bwMode="auto">
                    <a:xfrm>
                      <a:off x="3441" y="1424"/>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1148" name="Group 28"/>
                <p:cNvGrpSpPr>
                  <a:grpSpLocks/>
                </p:cNvGrpSpPr>
                <p:nvPr/>
              </p:nvGrpSpPr>
              <p:grpSpPr bwMode="auto">
                <a:xfrm>
                  <a:off x="3240" y="1447"/>
                  <a:ext cx="247" cy="72"/>
                  <a:chOff x="3240" y="1447"/>
                  <a:chExt cx="247" cy="72"/>
                </a:xfrm>
              </p:grpSpPr>
              <p:grpSp>
                <p:nvGrpSpPr>
                  <p:cNvPr id="261149" name="Group 29"/>
                  <p:cNvGrpSpPr>
                    <a:grpSpLocks/>
                  </p:cNvGrpSpPr>
                  <p:nvPr/>
                </p:nvGrpSpPr>
                <p:grpSpPr bwMode="auto">
                  <a:xfrm>
                    <a:off x="3240" y="1447"/>
                    <a:ext cx="127" cy="72"/>
                    <a:chOff x="3240" y="1447"/>
                    <a:chExt cx="127" cy="72"/>
                  </a:xfrm>
                </p:grpSpPr>
                <p:sp>
                  <p:nvSpPr>
                    <p:cNvPr id="261150" name="AutoShape 30"/>
                    <p:cNvSpPr>
                      <a:spLocks noChangeArrowheads="1"/>
                    </p:cNvSpPr>
                    <p:nvPr/>
                  </p:nvSpPr>
                  <p:spPr bwMode="auto">
                    <a:xfrm>
                      <a:off x="3240" y="1447"/>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151" name="AutoShape 31"/>
                    <p:cNvSpPr>
                      <a:spLocks noChangeArrowheads="1"/>
                    </p:cNvSpPr>
                    <p:nvPr/>
                  </p:nvSpPr>
                  <p:spPr bwMode="auto">
                    <a:xfrm>
                      <a:off x="3301" y="1447"/>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1152" name="Group 32"/>
                  <p:cNvGrpSpPr>
                    <a:grpSpLocks/>
                  </p:cNvGrpSpPr>
                  <p:nvPr/>
                </p:nvGrpSpPr>
                <p:grpSpPr bwMode="auto">
                  <a:xfrm>
                    <a:off x="3360" y="1447"/>
                    <a:ext cx="127" cy="72"/>
                    <a:chOff x="3360" y="1447"/>
                    <a:chExt cx="127" cy="72"/>
                  </a:xfrm>
                </p:grpSpPr>
                <p:sp>
                  <p:nvSpPr>
                    <p:cNvPr id="261153" name="AutoShape 33"/>
                    <p:cNvSpPr>
                      <a:spLocks noChangeArrowheads="1"/>
                    </p:cNvSpPr>
                    <p:nvPr/>
                  </p:nvSpPr>
                  <p:spPr bwMode="auto">
                    <a:xfrm>
                      <a:off x="3360" y="1447"/>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154" name="AutoShape 34"/>
                    <p:cNvSpPr>
                      <a:spLocks noChangeArrowheads="1"/>
                    </p:cNvSpPr>
                    <p:nvPr/>
                  </p:nvSpPr>
                  <p:spPr bwMode="auto">
                    <a:xfrm>
                      <a:off x="3420" y="1447"/>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grpSp>
            <p:nvGrpSpPr>
              <p:cNvPr id="261155" name="Group 35"/>
              <p:cNvGrpSpPr>
                <a:grpSpLocks/>
              </p:cNvGrpSpPr>
              <p:nvPr/>
            </p:nvGrpSpPr>
            <p:grpSpPr bwMode="auto">
              <a:xfrm>
                <a:off x="3240" y="1316"/>
                <a:ext cx="308" cy="141"/>
                <a:chOff x="3240" y="1316"/>
                <a:chExt cx="308" cy="141"/>
              </a:xfrm>
            </p:grpSpPr>
            <p:grpSp>
              <p:nvGrpSpPr>
                <p:cNvPr id="261156" name="Group 36"/>
                <p:cNvGrpSpPr>
                  <a:grpSpLocks/>
                </p:cNvGrpSpPr>
                <p:nvPr/>
              </p:nvGrpSpPr>
              <p:grpSpPr bwMode="auto">
                <a:xfrm>
                  <a:off x="3301" y="1316"/>
                  <a:ext cx="247" cy="72"/>
                  <a:chOff x="3301" y="1316"/>
                  <a:chExt cx="247" cy="72"/>
                </a:xfrm>
              </p:grpSpPr>
              <p:grpSp>
                <p:nvGrpSpPr>
                  <p:cNvPr id="261157" name="Group 37"/>
                  <p:cNvGrpSpPr>
                    <a:grpSpLocks/>
                  </p:cNvGrpSpPr>
                  <p:nvPr/>
                </p:nvGrpSpPr>
                <p:grpSpPr bwMode="auto">
                  <a:xfrm>
                    <a:off x="3301" y="1316"/>
                    <a:ext cx="127" cy="72"/>
                    <a:chOff x="3301" y="1316"/>
                    <a:chExt cx="127" cy="72"/>
                  </a:xfrm>
                </p:grpSpPr>
                <p:sp>
                  <p:nvSpPr>
                    <p:cNvPr id="261158" name="AutoShape 38"/>
                    <p:cNvSpPr>
                      <a:spLocks noChangeArrowheads="1"/>
                    </p:cNvSpPr>
                    <p:nvPr/>
                  </p:nvSpPr>
                  <p:spPr bwMode="auto">
                    <a:xfrm>
                      <a:off x="3301" y="1316"/>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159" name="AutoShape 39"/>
                    <p:cNvSpPr>
                      <a:spLocks noChangeArrowheads="1"/>
                    </p:cNvSpPr>
                    <p:nvPr/>
                  </p:nvSpPr>
                  <p:spPr bwMode="auto">
                    <a:xfrm>
                      <a:off x="3362" y="1316"/>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1160" name="Group 40"/>
                  <p:cNvGrpSpPr>
                    <a:grpSpLocks/>
                  </p:cNvGrpSpPr>
                  <p:nvPr/>
                </p:nvGrpSpPr>
                <p:grpSpPr bwMode="auto">
                  <a:xfrm>
                    <a:off x="3421" y="1316"/>
                    <a:ext cx="127" cy="72"/>
                    <a:chOff x="3421" y="1316"/>
                    <a:chExt cx="127" cy="72"/>
                  </a:xfrm>
                </p:grpSpPr>
                <p:sp>
                  <p:nvSpPr>
                    <p:cNvPr id="261161" name="AutoShape 41"/>
                    <p:cNvSpPr>
                      <a:spLocks noChangeArrowheads="1"/>
                    </p:cNvSpPr>
                    <p:nvPr/>
                  </p:nvSpPr>
                  <p:spPr bwMode="auto">
                    <a:xfrm>
                      <a:off x="3421" y="1316"/>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162" name="AutoShape 42"/>
                    <p:cNvSpPr>
                      <a:spLocks noChangeArrowheads="1"/>
                    </p:cNvSpPr>
                    <p:nvPr/>
                  </p:nvSpPr>
                  <p:spPr bwMode="auto">
                    <a:xfrm>
                      <a:off x="3481" y="1316"/>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1163" name="Group 43"/>
                <p:cNvGrpSpPr>
                  <a:grpSpLocks/>
                </p:cNvGrpSpPr>
                <p:nvPr/>
              </p:nvGrpSpPr>
              <p:grpSpPr bwMode="auto">
                <a:xfrm>
                  <a:off x="3281" y="1339"/>
                  <a:ext cx="246" cy="72"/>
                  <a:chOff x="3281" y="1339"/>
                  <a:chExt cx="246" cy="72"/>
                </a:xfrm>
              </p:grpSpPr>
              <p:grpSp>
                <p:nvGrpSpPr>
                  <p:cNvPr id="261164" name="Group 44"/>
                  <p:cNvGrpSpPr>
                    <a:grpSpLocks/>
                  </p:cNvGrpSpPr>
                  <p:nvPr/>
                </p:nvGrpSpPr>
                <p:grpSpPr bwMode="auto">
                  <a:xfrm>
                    <a:off x="3281" y="1339"/>
                    <a:ext cx="127" cy="72"/>
                    <a:chOff x="3281" y="1339"/>
                    <a:chExt cx="127" cy="72"/>
                  </a:xfrm>
                </p:grpSpPr>
                <p:sp>
                  <p:nvSpPr>
                    <p:cNvPr id="261165" name="AutoShape 45"/>
                    <p:cNvSpPr>
                      <a:spLocks noChangeArrowheads="1"/>
                    </p:cNvSpPr>
                    <p:nvPr/>
                  </p:nvSpPr>
                  <p:spPr bwMode="auto">
                    <a:xfrm>
                      <a:off x="3281" y="1339"/>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166" name="AutoShape 46"/>
                    <p:cNvSpPr>
                      <a:spLocks noChangeArrowheads="1"/>
                    </p:cNvSpPr>
                    <p:nvPr/>
                  </p:nvSpPr>
                  <p:spPr bwMode="auto">
                    <a:xfrm>
                      <a:off x="3341" y="1339"/>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1167" name="Group 47"/>
                  <p:cNvGrpSpPr>
                    <a:grpSpLocks/>
                  </p:cNvGrpSpPr>
                  <p:nvPr/>
                </p:nvGrpSpPr>
                <p:grpSpPr bwMode="auto">
                  <a:xfrm>
                    <a:off x="3400" y="1339"/>
                    <a:ext cx="127" cy="72"/>
                    <a:chOff x="3400" y="1339"/>
                    <a:chExt cx="127" cy="72"/>
                  </a:xfrm>
                </p:grpSpPr>
                <p:sp>
                  <p:nvSpPr>
                    <p:cNvPr id="261168" name="AutoShape 48"/>
                    <p:cNvSpPr>
                      <a:spLocks noChangeArrowheads="1"/>
                    </p:cNvSpPr>
                    <p:nvPr/>
                  </p:nvSpPr>
                  <p:spPr bwMode="auto">
                    <a:xfrm>
                      <a:off x="3400" y="1339"/>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169" name="AutoShape 49"/>
                    <p:cNvSpPr>
                      <a:spLocks noChangeArrowheads="1"/>
                    </p:cNvSpPr>
                    <p:nvPr/>
                  </p:nvSpPr>
                  <p:spPr bwMode="auto">
                    <a:xfrm>
                      <a:off x="3461" y="1339"/>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1170" name="Group 50"/>
                <p:cNvGrpSpPr>
                  <a:grpSpLocks/>
                </p:cNvGrpSpPr>
                <p:nvPr/>
              </p:nvGrpSpPr>
              <p:grpSpPr bwMode="auto">
                <a:xfrm>
                  <a:off x="3261" y="1362"/>
                  <a:ext cx="246" cy="72"/>
                  <a:chOff x="3261" y="1362"/>
                  <a:chExt cx="246" cy="72"/>
                </a:xfrm>
              </p:grpSpPr>
              <p:grpSp>
                <p:nvGrpSpPr>
                  <p:cNvPr id="261171" name="Group 51"/>
                  <p:cNvGrpSpPr>
                    <a:grpSpLocks/>
                  </p:cNvGrpSpPr>
                  <p:nvPr/>
                </p:nvGrpSpPr>
                <p:grpSpPr bwMode="auto">
                  <a:xfrm>
                    <a:off x="3261" y="1362"/>
                    <a:ext cx="127" cy="72"/>
                    <a:chOff x="3261" y="1362"/>
                    <a:chExt cx="127" cy="72"/>
                  </a:xfrm>
                </p:grpSpPr>
                <p:sp>
                  <p:nvSpPr>
                    <p:cNvPr id="261172" name="AutoShape 52"/>
                    <p:cNvSpPr>
                      <a:spLocks noChangeArrowheads="1"/>
                    </p:cNvSpPr>
                    <p:nvPr/>
                  </p:nvSpPr>
                  <p:spPr bwMode="auto">
                    <a:xfrm>
                      <a:off x="3261" y="1362"/>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173" name="AutoShape 53"/>
                    <p:cNvSpPr>
                      <a:spLocks noChangeArrowheads="1"/>
                    </p:cNvSpPr>
                    <p:nvPr/>
                  </p:nvSpPr>
                  <p:spPr bwMode="auto">
                    <a:xfrm>
                      <a:off x="3321" y="1362"/>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1174" name="Group 54"/>
                  <p:cNvGrpSpPr>
                    <a:grpSpLocks/>
                  </p:cNvGrpSpPr>
                  <p:nvPr/>
                </p:nvGrpSpPr>
                <p:grpSpPr bwMode="auto">
                  <a:xfrm>
                    <a:off x="3380" y="1362"/>
                    <a:ext cx="127" cy="72"/>
                    <a:chOff x="3380" y="1362"/>
                    <a:chExt cx="127" cy="72"/>
                  </a:xfrm>
                </p:grpSpPr>
                <p:sp>
                  <p:nvSpPr>
                    <p:cNvPr id="261175" name="AutoShape 55"/>
                    <p:cNvSpPr>
                      <a:spLocks noChangeArrowheads="1"/>
                    </p:cNvSpPr>
                    <p:nvPr/>
                  </p:nvSpPr>
                  <p:spPr bwMode="auto">
                    <a:xfrm>
                      <a:off x="3380" y="1362"/>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176" name="AutoShape 56"/>
                    <p:cNvSpPr>
                      <a:spLocks noChangeArrowheads="1"/>
                    </p:cNvSpPr>
                    <p:nvPr/>
                  </p:nvSpPr>
                  <p:spPr bwMode="auto">
                    <a:xfrm>
                      <a:off x="3441" y="1362"/>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1177" name="Group 57"/>
                <p:cNvGrpSpPr>
                  <a:grpSpLocks/>
                </p:cNvGrpSpPr>
                <p:nvPr/>
              </p:nvGrpSpPr>
              <p:grpSpPr bwMode="auto">
                <a:xfrm>
                  <a:off x="3240" y="1385"/>
                  <a:ext cx="247" cy="72"/>
                  <a:chOff x="3240" y="1385"/>
                  <a:chExt cx="247" cy="72"/>
                </a:xfrm>
              </p:grpSpPr>
              <p:grpSp>
                <p:nvGrpSpPr>
                  <p:cNvPr id="261178" name="Group 58"/>
                  <p:cNvGrpSpPr>
                    <a:grpSpLocks/>
                  </p:cNvGrpSpPr>
                  <p:nvPr/>
                </p:nvGrpSpPr>
                <p:grpSpPr bwMode="auto">
                  <a:xfrm>
                    <a:off x="3240" y="1385"/>
                    <a:ext cx="127" cy="72"/>
                    <a:chOff x="3240" y="1385"/>
                    <a:chExt cx="127" cy="72"/>
                  </a:xfrm>
                </p:grpSpPr>
                <p:sp>
                  <p:nvSpPr>
                    <p:cNvPr id="261179" name="AutoShape 59"/>
                    <p:cNvSpPr>
                      <a:spLocks noChangeArrowheads="1"/>
                    </p:cNvSpPr>
                    <p:nvPr/>
                  </p:nvSpPr>
                  <p:spPr bwMode="auto">
                    <a:xfrm>
                      <a:off x="3240" y="1385"/>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180" name="AutoShape 60"/>
                    <p:cNvSpPr>
                      <a:spLocks noChangeArrowheads="1"/>
                    </p:cNvSpPr>
                    <p:nvPr/>
                  </p:nvSpPr>
                  <p:spPr bwMode="auto">
                    <a:xfrm>
                      <a:off x="3301" y="1385"/>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1181" name="Group 61"/>
                  <p:cNvGrpSpPr>
                    <a:grpSpLocks/>
                  </p:cNvGrpSpPr>
                  <p:nvPr/>
                </p:nvGrpSpPr>
                <p:grpSpPr bwMode="auto">
                  <a:xfrm>
                    <a:off x="3360" y="1385"/>
                    <a:ext cx="127" cy="72"/>
                    <a:chOff x="3360" y="1385"/>
                    <a:chExt cx="127" cy="72"/>
                  </a:xfrm>
                </p:grpSpPr>
                <p:sp>
                  <p:nvSpPr>
                    <p:cNvPr id="261182" name="AutoShape 62"/>
                    <p:cNvSpPr>
                      <a:spLocks noChangeArrowheads="1"/>
                    </p:cNvSpPr>
                    <p:nvPr/>
                  </p:nvSpPr>
                  <p:spPr bwMode="auto">
                    <a:xfrm>
                      <a:off x="3360" y="1385"/>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183" name="AutoShape 63"/>
                    <p:cNvSpPr>
                      <a:spLocks noChangeArrowheads="1"/>
                    </p:cNvSpPr>
                    <p:nvPr/>
                  </p:nvSpPr>
                  <p:spPr bwMode="auto">
                    <a:xfrm>
                      <a:off x="3420" y="1385"/>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grpSp>
            <p:nvGrpSpPr>
              <p:cNvPr id="261184" name="Group 64"/>
              <p:cNvGrpSpPr>
                <a:grpSpLocks/>
              </p:cNvGrpSpPr>
              <p:nvPr/>
            </p:nvGrpSpPr>
            <p:grpSpPr bwMode="auto">
              <a:xfrm>
                <a:off x="3240" y="1253"/>
                <a:ext cx="308" cy="141"/>
                <a:chOff x="3240" y="1253"/>
                <a:chExt cx="308" cy="141"/>
              </a:xfrm>
            </p:grpSpPr>
            <p:grpSp>
              <p:nvGrpSpPr>
                <p:cNvPr id="261185" name="Group 65"/>
                <p:cNvGrpSpPr>
                  <a:grpSpLocks/>
                </p:cNvGrpSpPr>
                <p:nvPr/>
              </p:nvGrpSpPr>
              <p:grpSpPr bwMode="auto">
                <a:xfrm>
                  <a:off x="3301" y="1253"/>
                  <a:ext cx="247" cy="72"/>
                  <a:chOff x="3301" y="1253"/>
                  <a:chExt cx="247" cy="72"/>
                </a:xfrm>
              </p:grpSpPr>
              <p:grpSp>
                <p:nvGrpSpPr>
                  <p:cNvPr id="261186" name="Group 66"/>
                  <p:cNvGrpSpPr>
                    <a:grpSpLocks/>
                  </p:cNvGrpSpPr>
                  <p:nvPr/>
                </p:nvGrpSpPr>
                <p:grpSpPr bwMode="auto">
                  <a:xfrm>
                    <a:off x="3301" y="1253"/>
                    <a:ext cx="127" cy="72"/>
                    <a:chOff x="3301" y="1253"/>
                    <a:chExt cx="127" cy="72"/>
                  </a:xfrm>
                </p:grpSpPr>
                <p:sp>
                  <p:nvSpPr>
                    <p:cNvPr id="261187" name="AutoShape 67"/>
                    <p:cNvSpPr>
                      <a:spLocks noChangeArrowheads="1"/>
                    </p:cNvSpPr>
                    <p:nvPr/>
                  </p:nvSpPr>
                  <p:spPr bwMode="auto">
                    <a:xfrm>
                      <a:off x="3301" y="1253"/>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188" name="AutoShape 68"/>
                    <p:cNvSpPr>
                      <a:spLocks noChangeArrowheads="1"/>
                    </p:cNvSpPr>
                    <p:nvPr/>
                  </p:nvSpPr>
                  <p:spPr bwMode="auto">
                    <a:xfrm>
                      <a:off x="3362" y="1253"/>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1189" name="Group 69"/>
                  <p:cNvGrpSpPr>
                    <a:grpSpLocks/>
                  </p:cNvGrpSpPr>
                  <p:nvPr/>
                </p:nvGrpSpPr>
                <p:grpSpPr bwMode="auto">
                  <a:xfrm>
                    <a:off x="3421" y="1253"/>
                    <a:ext cx="127" cy="72"/>
                    <a:chOff x="3421" y="1253"/>
                    <a:chExt cx="127" cy="72"/>
                  </a:xfrm>
                </p:grpSpPr>
                <p:sp>
                  <p:nvSpPr>
                    <p:cNvPr id="261190" name="AutoShape 70"/>
                    <p:cNvSpPr>
                      <a:spLocks noChangeArrowheads="1"/>
                    </p:cNvSpPr>
                    <p:nvPr/>
                  </p:nvSpPr>
                  <p:spPr bwMode="auto">
                    <a:xfrm>
                      <a:off x="3421" y="1253"/>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191" name="AutoShape 71"/>
                    <p:cNvSpPr>
                      <a:spLocks noChangeArrowheads="1"/>
                    </p:cNvSpPr>
                    <p:nvPr/>
                  </p:nvSpPr>
                  <p:spPr bwMode="auto">
                    <a:xfrm>
                      <a:off x="3481" y="1253"/>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1192" name="Group 72"/>
                <p:cNvGrpSpPr>
                  <a:grpSpLocks/>
                </p:cNvGrpSpPr>
                <p:nvPr/>
              </p:nvGrpSpPr>
              <p:grpSpPr bwMode="auto">
                <a:xfrm>
                  <a:off x="3281" y="1276"/>
                  <a:ext cx="246" cy="72"/>
                  <a:chOff x="3281" y="1276"/>
                  <a:chExt cx="246" cy="72"/>
                </a:xfrm>
              </p:grpSpPr>
              <p:grpSp>
                <p:nvGrpSpPr>
                  <p:cNvPr id="261193" name="Group 73"/>
                  <p:cNvGrpSpPr>
                    <a:grpSpLocks/>
                  </p:cNvGrpSpPr>
                  <p:nvPr/>
                </p:nvGrpSpPr>
                <p:grpSpPr bwMode="auto">
                  <a:xfrm>
                    <a:off x="3281" y="1276"/>
                    <a:ext cx="127" cy="72"/>
                    <a:chOff x="3281" y="1276"/>
                    <a:chExt cx="127" cy="72"/>
                  </a:xfrm>
                </p:grpSpPr>
                <p:sp>
                  <p:nvSpPr>
                    <p:cNvPr id="261194" name="AutoShape 74"/>
                    <p:cNvSpPr>
                      <a:spLocks noChangeArrowheads="1"/>
                    </p:cNvSpPr>
                    <p:nvPr/>
                  </p:nvSpPr>
                  <p:spPr bwMode="auto">
                    <a:xfrm>
                      <a:off x="3281" y="1276"/>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195" name="AutoShape 75"/>
                    <p:cNvSpPr>
                      <a:spLocks noChangeArrowheads="1"/>
                    </p:cNvSpPr>
                    <p:nvPr/>
                  </p:nvSpPr>
                  <p:spPr bwMode="auto">
                    <a:xfrm>
                      <a:off x="3341" y="1276"/>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1196" name="Group 76"/>
                  <p:cNvGrpSpPr>
                    <a:grpSpLocks/>
                  </p:cNvGrpSpPr>
                  <p:nvPr/>
                </p:nvGrpSpPr>
                <p:grpSpPr bwMode="auto">
                  <a:xfrm>
                    <a:off x="3400" y="1276"/>
                    <a:ext cx="127" cy="72"/>
                    <a:chOff x="3400" y="1276"/>
                    <a:chExt cx="127" cy="72"/>
                  </a:xfrm>
                </p:grpSpPr>
                <p:sp>
                  <p:nvSpPr>
                    <p:cNvPr id="261197" name="AutoShape 77"/>
                    <p:cNvSpPr>
                      <a:spLocks noChangeArrowheads="1"/>
                    </p:cNvSpPr>
                    <p:nvPr/>
                  </p:nvSpPr>
                  <p:spPr bwMode="auto">
                    <a:xfrm>
                      <a:off x="3400" y="1276"/>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198" name="AutoShape 78"/>
                    <p:cNvSpPr>
                      <a:spLocks noChangeArrowheads="1"/>
                    </p:cNvSpPr>
                    <p:nvPr/>
                  </p:nvSpPr>
                  <p:spPr bwMode="auto">
                    <a:xfrm>
                      <a:off x="3461" y="1276"/>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1199" name="Group 79"/>
                <p:cNvGrpSpPr>
                  <a:grpSpLocks/>
                </p:cNvGrpSpPr>
                <p:nvPr/>
              </p:nvGrpSpPr>
              <p:grpSpPr bwMode="auto">
                <a:xfrm>
                  <a:off x="3261" y="1298"/>
                  <a:ext cx="246" cy="73"/>
                  <a:chOff x="3261" y="1298"/>
                  <a:chExt cx="246" cy="73"/>
                </a:xfrm>
              </p:grpSpPr>
              <p:grpSp>
                <p:nvGrpSpPr>
                  <p:cNvPr id="261200" name="Group 80"/>
                  <p:cNvGrpSpPr>
                    <a:grpSpLocks/>
                  </p:cNvGrpSpPr>
                  <p:nvPr/>
                </p:nvGrpSpPr>
                <p:grpSpPr bwMode="auto">
                  <a:xfrm>
                    <a:off x="3261" y="1298"/>
                    <a:ext cx="127" cy="73"/>
                    <a:chOff x="3261" y="1298"/>
                    <a:chExt cx="127" cy="73"/>
                  </a:xfrm>
                </p:grpSpPr>
                <p:sp>
                  <p:nvSpPr>
                    <p:cNvPr id="261201" name="AutoShape 81"/>
                    <p:cNvSpPr>
                      <a:spLocks noChangeArrowheads="1"/>
                    </p:cNvSpPr>
                    <p:nvPr/>
                  </p:nvSpPr>
                  <p:spPr bwMode="auto">
                    <a:xfrm>
                      <a:off x="3261" y="1298"/>
                      <a:ext cx="66" cy="7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202" name="AutoShape 82"/>
                    <p:cNvSpPr>
                      <a:spLocks noChangeArrowheads="1"/>
                    </p:cNvSpPr>
                    <p:nvPr/>
                  </p:nvSpPr>
                  <p:spPr bwMode="auto">
                    <a:xfrm>
                      <a:off x="3321" y="1298"/>
                      <a:ext cx="67" cy="7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1203" name="Group 83"/>
                  <p:cNvGrpSpPr>
                    <a:grpSpLocks/>
                  </p:cNvGrpSpPr>
                  <p:nvPr/>
                </p:nvGrpSpPr>
                <p:grpSpPr bwMode="auto">
                  <a:xfrm>
                    <a:off x="3380" y="1298"/>
                    <a:ext cx="127" cy="73"/>
                    <a:chOff x="3380" y="1298"/>
                    <a:chExt cx="127" cy="73"/>
                  </a:xfrm>
                </p:grpSpPr>
                <p:sp>
                  <p:nvSpPr>
                    <p:cNvPr id="261204" name="AutoShape 84"/>
                    <p:cNvSpPr>
                      <a:spLocks noChangeArrowheads="1"/>
                    </p:cNvSpPr>
                    <p:nvPr/>
                  </p:nvSpPr>
                  <p:spPr bwMode="auto">
                    <a:xfrm>
                      <a:off x="3380" y="1298"/>
                      <a:ext cx="67" cy="7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205" name="AutoShape 85"/>
                    <p:cNvSpPr>
                      <a:spLocks noChangeArrowheads="1"/>
                    </p:cNvSpPr>
                    <p:nvPr/>
                  </p:nvSpPr>
                  <p:spPr bwMode="auto">
                    <a:xfrm>
                      <a:off x="3441" y="1298"/>
                      <a:ext cx="66" cy="7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1206" name="Group 86"/>
                <p:cNvGrpSpPr>
                  <a:grpSpLocks/>
                </p:cNvGrpSpPr>
                <p:nvPr/>
              </p:nvGrpSpPr>
              <p:grpSpPr bwMode="auto">
                <a:xfrm>
                  <a:off x="3240" y="1322"/>
                  <a:ext cx="247" cy="72"/>
                  <a:chOff x="3240" y="1322"/>
                  <a:chExt cx="247" cy="72"/>
                </a:xfrm>
              </p:grpSpPr>
              <p:grpSp>
                <p:nvGrpSpPr>
                  <p:cNvPr id="261207" name="Group 87"/>
                  <p:cNvGrpSpPr>
                    <a:grpSpLocks/>
                  </p:cNvGrpSpPr>
                  <p:nvPr/>
                </p:nvGrpSpPr>
                <p:grpSpPr bwMode="auto">
                  <a:xfrm>
                    <a:off x="3240" y="1322"/>
                    <a:ext cx="127" cy="72"/>
                    <a:chOff x="3240" y="1322"/>
                    <a:chExt cx="127" cy="72"/>
                  </a:xfrm>
                </p:grpSpPr>
                <p:sp>
                  <p:nvSpPr>
                    <p:cNvPr id="261208" name="AutoShape 88"/>
                    <p:cNvSpPr>
                      <a:spLocks noChangeArrowheads="1"/>
                    </p:cNvSpPr>
                    <p:nvPr/>
                  </p:nvSpPr>
                  <p:spPr bwMode="auto">
                    <a:xfrm>
                      <a:off x="3240" y="1322"/>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209" name="AutoShape 89"/>
                    <p:cNvSpPr>
                      <a:spLocks noChangeArrowheads="1"/>
                    </p:cNvSpPr>
                    <p:nvPr/>
                  </p:nvSpPr>
                  <p:spPr bwMode="auto">
                    <a:xfrm>
                      <a:off x="3301" y="1322"/>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1210" name="Group 90"/>
                  <p:cNvGrpSpPr>
                    <a:grpSpLocks/>
                  </p:cNvGrpSpPr>
                  <p:nvPr/>
                </p:nvGrpSpPr>
                <p:grpSpPr bwMode="auto">
                  <a:xfrm>
                    <a:off x="3360" y="1322"/>
                    <a:ext cx="127" cy="72"/>
                    <a:chOff x="3360" y="1322"/>
                    <a:chExt cx="127" cy="72"/>
                  </a:xfrm>
                </p:grpSpPr>
                <p:sp>
                  <p:nvSpPr>
                    <p:cNvPr id="261211" name="AutoShape 91"/>
                    <p:cNvSpPr>
                      <a:spLocks noChangeArrowheads="1"/>
                    </p:cNvSpPr>
                    <p:nvPr/>
                  </p:nvSpPr>
                  <p:spPr bwMode="auto">
                    <a:xfrm>
                      <a:off x="3360" y="1322"/>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212" name="AutoShape 92"/>
                    <p:cNvSpPr>
                      <a:spLocks noChangeArrowheads="1"/>
                    </p:cNvSpPr>
                    <p:nvPr/>
                  </p:nvSpPr>
                  <p:spPr bwMode="auto">
                    <a:xfrm>
                      <a:off x="3420" y="1322"/>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grpSp>
            <p:nvGrpSpPr>
              <p:cNvPr id="261213" name="Group 93"/>
              <p:cNvGrpSpPr>
                <a:grpSpLocks/>
              </p:cNvGrpSpPr>
              <p:nvPr/>
            </p:nvGrpSpPr>
            <p:grpSpPr bwMode="auto">
              <a:xfrm>
                <a:off x="3240" y="1189"/>
                <a:ext cx="308" cy="141"/>
                <a:chOff x="3240" y="1189"/>
                <a:chExt cx="308" cy="141"/>
              </a:xfrm>
            </p:grpSpPr>
            <p:grpSp>
              <p:nvGrpSpPr>
                <p:cNvPr id="261214" name="Group 94"/>
                <p:cNvGrpSpPr>
                  <a:grpSpLocks/>
                </p:cNvGrpSpPr>
                <p:nvPr/>
              </p:nvGrpSpPr>
              <p:grpSpPr bwMode="auto">
                <a:xfrm>
                  <a:off x="3301" y="1189"/>
                  <a:ext cx="247" cy="72"/>
                  <a:chOff x="3301" y="1189"/>
                  <a:chExt cx="247" cy="72"/>
                </a:xfrm>
              </p:grpSpPr>
              <p:grpSp>
                <p:nvGrpSpPr>
                  <p:cNvPr id="261215" name="Group 95"/>
                  <p:cNvGrpSpPr>
                    <a:grpSpLocks/>
                  </p:cNvGrpSpPr>
                  <p:nvPr/>
                </p:nvGrpSpPr>
                <p:grpSpPr bwMode="auto">
                  <a:xfrm>
                    <a:off x="3301" y="1189"/>
                    <a:ext cx="127" cy="72"/>
                    <a:chOff x="3301" y="1189"/>
                    <a:chExt cx="127" cy="72"/>
                  </a:xfrm>
                </p:grpSpPr>
                <p:sp>
                  <p:nvSpPr>
                    <p:cNvPr id="261216" name="AutoShape 96"/>
                    <p:cNvSpPr>
                      <a:spLocks noChangeArrowheads="1"/>
                    </p:cNvSpPr>
                    <p:nvPr/>
                  </p:nvSpPr>
                  <p:spPr bwMode="auto">
                    <a:xfrm>
                      <a:off x="3301" y="1189"/>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217" name="AutoShape 97"/>
                    <p:cNvSpPr>
                      <a:spLocks noChangeArrowheads="1"/>
                    </p:cNvSpPr>
                    <p:nvPr/>
                  </p:nvSpPr>
                  <p:spPr bwMode="auto">
                    <a:xfrm>
                      <a:off x="3362" y="1189"/>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1218" name="Group 98"/>
                  <p:cNvGrpSpPr>
                    <a:grpSpLocks/>
                  </p:cNvGrpSpPr>
                  <p:nvPr/>
                </p:nvGrpSpPr>
                <p:grpSpPr bwMode="auto">
                  <a:xfrm>
                    <a:off x="3421" y="1189"/>
                    <a:ext cx="127" cy="72"/>
                    <a:chOff x="3421" y="1189"/>
                    <a:chExt cx="127" cy="72"/>
                  </a:xfrm>
                </p:grpSpPr>
                <p:sp>
                  <p:nvSpPr>
                    <p:cNvPr id="261219" name="AutoShape 99"/>
                    <p:cNvSpPr>
                      <a:spLocks noChangeArrowheads="1"/>
                    </p:cNvSpPr>
                    <p:nvPr/>
                  </p:nvSpPr>
                  <p:spPr bwMode="auto">
                    <a:xfrm>
                      <a:off x="3421" y="1189"/>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220" name="AutoShape 100"/>
                    <p:cNvSpPr>
                      <a:spLocks noChangeArrowheads="1"/>
                    </p:cNvSpPr>
                    <p:nvPr/>
                  </p:nvSpPr>
                  <p:spPr bwMode="auto">
                    <a:xfrm>
                      <a:off x="3481" y="1189"/>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1221" name="Group 101"/>
                <p:cNvGrpSpPr>
                  <a:grpSpLocks/>
                </p:cNvGrpSpPr>
                <p:nvPr/>
              </p:nvGrpSpPr>
              <p:grpSpPr bwMode="auto">
                <a:xfrm>
                  <a:off x="3281" y="1212"/>
                  <a:ext cx="246" cy="72"/>
                  <a:chOff x="3281" y="1212"/>
                  <a:chExt cx="246" cy="72"/>
                </a:xfrm>
              </p:grpSpPr>
              <p:grpSp>
                <p:nvGrpSpPr>
                  <p:cNvPr id="261222" name="Group 102"/>
                  <p:cNvGrpSpPr>
                    <a:grpSpLocks/>
                  </p:cNvGrpSpPr>
                  <p:nvPr/>
                </p:nvGrpSpPr>
                <p:grpSpPr bwMode="auto">
                  <a:xfrm>
                    <a:off x="3281" y="1212"/>
                    <a:ext cx="127" cy="72"/>
                    <a:chOff x="3281" y="1212"/>
                    <a:chExt cx="127" cy="72"/>
                  </a:xfrm>
                </p:grpSpPr>
                <p:sp>
                  <p:nvSpPr>
                    <p:cNvPr id="261223" name="AutoShape 103"/>
                    <p:cNvSpPr>
                      <a:spLocks noChangeArrowheads="1"/>
                    </p:cNvSpPr>
                    <p:nvPr/>
                  </p:nvSpPr>
                  <p:spPr bwMode="auto">
                    <a:xfrm>
                      <a:off x="3281" y="1212"/>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224" name="AutoShape 104"/>
                    <p:cNvSpPr>
                      <a:spLocks noChangeArrowheads="1"/>
                    </p:cNvSpPr>
                    <p:nvPr/>
                  </p:nvSpPr>
                  <p:spPr bwMode="auto">
                    <a:xfrm>
                      <a:off x="3341" y="1212"/>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1225" name="Group 105"/>
                  <p:cNvGrpSpPr>
                    <a:grpSpLocks/>
                  </p:cNvGrpSpPr>
                  <p:nvPr/>
                </p:nvGrpSpPr>
                <p:grpSpPr bwMode="auto">
                  <a:xfrm>
                    <a:off x="3400" y="1212"/>
                    <a:ext cx="127" cy="72"/>
                    <a:chOff x="3400" y="1212"/>
                    <a:chExt cx="127" cy="72"/>
                  </a:xfrm>
                </p:grpSpPr>
                <p:sp>
                  <p:nvSpPr>
                    <p:cNvPr id="261226" name="AutoShape 106"/>
                    <p:cNvSpPr>
                      <a:spLocks noChangeArrowheads="1"/>
                    </p:cNvSpPr>
                    <p:nvPr/>
                  </p:nvSpPr>
                  <p:spPr bwMode="auto">
                    <a:xfrm>
                      <a:off x="3400" y="1212"/>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227" name="AutoShape 107"/>
                    <p:cNvSpPr>
                      <a:spLocks noChangeArrowheads="1"/>
                    </p:cNvSpPr>
                    <p:nvPr/>
                  </p:nvSpPr>
                  <p:spPr bwMode="auto">
                    <a:xfrm>
                      <a:off x="3461" y="1212"/>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1228" name="Group 108"/>
                <p:cNvGrpSpPr>
                  <a:grpSpLocks/>
                </p:cNvGrpSpPr>
                <p:nvPr/>
              </p:nvGrpSpPr>
              <p:grpSpPr bwMode="auto">
                <a:xfrm>
                  <a:off x="3261" y="1235"/>
                  <a:ext cx="246" cy="72"/>
                  <a:chOff x="3261" y="1235"/>
                  <a:chExt cx="246" cy="72"/>
                </a:xfrm>
              </p:grpSpPr>
              <p:grpSp>
                <p:nvGrpSpPr>
                  <p:cNvPr id="261229" name="Group 109"/>
                  <p:cNvGrpSpPr>
                    <a:grpSpLocks/>
                  </p:cNvGrpSpPr>
                  <p:nvPr/>
                </p:nvGrpSpPr>
                <p:grpSpPr bwMode="auto">
                  <a:xfrm>
                    <a:off x="3261" y="1235"/>
                    <a:ext cx="127" cy="72"/>
                    <a:chOff x="3261" y="1235"/>
                    <a:chExt cx="127" cy="72"/>
                  </a:xfrm>
                </p:grpSpPr>
                <p:sp>
                  <p:nvSpPr>
                    <p:cNvPr id="261230" name="AutoShape 110"/>
                    <p:cNvSpPr>
                      <a:spLocks noChangeArrowheads="1"/>
                    </p:cNvSpPr>
                    <p:nvPr/>
                  </p:nvSpPr>
                  <p:spPr bwMode="auto">
                    <a:xfrm>
                      <a:off x="3261" y="1235"/>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231" name="AutoShape 111"/>
                    <p:cNvSpPr>
                      <a:spLocks noChangeArrowheads="1"/>
                    </p:cNvSpPr>
                    <p:nvPr/>
                  </p:nvSpPr>
                  <p:spPr bwMode="auto">
                    <a:xfrm>
                      <a:off x="3321" y="1235"/>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1232" name="Group 112"/>
                  <p:cNvGrpSpPr>
                    <a:grpSpLocks/>
                  </p:cNvGrpSpPr>
                  <p:nvPr/>
                </p:nvGrpSpPr>
                <p:grpSpPr bwMode="auto">
                  <a:xfrm>
                    <a:off x="3380" y="1235"/>
                    <a:ext cx="127" cy="72"/>
                    <a:chOff x="3380" y="1235"/>
                    <a:chExt cx="127" cy="72"/>
                  </a:xfrm>
                </p:grpSpPr>
                <p:sp>
                  <p:nvSpPr>
                    <p:cNvPr id="261233" name="AutoShape 113"/>
                    <p:cNvSpPr>
                      <a:spLocks noChangeArrowheads="1"/>
                    </p:cNvSpPr>
                    <p:nvPr/>
                  </p:nvSpPr>
                  <p:spPr bwMode="auto">
                    <a:xfrm>
                      <a:off x="3380" y="1235"/>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234" name="AutoShape 114"/>
                    <p:cNvSpPr>
                      <a:spLocks noChangeArrowheads="1"/>
                    </p:cNvSpPr>
                    <p:nvPr/>
                  </p:nvSpPr>
                  <p:spPr bwMode="auto">
                    <a:xfrm>
                      <a:off x="3441" y="1235"/>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1235" name="Group 115"/>
                <p:cNvGrpSpPr>
                  <a:grpSpLocks/>
                </p:cNvGrpSpPr>
                <p:nvPr/>
              </p:nvGrpSpPr>
              <p:grpSpPr bwMode="auto">
                <a:xfrm>
                  <a:off x="3240" y="1258"/>
                  <a:ext cx="247" cy="72"/>
                  <a:chOff x="3240" y="1258"/>
                  <a:chExt cx="247" cy="72"/>
                </a:xfrm>
              </p:grpSpPr>
              <p:grpSp>
                <p:nvGrpSpPr>
                  <p:cNvPr id="261236" name="Group 116"/>
                  <p:cNvGrpSpPr>
                    <a:grpSpLocks/>
                  </p:cNvGrpSpPr>
                  <p:nvPr/>
                </p:nvGrpSpPr>
                <p:grpSpPr bwMode="auto">
                  <a:xfrm>
                    <a:off x="3240" y="1258"/>
                    <a:ext cx="127" cy="72"/>
                    <a:chOff x="3240" y="1258"/>
                    <a:chExt cx="127" cy="72"/>
                  </a:xfrm>
                </p:grpSpPr>
                <p:sp>
                  <p:nvSpPr>
                    <p:cNvPr id="261237" name="AutoShape 117"/>
                    <p:cNvSpPr>
                      <a:spLocks noChangeArrowheads="1"/>
                    </p:cNvSpPr>
                    <p:nvPr/>
                  </p:nvSpPr>
                  <p:spPr bwMode="auto">
                    <a:xfrm>
                      <a:off x="3240" y="1258"/>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238" name="AutoShape 118"/>
                    <p:cNvSpPr>
                      <a:spLocks noChangeArrowheads="1"/>
                    </p:cNvSpPr>
                    <p:nvPr/>
                  </p:nvSpPr>
                  <p:spPr bwMode="auto">
                    <a:xfrm>
                      <a:off x="3301" y="1258"/>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1239" name="Group 119"/>
                  <p:cNvGrpSpPr>
                    <a:grpSpLocks/>
                  </p:cNvGrpSpPr>
                  <p:nvPr/>
                </p:nvGrpSpPr>
                <p:grpSpPr bwMode="auto">
                  <a:xfrm>
                    <a:off x="3360" y="1258"/>
                    <a:ext cx="127" cy="72"/>
                    <a:chOff x="3360" y="1258"/>
                    <a:chExt cx="127" cy="72"/>
                  </a:xfrm>
                </p:grpSpPr>
                <p:sp>
                  <p:nvSpPr>
                    <p:cNvPr id="261240" name="AutoShape 120"/>
                    <p:cNvSpPr>
                      <a:spLocks noChangeArrowheads="1"/>
                    </p:cNvSpPr>
                    <p:nvPr/>
                  </p:nvSpPr>
                  <p:spPr bwMode="auto">
                    <a:xfrm>
                      <a:off x="3360" y="1258"/>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1241" name="AutoShape 121"/>
                    <p:cNvSpPr>
                      <a:spLocks noChangeArrowheads="1"/>
                    </p:cNvSpPr>
                    <p:nvPr/>
                  </p:nvSpPr>
                  <p:spPr bwMode="auto">
                    <a:xfrm>
                      <a:off x="3420" y="1258"/>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grpSp>
        <p:sp>
          <p:nvSpPr>
            <p:cNvPr id="261242" name="Rectangle 122"/>
            <p:cNvSpPr>
              <a:spLocks noChangeArrowheads="1"/>
            </p:cNvSpPr>
            <p:nvPr/>
          </p:nvSpPr>
          <p:spPr bwMode="auto">
            <a:xfrm>
              <a:off x="3126" y="2164"/>
              <a:ext cx="926" cy="472"/>
            </a:xfrm>
            <a:prstGeom prst="rect">
              <a:avLst/>
            </a:prstGeom>
            <a:solidFill>
              <a:srgbClr val="FFFF99"/>
            </a:solidFill>
            <a:ln w="12700">
              <a:solidFill>
                <a:schemeClr val="bg2"/>
              </a:solidFill>
              <a:miter lim="800000"/>
              <a:headEnd/>
              <a:tailEnd/>
            </a:ln>
            <a:effectLst/>
          </p:spPr>
          <p:txBody>
            <a:bodyPr wrap="none" lIns="92075" tIns="46038" rIns="92075" bIns="46038" anchor="ctr"/>
            <a:lstStyle/>
            <a:p>
              <a:pPr algn="ctr"/>
              <a:r>
                <a:rPr lang="es-ES" sz="1800" b="1">
                  <a:solidFill>
                    <a:srgbClr val="000000"/>
                  </a:solidFill>
                  <a:latin typeface="Arial" charset="0"/>
                </a:rPr>
                <a:t> Servidor</a:t>
              </a:r>
            </a:p>
            <a:p>
              <a:pPr algn="ctr"/>
              <a:r>
                <a:rPr lang="es-ES" sz="1800" b="1">
                  <a:solidFill>
                    <a:srgbClr val="000000"/>
                  </a:solidFill>
                  <a:latin typeface="Arial" charset="0"/>
                </a:rPr>
                <a:t>MOLAP</a:t>
              </a:r>
            </a:p>
          </p:txBody>
        </p:sp>
        <p:grpSp>
          <p:nvGrpSpPr>
            <p:cNvPr id="261243" name="Group 123"/>
            <p:cNvGrpSpPr>
              <a:grpSpLocks/>
            </p:cNvGrpSpPr>
            <p:nvPr/>
          </p:nvGrpSpPr>
          <p:grpSpPr bwMode="auto">
            <a:xfrm>
              <a:off x="3312" y="1632"/>
              <a:ext cx="624" cy="432"/>
              <a:chOff x="3312" y="1632"/>
              <a:chExt cx="624" cy="432"/>
            </a:xfrm>
          </p:grpSpPr>
          <p:sp>
            <p:nvSpPr>
              <p:cNvPr id="261244" name="Line 124"/>
              <p:cNvSpPr>
                <a:spLocks noChangeShapeType="1"/>
              </p:cNvSpPr>
              <p:nvPr/>
            </p:nvSpPr>
            <p:spPr bwMode="auto">
              <a:xfrm flipV="1">
                <a:off x="3936" y="1632"/>
                <a:ext cx="0" cy="432"/>
              </a:xfrm>
              <a:prstGeom prst="line">
                <a:avLst/>
              </a:prstGeom>
              <a:noFill/>
              <a:ln w="25400">
                <a:solidFill>
                  <a:schemeClr val="hlink"/>
                </a:solidFill>
                <a:round/>
                <a:headEnd type="none" w="sm" len="sm"/>
                <a:tailEnd type="stealth" w="med" len="lg"/>
              </a:ln>
              <a:effectLst/>
            </p:spPr>
            <p:txBody>
              <a:bodyPr/>
              <a:lstStyle/>
              <a:p>
                <a:endParaRPr lang="es-MX"/>
              </a:p>
            </p:txBody>
          </p:sp>
          <p:sp>
            <p:nvSpPr>
              <p:cNvPr id="261245" name="Line 125"/>
              <p:cNvSpPr>
                <a:spLocks noChangeShapeType="1"/>
              </p:cNvSpPr>
              <p:nvPr/>
            </p:nvSpPr>
            <p:spPr bwMode="auto">
              <a:xfrm>
                <a:off x="3312" y="1632"/>
                <a:ext cx="0" cy="432"/>
              </a:xfrm>
              <a:prstGeom prst="line">
                <a:avLst/>
              </a:prstGeom>
              <a:noFill/>
              <a:ln w="25400">
                <a:solidFill>
                  <a:schemeClr val="hlink"/>
                </a:solidFill>
                <a:round/>
                <a:headEnd type="none" w="sm" len="sm"/>
                <a:tailEnd type="stealth" w="med" len="lg"/>
              </a:ln>
              <a:effectLst/>
            </p:spPr>
            <p:txBody>
              <a:bodyPr/>
              <a:lstStyle/>
              <a:p>
                <a:endParaRPr lang="es-MX"/>
              </a:p>
            </p:txBody>
          </p:sp>
        </p:grpSp>
        <p:grpSp>
          <p:nvGrpSpPr>
            <p:cNvPr id="261246" name="Group 126"/>
            <p:cNvGrpSpPr>
              <a:grpSpLocks/>
            </p:cNvGrpSpPr>
            <p:nvPr/>
          </p:nvGrpSpPr>
          <p:grpSpPr bwMode="auto">
            <a:xfrm>
              <a:off x="3312" y="2688"/>
              <a:ext cx="624" cy="432"/>
              <a:chOff x="3312" y="2688"/>
              <a:chExt cx="624" cy="432"/>
            </a:xfrm>
          </p:grpSpPr>
          <p:sp>
            <p:nvSpPr>
              <p:cNvPr id="261247" name="Line 127"/>
              <p:cNvSpPr>
                <a:spLocks noChangeShapeType="1"/>
              </p:cNvSpPr>
              <p:nvPr/>
            </p:nvSpPr>
            <p:spPr bwMode="auto">
              <a:xfrm flipV="1">
                <a:off x="3936" y="2688"/>
                <a:ext cx="0" cy="432"/>
              </a:xfrm>
              <a:prstGeom prst="line">
                <a:avLst/>
              </a:prstGeom>
              <a:noFill/>
              <a:ln w="25400">
                <a:solidFill>
                  <a:schemeClr val="hlink"/>
                </a:solidFill>
                <a:round/>
                <a:headEnd type="none" w="sm" len="sm"/>
                <a:tailEnd type="stealth" w="med" len="lg"/>
              </a:ln>
              <a:effectLst/>
            </p:spPr>
            <p:txBody>
              <a:bodyPr/>
              <a:lstStyle/>
              <a:p>
                <a:endParaRPr lang="es-MX"/>
              </a:p>
            </p:txBody>
          </p:sp>
          <p:sp>
            <p:nvSpPr>
              <p:cNvPr id="261248" name="Line 128"/>
              <p:cNvSpPr>
                <a:spLocks noChangeShapeType="1"/>
              </p:cNvSpPr>
              <p:nvPr/>
            </p:nvSpPr>
            <p:spPr bwMode="auto">
              <a:xfrm>
                <a:off x="3312" y="2688"/>
                <a:ext cx="0" cy="432"/>
              </a:xfrm>
              <a:prstGeom prst="line">
                <a:avLst/>
              </a:prstGeom>
              <a:noFill/>
              <a:ln w="25400">
                <a:solidFill>
                  <a:schemeClr val="hlink"/>
                </a:solidFill>
                <a:round/>
                <a:headEnd type="none" w="sm" len="sm"/>
                <a:tailEnd type="stealth" w="med" len="lg"/>
              </a:ln>
              <a:effectLst/>
            </p:spPr>
            <p:txBody>
              <a:bodyPr/>
              <a:lstStyle/>
              <a:p>
                <a:endParaRPr lang="es-MX"/>
              </a:p>
            </p:txBody>
          </p:sp>
        </p:grpSp>
        <p:sp>
          <p:nvSpPr>
            <p:cNvPr id="261249" name="Oval 129"/>
            <p:cNvSpPr>
              <a:spLocks noChangeArrowheads="1"/>
            </p:cNvSpPr>
            <p:nvPr/>
          </p:nvSpPr>
          <p:spPr bwMode="auto">
            <a:xfrm>
              <a:off x="2792" y="1016"/>
              <a:ext cx="1856" cy="656"/>
            </a:xfrm>
            <a:prstGeom prst="ellipse">
              <a:avLst/>
            </a:prstGeom>
            <a:noFill/>
            <a:ln w="25400">
              <a:solidFill>
                <a:schemeClr val="hlink"/>
              </a:solidFill>
              <a:round/>
              <a:headEnd/>
              <a:tailEnd/>
            </a:ln>
            <a:effectLst/>
          </p:spPr>
          <p:txBody>
            <a:bodyPr wrap="none" anchor="ctr"/>
            <a:lstStyle/>
            <a:p>
              <a:endParaRPr lang="es-MX"/>
            </a:p>
          </p:txBody>
        </p:sp>
      </p:grpSp>
      <p:sp>
        <p:nvSpPr>
          <p:cNvPr id="261250" name="Rectangle 130"/>
          <p:cNvSpPr>
            <a:spLocks noChangeArrowheads="1"/>
          </p:cNvSpPr>
          <p:nvPr/>
        </p:nvSpPr>
        <p:spPr bwMode="auto">
          <a:xfrm>
            <a:off x="685800" y="1981200"/>
            <a:ext cx="3808413" cy="2892425"/>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lnSpc>
                <a:spcPct val="110000"/>
              </a:lnSpc>
              <a:spcBef>
                <a:spcPct val="20000"/>
              </a:spcBef>
              <a:buClr>
                <a:schemeClr val="accent1"/>
              </a:buClr>
              <a:buFontTx/>
              <a:buChar char="–"/>
              <a:tabLst>
                <a:tab pos="576263" algn="l"/>
              </a:tabLst>
            </a:pPr>
            <a:r>
              <a:rPr lang="es-ES_tradnl" sz="2000">
                <a:latin typeface="Arial" charset="0"/>
              </a:rPr>
              <a:t>El servidor MOLAP construye y almacena datos en estructuras multidimensionales</a:t>
            </a:r>
            <a:r>
              <a:rPr lang="es-ES" sz="2000">
                <a:latin typeface="Arial" charset="0"/>
              </a:rPr>
              <a:t>.</a:t>
            </a:r>
          </a:p>
          <a:p>
            <a:pPr marL="341313" lvl="1" indent="-227013" defTabSz="346075" eaLnBrk="1" hangingPunct="1">
              <a:lnSpc>
                <a:spcPct val="110000"/>
              </a:lnSpc>
              <a:spcBef>
                <a:spcPct val="20000"/>
              </a:spcBef>
              <a:buClr>
                <a:schemeClr val="accent1"/>
              </a:buClr>
              <a:buFontTx/>
              <a:buChar char="–"/>
              <a:tabLst>
                <a:tab pos="576263" algn="l"/>
              </a:tabLst>
            </a:pPr>
            <a:endParaRPr lang="es-ES" sz="2000">
              <a:latin typeface="Arial" charset="0"/>
            </a:endParaRPr>
          </a:p>
          <a:p>
            <a:pPr marL="341313" lvl="1" indent="-227013" defTabSz="346075" eaLnBrk="1" hangingPunct="1">
              <a:lnSpc>
                <a:spcPct val="110000"/>
              </a:lnSpc>
              <a:spcBef>
                <a:spcPct val="20000"/>
              </a:spcBef>
              <a:buClr>
                <a:schemeClr val="accent1"/>
              </a:buClr>
              <a:buFontTx/>
              <a:buChar char="–"/>
              <a:tabLst>
                <a:tab pos="576263" algn="l"/>
              </a:tabLst>
            </a:pPr>
            <a:r>
              <a:rPr lang="es-ES_tradnl" sz="2000">
                <a:latin typeface="Arial" charset="0"/>
              </a:rPr>
              <a:t>La herramienta de OLAP presenta estas estructuras multidimensionales</a:t>
            </a:r>
            <a:r>
              <a:rPr lang="es-ES" sz="2000">
                <a:latin typeface="Arial" charset="0"/>
              </a:rPr>
              <a:t>.</a:t>
            </a:r>
          </a:p>
        </p:txBody>
      </p:sp>
      <p:grpSp>
        <p:nvGrpSpPr>
          <p:cNvPr id="261251" name="Group 131"/>
          <p:cNvGrpSpPr>
            <a:grpSpLocks/>
          </p:cNvGrpSpPr>
          <p:nvPr/>
        </p:nvGrpSpPr>
        <p:grpSpPr bwMode="auto">
          <a:xfrm>
            <a:off x="5224463" y="5730875"/>
            <a:ext cx="1577975" cy="654050"/>
            <a:chOff x="3120" y="3161"/>
            <a:chExt cx="994" cy="412"/>
          </a:xfrm>
        </p:grpSpPr>
        <p:sp>
          <p:nvSpPr>
            <p:cNvPr id="261252" name="Rectangle 132"/>
            <p:cNvSpPr>
              <a:spLocks noChangeArrowheads="1"/>
            </p:cNvSpPr>
            <p:nvPr/>
          </p:nvSpPr>
          <p:spPr bwMode="auto">
            <a:xfrm>
              <a:off x="3120" y="3245"/>
              <a:ext cx="994"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61253" name="Oval 133"/>
            <p:cNvSpPr>
              <a:spLocks noChangeArrowheads="1"/>
            </p:cNvSpPr>
            <p:nvPr/>
          </p:nvSpPr>
          <p:spPr bwMode="auto">
            <a:xfrm>
              <a:off x="3120" y="3161"/>
              <a:ext cx="994"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261254" name="Oval 134"/>
            <p:cNvSpPr>
              <a:spLocks noChangeArrowheads="1"/>
            </p:cNvSpPr>
            <p:nvPr/>
          </p:nvSpPr>
          <p:spPr bwMode="auto">
            <a:xfrm>
              <a:off x="3120" y="3415"/>
              <a:ext cx="994"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grpSp>
        <p:nvGrpSpPr>
          <p:cNvPr id="261255" name="Group 135"/>
          <p:cNvGrpSpPr>
            <a:grpSpLocks/>
          </p:cNvGrpSpPr>
          <p:nvPr/>
        </p:nvGrpSpPr>
        <p:grpSpPr bwMode="auto">
          <a:xfrm>
            <a:off x="6172200" y="2432050"/>
            <a:ext cx="890588" cy="849313"/>
            <a:chOff x="3653" y="1083"/>
            <a:chExt cx="561" cy="535"/>
          </a:xfrm>
        </p:grpSpPr>
        <p:grpSp>
          <p:nvGrpSpPr>
            <p:cNvPr id="261256" name="Group 136"/>
            <p:cNvGrpSpPr>
              <a:grpSpLocks/>
            </p:cNvGrpSpPr>
            <p:nvPr/>
          </p:nvGrpSpPr>
          <p:grpSpPr bwMode="auto">
            <a:xfrm>
              <a:off x="3653" y="1101"/>
              <a:ext cx="447" cy="517"/>
              <a:chOff x="3653" y="1101"/>
              <a:chExt cx="447" cy="517"/>
            </a:xfrm>
          </p:grpSpPr>
          <p:sp>
            <p:nvSpPr>
              <p:cNvPr id="261257" name="Freeform 137"/>
              <p:cNvSpPr>
                <a:spLocks/>
              </p:cNvSpPr>
              <p:nvPr/>
            </p:nvSpPr>
            <p:spPr bwMode="auto">
              <a:xfrm>
                <a:off x="3659" y="1354"/>
                <a:ext cx="360" cy="210"/>
              </a:xfrm>
              <a:custGeom>
                <a:avLst/>
                <a:gdLst/>
                <a:ahLst/>
                <a:cxnLst>
                  <a:cxn ang="0">
                    <a:pos x="116" y="209"/>
                  </a:cxn>
                  <a:cxn ang="0">
                    <a:pos x="359" y="137"/>
                  </a:cxn>
                  <a:cxn ang="0">
                    <a:pos x="359" y="103"/>
                  </a:cxn>
                  <a:cxn ang="0">
                    <a:pos x="192" y="0"/>
                  </a:cxn>
                  <a:cxn ang="0">
                    <a:pos x="0" y="122"/>
                  </a:cxn>
                  <a:cxn ang="0">
                    <a:pos x="0" y="138"/>
                  </a:cxn>
                  <a:cxn ang="0">
                    <a:pos x="116" y="209"/>
                  </a:cxn>
                </a:cxnLst>
                <a:rect l="0" t="0" r="r" b="b"/>
                <a:pathLst>
                  <a:path w="360" h="210">
                    <a:moveTo>
                      <a:pt x="116" y="209"/>
                    </a:moveTo>
                    <a:lnTo>
                      <a:pt x="359" y="137"/>
                    </a:lnTo>
                    <a:lnTo>
                      <a:pt x="359" y="103"/>
                    </a:lnTo>
                    <a:lnTo>
                      <a:pt x="192" y="0"/>
                    </a:lnTo>
                    <a:lnTo>
                      <a:pt x="0" y="122"/>
                    </a:lnTo>
                    <a:lnTo>
                      <a:pt x="0" y="138"/>
                    </a:lnTo>
                    <a:lnTo>
                      <a:pt x="116" y="209"/>
                    </a:lnTo>
                  </a:path>
                </a:pathLst>
              </a:custGeom>
              <a:solidFill>
                <a:srgbClr val="868686"/>
              </a:solidFill>
              <a:ln w="9525" cap="rnd">
                <a:noFill/>
                <a:round/>
                <a:headEnd/>
                <a:tailEnd/>
              </a:ln>
              <a:effectLst/>
            </p:spPr>
            <p:txBody>
              <a:bodyPr/>
              <a:lstStyle/>
              <a:p>
                <a:endParaRPr lang="es-MX"/>
              </a:p>
            </p:txBody>
          </p:sp>
          <p:sp>
            <p:nvSpPr>
              <p:cNvPr id="261258" name="Freeform 138"/>
              <p:cNvSpPr>
                <a:spLocks/>
              </p:cNvSpPr>
              <p:nvPr/>
            </p:nvSpPr>
            <p:spPr bwMode="auto">
              <a:xfrm>
                <a:off x="3653" y="1317"/>
                <a:ext cx="370" cy="224"/>
              </a:xfrm>
              <a:custGeom>
                <a:avLst/>
                <a:gdLst/>
                <a:ahLst/>
                <a:cxnLst>
                  <a:cxn ang="0">
                    <a:pos x="121" y="223"/>
                  </a:cxn>
                  <a:cxn ang="0">
                    <a:pos x="369" y="151"/>
                  </a:cxn>
                  <a:cxn ang="0">
                    <a:pos x="369" y="62"/>
                  </a:cxn>
                  <a:cxn ang="0">
                    <a:pos x="263" y="0"/>
                  </a:cxn>
                  <a:cxn ang="0">
                    <a:pos x="0" y="73"/>
                  </a:cxn>
                  <a:cxn ang="0">
                    <a:pos x="0" y="149"/>
                  </a:cxn>
                  <a:cxn ang="0">
                    <a:pos x="121" y="223"/>
                  </a:cxn>
                </a:cxnLst>
                <a:rect l="0" t="0" r="r" b="b"/>
                <a:pathLst>
                  <a:path w="370" h="224">
                    <a:moveTo>
                      <a:pt x="121" y="223"/>
                    </a:moveTo>
                    <a:lnTo>
                      <a:pt x="369" y="151"/>
                    </a:lnTo>
                    <a:lnTo>
                      <a:pt x="369" y="62"/>
                    </a:lnTo>
                    <a:lnTo>
                      <a:pt x="263" y="0"/>
                    </a:lnTo>
                    <a:lnTo>
                      <a:pt x="0" y="73"/>
                    </a:lnTo>
                    <a:lnTo>
                      <a:pt x="0" y="149"/>
                    </a:lnTo>
                    <a:lnTo>
                      <a:pt x="121" y="223"/>
                    </a:lnTo>
                  </a:path>
                </a:pathLst>
              </a:custGeom>
              <a:solidFill>
                <a:srgbClr val="DDDDDD"/>
              </a:solidFill>
              <a:ln w="9525" cap="rnd">
                <a:noFill/>
                <a:round/>
                <a:headEnd/>
                <a:tailEnd/>
              </a:ln>
              <a:effectLst/>
            </p:spPr>
            <p:txBody>
              <a:bodyPr/>
              <a:lstStyle/>
              <a:p>
                <a:endParaRPr lang="es-MX"/>
              </a:p>
            </p:txBody>
          </p:sp>
          <p:sp>
            <p:nvSpPr>
              <p:cNvPr id="261259" name="Freeform 139"/>
              <p:cNvSpPr>
                <a:spLocks/>
              </p:cNvSpPr>
              <p:nvPr/>
            </p:nvSpPr>
            <p:spPr bwMode="auto">
              <a:xfrm>
                <a:off x="3657" y="1400"/>
                <a:ext cx="119" cy="133"/>
              </a:xfrm>
              <a:custGeom>
                <a:avLst/>
                <a:gdLst/>
                <a:ahLst/>
                <a:cxnLst>
                  <a:cxn ang="0">
                    <a:pos x="0" y="64"/>
                  </a:cxn>
                  <a:cxn ang="0">
                    <a:pos x="0" y="0"/>
                  </a:cxn>
                  <a:cxn ang="0">
                    <a:pos x="114" y="59"/>
                  </a:cxn>
                  <a:cxn ang="0">
                    <a:pos x="118" y="132"/>
                  </a:cxn>
                  <a:cxn ang="0">
                    <a:pos x="0" y="64"/>
                  </a:cxn>
                </a:cxnLst>
                <a:rect l="0" t="0" r="r" b="b"/>
                <a:pathLst>
                  <a:path w="119" h="133">
                    <a:moveTo>
                      <a:pt x="0" y="64"/>
                    </a:moveTo>
                    <a:lnTo>
                      <a:pt x="0" y="0"/>
                    </a:lnTo>
                    <a:lnTo>
                      <a:pt x="114" y="59"/>
                    </a:lnTo>
                    <a:lnTo>
                      <a:pt x="118" y="132"/>
                    </a:lnTo>
                    <a:lnTo>
                      <a:pt x="0" y="64"/>
                    </a:lnTo>
                  </a:path>
                </a:pathLst>
              </a:custGeom>
              <a:solidFill>
                <a:srgbClr val="B2B2B2"/>
              </a:solidFill>
              <a:ln w="9525" cap="rnd">
                <a:noFill/>
                <a:round/>
                <a:headEnd/>
                <a:tailEnd/>
              </a:ln>
              <a:effectLst/>
            </p:spPr>
            <p:txBody>
              <a:bodyPr/>
              <a:lstStyle/>
              <a:p>
                <a:endParaRPr lang="es-MX"/>
              </a:p>
            </p:txBody>
          </p:sp>
          <p:sp>
            <p:nvSpPr>
              <p:cNvPr id="261260" name="Freeform 140"/>
              <p:cNvSpPr>
                <a:spLocks/>
              </p:cNvSpPr>
              <p:nvPr/>
            </p:nvSpPr>
            <p:spPr bwMode="auto">
              <a:xfrm>
                <a:off x="3785" y="1492"/>
                <a:ext cx="313" cy="126"/>
              </a:xfrm>
              <a:custGeom>
                <a:avLst/>
                <a:gdLst/>
                <a:ahLst/>
                <a:cxnLst>
                  <a:cxn ang="0">
                    <a:pos x="56" y="125"/>
                  </a:cxn>
                  <a:cxn ang="0">
                    <a:pos x="312" y="52"/>
                  </a:cxn>
                  <a:cxn ang="0">
                    <a:pos x="223" y="0"/>
                  </a:cxn>
                  <a:cxn ang="0">
                    <a:pos x="0" y="58"/>
                  </a:cxn>
                  <a:cxn ang="0">
                    <a:pos x="56" y="125"/>
                  </a:cxn>
                </a:cxnLst>
                <a:rect l="0" t="0" r="r" b="b"/>
                <a:pathLst>
                  <a:path w="313" h="126">
                    <a:moveTo>
                      <a:pt x="56" y="125"/>
                    </a:moveTo>
                    <a:lnTo>
                      <a:pt x="312" y="52"/>
                    </a:lnTo>
                    <a:lnTo>
                      <a:pt x="223" y="0"/>
                    </a:lnTo>
                    <a:lnTo>
                      <a:pt x="0" y="58"/>
                    </a:lnTo>
                    <a:lnTo>
                      <a:pt x="56" y="125"/>
                    </a:lnTo>
                  </a:path>
                </a:pathLst>
              </a:custGeom>
              <a:solidFill>
                <a:srgbClr val="868686"/>
              </a:solidFill>
              <a:ln w="9525" cap="rnd">
                <a:noFill/>
                <a:round/>
                <a:headEnd/>
                <a:tailEnd/>
              </a:ln>
              <a:effectLst/>
            </p:spPr>
            <p:txBody>
              <a:bodyPr/>
              <a:lstStyle/>
              <a:p>
                <a:endParaRPr lang="es-MX"/>
              </a:p>
            </p:txBody>
          </p:sp>
          <p:sp>
            <p:nvSpPr>
              <p:cNvPr id="261261" name="Freeform 141"/>
              <p:cNvSpPr>
                <a:spLocks/>
              </p:cNvSpPr>
              <p:nvPr/>
            </p:nvSpPr>
            <p:spPr bwMode="auto">
              <a:xfrm>
                <a:off x="3788" y="1483"/>
                <a:ext cx="312" cy="128"/>
              </a:xfrm>
              <a:custGeom>
                <a:avLst/>
                <a:gdLst/>
                <a:ahLst/>
                <a:cxnLst>
                  <a:cxn ang="0">
                    <a:pos x="55" y="127"/>
                  </a:cxn>
                  <a:cxn ang="0">
                    <a:pos x="311" y="53"/>
                  </a:cxn>
                  <a:cxn ang="0">
                    <a:pos x="222" y="0"/>
                  </a:cxn>
                  <a:cxn ang="0">
                    <a:pos x="0" y="61"/>
                  </a:cxn>
                  <a:cxn ang="0">
                    <a:pos x="55" y="127"/>
                  </a:cxn>
                </a:cxnLst>
                <a:rect l="0" t="0" r="r" b="b"/>
                <a:pathLst>
                  <a:path w="312" h="128">
                    <a:moveTo>
                      <a:pt x="55" y="127"/>
                    </a:moveTo>
                    <a:lnTo>
                      <a:pt x="311" y="53"/>
                    </a:lnTo>
                    <a:lnTo>
                      <a:pt x="222" y="0"/>
                    </a:lnTo>
                    <a:lnTo>
                      <a:pt x="0" y="61"/>
                    </a:lnTo>
                    <a:lnTo>
                      <a:pt x="55" y="127"/>
                    </a:lnTo>
                  </a:path>
                </a:pathLst>
              </a:custGeom>
              <a:solidFill>
                <a:srgbClr val="DDDDDD"/>
              </a:solidFill>
              <a:ln w="9525" cap="rnd">
                <a:noFill/>
                <a:round/>
                <a:headEnd/>
                <a:tailEnd/>
              </a:ln>
              <a:effectLst/>
            </p:spPr>
            <p:txBody>
              <a:bodyPr/>
              <a:lstStyle/>
              <a:p>
                <a:endParaRPr lang="es-MX"/>
              </a:p>
            </p:txBody>
          </p:sp>
          <p:sp>
            <p:nvSpPr>
              <p:cNvPr id="261262" name="Line 142"/>
              <p:cNvSpPr>
                <a:spLocks noChangeShapeType="1"/>
              </p:cNvSpPr>
              <p:nvPr/>
            </p:nvSpPr>
            <p:spPr bwMode="auto">
              <a:xfrm flipV="1">
                <a:off x="3796" y="1407"/>
                <a:ext cx="199" cy="57"/>
              </a:xfrm>
              <a:prstGeom prst="line">
                <a:avLst/>
              </a:prstGeom>
              <a:noFill/>
              <a:ln w="9525">
                <a:noFill/>
                <a:round/>
                <a:headEnd type="none" w="sm" len="sm"/>
                <a:tailEnd type="none" w="sm" len="sm"/>
              </a:ln>
              <a:effectLst/>
            </p:spPr>
            <p:txBody>
              <a:bodyPr/>
              <a:lstStyle/>
              <a:p>
                <a:endParaRPr lang="es-MX"/>
              </a:p>
            </p:txBody>
          </p:sp>
          <p:sp>
            <p:nvSpPr>
              <p:cNvPr id="261263" name="Freeform 143"/>
              <p:cNvSpPr>
                <a:spLocks/>
              </p:cNvSpPr>
              <p:nvPr/>
            </p:nvSpPr>
            <p:spPr bwMode="auto">
              <a:xfrm>
                <a:off x="3796" y="1407"/>
                <a:ext cx="200" cy="58"/>
              </a:xfrm>
              <a:custGeom>
                <a:avLst/>
                <a:gdLst/>
                <a:ahLst/>
                <a:cxnLst>
                  <a:cxn ang="0">
                    <a:pos x="0" y="57"/>
                  </a:cxn>
                  <a:cxn ang="0">
                    <a:pos x="199" y="0"/>
                  </a:cxn>
                  <a:cxn ang="0">
                    <a:pos x="0" y="57"/>
                  </a:cxn>
                </a:cxnLst>
                <a:rect l="0" t="0" r="r" b="b"/>
                <a:pathLst>
                  <a:path w="200" h="58">
                    <a:moveTo>
                      <a:pt x="0" y="57"/>
                    </a:moveTo>
                    <a:lnTo>
                      <a:pt x="199" y="0"/>
                    </a:lnTo>
                    <a:lnTo>
                      <a:pt x="0" y="57"/>
                    </a:lnTo>
                  </a:path>
                </a:pathLst>
              </a:custGeom>
              <a:noFill/>
              <a:ln w="12700" cap="rnd" cmpd="sng">
                <a:solidFill>
                  <a:srgbClr val="B2B2B2"/>
                </a:solidFill>
                <a:prstDash val="solid"/>
                <a:round/>
                <a:headEnd type="none" w="sm" len="sm"/>
                <a:tailEnd type="none" w="sm" len="sm"/>
              </a:ln>
              <a:effectLst/>
            </p:spPr>
            <p:txBody>
              <a:bodyPr/>
              <a:lstStyle/>
              <a:p>
                <a:endParaRPr lang="es-MX"/>
              </a:p>
            </p:txBody>
          </p:sp>
          <p:sp>
            <p:nvSpPr>
              <p:cNvPr id="261264" name="Freeform 144"/>
              <p:cNvSpPr>
                <a:spLocks/>
              </p:cNvSpPr>
              <p:nvPr/>
            </p:nvSpPr>
            <p:spPr bwMode="auto">
              <a:xfrm>
                <a:off x="3807" y="1451"/>
                <a:ext cx="43" cy="18"/>
              </a:xfrm>
              <a:custGeom>
                <a:avLst/>
                <a:gdLst/>
                <a:ahLst/>
                <a:cxnLst>
                  <a:cxn ang="0">
                    <a:pos x="0" y="11"/>
                  </a:cxn>
                  <a:cxn ang="0">
                    <a:pos x="41" y="0"/>
                  </a:cxn>
                  <a:cxn ang="0">
                    <a:pos x="42" y="5"/>
                  </a:cxn>
                  <a:cxn ang="0">
                    <a:pos x="0" y="17"/>
                  </a:cxn>
                  <a:cxn ang="0">
                    <a:pos x="0" y="11"/>
                  </a:cxn>
                </a:cxnLst>
                <a:rect l="0" t="0" r="r" b="b"/>
                <a:pathLst>
                  <a:path w="43" h="18">
                    <a:moveTo>
                      <a:pt x="0" y="11"/>
                    </a:moveTo>
                    <a:lnTo>
                      <a:pt x="41" y="0"/>
                    </a:lnTo>
                    <a:lnTo>
                      <a:pt x="42" y="5"/>
                    </a:lnTo>
                    <a:lnTo>
                      <a:pt x="0" y="17"/>
                    </a:lnTo>
                    <a:lnTo>
                      <a:pt x="0" y="11"/>
                    </a:lnTo>
                  </a:path>
                </a:pathLst>
              </a:custGeom>
              <a:solidFill>
                <a:srgbClr val="4C4C4C"/>
              </a:solidFill>
              <a:ln w="9525" cap="rnd">
                <a:noFill/>
                <a:round/>
                <a:headEnd/>
                <a:tailEnd/>
              </a:ln>
              <a:effectLst/>
            </p:spPr>
            <p:txBody>
              <a:bodyPr/>
              <a:lstStyle/>
              <a:p>
                <a:endParaRPr lang="es-MX"/>
              </a:p>
            </p:txBody>
          </p:sp>
          <p:sp>
            <p:nvSpPr>
              <p:cNvPr id="261265" name="Freeform 145"/>
              <p:cNvSpPr>
                <a:spLocks/>
              </p:cNvSpPr>
              <p:nvPr/>
            </p:nvSpPr>
            <p:spPr bwMode="auto">
              <a:xfrm>
                <a:off x="3807" y="1451"/>
                <a:ext cx="43" cy="18"/>
              </a:xfrm>
              <a:custGeom>
                <a:avLst/>
                <a:gdLst/>
                <a:ahLst/>
                <a:cxnLst>
                  <a:cxn ang="0">
                    <a:pos x="0" y="11"/>
                  </a:cxn>
                  <a:cxn ang="0">
                    <a:pos x="41" y="0"/>
                  </a:cxn>
                  <a:cxn ang="0">
                    <a:pos x="42" y="5"/>
                  </a:cxn>
                  <a:cxn ang="0">
                    <a:pos x="0" y="17"/>
                  </a:cxn>
                  <a:cxn ang="0">
                    <a:pos x="0" y="11"/>
                  </a:cxn>
                </a:cxnLst>
                <a:rect l="0" t="0" r="r" b="b"/>
                <a:pathLst>
                  <a:path w="43" h="18">
                    <a:moveTo>
                      <a:pt x="0" y="11"/>
                    </a:moveTo>
                    <a:lnTo>
                      <a:pt x="41" y="0"/>
                    </a:lnTo>
                    <a:lnTo>
                      <a:pt x="42" y="5"/>
                    </a:lnTo>
                    <a:lnTo>
                      <a:pt x="0" y="17"/>
                    </a:lnTo>
                    <a:lnTo>
                      <a:pt x="0" y="11"/>
                    </a:lnTo>
                  </a:path>
                </a:pathLst>
              </a:custGeom>
              <a:solidFill>
                <a:srgbClr val="B2B2B2"/>
              </a:solidFill>
              <a:ln w="9525" cap="rnd">
                <a:noFill/>
                <a:round/>
                <a:headEnd type="none" w="sm" len="sm"/>
                <a:tailEnd type="none" w="sm" len="sm"/>
              </a:ln>
              <a:effectLst/>
            </p:spPr>
            <p:txBody>
              <a:bodyPr/>
              <a:lstStyle/>
              <a:p>
                <a:endParaRPr lang="es-MX"/>
              </a:p>
            </p:txBody>
          </p:sp>
          <p:sp>
            <p:nvSpPr>
              <p:cNvPr id="261266" name="Freeform 146"/>
              <p:cNvSpPr>
                <a:spLocks/>
              </p:cNvSpPr>
              <p:nvPr/>
            </p:nvSpPr>
            <p:spPr bwMode="auto">
              <a:xfrm>
                <a:off x="3864" y="1435"/>
                <a:ext cx="44" cy="18"/>
              </a:xfrm>
              <a:custGeom>
                <a:avLst/>
                <a:gdLst/>
                <a:ahLst/>
                <a:cxnLst>
                  <a:cxn ang="0">
                    <a:pos x="0" y="11"/>
                  </a:cxn>
                  <a:cxn ang="0">
                    <a:pos x="42" y="0"/>
                  </a:cxn>
                  <a:cxn ang="0">
                    <a:pos x="43" y="5"/>
                  </a:cxn>
                  <a:cxn ang="0">
                    <a:pos x="1" y="17"/>
                  </a:cxn>
                  <a:cxn ang="0">
                    <a:pos x="0" y="11"/>
                  </a:cxn>
                </a:cxnLst>
                <a:rect l="0" t="0" r="r" b="b"/>
                <a:pathLst>
                  <a:path w="44" h="18">
                    <a:moveTo>
                      <a:pt x="0" y="11"/>
                    </a:moveTo>
                    <a:lnTo>
                      <a:pt x="42" y="0"/>
                    </a:lnTo>
                    <a:lnTo>
                      <a:pt x="43" y="5"/>
                    </a:lnTo>
                    <a:lnTo>
                      <a:pt x="1" y="17"/>
                    </a:lnTo>
                    <a:lnTo>
                      <a:pt x="0" y="11"/>
                    </a:lnTo>
                  </a:path>
                </a:pathLst>
              </a:custGeom>
              <a:solidFill>
                <a:srgbClr val="4C4C4C"/>
              </a:solidFill>
              <a:ln w="9525" cap="rnd">
                <a:noFill/>
                <a:round/>
                <a:headEnd/>
                <a:tailEnd/>
              </a:ln>
              <a:effectLst/>
            </p:spPr>
            <p:txBody>
              <a:bodyPr/>
              <a:lstStyle/>
              <a:p>
                <a:endParaRPr lang="es-MX"/>
              </a:p>
            </p:txBody>
          </p:sp>
          <p:sp>
            <p:nvSpPr>
              <p:cNvPr id="261267" name="Freeform 147"/>
              <p:cNvSpPr>
                <a:spLocks/>
              </p:cNvSpPr>
              <p:nvPr/>
            </p:nvSpPr>
            <p:spPr bwMode="auto">
              <a:xfrm>
                <a:off x="3864" y="1435"/>
                <a:ext cx="44" cy="18"/>
              </a:xfrm>
              <a:custGeom>
                <a:avLst/>
                <a:gdLst/>
                <a:ahLst/>
                <a:cxnLst>
                  <a:cxn ang="0">
                    <a:pos x="0" y="11"/>
                  </a:cxn>
                  <a:cxn ang="0">
                    <a:pos x="42" y="0"/>
                  </a:cxn>
                  <a:cxn ang="0">
                    <a:pos x="43" y="5"/>
                  </a:cxn>
                  <a:cxn ang="0">
                    <a:pos x="1" y="17"/>
                  </a:cxn>
                  <a:cxn ang="0">
                    <a:pos x="0" y="11"/>
                  </a:cxn>
                </a:cxnLst>
                <a:rect l="0" t="0" r="r" b="b"/>
                <a:pathLst>
                  <a:path w="44" h="18">
                    <a:moveTo>
                      <a:pt x="0" y="11"/>
                    </a:moveTo>
                    <a:lnTo>
                      <a:pt x="42" y="0"/>
                    </a:lnTo>
                    <a:lnTo>
                      <a:pt x="43" y="5"/>
                    </a:lnTo>
                    <a:lnTo>
                      <a:pt x="1" y="17"/>
                    </a:lnTo>
                    <a:lnTo>
                      <a:pt x="0" y="11"/>
                    </a:lnTo>
                  </a:path>
                </a:pathLst>
              </a:custGeom>
              <a:solidFill>
                <a:srgbClr val="B2B2B2"/>
              </a:solidFill>
              <a:ln w="9525" cap="rnd">
                <a:noFill/>
                <a:round/>
                <a:headEnd type="none" w="sm" len="sm"/>
                <a:tailEnd type="none" w="sm" len="sm"/>
              </a:ln>
              <a:effectLst/>
            </p:spPr>
            <p:txBody>
              <a:bodyPr/>
              <a:lstStyle/>
              <a:p>
                <a:endParaRPr lang="es-MX"/>
              </a:p>
            </p:txBody>
          </p:sp>
          <p:sp>
            <p:nvSpPr>
              <p:cNvPr id="261268" name="Freeform 148"/>
              <p:cNvSpPr>
                <a:spLocks/>
              </p:cNvSpPr>
              <p:nvPr/>
            </p:nvSpPr>
            <p:spPr bwMode="auto">
              <a:xfrm>
                <a:off x="3670" y="1141"/>
                <a:ext cx="341" cy="305"/>
              </a:xfrm>
              <a:custGeom>
                <a:avLst/>
                <a:gdLst/>
                <a:ahLst/>
                <a:cxnLst>
                  <a:cxn ang="0">
                    <a:pos x="98" y="304"/>
                  </a:cxn>
                  <a:cxn ang="0">
                    <a:pos x="340" y="237"/>
                  </a:cxn>
                  <a:cxn ang="0">
                    <a:pos x="332" y="13"/>
                  </a:cxn>
                  <a:cxn ang="0">
                    <a:pos x="317" y="0"/>
                  </a:cxn>
                  <a:cxn ang="0">
                    <a:pos x="98" y="61"/>
                  </a:cxn>
                  <a:cxn ang="0">
                    <a:pos x="47" y="32"/>
                  </a:cxn>
                  <a:cxn ang="0">
                    <a:pos x="0" y="62"/>
                  </a:cxn>
                  <a:cxn ang="0">
                    <a:pos x="21" y="241"/>
                  </a:cxn>
                  <a:cxn ang="0">
                    <a:pos x="98" y="304"/>
                  </a:cxn>
                </a:cxnLst>
                <a:rect l="0" t="0" r="r" b="b"/>
                <a:pathLst>
                  <a:path w="341" h="305">
                    <a:moveTo>
                      <a:pt x="98" y="304"/>
                    </a:moveTo>
                    <a:lnTo>
                      <a:pt x="340" y="237"/>
                    </a:lnTo>
                    <a:lnTo>
                      <a:pt x="332" y="13"/>
                    </a:lnTo>
                    <a:lnTo>
                      <a:pt x="317" y="0"/>
                    </a:lnTo>
                    <a:lnTo>
                      <a:pt x="98" y="61"/>
                    </a:lnTo>
                    <a:lnTo>
                      <a:pt x="47" y="32"/>
                    </a:lnTo>
                    <a:lnTo>
                      <a:pt x="0" y="62"/>
                    </a:lnTo>
                    <a:lnTo>
                      <a:pt x="21" y="241"/>
                    </a:lnTo>
                    <a:lnTo>
                      <a:pt x="98" y="304"/>
                    </a:lnTo>
                  </a:path>
                </a:pathLst>
              </a:custGeom>
              <a:solidFill>
                <a:srgbClr val="4C4C4C"/>
              </a:solidFill>
              <a:ln w="9525" cap="rnd">
                <a:noFill/>
                <a:round/>
                <a:headEnd/>
                <a:tailEnd/>
              </a:ln>
              <a:effectLst/>
            </p:spPr>
            <p:txBody>
              <a:bodyPr/>
              <a:lstStyle/>
              <a:p>
                <a:endParaRPr lang="es-MX"/>
              </a:p>
            </p:txBody>
          </p:sp>
          <p:sp>
            <p:nvSpPr>
              <p:cNvPr id="261269" name="Freeform 149"/>
              <p:cNvSpPr>
                <a:spLocks/>
              </p:cNvSpPr>
              <p:nvPr/>
            </p:nvSpPr>
            <p:spPr bwMode="auto">
              <a:xfrm>
                <a:off x="3665" y="1129"/>
                <a:ext cx="351" cy="311"/>
              </a:xfrm>
              <a:custGeom>
                <a:avLst/>
                <a:gdLst/>
                <a:ahLst/>
                <a:cxnLst>
                  <a:cxn ang="0">
                    <a:pos x="60" y="277"/>
                  </a:cxn>
                  <a:cxn ang="0">
                    <a:pos x="109" y="310"/>
                  </a:cxn>
                  <a:cxn ang="0">
                    <a:pos x="350" y="238"/>
                  </a:cxn>
                  <a:cxn ang="0">
                    <a:pos x="342" y="13"/>
                  </a:cxn>
                  <a:cxn ang="0">
                    <a:pos x="327" y="0"/>
                  </a:cxn>
                  <a:cxn ang="0">
                    <a:pos x="107" y="61"/>
                  </a:cxn>
                  <a:cxn ang="0">
                    <a:pos x="56" y="33"/>
                  </a:cxn>
                  <a:cxn ang="0">
                    <a:pos x="7" y="54"/>
                  </a:cxn>
                  <a:cxn ang="0">
                    <a:pos x="0" y="61"/>
                  </a:cxn>
                  <a:cxn ang="0">
                    <a:pos x="0" y="215"/>
                  </a:cxn>
                  <a:cxn ang="0">
                    <a:pos x="60" y="277"/>
                  </a:cxn>
                </a:cxnLst>
                <a:rect l="0" t="0" r="r" b="b"/>
                <a:pathLst>
                  <a:path w="351" h="311">
                    <a:moveTo>
                      <a:pt x="60" y="277"/>
                    </a:moveTo>
                    <a:lnTo>
                      <a:pt x="109" y="310"/>
                    </a:lnTo>
                    <a:lnTo>
                      <a:pt x="350" y="238"/>
                    </a:lnTo>
                    <a:lnTo>
                      <a:pt x="342" y="13"/>
                    </a:lnTo>
                    <a:lnTo>
                      <a:pt x="327" y="0"/>
                    </a:lnTo>
                    <a:lnTo>
                      <a:pt x="107" y="61"/>
                    </a:lnTo>
                    <a:lnTo>
                      <a:pt x="56" y="33"/>
                    </a:lnTo>
                    <a:lnTo>
                      <a:pt x="7" y="54"/>
                    </a:lnTo>
                    <a:lnTo>
                      <a:pt x="0" y="61"/>
                    </a:lnTo>
                    <a:lnTo>
                      <a:pt x="0" y="215"/>
                    </a:lnTo>
                    <a:lnTo>
                      <a:pt x="60" y="277"/>
                    </a:lnTo>
                  </a:path>
                </a:pathLst>
              </a:custGeom>
              <a:solidFill>
                <a:srgbClr val="DDDDDD"/>
              </a:solidFill>
              <a:ln w="9525" cap="rnd">
                <a:noFill/>
                <a:round/>
                <a:headEnd/>
                <a:tailEnd/>
              </a:ln>
              <a:effectLst/>
            </p:spPr>
            <p:txBody>
              <a:bodyPr/>
              <a:lstStyle/>
              <a:p>
                <a:endParaRPr lang="es-MX"/>
              </a:p>
            </p:txBody>
          </p:sp>
          <p:sp>
            <p:nvSpPr>
              <p:cNvPr id="261270" name="Freeform 150"/>
              <p:cNvSpPr>
                <a:spLocks/>
              </p:cNvSpPr>
              <p:nvPr/>
            </p:nvSpPr>
            <p:spPr bwMode="auto">
              <a:xfrm>
                <a:off x="3670" y="1172"/>
                <a:ext cx="46" cy="211"/>
              </a:xfrm>
              <a:custGeom>
                <a:avLst/>
                <a:gdLst/>
                <a:ahLst/>
                <a:cxnLst>
                  <a:cxn ang="0">
                    <a:pos x="0" y="163"/>
                  </a:cxn>
                  <a:cxn ang="0">
                    <a:pos x="1" y="20"/>
                  </a:cxn>
                  <a:cxn ang="0">
                    <a:pos x="45" y="0"/>
                  </a:cxn>
                  <a:cxn ang="0">
                    <a:pos x="44" y="210"/>
                  </a:cxn>
                  <a:cxn ang="0">
                    <a:pos x="0" y="163"/>
                  </a:cxn>
                </a:cxnLst>
                <a:rect l="0" t="0" r="r" b="b"/>
                <a:pathLst>
                  <a:path w="46" h="211">
                    <a:moveTo>
                      <a:pt x="0" y="163"/>
                    </a:moveTo>
                    <a:lnTo>
                      <a:pt x="1" y="20"/>
                    </a:lnTo>
                    <a:lnTo>
                      <a:pt x="45" y="0"/>
                    </a:lnTo>
                    <a:lnTo>
                      <a:pt x="44" y="210"/>
                    </a:lnTo>
                    <a:lnTo>
                      <a:pt x="0" y="163"/>
                    </a:lnTo>
                  </a:path>
                </a:pathLst>
              </a:custGeom>
              <a:solidFill>
                <a:srgbClr val="B2B2B2"/>
              </a:solidFill>
              <a:ln w="9525" cap="rnd">
                <a:noFill/>
                <a:round/>
                <a:headEnd/>
                <a:tailEnd/>
              </a:ln>
              <a:effectLst/>
            </p:spPr>
            <p:txBody>
              <a:bodyPr/>
              <a:lstStyle/>
              <a:p>
                <a:endParaRPr lang="es-MX"/>
              </a:p>
            </p:txBody>
          </p:sp>
          <p:sp>
            <p:nvSpPr>
              <p:cNvPr id="261271" name="Freeform 151"/>
              <p:cNvSpPr>
                <a:spLocks/>
              </p:cNvSpPr>
              <p:nvPr/>
            </p:nvSpPr>
            <p:spPr bwMode="auto">
              <a:xfrm>
                <a:off x="3729" y="1178"/>
                <a:ext cx="40" cy="246"/>
              </a:xfrm>
              <a:custGeom>
                <a:avLst/>
                <a:gdLst/>
                <a:ahLst/>
                <a:cxnLst>
                  <a:cxn ang="0">
                    <a:pos x="0" y="220"/>
                  </a:cxn>
                  <a:cxn ang="0">
                    <a:pos x="39" y="245"/>
                  </a:cxn>
                  <a:cxn ang="0">
                    <a:pos x="39" y="22"/>
                  </a:cxn>
                  <a:cxn ang="0">
                    <a:pos x="2" y="0"/>
                  </a:cxn>
                  <a:cxn ang="0">
                    <a:pos x="0" y="220"/>
                  </a:cxn>
                </a:cxnLst>
                <a:rect l="0" t="0" r="r" b="b"/>
                <a:pathLst>
                  <a:path w="40" h="246">
                    <a:moveTo>
                      <a:pt x="0" y="220"/>
                    </a:moveTo>
                    <a:lnTo>
                      <a:pt x="39" y="245"/>
                    </a:lnTo>
                    <a:lnTo>
                      <a:pt x="39" y="22"/>
                    </a:lnTo>
                    <a:lnTo>
                      <a:pt x="2" y="0"/>
                    </a:lnTo>
                    <a:lnTo>
                      <a:pt x="0" y="220"/>
                    </a:lnTo>
                  </a:path>
                </a:pathLst>
              </a:custGeom>
              <a:solidFill>
                <a:srgbClr val="B2B2B2"/>
              </a:solidFill>
              <a:ln w="9525" cap="rnd">
                <a:noFill/>
                <a:round/>
                <a:headEnd/>
                <a:tailEnd/>
              </a:ln>
              <a:effectLst/>
            </p:spPr>
            <p:txBody>
              <a:bodyPr/>
              <a:lstStyle/>
              <a:p>
                <a:endParaRPr lang="es-MX"/>
              </a:p>
            </p:txBody>
          </p:sp>
          <p:sp>
            <p:nvSpPr>
              <p:cNvPr id="261272" name="Freeform 152"/>
              <p:cNvSpPr>
                <a:spLocks/>
              </p:cNvSpPr>
              <p:nvPr/>
            </p:nvSpPr>
            <p:spPr bwMode="auto">
              <a:xfrm>
                <a:off x="3809" y="1166"/>
                <a:ext cx="175" cy="232"/>
              </a:xfrm>
              <a:custGeom>
                <a:avLst/>
                <a:gdLst/>
                <a:ahLst/>
                <a:cxnLst>
                  <a:cxn ang="0">
                    <a:pos x="174" y="181"/>
                  </a:cxn>
                  <a:cxn ang="0">
                    <a:pos x="0" y="231"/>
                  </a:cxn>
                  <a:cxn ang="0">
                    <a:pos x="0" y="49"/>
                  </a:cxn>
                  <a:cxn ang="0">
                    <a:pos x="168" y="0"/>
                  </a:cxn>
                  <a:cxn ang="0">
                    <a:pos x="174" y="181"/>
                  </a:cxn>
                </a:cxnLst>
                <a:rect l="0" t="0" r="r" b="b"/>
                <a:pathLst>
                  <a:path w="175" h="232">
                    <a:moveTo>
                      <a:pt x="174" y="181"/>
                    </a:moveTo>
                    <a:lnTo>
                      <a:pt x="0" y="231"/>
                    </a:lnTo>
                    <a:lnTo>
                      <a:pt x="0" y="49"/>
                    </a:lnTo>
                    <a:lnTo>
                      <a:pt x="168" y="0"/>
                    </a:lnTo>
                    <a:lnTo>
                      <a:pt x="174" y="181"/>
                    </a:lnTo>
                  </a:path>
                </a:pathLst>
              </a:custGeom>
              <a:solidFill>
                <a:srgbClr val="032896"/>
              </a:solidFill>
              <a:ln w="9525" cap="rnd">
                <a:noFill/>
                <a:round/>
                <a:headEnd/>
                <a:tailEnd/>
              </a:ln>
              <a:effectLst/>
            </p:spPr>
            <p:txBody>
              <a:bodyPr/>
              <a:lstStyle/>
              <a:p>
                <a:endParaRPr lang="es-MX"/>
              </a:p>
            </p:txBody>
          </p:sp>
          <p:sp>
            <p:nvSpPr>
              <p:cNvPr id="261273" name="Freeform 153"/>
              <p:cNvSpPr>
                <a:spLocks/>
              </p:cNvSpPr>
              <p:nvPr/>
            </p:nvSpPr>
            <p:spPr bwMode="auto">
              <a:xfrm>
                <a:off x="3721" y="1101"/>
                <a:ext cx="272" cy="91"/>
              </a:xfrm>
              <a:custGeom>
                <a:avLst/>
                <a:gdLst/>
                <a:ahLst/>
                <a:cxnLst>
                  <a:cxn ang="0">
                    <a:pos x="219" y="0"/>
                  </a:cxn>
                  <a:cxn ang="0">
                    <a:pos x="271" y="28"/>
                  </a:cxn>
                  <a:cxn ang="0">
                    <a:pos x="51" y="90"/>
                  </a:cxn>
                  <a:cxn ang="0">
                    <a:pos x="0" y="62"/>
                  </a:cxn>
                  <a:cxn ang="0">
                    <a:pos x="219" y="0"/>
                  </a:cxn>
                </a:cxnLst>
                <a:rect l="0" t="0" r="r" b="b"/>
                <a:pathLst>
                  <a:path w="272" h="91">
                    <a:moveTo>
                      <a:pt x="219" y="0"/>
                    </a:moveTo>
                    <a:lnTo>
                      <a:pt x="271" y="28"/>
                    </a:lnTo>
                    <a:lnTo>
                      <a:pt x="51" y="90"/>
                    </a:lnTo>
                    <a:lnTo>
                      <a:pt x="0" y="62"/>
                    </a:lnTo>
                    <a:lnTo>
                      <a:pt x="219" y="0"/>
                    </a:lnTo>
                  </a:path>
                </a:pathLst>
              </a:custGeom>
              <a:solidFill>
                <a:srgbClr val="B2B2B2"/>
              </a:solidFill>
              <a:ln w="9525" cap="rnd">
                <a:noFill/>
                <a:round/>
                <a:headEnd/>
                <a:tailEnd/>
              </a:ln>
              <a:effectLst/>
            </p:spPr>
            <p:txBody>
              <a:bodyPr/>
              <a:lstStyle/>
              <a:p>
                <a:endParaRPr lang="es-MX"/>
              </a:p>
            </p:txBody>
          </p:sp>
        </p:grpSp>
        <p:sp>
          <p:nvSpPr>
            <p:cNvPr id="261274" name="Freeform 154"/>
            <p:cNvSpPr>
              <a:spLocks/>
            </p:cNvSpPr>
            <p:nvPr/>
          </p:nvSpPr>
          <p:spPr bwMode="auto">
            <a:xfrm>
              <a:off x="3843" y="1083"/>
              <a:ext cx="371" cy="348"/>
            </a:xfrm>
            <a:custGeom>
              <a:avLst/>
              <a:gdLst/>
              <a:ahLst/>
              <a:cxnLst>
                <a:cxn ang="0">
                  <a:pos x="0" y="178"/>
                </a:cxn>
                <a:cxn ang="0">
                  <a:pos x="128" y="38"/>
                </a:cxn>
                <a:cxn ang="0">
                  <a:pos x="324" y="0"/>
                </a:cxn>
                <a:cxn ang="0">
                  <a:pos x="370" y="275"/>
                </a:cxn>
                <a:cxn ang="0">
                  <a:pos x="353" y="278"/>
                </a:cxn>
                <a:cxn ang="0">
                  <a:pos x="357" y="292"/>
                </a:cxn>
                <a:cxn ang="0">
                  <a:pos x="340" y="295"/>
                </a:cxn>
                <a:cxn ang="0">
                  <a:pos x="150" y="347"/>
                </a:cxn>
                <a:cxn ang="0">
                  <a:pos x="2" y="259"/>
                </a:cxn>
                <a:cxn ang="0">
                  <a:pos x="0" y="178"/>
                </a:cxn>
              </a:cxnLst>
              <a:rect l="0" t="0" r="r" b="b"/>
              <a:pathLst>
                <a:path w="371" h="348">
                  <a:moveTo>
                    <a:pt x="0" y="178"/>
                  </a:moveTo>
                  <a:lnTo>
                    <a:pt x="128" y="38"/>
                  </a:lnTo>
                  <a:lnTo>
                    <a:pt x="324" y="0"/>
                  </a:lnTo>
                  <a:lnTo>
                    <a:pt x="370" y="275"/>
                  </a:lnTo>
                  <a:lnTo>
                    <a:pt x="353" y="278"/>
                  </a:lnTo>
                  <a:lnTo>
                    <a:pt x="357" y="292"/>
                  </a:lnTo>
                  <a:lnTo>
                    <a:pt x="340" y="295"/>
                  </a:lnTo>
                  <a:lnTo>
                    <a:pt x="150" y="347"/>
                  </a:lnTo>
                  <a:lnTo>
                    <a:pt x="2" y="259"/>
                  </a:lnTo>
                  <a:lnTo>
                    <a:pt x="0" y="178"/>
                  </a:lnTo>
                </a:path>
              </a:pathLst>
            </a:custGeom>
            <a:solidFill>
              <a:srgbClr val="CCECFF"/>
            </a:solidFill>
            <a:ln w="9525" cap="rnd">
              <a:noFill/>
              <a:round/>
              <a:headEnd/>
              <a:tailEnd/>
            </a:ln>
            <a:effectLst/>
          </p:spPr>
          <p:txBody>
            <a:bodyPr/>
            <a:lstStyle/>
            <a:p>
              <a:endParaRPr lang="es-MX"/>
            </a:p>
          </p:txBody>
        </p:sp>
        <p:sp>
          <p:nvSpPr>
            <p:cNvPr id="261275" name="Line 155"/>
            <p:cNvSpPr>
              <a:spLocks noChangeShapeType="1"/>
            </p:cNvSpPr>
            <p:nvPr/>
          </p:nvSpPr>
          <p:spPr bwMode="auto">
            <a:xfrm flipH="1">
              <a:off x="4052" y="1166"/>
              <a:ext cx="71" cy="105"/>
            </a:xfrm>
            <a:prstGeom prst="line">
              <a:avLst/>
            </a:prstGeom>
            <a:noFill/>
            <a:ln w="9525">
              <a:noFill/>
              <a:round/>
              <a:headEnd type="none" w="sm" len="sm"/>
              <a:tailEnd type="none" w="sm" len="sm"/>
            </a:ln>
            <a:effectLst/>
          </p:spPr>
          <p:txBody>
            <a:bodyPr/>
            <a:lstStyle/>
            <a:p>
              <a:endParaRPr lang="es-MX"/>
            </a:p>
          </p:txBody>
        </p:sp>
        <p:sp>
          <p:nvSpPr>
            <p:cNvPr id="261276" name="Line 156"/>
            <p:cNvSpPr>
              <a:spLocks noChangeShapeType="1"/>
            </p:cNvSpPr>
            <p:nvPr/>
          </p:nvSpPr>
          <p:spPr bwMode="auto">
            <a:xfrm flipH="1">
              <a:off x="4061" y="1148"/>
              <a:ext cx="86" cy="126"/>
            </a:xfrm>
            <a:prstGeom prst="line">
              <a:avLst/>
            </a:prstGeom>
            <a:noFill/>
            <a:ln w="9525">
              <a:noFill/>
              <a:round/>
              <a:headEnd type="none" w="sm" len="sm"/>
              <a:tailEnd type="none" w="sm" len="sm"/>
            </a:ln>
            <a:effectLst/>
          </p:spPr>
          <p:txBody>
            <a:bodyPr/>
            <a:lstStyle/>
            <a:p>
              <a:endParaRPr lang="es-MX"/>
            </a:p>
          </p:txBody>
        </p:sp>
        <p:sp>
          <p:nvSpPr>
            <p:cNvPr id="261277" name="Line 157"/>
            <p:cNvSpPr>
              <a:spLocks noChangeShapeType="1"/>
            </p:cNvSpPr>
            <p:nvPr/>
          </p:nvSpPr>
          <p:spPr bwMode="auto">
            <a:xfrm flipH="1">
              <a:off x="4059" y="1200"/>
              <a:ext cx="70" cy="104"/>
            </a:xfrm>
            <a:prstGeom prst="line">
              <a:avLst/>
            </a:prstGeom>
            <a:noFill/>
            <a:ln w="9525">
              <a:noFill/>
              <a:round/>
              <a:headEnd type="none" w="sm" len="sm"/>
              <a:tailEnd type="none" w="sm" len="sm"/>
            </a:ln>
            <a:effectLst/>
          </p:spPr>
          <p:txBody>
            <a:bodyPr/>
            <a:lstStyle/>
            <a:p>
              <a:endParaRPr lang="es-MX"/>
            </a:p>
          </p:txBody>
        </p:sp>
        <p:sp>
          <p:nvSpPr>
            <p:cNvPr id="261278" name="Freeform 158"/>
            <p:cNvSpPr>
              <a:spLocks/>
            </p:cNvSpPr>
            <p:nvPr/>
          </p:nvSpPr>
          <p:spPr bwMode="auto">
            <a:xfrm>
              <a:off x="3962" y="1108"/>
              <a:ext cx="235" cy="301"/>
            </a:xfrm>
            <a:custGeom>
              <a:avLst/>
              <a:gdLst/>
              <a:ahLst/>
              <a:cxnLst>
                <a:cxn ang="0">
                  <a:pos x="196" y="0"/>
                </a:cxn>
                <a:cxn ang="0">
                  <a:pos x="234" y="256"/>
                </a:cxn>
                <a:cxn ang="0">
                  <a:pos x="37" y="300"/>
                </a:cxn>
                <a:cxn ang="0">
                  <a:pos x="0" y="36"/>
                </a:cxn>
                <a:cxn ang="0">
                  <a:pos x="196" y="0"/>
                </a:cxn>
              </a:cxnLst>
              <a:rect l="0" t="0" r="r" b="b"/>
              <a:pathLst>
                <a:path w="235" h="301">
                  <a:moveTo>
                    <a:pt x="196" y="0"/>
                  </a:moveTo>
                  <a:lnTo>
                    <a:pt x="234" y="256"/>
                  </a:lnTo>
                  <a:lnTo>
                    <a:pt x="37" y="300"/>
                  </a:lnTo>
                  <a:lnTo>
                    <a:pt x="0" y="36"/>
                  </a:lnTo>
                  <a:lnTo>
                    <a:pt x="196" y="0"/>
                  </a:lnTo>
                </a:path>
              </a:pathLst>
            </a:custGeom>
            <a:solidFill>
              <a:srgbClr val="006699"/>
            </a:solidFill>
            <a:ln w="9525" cap="rnd">
              <a:noFill/>
              <a:round/>
              <a:headEnd/>
              <a:tailEnd/>
            </a:ln>
            <a:effectLst/>
          </p:spPr>
          <p:txBody>
            <a:bodyPr/>
            <a:lstStyle/>
            <a:p>
              <a:endParaRPr lang="es-MX"/>
            </a:p>
          </p:txBody>
        </p:sp>
        <p:grpSp>
          <p:nvGrpSpPr>
            <p:cNvPr id="261279" name="Group 159"/>
            <p:cNvGrpSpPr>
              <a:grpSpLocks/>
            </p:cNvGrpSpPr>
            <p:nvPr/>
          </p:nvGrpSpPr>
          <p:grpSpPr bwMode="auto">
            <a:xfrm>
              <a:off x="3979" y="1130"/>
              <a:ext cx="207" cy="249"/>
              <a:chOff x="3979" y="1130"/>
              <a:chExt cx="207" cy="249"/>
            </a:xfrm>
          </p:grpSpPr>
          <p:grpSp>
            <p:nvGrpSpPr>
              <p:cNvPr id="261280" name="Group 160"/>
              <p:cNvGrpSpPr>
                <a:grpSpLocks/>
              </p:cNvGrpSpPr>
              <p:nvPr/>
            </p:nvGrpSpPr>
            <p:grpSpPr bwMode="auto">
              <a:xfrm>
                <a:off x="3979" y="1130"/>
                <a:ext cx="207" cy="249"/>
                <a:chOff x="3979" y="1130"/>
                <a:chExt cx="207" cy="249"/>
              </a:xfrm>
            </p:grpSpPr>
            <p:sp>
              <p:nvSpPr>
                <p:cNvPr id="261281" name="Freeform 161"/>
                <p:cNvSpPr>
                  <a:spLocks/>
                </p:cNvSpPr>
                <p:nvPr/>
              </p:nvSpPr>
              <p:spPr bwMode="auto">
                <a:xfrm>
                  <a:off x="3980" y="1183"/>
                  <a:ext cx="89" cy="196"/>
                </a:xfrm>
                <a:custGeom>
                  <a:avLst/>
                  <a:gdLst/>
                  <a:ahLst/>
                  <a:cxnLst>
                    <a:cxn ang="0">
                      <a:pos x="0" y="0"/>
                    </a:cxn>
                    <a:cxn ang="0">
                      <a:pos x="23" y="168"/>
                    </a:cxn>
                    <a:cxn ang="0">
                      <a:pos x="88" y="195"/>
                    </a:cxn>
                    <a:cxn ang="0">
                      <a:pos x="64" y="26"/>
                    </a:cxn>
                    <a:cxn ang="0">
                      <a:pos x="0" y="0"/>
                    </a:cxn>
                  </a:cxnLst>
                  <a:rect l="0" t="0" r="r" b="b"/>
                  <a:pathLst>
                    <a:path w="89" h="196">
                      <a:moveTo>
                        <a:pt x="0" y="0"/>
                      </a:moveTo>
                      <a:lnTo>
                        <a:pt x="23" y="168"/>
                      </a:lnTo>
                      <a:lnTo>
                        <a:pt x="88" y="195"/>
                      </a:lnTo>
                      <a:lnTo>
                        <a:pt x="64" y="26"/>
                      </a:lnTo>
                      <a:lnTo>
                        <a:pt x="0" y="0"/>
                      </a:lnTo>
                    </a:path>
                  </a:pathLst>
                </a:custGeom>
                <a:solidFill>
                  <a:srgbClr val="CC0066"/>
                </a:solidFill>
                <a:ln w="9525" cap="rnd">
                  <a:noFill/>
                  <a:round/>
                  <a:headEnd/>
                  <a:tailEnd/>
                </a:ln>
                <a:effectLst/>
              </p:spPr>
              <p:txBody>
                <a:bodyPr/>
                <a:lstStyle/>
                <a:p>
                  <a:endParaRPr lang="es-MX"/>
                </a:p>
              </p:txBody>
            </p:sp>
            <p:sp>
              <p:nvSpPr>
                <p:cNvPr id="261282" name="Freeform 162"/>
                <p:cNvSpPr>
                  <a:spLocks/>
                </p:cNvSpPr>
                <p:nvPr/>
              </p:nvSpPr>
              <p:spPr bwMode="auto">
                <a:xfrm>
                  <a:off x="4044" y="1156"/>
                  <a:ext cx="142" cy="223"/>
                </a:xfrm>
                <a:custGeom>
                  <a:avLst/>
                  <a:gdLst/>
                  <a:ahLst/>
                  <a:cxnLst>
                    <a:cxn ang="0">
                      <a:pos x="117" y="0"/>
                    </a:cxn>
                    <a:cxn ang="0">
                      <a:pos x="141" y="169"/>
                    </a:cxn>
                    <a:cxn ang="0">
                      <a:pos x="23" y="222"/>
                    </a:cxn>
                    <a:cxn ang="0">
                      <a:pos x="0" y="51"/>
                    </a:cxn>
                    <a:cxn ang="0">
                      <a:pos x="117" y="0"/>
                    </a:cxn>
                  </a:cxnLst>
                  <a:rect l="0" t="0" r="r" b="b"/>
                  <a:pathLst>
                    <a:path w="142" h="223">
                      <a:moveTo>
                        <a:pt x="117" y="0"/>
                      </a:moveTo>
                      <a:lnTo>
                        <a:pt x="141" y="169"/>
                      </a:lnTo>
                      <a:lnTo>
                        <a:pt x="23" y="222"/>
                      </a:lnTo>
                      <a:lnTo>
                        <a:pt x="0" y="51"/>
                      </a:lnTo>
                      <a:lnTo>
                        <a:pt x="117" y="0"/>
                      </a:lnTo>
                    </a:path>
                  </a:pathLst>
                </a:custGeom>
                <a:solidFill>
                  <a:srgbClr val="FFCCCC"/>
                </a:solidFill>
                <a:ln w="9525" cap="rnd">
                  <a:noFill/>
                  <a:round/>
                  <a:headEnd/>
                  <a:tailEnd/>
                </a:ln>
                <a:effectLst/>
              </p:spPr>
              <p:txBody>
                <a:bodyPr/>
                <a:lstStyle/>
                <a:p>
                  <a:endParaRPr lang="es-MX"/>
                </a:p>
              </p:txBody>
            </p:sp>
            <p:sp>
              <p:nvSpPr>
                <p:cNvPr id="261283" name="Freeform 163"/>
                <p:cNvSpPr>
                  <a:spLocks/>
                </p:cNvSpPr>
                <p:nvPr/>
              </p:nvSpPr>
              <p:spPr bwMode="auto">
                <a:xfrm>
                  <a:off x="3980" y="1130"/>
                  <a:ext cx="183" cy="79"/>
                </a:xfrm>
                <a:custGeom>
                  <a:avLst/>
                  <a:gdLst/>
                  <a:ahLst/>
                  <a:cxnLst>
                    <a:cxn ang="0">
                      <a:pos x="0" y="52"/>
                    </a:cxn>
                    <a:cxn ang="0">
                      <a:pos x="121" y="0"/>
                    </a:cxn>
                    <a:cxn ang="0">
                      <a:pos x="182" y="26"/>
                    </a:cxn>
                    <a:cxn ang="0">
                      <a:pos x="63" y="78"/>
                    </a:cxn>
                    <a:cxn ang="0">
                      <a:pos x="0" y="52"/>
                    </a:cxn>
                  </a:cxnLst>
                  <a:rect l="0" t="0" r="r" b="b"/>
                  <a:pathLst>
                    <a:path w="183" h="79">
                      <a:moveTo>
                        <a:pt x="0" y="52"/>
                      </a:moveTo>
                      <a:lnTo>
                        <a:pt x="121" y="0"/>
                      </a:lnTo>
                      <a:lnTo>
                        <a:pt x="182" y="26"/>
                      </a:lnTo>
                      <a:lnTo>
                        <a:pt x="63" y="78"/>
                      </a:lnTo>
                      <a:lnTo>
                        <a:pt x="0" y="52"/>
                      </a:lnTo>
                    </a:path>
                  </a:pathLst>
                </a:custGeom>
                <a:solidFill>
                  <a:srgbClr val="FF7C80"/>
                </a:solidFill>
                <a:ln w="9525" cap="rnd">
                  <a:noFill/>
                  <a:round/>
                  <a:headEnd/>
                  <a:tailEnd/>
                </a:ln>
                <a:effectLst/>
              </p:spPr>
              <p:txBody>
                <a:bodyPr/>
                <a:lstStyle/>
                <a:p>
                  <a:endParaRPr lang="es-MX"/>
                </a:p>
              </p:txBody>
            </p:sp>
            <p:sp>
              <p:nvSpPr>
                <p:cNvPr id="261284" name="Freeform 164"/>
                <p:cNvSpPr>
                  <a:spLocks/>
                </p:cNvSpPr>
                <p:nvPr/>
              </p:nvSpPr>
              <p:spPr bwMode="auto">
                <a:xfrm>
                  <a:off x="4013" y="1142"/>
                  <a:ext cx="120" cy="53"/>
                </a:xfrm>
                <a:custGeom>
                  <a:avLst/>
                  <a:gdLst/>
                  <a:ahLst/>
                  <a:cxnLst>
                    <a:cxn ang="0">
                      <a:pos x="0" y="49"/>
                    </a:cxn>
                    <a:cxn ang="0">
                      <a:pos x="114" y="0"/>
                    </a:cxn>
                    <a:cxn ang="0">
                      <a:pos x="119" y="2"/>
                    </a:cxn>
                    <a:cxn ang="0">
                      <a:pos x="4" y="52"/>
                    </a:cxn>
                    <a:cxn ang="0">
                      <a:pos x="0" y="49"/>
                    </a:cxn>
                  </a:cxnLst>
                  <a:rect l="0" t="0" r="r" b="b"/>
                  <a:pathLst>
                    <a:path w="120" h="53">
                      <a:moveTo>
                        <a:pt x="0" y="49"/>
                      </a:moveTo>
                      <a:lnTo>
                        <a:pt x="114" y="0"/>
                      </a:lnTo>
                      <a:lnTo>
                        <a:pt x="119" y="2"/>
                      </a:lnTo>
                      <a:lnTo>
                        <a:pt x="4" y="52"/>
                      </a:lnTo>
                      <a:lnTo>
                        <a:pt x="0" y="49"/>
                      </a:lnTo>
                    </a:path>
                  </a:pathLst>
                </a:custGeom>
                <a:solidFill>
                  <a:srgbClr val="FFCCCC"/>
                </a:solidFill>
                <a:ln w="9525" cap="rnd">
                  <a:noFill/>
                  <a:round/>
                  <a:headEnd/>
                  <a:tailEnd/>
                </a:ln>
                <a:effectLst/>
              </p:spPr>
              <p:txBody>
                <a:bodyPr/>
                <a:lstStyle/>
                <a:p>
                  <a:endParaRPr lang="es-MX"/>
                </a:p>
              </p:txBody>
            </p:sp>
            <p:sp>
              <p:nvSpPr>
                <p:cNvPr id="261285" name="Freeform 165"/>
                <p:cNvSpPr>
                  <a:spLocks/>
                </p:cNvSpPr>
                <p:nvPr/>
              </p:nvSpPr>
              <p:spPr bwMode="auto">
                <a:xfrm>
                  <a:off x="3979" y="1182"/>
                  <a:ext cx="66" cy="28"/>
                </a:xfrm>
                <a:custGeom>
                  <a:avLst/>
                  <a:gdLst/>
                  <a:ahLst/>
                  <a:cxnLst>
                    <a:cxn ang="0">
                      <a:pos x="0" y="1"/>
                    </a:cxn>
                    <a:cxn ang="0">
                      <a:pos x="59" y="0"/>
                    </a:cxn>
                    <a:cxn ang="0">
                      <a:pos x="65" y="27"/>
                    </a:cxn>
                    <a:cxn ang="0">
                      <a:pos x="0" y="1"/>
                    </a:cxn>
                  </a:cxnLst>
                  <a:rect l="0" t="0" r="r" b="b"/>
                  <a:pathLst>
                    <a:path w="66" h="28">
                      <a:moveTo>
                        <a:pt x="0" y="1"/>
                      </a:moveTo>
                      <a:lnTo>
                        <a:pt x="59" y="0"/>
                      </a:lnTo>
                      <a:lnTo>
                        <a:pt x="65" y="27"/>
                      </a:lnTo>
                      <a:lnTo>
                        <a:pt x="0" y="1"/>
                      </a:lnTo>
                    </a:path>
                  </a:pathLst>
                </a:custGeom>
                <a:solidFill>
                  <a:srgbClr val="FFCCCC"/>
                </a:solidFill>
                <a:ln w="9525" cap="rnd">
                  <a:noFill/>
                  <a:round/>
                  <a:headEnd/>
                  <a:tailEnd/>
                </a:ln>
                <a:effectLst/>
              </p:spPr>
              <p:txBody>
                <a:bodyPr/>
                <a:lstStyle/>
                <a:p>
                  <a:endParaRPr lang="es-MX"/>
                </a:p>
              </p:txBody>
            </p:sp>
            <p:sp>
              <p:nvSpPr>
                <p:cNvPr id="261286" name="Freeform 166"/>
                <p:cNvSpPr>
                  <a:spLocks/>
                </p:cNvSpPr>
                <p:nvPr/>
              </p:nvSpPr>
              <p:spPr bwMode="auto">
                <a:xfrm>
                  <a:off x="4101" y="1130"/>
                  <a:ext cx="61" cy="27"/>
                </a:xfrm>
                <a:custGeom>
                  <a:avLst/>
                  <a:gdLst/>
                  <a:ahLst/>
                  <a:cxnLst>
                    <a:cxn ang="0">
                      <a:pos x="0" y="0"/>
                    </a:cxn>
                    <a:cxn ang="0">
                      <a:pos x="6" y="22"/>
                    </a:cxn>
                    <a:cxn ang="0">
                      <a:pos x="60" y="26"/>
                    </a:cxn>
                    <a:cxn ang="0">
                      <a:pos x="0" y="0"/>
                    </a:cxn>
                  </a:cxnLst>
                  <a:rect l="0" t="0" r="r" b="b"/>
                  <a:pathLst>
                    <a:path w="61" h="27">
                      <a:moveTo>
                        <a:pt x="0" y="0"/>
                      </a:moveTo>
                      <a:lnTo>
                        <a:pt x="6" y="22"/>
                      </a:lnTo>
                      <a:lnTo>
                        <a:pt x="60" y="26"/>
                      </a:lnTo>
                      <a:lnTo>
                        <a:pt x="0" y="0"/>
                      </a:lnTo>
                    </a:path>
                  </a:pathLst>
                </a:custGeom>
                <a:solidFill>
                  <a:srgbClr val="FFCCCC"/>
                </a:solidFill>
                <a:ln w="9525" cap="rnd">
                  <a:noFill/>
                  <a:round/>
                  <a:headEnd/>
                  <a:tailEnd/>
                </a:ln>
                <a:effectLst/>
              </p:spPr>
              <p:txBody>
                <a:bodyPr/>
                <a:lstStyle/>
                <a:p>
                  <a:endParaRPr lang="es-MX"/>
                </a:p>
              </p:txBody>
            </p:sp>
            <p:sp>
              <p:nvSpPr>
                <p:cNvPr id="261287" name="Oval 167"/>
                <p:cNvSpPr>
                  <a:spLocks noChangeArrowheads="1"/>
                </p:cNvSpPr>
                <p:nvPr/>
              </p:nvSpPr>
              <p:spPr bwMode="auto">
                <a:xfrm rot="12720000">
                  <a:off x="4061" y="1207"/>
                  <a:ext cx="103" cy="122"/>
                </a:xfrm>
                <a:prstGeom prst="ellipse">
                  <a:avLst/>
                </a:prstGeom>
                <a:solidFill>
                  <a:schemeClr val="bg2"/>
                </a:solidFill>
                <a:ln w="9525">
                  <a:noFill/>
                  <a:round/>
                  <a:headEnd/>
                  <a:tailEnd/>
                </a:ln>
                <a:effectLst/>
              </p:spPr>
              <p:txBody>
                <a:bodyPr wrap="none" anchor="ctr"/>
                <a:lstStyle/>
                <a:p>
                  <a:endParaRPr lang="es-MX"/>
                </a:p>
              </p:txBody>
            </p:sp>
            <p:sp>
              <p:nvSpPr>
                <p:cNvPr id="261288" name="Freeform 168"/>
                <p:cNvSpPr>
                  <a:spLocks/>
                </p:cNvSpPr>
                <p:nvPr/>
              </p:nvSpPr>
              <p:spPr bwMode="auto">
                <a:xfrm>
                  <a:off x="4064" y="1206"/>
                  <a:ext cx="100" cy="122"/>
                </a:xfrm>
                <a:custGeom>
                  <a:avLst/>
                  <a:gdLst/>
                  <a:ahLst/>
                  <a:cxnLst>
                    <a:cxn ang="0">
                      <a:pos x="67" y="112"/>
                    </a:cxn>
                    <a:cxn ang="0">
                      <a:pos x="76" y="104"/>
                    </a:cxn>
                    <a:cxn ang="0">
                      <a:pos x="83" y="95"/>
                    </a:cxn>
                    <a:cxn ang="0">
                      <a:pos x="90" y="85"/>
                    </a:cxn>
                    <a:cxn ang="0">
                      <a:pos x="94" y="74"/>
                    </a:cxn>
                    <a:cxn ang="0">
                      <a:pos x="97" y="63"/>
                    </a:cxn>
                    <a:cxn ang="0">
                      <a:pos x="99" y="51"/>
                    </a:cxn>
                    <a:cxn ang="0">
                      <a:pos x="98" y="39"/>
                    </a:cxn>
                    <a:cxn ang="0">
                      <a:pos x="95" y="28"/>
                    </a:cxn>
                    <a:cxn ang="0">
                      <a:pos x="91" y="19"/>
                    </a:cxn>
                    <a:cxn ang="0">
                      <a:pos x="85" y="11"/>
                    </a:cxn>
                    <a:cxn ang="0">
                      <a:pos x="77" y="5"/>
                    </a:cxn>
                    <a:cxn ang="0">
                      <a:pos x="69" y="1"/>
                    </a:cxn>
                    <a:cxn ang="0">
                      <a:pos x="60" y="0"/>
                    </a:cxn>
                    <a:cxn ang="0">
                      <a:pos x="51" y="0"/>
                    </a:cxn>
                    <a:cxn ang="0">
                      <a:pos x="41" y="3"/>
                    </a:cxn>
                    <a:cxn ang="0">
                      <a:pos x="31" y="8"/>
                    </a:cxn>
                    <a:cxn ang="0">
                      <a:pos x="22" y="16"/>
                    </a:cxn>
                    <a:cxn ang="0">
                      <a:pos x="15" y="25"/>
                    </a:cxn>
                    <a:cxn ang="0">
                      <a:pos x="8" y="35"/>
                    </a:cxn>
                    <a:cxn ang="0">
                      <a:pos x="4" y="46"/>
                    </a:cxn>
                    <a:cxn ang="0">
                      <a:pos x="1" y="57"/>
                    </a:cxn>
                    <a:cxn ang="0">
                      <a:pos x="0" y="69"/>
                    </a:cxn>
                    <a:cxn ang="0">
                      <a:pos x="0" y="80"/>
                    </a:cxn>
                    <a:cxn ang="0">
                      <a:pos x="3" y="92"/>
                    </a:cxn>
                    <a:cxn ang="0">
                      <a:pos x="7" y="101"/>
                    </a:cxn>
                    <a:cxn ang="0">
                      <a:pos x="13" y="109"/>
                    </a:cxn>
                    <a:cxn ang="0">
                      <a:pos x="21" y="115"/>
                    </a:cxn>
                    <a:cxn ang="0">
                      <a:pos x="29" y="119"/>
                    </a:cxn>
                    <a:cxn ang="0">
                      <a:pos x="38" y="121"/>
                    </a:cxn>
                    <a:cxn ang="0">
                      <a:pos x="47" y="120"/>
                    </a:cxn>
                    <a:cxn ang="0">
                      <a:pos x="57" y="117"/>
                    </a:cxn>
                    <a:cxn ang="0">
                      <a:pos x="67" y="112"/>
                    </a:cxn>
                  </a:cxnLst>
                  <a:rect l="0" t="0" r="r" b="b"/>
                  <a:pathLst>
                    <a:path w="100" h="122">
                      <a:moveTo>
                        <a:pt x="67" y="112"/>
                      </a:moveTo>
                      <a:lnTo>
                        <a:pt x="76" y="104"/>
                      </a:lnTo>
                      <a:lnTo>
                        <a:pt x="83" y="95"/>
                      </a:lnTo>
                      <a:lnTo>
                        <a:pt x="90" y="85"/>
                      </a:lnTo>
                      <a:lnTo>
                        <a:pt x="94" y="74"/>
                      </a:lnTo>
                      <a:lnTo>
                        <a:pt x="97" y="63"/>
                      </a:lnTo>
                      <a:lnTo>
                        <a:pt x="99" y="51"/>
                      </a:lnTo>
                      <a:lnTo>
                        <a:pt x="98" y="39"/>
                      </a:lnTo>
                      <a:lnTo>
                        <a:pt x="95" y="28"/>
                      </a:lnTo>
                      <a:lnTo>
                        <a:pt x="91" y="19"/>
                      </a:lnTo>
                      <a:lnTo>
                        <a:pt x="85" y="11"/>
                      </a:lnTo>
                      <a:lnTo>
                        <a:pt x="77" y="5"/>
                      </a:lnTo>
                      <a:lnTo>
                        <a:pt x="69" y="1"/>
                      </a:lnTo>
                      <a:lnTo>
                        <a:pt x="60" y="0"/>
                      </a:lnTo>
                      <a:lnTo>
                        <a:pt x="51" y="0"/>
                      </a:lnTo>
                      <a:lnTo>
                        <a:pt x="41" y="3"/>
                      </a:lnTo>
                      <a:lnTo>
                        <a:pt x="31" y="8"/>
                      </a:lnTo>
                      <a:lnTo>
                        <a:pt x="22" y="16"/>
                      </a:lnTo>
                      <a:lnTo>
                        <a:pt x="15" y="25"/>
                      </a:lnTo>
                      <a:lnTo>
                        <a:pt x="8" y="35"/>
                      </a:lnTo>
                      <a:lnTo>
                        <a:pt x="4" y="46"/>
                      </a:lnTo>
                      <a:lnTo>
                        <a:pt x="1" y="57"/>
                      </a:lnTo>
                      <a:lnTo>
                        <a:pt x="0" y="69"/>
                      </a:lnTo>
                      <a:lnTo>
                        <a:pt x="0" y="80"/>
                      </a:lnTo>
                      <a:lnTo>
                        <a:pt x="3" y="92"/>
                      </a:lnTo>
                      <a:lnTo>
                        <a:pt x="7" y="101"/>
                      </a:lnTo>
                      <a:lnTo>
                        <a:pt x="13" y="109"/>
                      </a:lnTo>
                      <a:lnTo>
                        <a:pt x="21" y="115"/>
                      </a:lnTo>
                      <a:lnTo>
                        <a:pt x="29" y="119"/>
                      </a:lnTo>
                      <a:lnTo>
                        <a:pt x="38" y="121"/>
                      </a:lnTo>
                      <a:lnTo>
                        <a:pt x="47" y="120"/>
                      </a:lnTo>
                      <a:lnTo>
                        <a:pt x="57" y="117"/>
                      </a:lnTo>
                      <a:lnTo>
                        <a:pt x="67" y="112"/>
                      </a:lnTo>
                    </a:path>
                  </a:pathLst>
                </a:custGeom>
                <a:solidFill>
                  <a:srgbClr val="000000"/>
                </a:solidFill>
                <a:ln w="9525" cap="rnd">
                  <a:noFill/>
                  <a:round/>
                  <a:headEnd/>
                  <a:tailEnd/>
                </a:ln>
                <a:effectLst/>
              </p:spPr>
              <p:txBody>
                <a:bodyPr/>
                <a:lstStyle/>
                <a:p>
                  <a:endParaRPr lang="es-MX"/>
                </a:p>
              </p:txBody>
            </p:sp>
          </p:grpSp>
          <p:grpSp>
            <p:nvGrpSpPr>
              <p:cNvPr id="261289" name="Group 169"/>
              <p:cNvGrpSpPr>
                <a:grpSpLocks/>
              </p:cNvGrpSpPr>
              <p:nvPr/>
            </p:nvGrpSpPr>
            <p:grpSpPr bwMode="auto">
              <a:xfrm>
                <a:off x="4075" y="1233"/>
                <a:ext cx="78" cy="72"/>
                <a:chOff x="4075" y="1233"/>
                <a:chExt cx="78" cy="72"/>
              </a:xfrm>
            </p:grpSpPr>
            <p:sp>
              <p:nvSpPr>
                <p:cNvPr id="261290" name="Freeform 170"/>
                <p:cNvSpPr>
                  <a:spLocks/>
                </p:cNvSpPr>
                <p:nvPr/>
              </p:nvSpPr>
              <p:spPr bwMode="auto">
                <a:xfrm>
                  <a:off x="4114" y="1265"/>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1291" name="Freeform 171"/>
                <p:cNvSpPr>
                  <a:spLocks/>
                </p:cNvSpPr>
                <p:nvPr/>
              </p:nvSpPr>
              <p:spPr bwMode="auto">
                <a:xfrm>
                  <a:off x="4114" y="1265"/>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292" name="Freeform 172"/>
                <p:cNvSpPr>
                  <a:spLocks/>
                </p:cNvSpPr>
                <p:nvPr/>
              </p:nvSpPr>
              <p:spPr bwMode="auto">
                <a:xfrm>
                  <a:off x="4103" y="1266"/>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1293" name="Freeform 173"/>
                <p:cNvSpPr>
                  <a:spLocks/>
                </p:cNvSpPr>
                <p:nvPr/>
              </p:nvSpPr>
              <p:spPr bwMode="auto">
                <a:xfrm>
                  <a:off x="4103" y="1266"/>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294" name="Freeform 174"/>
                <p:cNvSpPr>
                  <a:spLocks/>
                </p:cNvSpPr>
                <p:nvPr/>
              </p:nvSpPr>
              <p:spPr bwMode="auto">
                <a:xfrm>
                  <a:off x="4103" y="1261"/>
                  <a:ext cx="25" cy="17"/>
                </a:xfrm>
                <a:custGeom>
                  <a:avLst/>
                  <a:gdLst/>
                  <a:ahLst/>
                  <a:cxnLst>
                    <a:cxn ang="0">
                      <a:pos x="12" y="0"/>
                    </a:cxn>
                    <a:cxn ang="0">
                      <a:pos x="24" y="6"/>
                    </a:cxn>
                    <a:cxn ang="0">
                      <a:pos x="11" y="16"/>
                    </a:cxn>
                    <a:cxn ang="0">
                      <a:pos x="0" y="8"/>
                    </a:cxn>
                    <a:cxn ang="0">
                      <a:pos x="12" y="0"/>
                    </a:cxn>
                  </a:cxnLst>
                  <a:rect l="0" t="0" r="r" b="b"/>
                  <a:pathLst>
                    <a:path w="25" h="17">
                      <a:moveTo>
                        <a:pt x="12" y="0"/>
                      </a:moveTo>
                      <a:lnTo>
                        <a:pt x="24" y="6"/>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1295" name="Freeform 175"/>
                <p:cNvSpPr>
                  <a:spLocks/>
                </p:cNvSpPr>
                <p:nvPr/>
              </p:nvSpPr>
              <p:spPr bwMode="auto">
                <a:xfrm>
                  <a:off x="4103" y="1261"/>
                  <a:ext cx="25" cy="17"/>
                </a:xfrm>
                <a:custGeom>
                  <a:avLst/>
                  <a:gdLst/>
                  <a:ahLst/>
                  <a:cxnLst>
                    <a:cxn ang="0">
                      <a:pos x="12" y="0"/>
                    </a:cxn>
                    <a:cxn ang="0">
                      <a:pos x="24" y="6"/>
                    </a:cxn>
                    <a:cxn ang="0">
                      <a:pos x="11" y="16"/>
                    </a:cxn>
                    <a:cxn ang="0">
                      <a:pos x="0" y="8"/>
                    </a:cxn>
                    <a:cxn ang="0">
                      <a:pos x="12" y="0"/>
                    </a:cxn>
                  </a:cxnLst>
                  <a:rect l="0" t="0" r="r" b="b"/>
                  <a:pathLst>
                    <a:path w="25" h="17">
                      <a:moveTo>
                        <a:pt x="12" y="0"/>
                      </a:moveTo>
                      <a:lnTo>
                        <a:pt x="24" y="6"/>
                      </a:lnTo>
                      <a:lnTo>
                        <a:pt x="11"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296" name="Freeform 176"/>
                <p:cNvSpPr>
                  <a:spLocks/>
                </p:cNvSpPr>
                <p:nvPr/>
              </p:nvSpPr>
              <p:spPr bwMode="auto">
                <a:xfrm>
                  <a:off x="4102" y="1270"/>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1297" name="Freeform 177"/>
                <p:cNvSpPr>
                  <a:spLocks/>
                </p:cNvSpPr>
                <p:nvPr/>
              </p:nvSpPr>
              <p:spPr bwMode="auto">
                <a:xfrm>
                  <a:off x="4102" y="1270"/>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298" name="Freeform 178"/>
                <p:cNvSpPr>
                  <a:spLocks/>
                </p:cNvSpPr>
                <p:nvPr/>
              </p:nvSpPr>
              <p:spPr bwMode="auto">
                <a:xfrm>
                  <a:off x="4091" y="1271"/>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1299" name="Freeform 179"/>
                <p:cNvSpPr>
                  <a:spLocks/>
                </p:cNvSpPr>
                <p:nvPr/>
              </p:nvSpPr>
              <p:spPr bwMode="auto">
                <a:xfrm>
                  <a:off x="4091" y="1271"/>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00" name="Freeform 180"/>
                <p:cNvSpPr>
                  <a:spLocks/>
                </p:cNvSpPr>
                <p:nvPr/>
              </p:nvSpPr>
              <p:spPr bwMode="auto">
                <a:xfrm>
                  <a:off x="4091" y="1266"/>
                  <a:ext cx="24" cy="17"/>
                </a:xfrm>
                <a:custGeom>
                  <a:avLst/>
                  <a:gdLst/>
                  <a:ahLst/>
                  <a:cxnLst>
                    <a:cxn ang="0">
                      <a:pos x="12" y="0"/>
                    </a:cxn>
                    <a:cxn ang="0">
                      <a:pos x="23" y="6"/>
                    </a:cxn>
                    <a:cxn ang="0">
                      <a:pos x="10" y="16"/>
                    </a:cxn>
                    <a:cxn ang="0">
                      <a:pos x="0" y="8"/>
                    </a:cxn>
                    <a:cxn ang="0">
                      <a:pos x="12" y="0"/>
                    </a:cxn>
                  </a:cxnLst>
                  <a:rect l="0" t="0" r="r" b="b"/>
                  <a:pathLst>
                    <a:path w="24" h="17">
                      <a:moveTo>
                        <a:pt x="12" y="0"/>
                      </a:moveTo>
                      <a:lnTo>
                        <a:pt x="23" y="6"/>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1301" name="Freeform 181"/>
                <p:cNvSpPr>
                  <a:spLocks/>
                </p:cNvSpPr>
                <p:nvPr/>
              </p:nvSpPr>
              <p:spPr bwMode="auto">
                <a:xfrm>
                  <a:off x="4091" y="1266"/>
                  <a:ext cx="24" cy="17"/>
                </a:xfrm>
                <a:custGeom>
                  <a:avLst/>
                  <a:gdLst/>
                  <a:ahLst/>
                  <a:cxnLst>
                    <a:cxn ang="0">
                      <a:pos x="12" y="0"/>
                    </a:cxn>
                    <a:cxn ang="0">
                      <a:pos x="23" y="6"/>
                    </a:cxn>
                    <a:cxn ang="0">
                      <a:pos x="10" y="16"/>
                    </a:cxn>
                    <a:cxn ang="0">
                      <a:pos x="0" y="8"/>
                    </a:cxn>
                    <a:cxn ang="0">
                      <a:pos x="12" y="0"/>
                    </a:cxn>
                  </a:cxnLst>
                  <a:rect l="0" t="0" r="r" b="b"/>
                  <a:pathLst>
                    <a:path w="24" h="17">
                      <a:moveTo>
                        <a:pt x="12" y="0"/>
                      </a:moveTo>
                      <a:lnTo>
                        <a:pt x="23" y="6"/>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02" name="Freeform 182"/>
                <p:cNvSpPr>
                  <a:spLocks/>
                </p:cNvSpPr>
                <p:nvPr/>
              </p:nvSpPr>
              <p:spPr bwMode="auto">
                <a:xfrm>
                  <a:off x="4090" y="1275"/>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1303" name="Freeform 183"/>
                <p:cNvSpPr>
                  <a:spLocks/>
                </p:cNvSpPr>
                <p:nvPr/>
              </p:nvSpPr>
              <p:spPr bwMode="auto">
                <a:xfrm>
                  <a:off x="4090" y="1275"/>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04" name="Freeform 184"/>
                <p:cNvSpPr>
                  <a:spLocks/>
                </p:cNvSpPr>
                <p:nvPr/>
              </p:nvSpPr>
              <p:spPr bwMode="auto">
                <a:xfrm>
                  <a:off x="4079" y="1276"/>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1305" name="Freeform 185"/>
                <p:cNvSpPr>
                  <a:spLocks/>
                </p:cNvSpPr>
                <p:nvPr/>
              </p:nvSpPr>
              <p:spPr bwMode="auto">
                <a:xfrm>
                  <a:off x="4079" y="1276"/>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CCCC00"/>
                </a:solidFill>
                <a:ln w="12700" cap="rnd" cmpd="sng">
                  <a:solidFill>
                    <a:srgbClr val="000000"/>
                  </a:solidFill>
                  <a:prstDash val="solid"/>
                  <a:round/>
                  <a:headEnd type="none" w="sm" len="sm"/>
                  <a:tailEnd type="none" w="sm" len="sm"/>
                </a:ln>
                <a:effectLst/>
              </p:spPr>
              <p:txBody>
                <a:bodyPr/>
                <a:lstStyle/>
                <a:p>
                  <a:endParaRPr lang="es-MX"/>
                </a:p>
              </p:txBody>
            </p:sp>
            <p:sp>
              <p:nvSpPr>
                <p:cNvPr id="261306" name="Freeform 186"/>
                <p:cNvSpPr>
                  <a:spLocks/>
                </p:cNvSpPr>
                <p:nvPr/>
              </p:nvSpPr>
              <p:spPr bwMode="auto">
                <a:xfrm>
                  <a:off x="4079" y="1271"/>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1307" name="Freeform 187"/>
                <p:cNvSpPr>
                  <a:spLocks/>
                </p:cNvSpPr>
                <p:nvPr/>
              </p:nvSpPr>
              <p:spPr bwMode="auto">
                <a:xfrm>
                  <a:off x="4079" y="1271"/>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08" name="Freeform 188"/>
                <p:cNvSpPr>
                  <a:spLocks/>
                </p:cNvSpPr>
                <p:nvPr/>
              </p:nvSpPr>
              <p:spPr bwMode="auto">
                <a:xfrm>
                  <a:off x="4112" y="1251"/>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solidFill>
                  <a:srgbClr val="E5E5E5"/>
                </a:solidFill>
                <a:ln w="9525" cap="rnd">
                  <a:noFill/>
                  <a:round/>
                  <a:headEnd/>
                  <a:tailEnd/>
                </a:ln>
                <a:effectLst/>
              </p:spPr>
              <p:txBody>
                <a:bodyPr/>
                <a:lstStyle/>
                <a:p>
                  <a:endParaRPr lang="es-MX"/>
                </a:p>
              </p:txBody>
            </p:sp>
            <p:sp>
              <p:nvSpPr>
                <p:cNvPr id="261309" name="Freeform 189"/>
                <p:cNvSpPr>
                  <a:spLocks/>
                </p:cNvSpPr>
                <p:nvPr/>
              </p:nvSpPr>
              <p:spPr bwMode="auto">
                <a:xfrm>
                  <a:off x="4112" y="1251"/>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10" name="Freeform 190"/>
                <p:cNvSpPr>
                  <a:spLocks/>
                </p:cNvSpPr>
                <p:nvPr/>
              </p:nvSpPr>
              <p:spPr bwMode="auto">
                <a:xfrm>
                  <a:off x="4101" y="1252"/>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1311" name="Freeform 191"/>
                <p:cNvSpPr>
                  <a:spLocks/>
                </p:cNvSpPr>
                <p:nvPr/>
              </p:nvSpPr>
              <p:spPr bwMode="auto">
                <a:xfrm>
                  <a:off x="4101" y="1252"/>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12" name="Freeform 192"/>
                <p:cNvSpPr>
                  <a:spLocks/>
                </p:cNvSpPr>
                <p:nvPr/>
              </p:nvSpPr>
              <p:spPr bwMode="auto">
                <a:xfrm>
                  <a:off x="4101" y="1247"/>
                  <a:ext cx="25" cy="17"/>
                </a:xfrm>
                <a:custGeom>
                  <a:avLst/>
                  <a:gdLst/>
                  <a:ahLst/>
                  <a:cxnLst>
                    <a:cxn ang="0">
                      <a:pos x="12" y="0"/>
                    </a:cxn>
                    <a:cxn ang="0">
                      <a:pos x="24" y="6"/>
                    </a:cxn>
                    <a:cxn ang="0">
                      <a:pos x="11" y="16"/>
                    </a:cxn>
                    <a:cxn ang="0">
                      <a:pos x="0" y="8"/>
                    </a:cxn>
                    <a:cxn ang="0">
                      <a:pos x="12" y="0"/>
                    </a:cxn>
                  </a:cxnLst>
                  <a:rect l="0" t="0" r="r" b="b"/>
                  <a:pathLst>
                    <a:path w="25" h="17">
                      <a:moveTo>
                        <a:pt x="12" y="0"/>
                      </a:moveTo>
                      <a:lnTo>
                        <a:pt x="24" y="6"/>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1313" name="Freeform 193"/>
                <p:cNvSpPr>
                  <a:spLocks/>
                </p:cNvSpPr>
                <p:nvPr/>
              </p:nvSpPr>
              <p:spPr bwMode="auto">
                <a:xfrm>
                  <a:off x="4101" y="1247"/>
                  <a:ext cx="25" cy="17"/>
                </a:xfrm>
                <a:custGeom>
                  <a:avLst/>
                  <a:gdLst/>
                  <a:ahLst/>
                  <a:cxnLst>
                    <a:cxn ang="0">
                      <a:pos x="12" y="0"/>
                    </a:cxn>
                    <a:cxn ang="0">
                      <a:pos x="24" y="6"/>
                    </a:cxn>
                    <a:cxn ang="0">
                      <a:pos x="11" y="16"/>
                    </a:cxn>
                    <a:cxn ang="0">
                      <a:pos x="0" y="8"/>
                    </a:cxn>
                    <a:cxn ang="0">
                      <a:pos x="12" y="0"/>
                    </a:cxn>
                  </a:cxnLst>
                  <a:rect l="0" t="0" r="r" b="b"/>
                  <a:pathLst>
                    <a:path w="25" h="17">
                      <a:moveTo>
                        <a:pt x="12" y="0"/>
                      </a:moveTo>
                      <a:lnTo>
                        <a:pt x="24" y="6"/>
                      </a:lnTo>
                      <a:lnTo>
                        <a:pt x="11"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14" name="Freeform 194"/>
                <p:cNvSpPr>
                  <a:spLocks/>
                </p:cNvSpPr>
                <p:nvPr/>
              </p:nvSpPr>
              <p:spPr bwMode="auto">
                <a:xfrm>
                  <a:off x="4100" y="1256"/>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solidFill>
                  <a:srgbClr val="E5E5E5"/>
                </a:solidFill>
                <a:ln w="9525" cap="rnd">
                  <a:noFill/>
                  <a:round/>
                  <a:headEnd/>
                  <a:tailEnd/>
                </a:ln>
                <a:effectLst/>
              </p:spPr>
              <p:txBody>
                <a:bodyPr/>
                <a:lstStyle/>
                <a:p>
                  <a:endParaRPr lang="es-MX"/>
                </a:p>
              </p:txBody>
            </p:sp>
            <p:sp>
              <p:nvSpPr>
                <p:cNvPr id="261315" name="Freeform 195"/>
                <p:cNvSpPr>
                  <a:spLocks/>
                </p:cNvSpPr>
                <p:nvPr/>
              </p:nvSpPr>
              <p:spPr bwMode="auto">
                <a:xfrm>
                  <a:off x="4100" y="1256"/>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16" name="Freeform 196"/>
                <p:cNvSpPr>
                  <a:spLocks/>
                </p:cNvSpPr>
                <p:nvPr/>
              </p:nvSpPr>
              <p:spPr bwMode="auto">
                <a:xfrm>
                  <a:off x="4089" y="1257"/>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1317" name="Freeform 197"/>
                <p:cNvSpPr>
                  <a:spLocks/>
                </p:cNvSpPr>
                <p:nvPr/>
              </p:nvSpPr>
              <p:spPr bwMode="auto">
                <a:xfrm>
                  <a:off x="4089" y="1257"/>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18" name="Freeform 198"/>
                <p:cNvSpPr>
                  <a:spLocks/>
                </p:cNvSpPr>
                <p:nvPr/>
              </p:nvSpPr>
              <p:spPr bwMode="auto">
                <a:xfrm>
                  <a:off x="4089" y="1252"/>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1319" name="Freeform 199"/>
                <p:cNvSpPr>
                  <a:spLocks/>
                </p:cNvSpPr>
                <p:nvPr/>
              </p:nvSpPr>
              <p:spPr bwMode="auto">
                <a:xfrm>
                  <a:off x="4089" y="1252"/>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20" name="Freeform 200"/>
                <p:cNvSpPr>
                  <a:spLocks/>
                </p:cNvSpPr>
                <p:nvPr/>
              </p:nvSpPr>
              <p:spPr bwMode="auto">
                <a:xfrm>
                  <a:off x="4088" y="1261"/>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solidFill>
                  <a:srgbClr val="E5E5E5"/>
                </a:solidFill>
                <a:ln w="9525" cap="rnd">
                  <a:noFill/>
                  <a:round/>
                  <a:headEnd/>
                  <a:tailEnd/>
                </a:ln>
                <a:effectLst/>
              </p:spPr>
              <p:txBody>
                <a:bodyPr/>
                <a:lstStyle/>
                <a:p>
                  <a:endParaRPr lang="es-MX"/>
                </a:p>
              </p:txBody>
            </p:sp>
            <p:sp>
              <p:nvSpPr>
                <p:cNvPr id="261321" name="Freeform 201"/>
                <p:cNvSpPr>
                  <a:spLocks/>
                </p:cNvSpPr>
                <p:nvPr/>
              </p:nvSpPr>
              <p:spPr bwMode="auto">
                <a:xfrm>
                  <a:off x="4088" y="1261"/>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22" name="Freeform 202"/>
                <p:cNvSpPr>
                  <a:spLocks/>
                </p:cNvSpPr>
                <p:nvPr/>
              </p:nvSpPr>
              <p:spPr bwMode="auto">
                <a:xfrm>
                  <a:off x="4077" y="1262"/>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1323" name="Freeform 203"/>
                <p:cNvSpPr>
                  <a:spLocks/>
                </p:cNvSpPr>
                <p:nvPr/>
              </p:nvSpPr>
              <p:spPr bwMode="auto">
                <a:xfrm>
                  <a:off x="4077" y="1262"/>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CCCC00"/>
                </a:solidFill>
                <a:ln w="12700" cap="rnd" cmpd="sng">
                  <a:solidFill>
                    <a:srgbClr val="000000"/>
                  </a:solidFill>
                  <a:prstDash val="solid"/>
                  <a:round/>
                  <a:headEnd type="none" w="sm" len="sm"/>
                  <a:tailEnd type="none" w="sm" len="sm"/>
                </a:ln>
                <a:effectLst/>
              </p:spPr>
              <p:txBody>
                <a:bodyPr/>
                <a:lstStyle/>
                <a:p>
                  <a:endParaRPr lang="es-MX"/>
                </a:p>
              </p:txBody>
            </p:sp>
            <p:sp>
              <p:nvSpPr>
                <p:cNvPr id="261324" name="Freeform 204"/>
                <p:cNvSpPr>
                  <a:spLocks/>
                </p:cNvSpPr>
                <p:nvPr/>
              </p:nvSpPr>
              <p:spPr bwMode="auto">
                <a:xfrm>
                  <a:off x="4077" y="1257"/>
                  <a:ext cx="24" cy="17"/>
                </a:xfrm>
                <a:custGeom>
                  <a:avLst/>
                  <a:gdLst/>
                  <a:ahLst/>
                  <a:cxnLst>
                    <a:cxn ang="0">
                      <a:pos x="12" y="0"/>
                    </a:cxn>
                    <a:cxn ang="0">
                      <a:pos x="23" y="7"/>
                    </a:cxn>
                    <a:cxn ang="0">
                      <a:pos x="11" y="16"/>
                    </a:cxn>
                    <a:cxn ang="0">
                      <a:pos x="0" y="8"/>
                    </a:cxn>
                    <a:cxn ang="0">
                      <a:pos x="12" y="0"/>
                    </a:cxn>
                  </a:cxnLst>
                  <a:rect l="0" t="0" r="r" b="b"/>
                  <a:pathLst>
                    <a:path w="24" h="17">
                      <a:moveTo>
                        <a:pt x="12" y="0"/>
                      </a:moveTo>
                      <a:lnTo>
                        <a:pt x="23"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1325" name="Freeform 205"/>
                <p:cNvSpPr>
                  <a:spLocks/>
                </p:cNvSpPr>
                <p:nvPr/>
              </p:nvSpPr>
              <p:spPr bwMode="auto">
                <a:xfrm>
                  <a:off x="4077" y="1257"/>
                  <a:ext cx="24" cy="17"/>
                </a:xfrm>
                <a:custGeom>
                  <a:avLst/>
                  <a:gdLst/>
                  <a:ahLst/>
                  <a:cxnLst>
                    <a:cxn ang="0">
                      <a:pos x="12" y="0"/>
                    </a:cxn>
                    <a:cxn ang="0">
                      <a:pos x="23" y="7"/>
                    </a:cxn>
                    <a:cxn ang="0">
                      <a:pos x="11" y="16"/>
                    </a:cxn>
                    <a:cxn ang="0">
                      <a:pos x="0" y="8"/>
                    </a:cxn>
                    <a:cxn ang="0">
                      <a:pos x="12" y="0"/>
                    </a:cxn>
                  </a:cxnLst>
                  <a:rect l="0" t="0" r="r" b="b"/>
                  <a:pathLst>
                    <a:path w="24" h="17">
                      <a:moveTo>
                        <a:pt x="12" y="0"/>
                      </a:moveTo>
                      <a:lnTo>
                        <a:pt x="23" y="7"/>
                      </a:lnTo>
                      <a:lnTo>
                        <a:pt x="11"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26" name="Freeform 206"/>
                <p:cNvSpPr>
                  <a:spLocks/>
                </p:cNvSpPr>
                <p:nvPr/>
              </p:nvSpPr>
              <p:spPr bwMode="auto">
                <a:xfrm>
                  <a:off x="4110" y="1237"/>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1327" name="Freeform 207"/>
                <p:cNvSpPr>
                  <a:spLocks/>
                </p:cNvSpPr>
                <p:nvPr/>
              </p:nvSpPr>
              <p:spPr bwMode="auto">
                <a:xfrm>
                  <a:off x="4110" y="1237"/>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28" name="Freeform 208"/>
                <p:cNvSpPr>
                  <a:spLocks/>
                </p:cNvSpPr>
                <p:nvPr/>
              </p:nvSpPr>
              <p:spPr bwMode="auto">
                <a:xfrm>
                  <a:off x="4099" y="1238"/>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1329" name="Freeform 209"/>
                <p:cNvSpPr>
                  <a:spLocks/>
                </p:cNvSpPr>
                <p:nvPr/>
              </p:nvSpPr>
              <p:spPr bwMode="auto">
                <a:xfrm>
                  <a:off x="4099" y="1238"/>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30" name="Freeform 210"/>
                <p:cNvSpPr>
                  <a:spLocks/>
                </p:cNvSpPr>
                <p:nvPr/>
              </p:nvSpPr>
              <p:spPr bwMode="auto">
                <a:xfrm>
                  <a:off x="4099" y="1233"/>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1331" name="Freeform 211"/>
                <p:cNvSpPr>
                  <a:spLocks/>
                </p:cNvSpPr>
                <p:nvPr/>
              </p:nvSpPr>
              <p:spPr bwMode="auto">
                <a:xfrm>
                  <a:off x="4099" y="1233"/>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1332" name="Freeform 212"/>
                <p:cNvSpPr>
                  <a:spLocks/>
                </p:cNvSpPr>
                <p:nvPr/>
              </p:nvSpPr>
              <p:spPr bwMode="auto">
                <a:xfrm>
                  <a:off x="4098" y="1242"/>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solidFill>
                  <a:srgbClr val="E5E5E5"/>
                </a:solidFill>
                <a:ln w="9525" cap="rnd">
                  <a:noFill/>
                  <a:round/>
                  <a:headEnd/>
                  <a:tailEnd/>
                </a:ln>
                <a:effectLst/>
              </p:spPr>
              <p:txBody>
                <a:bodyPr/>
                <a:lstStyle/>
                <a:p>
                  <a:endParaRPr lang="es-MX"/>
                </a:p>
              </p:txBody>
            </p:sp>
            <p:sp>
              <p:nvSpPr>
                <p:cNvPr id="261333" name="Freeform 213"/>
                <p:cNvSpPr>
                  <a:spLocks/>
                </p:cNvSpPr>
                <p:nvPr/>
              </p:nvSpPr>
              <p:spPr bwMode="auto">
                <a:xfrm>
                  <a:off x="4098" y="1242"/>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34" name="Freeform 214"/>
                <p:cNvSpPr>
                  <a:spLocks/>
                </p:cNvSpPr>
                <p:nvPr/>
              </p:nvSpPr>
              <p:spPr bwMode="auto">
                <a:xfrm>
                  <a:off x="4087" y="1243"/>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1335" name="Freeform 215"/>
                <p:cNvSpPr>
                  <a:spLocks/>
                </p:cNvSpPr>
                <p:nvPr/>
              </p:nvSpPr>
              <p:spPr bwMode="auto">
                <a:xfrm>
                  <a:off x="4087" y="1243"/>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36" name="Freeform 216"/>
                <p:cNvSpPr>
                  <a:spLocks/>
                </p:cNvSpPr>
                <p:nvPr/>
              </p:nvSpPr>
              <p:spPr bwMode="auto">
                <a:xfrm>
                  <a:off x="4087" y="1238"/>
                  <a:ext cx="24" cy="17"/>
                </a:xfrm>
                <a:custGeom>
                  <a:avLst/>
                  <a:gdLst/>
                  <a:ahLst/>
                  <a:cxnLst>
                    <a:cxn ang="0">
                      <a:pos x="12" y="0"/>
                    </a:cxn>
                    <a:cxn ang="0">
                      <a:pos x="23" y="6"/>
                    </a:cxn>
                    <a:cxn ang="0">
                      <a:pos x="10" y="16"/>
                    </a:cxn>
                    <a:cxn ang="0">
                      <a:pos x="0" y="8"/>
                    </a:cxn>
                    <a:cxn ang="0">
                      <a:pos x="12" y="0"/>
                    </a:cxn>
                  </a:cxnLst>
                  <a:rect l="0" t="0" r="r" b="b"/>
                  <a:pathLst>
                    <a:path w="24" h="17">
                      <a:moveTo>
                        <a:pt x="12" y="0"/>
                      </a:moveTo>
                      <a:lnTo>
                        <a:pt x="23" y="6"/>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1337" name="Freeform 217"/>
                <p:cNvSpPr>
                  <a:spLocks/>
                </p:cNvSpPr>
                <p:nvPr/>
              </p:nvSpPr>
              <p:spPr bwMode="auto">
                <a:xfrm>
                  <a:off x="4087" y="1238"/>
                  <a:ext cx="24" cy="17"/>
                </a:xfrm>
                <a:custGeom>
                  <a:avLst/>
                  <a:gdLst/>
                  <a:ahLst/>
                  <a:cxnLst>
                    <a:cxn ang="0">
                      <a:pos x="12" y="0"/>
                    </a:cxn>
                    <a:cxn ang="0">
                      <a:pos x="23" y="6"/>
                    </a:cxn>
                    <a:cxn ang="0">
                      <a:pos x="10" y="16"/>
                    </a:cxn>
                    <a:cxn ang="0">
                      <a:pos x="0" y="8"/>
                    </a:cxn>
                    <a:cxn ang="0">
                      <a:pos x="12" y="0"/>
                    </a:cxn>
                  </a:cxnLst>
                  <a:rect l="0" t="0" r="r" b="b"/>
                  <a:pathLst>
                    <a:path w="24" h="17">
                      <a:moveTo>
                        <a:pt x="12" y="0"/>
                      </a:moveTo>
                      <a:lnTo>
                        <a:pt x="23" y="6"/>
                      </a:lnTo>
                      <a:lnTo>
                        <a:pt x="10"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1338" name="Freeform 218"/>
                <p:cNvSpPr>
                  <a:spLocks/>
                </p:cNvSpPr>
                <p:nvPr/>
              </p:nvSpPr>
              <p:spPr bwMode="auto">
                <a:xfrm>
                  <a:off x="4086" y="1247"/>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solidFill>
                  <a:srgbClr val="E5E5E5"/>
                </a:solidFill>
                <a:ln w="9525" cap="rnd">
                  <a:noFill/>
                  <a:round/>
                  <a:headEnd/>
                  <a:tailEnd/>
                </a:ln>
                <a:effectLst/>
              </p:spPr>
              <p:txBody>
                <a:bodyPr/>
                <a:lstStyle/>
                <a:p>
                  <a:endParaRPr lang="es-MX"/>
                </a:p>
              </p:txBody>
            </p:sp>
            <p:sp>
              <p:nvSpPr>
                <p:cNvPr id="261339" name="Freeform 219"/>
                <p:cNvSpPr>
                  <a:spLocks/>
                </p:cNvSpPr>
                <p:nvPr/>
              </p:nvSpPr>
              <p:spPr bwMode="auto">
                <a:xfrm>
                  <a:off x="4086" y="1247"/>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40" name="Freeform 220"/>
                <p:cNvSpPr>
                  <a:spLocks/>
                </p:cNvSpPr>
                <p:nvPr/>
              </p:nvSpPr>
              <p:spPr bwMode="auto">
                <a:xfrm>
                  <a:off x="4075" y="1248"/>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1341" name="Freeform 221"/>
                <p:cNvSpPr>
                  <a:spLocks/>
                </p:cNvSpPr>
                <p:nvPr/>
              </p:nvSpPr>
              <p:spPr bwMode="auto">
                <a:xfrm>
                  <a:off x="4075" y="1248"/>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CCCC00"/>
                </a:solidFill>
                <a:ln w="12700" cap="rnd" cmpd="sng">
                  <a:solidFill>
                    <a:srgbClr val="000000"/>
                  </a:solidFill>
                  <a:prstDash val="solid"/>
                  <a:round/>
                  <a:headEnd type="none" w="sm" len="sm"/>
                  <a:tailEnd type="none" w="sm" len="sm"/>
                </a:ln>
                <a:effectLst/>
              </p:spPr>
              <p:txBody>
                <a:bodyPr/>
                <a:lstStyle/>
                <a:p>
                  <a:endParaRPr lang="es-MX"/>
                </a:p>
              </p:txBody>
            </p:sp>
            <p:sp>
              <p:nvSpPr>
                <p:cNvPr id="261342" name="Freeform 222"/>
                <p:cNvSpPr>
                  <a:spLocks/>
                </p:cNvSpPr>
                <p:nvPr/>
              </p:nvSpPr>
              <p:spPr bwMode="auto">
                <a:xfrm>
                  <a:off x="4075" y="1243"/>
                  <a:ext cx="24" cy="17"/>
                </a:xfrm>
                <a:custGeom>
                  <a:avLst/>
                  <a:gdLst/>
                  <a:ahLst/>
                  <a:cxnLst>
                    <a:cxn ang="0">
                      <a:pos x="12" y="0"/>
                    </a:cxn>
                    <a:cxn ang="0">
                      <a:pos x="23" y="6"/>
                    </a:cxn>
                    <a:cxn ang="0">
                      <a:pos x="10" y="16"/>
                    </a:cxn>
                    <a:cxn ang="0">
                      <a:pos x="0" y="8"/>
                    </a:cxn>
                    <a:cxn ang="0">
                      <a:pos x="12" y="0"/>
                    </a:cxn>
                  </a:cxnLst>
                  <a:rect l="0" t="0" r="r" b="b"/>
                  <a:pathLst>
                    <a:path w="24" h="17">
                      <a:moveTo>
                        <a:pt x="12" y="0"/>
                      </a:moveTo>
                      <a:lnTo>
                        <a:pt x="23" y="6"/>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1343" name="Freeform 223"/>
                <p:cNvSpPr>
                  <a:spLocks/>
                </p:cNvSpPr>
                <p:nvPr/>
              </p:nvSpPr>
              <p:spPr bwMode="auto">
                <a:xfrm>
                  <a:off x="4075" y="1243"/>
                  <a:ext cx="24" cy="17"/>
                </a:xfrm>
                <a:custGeom>
                  <a:avLst/>
                  <a:gdLst/>
                  <a:ahLst/>
                  <a:cxnLst>
                    <a:cxn ang="0">
                      <a:pos x="12" y="0"/>
                    </a:cxn>
                    <a:cxn ang="0">
                      <a:pos x="23" y="6"/>
                    </a:cxn>
                    <a:cxn ang="0">
                      <a:pos x="10" y="16"/>
                    </a:cxn>
                    <a:cxn ang="0">
                      <a:pos x="0" y="8"/>
                    </a:cxn>
                    <a:cxn ang="0">
                      <a:pos x="12" y="0"/>
                    </a:cxn>
                  </a:cxnLst>
                  <a:rect l="0" t="0" r="r" b="b"/>
                  <a:pathLst>
                    <a:path w="24" h="17">
                      <a:moveTo>
                        <a:pt x="12" y="0"/>
                      </a:moveTo>
                      <a:lnTo>
                        <a:pt x="23" y="6"/>
                      </a:lnTo>
                      <a:lnTo>
                        <a:pt x="10"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1344" name="Freeform 224"/>
                <p:cNvSpPr>
                  <a:spLocks/>
                </p:cNvSpPr>
                <p:nvPr/>
              </p:nvSpPr>
              <p:spPr bwMode="auto">
                <a:xfrm>
                  <a:off x="4125" y="1270"/>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1345" name="Freeform 225"/>
                <p:cNvSpPr>
                  <a:spLocks/>
                </p:cNvSpPr>
                <p:nvPr/>
              </p:nvSpPr>
              <p:spPr bwMode="auto">
                <a:xfrm>
                  <a:off x="4125" y="1270"/>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46" name="Freeform 226"/>
                <p:cNvSpPr>
                  <a:spLocks/>
                </p:cNvSpPr>
                <p:nvPr/>
              </p:nvSpPr>
              <p:spPr bwMode="auto">
                <a:xfrm>
                  <a:off x="4115" y="1271"/>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1347" name="Freeform 227"/>
                <p:cNvSpPr>
                  <a:spLocks/>
                </p:cNvSpPr>
                <p:nvPr/>
              </p:nvSpPr>
              <p:spPr bwMode="auto">
                <a:xfrm>
                  <a:off x="4115" y="1271"/>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48" name="Freeform 228"/>
                <p:cNvSpPr>
                  <a:spLocks/>
                </p:cNvSpPr>
                <p:nvPr/>
              </p:nvSpPr>
              <p:spPr bwMode="auto">
                <a:xfrm>
                  <a:off x="4114" y="1265"/>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solidFill>
                  <a:srgbClr val="CCCCCC"/>
                </a:solidFill>
                <a:ln w="9525" cap="rnd">
                  <a:noFill/>
                  <a:round/>
                  <a:headEnd/>
                  <a:tailEnd/>
                </a:ln>
                <a:effectLst/>
              </p:spPr>
              <p:txBody>
                <a:bodyPr/>
                <a:lstStyle/>
                <a:p>
                  <a:endParaRPr lang="es-MX"/>
                </a:p>
              </p:txBody>
            </p:sp>
            <p:sp>
              <p:nvSpPr>
                <p:cNvPr id="261349" name="Freeform 229"/>
                <p:cNvSpPr>
                  <a:spLocks/>
                </p:cNvSpPr>
                <p:nvPr/>
              </p:nvSpPr>
              <p:spPr bwMode="auto">
                <a:xfrm>
                  <a:off x="4114" y="1265"/>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50" name="Freeform 230"/>
                <p:cNvSpPr>
                  <a:spLocks/>
                </p:cNvSpPr>
                <p:nvPr/>
              </p:nvSpPr>
              <p:spPr bwMode="auto">
                <a:xfrm>
                  <a:off x="4113" y="1275"/>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1351" name="Freeform 231"/>
                <p:cNvSpPr>
                  <a:spLocks/>
                </p:cNvSpPr>
                <p:nvPr/>
              </p:nvSpPr>
              <p:spPr bwMode="auto">
                <a:xfrm>
                  <a:off x="4113" y="1275"/>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52" name="Freeform 232"/>
                <p:cNvSpPr>
                  <a:spLocks/>
                </p:cNvSpPr>
                <p:nvPr/>
              </p:nvSpPr>
              <p:spPr bwMode="auto">
                <a:xfrm>
                  <a:off x="4102" y="1276"/>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1353" name="Freeform 233"/>
                <p:cNvSpPr>
                  <a:spLocks/>
                </p:cNvSpPr>
                <p:nvPr/>
              </p:nvSpPr>
              <p:spPr bwMode="auto">
                <a:xfrm>
                  <a:off x="4102" y="1276"/>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54" name="Freeform 234"/>
                <p:cNvSpPr>
                  <a:spLocks/>
                </p:cNvSpPr>
                <p:nvPr/>
              </p:nvSpPr>
              <p:spPr bwMode="auto">
                <a:xfrm>
                  <a:off x="4102" y="1270"/>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solidFill>
                  <a:srgbClr val="CCCCCC"/>
                </a:solidFill>
                <a:ln w="9525" cap="rnd">
                  <a:noFill/>
                  <a:round/>
                  <a:headEnd/>
                  <a:tailEnd/>
                </a:ln>
                <a:effectLst/>
              </p:spPr>
              <p:txBody>
                <a:bodyPr/>
                <a:lstStyle/>
                <a:p>
                  <a:endParaRPr lang="es-MX"/>
                </a:p>
              </p:txBody>
            </p:sp>
            <p:sp>
              <p:nvSpPr>
                <p:cNvPr id="261355" name="Freeform 235"/>
                <p:cNvSpPr>
                  <a:spLocks/>
                </p:cNvSpPr>
                <p:nvPr/>
              </p:nvSpPr>
              <p:spPr bwMode="auto">
                <a:xfrm>
                  <a:off x="4102" y="1270"/>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56" name="Freeform 236"/>
                <p:cNvSpPr>
                  <a:spLocks/>
                </p:cNvSpPr>
                <p:nvPr/>
              </p:nvSpPr>
              <p:spPr bwMode="auto">
                <a:xfrm>
                  <a:off x="4101" y="1280"/>
                  <a:ext cx="17" cy="20"/>
                </a:xfrm>
                <a:custGeom>
                  <a:avLst/>
                  <a:gdLst/>
                  <a:ahLst/>
                  <a:cxnLst>
                    <a:cxn ang="0">
                      <a:pos x="13" y="0"/>
                    </a:cxn>
                    <a:cxn ang="0">
                      <a:pos x="16" y="14"/>
                    </a:cxn>
                    <a:cxn ang="0">
                      <a:pos x="2" y="19"/>
                    </a:cxn>
                    <a:cxn ang="0">
                      <a:pos x="0" y="5"/>
                    </a:cxn>
                    <a:cxn ang="0">
                      <a:pos x="13" y="0"/>
                    </a:cxn>
                  </a:cxnLst>
                  <a:rect l="0" t="0" r="r" b="b"/>
                  <a:pathLst>
                    <a:path w="17" h="20">
                      <a:moveTo>
                        <a:pt x="13" y="0"/>
                      </a:moveTo>
                      <a:lnTo>
                        <a:pt x="16" y="14"/>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1357" name="Freeform 237"/>
                <p:cNvSpPr>
                  <a:spLocks/>
                </p:cNvSpPr>
                <p:nvPr/>
              </p:nvSpPr>
              <p:spPr bwMode="auto">
                <a:xfrm>
                  <a:off x="4101" y="1280"/>
                  <a:ext cx="17" cy="20"/>
                </a:xfrm>
                <a:custGeom>
                  <a:avLst/>
                  <a:gdLst/>
                  <a:ahLst/>
                  <a:cxnLst>
                    <a:cxn ang="0">
                      <a:pos x="13" y="0"/>
                    </a:cxn>
                    <a:cxn ang="0">
                      <a:pos x="16" y="14"/>
                    </a:cxn>
                    <a:cxn ang="0">
                      <a:pos x="2" y="19"/>
                    </a:cxn>
                    <a:cxn ang="0">
                      <a:pos x="0" y="5"/>
                    </a:cxn>
                    <a:cxn ang="0">
                      <a:pos x="13" y="0"/>
                    </a:cxn>
                  </a:cxnLst>
                  <a:rect l="0" t="0" r="r" b="b"/>
                  <a:pathLst>
                    <a:path w="17" h="20">
                      <a:moveTo>
                        <a:pt x="13" y="0"/>
                      </a:moveTo>
                      <a:lnTo>
                        <a:pt x="16" y="14"/>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58" name="Freeform 238"/>
                <p:cNvSpPr>
                  <a:spLocks/>
                </p:cNvSpPr>
                <p:nvPr/>
              </p:nvSpPr>
              <p:spPr bwMode="auto">
                <a:xfrm>
                  <a:off x="4090" y="1281"/>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1359" name="Freeform 239"/>
                <p:cNvSpPr>
                  <a:spLocks/>
                </p:cNvSpPr>
                <p:nvPr/>
              </p:nvSpPr>
              <p:spPr bwMode="auto">
                <a:xfrm>
                  <a:off x="4090" y="1281"/>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CCCC00"/>
                </a:solidFill>
                <a:ln w="12700" cap="rnd" cmpd="sng">
                  <a:solidFill>
                    <a:srgbClr val="000000"/>
                  </a:solidFill>
                  <a:prstDash val="solid"/>
                  <a:round/>
                  <a:headEnd type="none" w="sm" len="sm"/>
                  <a:tailEnd type="none" w="sm" len="sm"/>
                </a:ln>
                <a:effectLst/>
              </p:spPr>
              <p:txBody>
                <a:bodyPr/>
                <a:lstStyle/>
                <a:p>
                  <a:endParaRPr lang="es-MX"/>
                </a:p>
              </p:txBody>
            </p:sp>
            <p:sp>
              <p:nvSpPr>
                <p:cNvPr id="261360" name="Freeform 240"/>
                <p:cNvSpPr>
                  <a:spLocks/>
                </p:cNvSpPr>
                <p:nvPr/>
              </p:nvSpPr>
              <p:spPr bwMode="auto">
                <a:xfrm>
                  <a:off x="4090" y="1276"/>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1361" name="Freeform 241"/>
                <p:cNvSpPr>
                  <a:spLocks/>
                </p:cNvSpPr>
                <p:nvPr/>
              </p:nvSpPr>
              <p:spPr bwMode="auto">
                <a:xfrm>
                  <a:off x="4090" y="1276"/>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62" name="Freeform 242"/>
                <p:cNvSpPr>
                  <a:spLocks/>
                </p:cNvSpPr>
                <p:nvPr/>
              </p:nvSpPr>
              <p:spPr bwMode="auto">
                <a:xfrm>
                  <a:off x="4123" y="1256"/>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1363" name="Freeform 243"/>
                <p:cNvSpPr>
                  <a:spLocks/>
                </p:cNvSpPr>
                <p:nvPr/>
              </p:nvSpPr>
              <p:spPr bwMode="auto">
                <a:xfrm>
                  <a:off x="4123" y="1256"/>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64" name="Freeform 244"/>
                <p:cNvSpPr>
                  <a:spLocks/>
                </p:cNvSpPr>
                <p:nvPr/>
              </p:nvSpPr>
              <p:spPr bwMode="auto">
                <a:xfrm>
                  <a:off x="4112" y="1256"/>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1365" name="Freeform 245"/>
                <p:cNvSpPr>
                  <a:spLocks/>
                </p:cNvSpPr>
                <p:nvPr/>
              </p:nvSpPr>
              <p:spPr bwMode="auto">
                <a:xfrm>
                  <a:off x="4112" y="1256"/>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66" name="Freeform 246"/>
                <p:cNvSpPr>
                  <a:spLocks/>
                </p:cNvSpPr>
                <p:nvPr/>
              </p:nvSpPr>
              <p:spPr bwMode="auto">
                <a:xfrm>
                  <a:off x="4112" y="1251"/>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solidFill>
                  <a:srgbClr val="CCCCCC"/>
                </a:solidFill>
                <a:ln w="9525" cap="rnd">
                  <a:noFill/>
                  <a:round/>
                  <a:headEnd/>
                  <a:tailEnd/>
                </a:ln>
                <a:effectLst/>
              </p:spPr>
              <p:txBody>
                <a:bodyPr/>
                <a:lstStyle/>
                <a:p>
                  <a:endParaRPr lang="es-MX"/>
                </a:p>
              </p:txBody>
            </p:sp>
            <p:sp>
              <p:nvSpPr>
                <p:cNvPr id="261367" name="Freeform 247"/>
                <p:cNvSpPr>
                  <a:spLocks/>
                </p:cNvSpPr>
                <p:nvPr/>
              </p:nvSpPr>
              <p:spPr bwMode="auto">
                <a:xfrm>
                  <a:off x="4112" y="1251"/>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68" name="Freeform 248"/>
                <p:cNvSpPr>
                  <a:spLocks/>
                </p:cNvSpPr>
                <p:nvPr/>
              </p:nvSpPr>
              <p:spPr bwMode="auto">
                <a:xfrm>
                  <a:off x="4111" y="1261"/>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1369" name="Freeform 249"/>
                <p:cNvSpPr>
                  <a:spLocks/>
                </p:cNvSpPr>
                <p:nvPr/>
              </p:nvSpPr>
              <p:spPr bwMode="auto">
                <a:xfrm>
                  <a:off x="4111" y="1261"/>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70" name="Freeform 250"/>
                <p:cNvSpPr>
                  <a:spLocks/>
                </p:cNvSpPr>
                <p:nvPr/>
              </p:nvSpPr>
              <p:spPr bwMode="auto">
                <a:xfrm>
                  <a:off x="4100" y="1262"/>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1371" name="Freeform 251"/>
                <p:cNvSpPr>
                  <a:spLocks/>
                </p:cNvSpPr>
                <p:nvPr/>
              </p:nvSpPr>
              <p:spPr bwMode="auto">
                <a:xfrm>
                  <a:off x="4100" y="1262"/>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72" name="Freeform 252"/>
                <p:cNvSpPr>
                  <a:spLocks/>
                </p:cNvSpPr>
                <p:nvPr/>
              </p:nvSpPr>
              <p:spPr bwMode="auto">
                <a:xfrm>
                  <a:off x="4100" y="1256"/>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1373" name="Freeform 253"/>
                <p:cNvSpPr>
                  <a:spLocks/>
                </p:cNvSpPr>
                <p:nvPr/>
              </p:nvSpPr>
              <p:spPr bwMode="auto">
                <a:xfrm>
                  <a:off x="4100" y="1256"/>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74" name="Freeform 254"/>
                <p:cNvSpPr>
                  <a:spLocks/>
                </p:cNvSpPr>
                <p:nvPr/>
              </p:nvSpPr>
              <p:spPr bwMode="auto">
                <a:xfrm>
                  <a:off x="4099" y="1266"/>
                  <a:ext cx="17" cy="20"/>
                </a:xfrm>
                <a:custGeom>
                  <a:avLst/>
                  <a:gdLst/>
                  <a:ahLst/>
                  <a:cxnLst>
                    <a:cxn ang="0">
                      <a:pos x="13" y="0"/>
                    </a:cxn>
                    <a:cxn ang="0">
                      <a:pos x="16" y="13"/>
                    </a:cxn>
                    <a:cxn ang="0">
                      <a:pos x="2" y="19"/>
                    </a:cxn>
                    <a:cxn ang="0">
                      <a:pos x="0" y="4"/>
                    </a:cxn>
                    <a:cxn ang="0">
                      <a:pos x="13" y="0"/>
                    </a:cxn>
                  </a:cxnLst>
                  <a:rect l="0" t="0" r="r" b="b"/>
                  <a:pathLst>
                    <a:path w="17" h="20">
                      <a:moveTo>
                        <a:pt x="13" y="0"/>
                      </a:moveTo>
                      <a:lnTo>
                        <a:pt x="16" y="13"/>
                      </a:lnTo>
                      <a:lnTo>
                        <a:pt x="2" y="19"/>
                      </a:lnTo>
                      <a:lnTo>
                        <a:pt x="0" y="4"/>
                      </a:lnTo>
                      <a:lnTo>
                        <a:pt x="13" y="0"/>
                      </a:lnTo>
                    </a:path>
                  </a:pathLst>
                </a:custGeom>
                <a:solidFill>
                  <a:srgbClr val="E5E5E5"/>
                </a:solidFill>
                <a:ln w="9525" cap="rnd">
                  <a:noFill/>
                  <a:round/>
                  <a:headEnd/>
                  <a:tailEnd/>
                </a:ln>
                <a:effectLst/>
              </p:spPr>
              <p:txBody>
                <a:bodyPr/>
                <a:lstStyle/>
                <a:p>
                  <a:endParaRPr lang="es-MX"/>
                </a:p>
              </p:txBody>
            </p:sp>
            <p:sp>
              <p:nvSpPr>
                <p:cNvPr id="261375" name="Freeform 255"/>
                <p:cNvSpPr>
                  <a:spLocks/>
                </p:cNvSpPr>
                <p:nvPr/>
              </p:nvSpPr>
              <p:spPr bwMode="auto">
                <a:xfrm>
                  <a:off x="4099" y="1266"/>
                  <a:ext cx="17" cy="20"/>
                </a:xfrm>
                <a:custGeom>
                  <a:avLst/>
                  <a:gdLst/>
                  <a:ahLst/>
                  <a:cxnLst>
                    <a:cxn ang="0">
                      <a:pos x="13" y="0"/>
                    </a:cxn>
                    <a:cxn ang="0">
                      <a:pos x="16" y="13"/>
                    </a:cxn>
                    <a:cxn ang="0">
                      <a:pos x="2" y="19"/>
                    </a:cxn>
                    <a:cxn ang="0">
                      <a:pos x="0" y="4"/>
                    </a:cxn>
                    <a:cxn ang="0">
                      <a:pos x="13" y="0"/>
                    </a:cxn>
                  </a:cxnLst>
                  <a:rect l="0" t="0" r="r" b="b"/>
                  <a:pathLst>
                    <a:path w="17" h="20">
                      <a:moveTo>
                        <a:pt x="13" y="0"/>
                      </a:moveTo>
                      <a:lnTo>
                        <a:pt x="16" y="13"/>
                      </a:lnTo>
                      <a:lnTo>
                        <a:pt x="2" y="19"/>
                      </a:lnTo>
                      <a:lnTo>
                        <a:pt x="0" y="4"/>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76" name="Freeform 256"/>
                <p:cNvSpPr>
                  <a:spLocks/>
                </p:cNvSpPr>
                <p:nvPr/>
              </p:nvSpPr>
              <p:spPr bwMode="auto">
                <a:xfrm>
                  <a:off x="4088" y="1267"/>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CCCC00"/>
                </a:solidFill>
                <a:ln w="9525" cap="rnd">
                  <a:noFill/>
                  <a:round/>
                  <a:headEnd/>
                  <a:tailEnd/>
                </a:ln>
                <a:effectLst/>
              </p:spPr>
              <p:txBody>
                <a:bodyPr/>
                <a:lstStyle/>
                <a:p>
                  <a:endParaRPr lang="es-MX"/>
                </a:p>
              </p:txBody>
            </p:sp>
            <p:sp>
              <p:nvSpPr>
                <p:cNvPr id="261377" name="Freeform 257"/>
                <p:cNvSpPr>
                  <a:spLocks/>
                </p:cNvSpPr>
                <p:nvPr/>
              </p:nvSpPr>
              <p:spPr bwMode="auto">
                <a:xfrm>
                  <a:off x="4088" y="1267"/>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78" name="Freeform 258"/>
                <p:cNvSpPr>
                  <a:spLocks/>
                </p:cNvSpPr>
                <p:nvPr/>
              </p:nvSpPr>
              <p:spPr bwMode="auto">
                <a:xfrm>
                  <a:off x="4088" y="1261"/>
                  <a:ext cx="24" cy="17"/>
                </a:xfrm>
                <a:custGeom>
                  <a:avLst/>
                  <a:gdLst/>
                  <a:ahLst/>
                  <a:cxnLst>
                    <a:cxn ang="0">
                      <a:pos x="11" y="0"/>
                    </a:cxn>
                    <a:cxn ang="0">
                      <a:pos x="23" y="7"/>
                    </a:cxn>
                    <a:cxn ang="0">
                      <a:pos x="10" y="16"/>
                    </a:cxn>
                    <a:cxn ang="0">
                      <a:pos x="0" y="9"/>
                    </a:cxn>
                    <a:cxn ang="0">
                      <a:pos x="11" y="0"/>
                    </a:cxn>
                  </a:cxnLst>
                  <a:rect l="0" t="0" r="r" b="b"/>
                  <a:pathLst>
                    <a:path w="24" h="17">
                      <a:moveTo>
                        <a:pt x="11" y="0"/>
                      </a:moveTo>
                      <a:lnTo>
                        <a:pt x="23" y="7"/>
                      </a:lnTo>
                      <a:lnTo>
                        <a:pt x="10" y="16"/>
                      </a:lnTo>
                      <a:lnTo>
                        <a:pt x="0" y="9"/>
                      </a:lnTo>
                      <a:lnTo>
                        <a:pt x="11" y="0"/>
                      </a:lnTo>
                    </a:path>
                  </a:pathLst>
                </a:custGeom>
                <a:solidFill>
                  <a:srgbClr val="CCCCCC"/>
                </a:solidFill>
                <a:ln w="9525" cap="rnd">
                  <a:noFill/>
                  <a:round/>
                  <a:headEnd/>
                  <a:tailEnd/>
                </a:ln>
                <a:effectLst/>
              </p:spPr>
              <p:txBody>
                <a:bodyPr/>
                <a:lstStyle/>
                <a:p>
                  <a:endParaRPr lang="es-MX"/>
                </a:p>
              </p:txBody>
            </p:sp>
            <p:sp>
              <p:nvSpPr>
                <p:cNvPr id="261379" name="Freeform 259"/>
                <p:cNvSpPr>
                  <a:spLocks/>
                </p:cNvSpPr>
                <p:nvPr/>
              </p:nvSpPr>
              <p:spPr bwMode="auto">
                <a:xfrm>
                  <a:off x="4088" y="1261"/>
                  <a:ext cx="24" cy="17"/>
                </a:xfrm>
                <a:custGeom>
                  <a:avLst/>
                  <a:gdLst/>
                  <a:ahLst/>
                  <a:cxnLst>
                    <a:cxn ang="0">
                      <a:pos x="11" y="0"/>
                    </a:cxn>
                    <a:cxn ang="0">
                      <a:pos x="23" y="7"/>
                    </a:cxn>
                    <a:cxn ang="0">
                      <a:pos x="10" y="16"/>
                    </a:cxn>
                    <a:cxn ang="0">
                      <a:pos x="0" y="9"/>
                    </a:cxn>
                    <a:cxn ang="0">
                      <a:pos x="11" y="0"/>
                    </a:cxn>
                  </a:cxnLst>
                  <a:rect l="0" t="0" r="r" b="b"/>
                  <a:pathLst>
                    <a:path w="24" h="17">
                      <a:moveTo>
                        <a:pt x="11" y="0"/>
                      </a:moveTo>
                      <a:lnTo>
                        <a:pt x="23" y="7"/>
                      </a:lnTo>
                      <a:lnTo>
                        <a:pt x="10" y="16"/>
                      </a:lnTo>
                      <a:lnTo>
                        <a:pt x="0" y="9"/>
                      </a:lnTo>
                      <a:lnTo>
                        <a:pt x="11"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80" name="Freeform 260"/>
                <p:cNvSpPr>
                  <a:spLocks/>
                </p:cNvSpPr>
                <p:nvPr/>
              </p:nvSpPr>
              <p:spPr bwMode="auto">
                <a:xfrm>
                  <a:off x="4121" y="1242"/>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1381" name="Freeform 261"/>
                <p:cNvSpPr>
                  <a:spLocks/>
                </p:cNvSpPr>
                <p:nvPr/>
              </p:nvSpPr>
              <p:spPr bwMode="auto">
                <a:xfrm>
                  <a:off x="4121" y="1242"/>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82" name="Freeform 262"/>
                <p:cNvSpPr>
                  <a:spLocks/>
                </p:cNvSpPr>
                <p:nvPr/>
              </p:nvSpPr>
              <p:spPr bwMode="auto">
                <a:xfrm>
                  <a:off x="4110" y="1242"/>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1383" name="Freeform 263"/>
                <p:cNvSpPr>
                  <a:spLocks/>
                </p:cNvSpPr>
                <p:nvPr/>
              </p:nvSpPr>
              <p:spPr bwMode="auto">
                <a:xfrm>
                  <a:off x="4110" y="1242"/>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84" name="Freeform 264"/>
                <p:cNvSpPr>
                  <a:spLocks/>
                </p:cNvSpPr>
                <p:nvPr/>
              </p:nvSpPr>
              <p:spPr bwMode="auto">
                <a:xfrm>
                  <a:off x="4110" y="1237"/>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1385" name="Freeform 265"/>
                <p:cNvSpPr>
                  <a:spLocks/>
                </p:cNvSpPr>
                <p:nvPr/>
              </p:nvSpPr>
              <p:spPr bwMode="auto">
                <a:xfrm>
                  <a:off x="4110" y="1237"/>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1386" name="Freeform 266"/>
                <p:cNvSpPr>
                  <a:spLocks/>
                </p:cNvSpPr>
                <p:nvPr/>
              </p:nvSpPr>
              <p:spPr bwMode="auto">
                <a:xfrm>
                  <a:off x="4109" y="1247"/>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1387" name="Freeform 267"/>
                <p:cNvSpPr>
                  <a:spLocks/>
                </p:cNvSpPr>
                <p:nvPr/>
              </p:nvSpPr>
              <p:spPr bwMode="auto">
                <a:xfrm>
                  <a:off x="4109" y="1247"/>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88" name="Freeform 268"/>
                <p:cNvSpPr>
                  <a:spLocks/>
                </p:cNvSpPr>
                <p:nvPr/>
              </p:nvSpPr>
              <p:spPr bwMode="auto">
                <a:xfrm>
                  <a:off x="4098" y="1247"/>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1389" name="Freeform 269"/>
                <p:cNvSpPr>
                  <a:spLocks/>
                </p:cNvSpPr>
                <p:nvPr/>
              </p:nvSpPr>
              <p:spPr bwMode="auto">
                <a:xfrm>
                  <a:off x="4098" y="1247"/>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90" name="Freeform 270"/>
                <p:cNvSpPr>
                  <a:spLocks/>
                </p:cNvSpPr>
                <p:nvPr/>
              </p:nvSpPr>
              <p:spPr bwMode="auto">
                <a:xfrm>
                  <a:off x="4098" y="1242"/>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solidFill>
                  <a:srgbClr val="CCCCCC"/>
                </a:solidFill>
                <a:ln w="9525" cap="rnd">
                  <a:noFill/>
                  <a:round/>
                  <a:headEnd/>
                  <a:tailEnd/>
                </a:ln>
                <a:effectLst/>
              </p:spPr>
              <p:txBody>
                <a:bodyPr/>
                <a:lstStyle/>
                <a:p>
                  <a:endParaRPr lang="es-MX"/>
                </a:p>
              </p:txBody>
            </p:sp>
            <p:sp>
              <p:nvSpPr>
                <p:cNvPr id="261391" name="Freeform 271"/>
                <p:cNvSpPr>
                  <a:spLocks/>
                </p:cNvSpPr>
                <p:nvPr/>
              </p:nvSpPr>
              <p:spPr bwMode="auto">
                <a:xfrm>
                  <a:off x="4098" y="1242"/>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1392" name="Freeform 272"/>
                <p:cNvSpPr>
                  <a:spLocks/>
                </p:cNvSpPr>
                <p:nvPr/>
              </p:nvSpPr>
              <p:spPr bwMode="auto">
                <a:xfrm>
                  <a:off x="4097" y="1252"/>
                  <a:ext cx="17" cy="20"/>
                </a:xfrm>
                <a:custGeom>
                  <a:avLst/>
                  <a:gdLst/>
                  <a:ahLst/>
                  <a:cxnLst>
                    <a:cxn ang="0">
                      <a:pos x="13" y="0"/>
                    </a:cxn>
                    <a:cxn ang="0">
                      <a:pos x="16" y="13"/>
                    </a:cxn>
                    <a:cxn ang="0">
                      <a:pos x="2" y="19"/>
                    </a:cxn>
                    <a:cxn ang="0">
                      <a:pos x="0" y="4"/>
                    </a:cxn>
                    <a:cxn ang="0">
                      <a:pos x="13" y="0"/>
                    </a:cxn>
                  </a:cxnLst>
                  <a:rect l="0" t="0" r="r" b="b"/>
                  <a:pathLst>
                    <a:path w="17" h="20">
                      <a:moveTo>
                        <a:pt x="13" y="0"/>
                      </a:moveTo>
                      <a:lnTo>
                        <a:pt x="16" y="13"/>
                      </a:lnTo>
                      <a:lnTo>
                        <a:pt x="2" y="19"/>
                      </a:lnTo>
                      <a:lnTo>
                        <a:pt x="0" y="4"/>
                      </a:lnTo>
                      <a:lnTo>
                        <a:pt x="13" y="0"/>
                      </a:lnTo>
                    </a:path>
                  </a:pathLst>
                </a:custGeom>
                <a:solidFill>
                  <a:srgbClr val="E5E5E5"/>
                </a:solidFill>
                <a:ln w="9525" cap="rnd">
                  <a:noFill/>
                  <a:round/>
                  <a:headEnd/>
                  <a:tailEnd/>
                </a:ln>
                <a:effectLst/>
              </p:spPr>
              <p:txBody>
                <a:bodyPr/>
                <a:lstStyle/>
                <a:p>
                  <a:endParaRPr lang="es-MX"/>
                </a:p>
              </p:txBody>
            </p:sp>
            <p:sp>
              <p:nvSpPr>
                <p:cNvPr id="261393" name="Freeform 273"/>
                <p:cNvSpPr>
                  <a:spLocks/>
                </p:cNvSpPr>
                <p:nvPr/>
              </p:nvSpPr>
              <p:spPr bwMode="auto">
                <a:xfrm>
                  <a:off x="4097" y="1252"/>
                  <a:ext cx="17" cy="20"/>
                </a:xfrm>
                <a:custGeom>
                  <a:avLst/>
                  <a:gdLst/>
                  <a:ahLst/>
                  <a:cxnLst>
                    <a:cxn ang="0">
                      <a:pos x="13" y="0"/>
                    </a:cxn>
                    <a:cxn ang="0">
                      <a:pos x="16" y="13"/>
                    </a:cxn>
                    <a:cxn ang="0">
                      <a:pos x="2" y="19"/>
                    </a:cxn>
                    <a:cxn ang="0">
                      <a:pos x="0" y="4"/>
                    </a:cxn>
                    <a:cxn ang="0">
                      <a:pos x="13" y="0"/>
                    </a:cxn>
                  </a:cxnLst>
                  <a:rect l="0" t="0" r="r" b="b"/>
                  <a:pathLst>
                    <a:path w="17" h="20">
                      <a:moveTo>
                        <a:pt x="13" y="0"/>
                      </a:moveTo>
                      <a:lnTo>
                        <a:pt x="16" y="13"/>
                      </a:lnTo>
                      <a:lnTo>
                        <a:pt x="2" y="19"/>
                      </a:lnTo>
                      <a:lnTo>
                        <a:pt x="0" y="4"/>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94" name="Freeform 274"/>
                <p:cNvSpPr>
                  <a:spLocks/>
                </p:cNvSpPr>
                <p:nvPr/>
              </p:nvSpPr>
              <p:spPr bwMode="auto">
                <a:xfrm>
                  <a:off x="4086" y="1253"/>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CCCC00"/>
                </a:solidFill>
                <a:ln w="9525" cap="rnd">
                  <a:noFill/>
                  <a:round/>
                  <a:headEnd/>
                  <a:tailEnd/>
                </a:ln>
                <a:effectLst/>
              </p:spPr>
              <p:txBody>
                <a:bodyPr/>
                <a:lstStyle/>
                <a:p>
                  <a:endParaRPr lang="es-MX"/>
                </a:p>
              </p:txBody>
            </p:sp>
            <p:sp>
              <p:nvSpPr>
                <p:cNvPr id="261395" name="Freeform 275"/>
                <p:cNvSpPr>
                  <a:spLocks/>
                </p:cNvSpPr>
                <p:nvPr/>
              </p:nvSpPr>
              <p:spPr bwMode="auto">
                <a:xfrm>
                  <a:off x="4086" y="1253"/>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396" name="Freeform 276"/>
                <p:cNvSpPr>
                  <a:spLocks/>
                </p:cNvSpPr>
                <p:nvPr/>
              </p:nvSpPr>
              <p:spPr bwMode="auto">
                <a:xfrm>
                  <a:off x="4086" y="1247"/>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1397" name="Freeform 277"/>
                <p:cNvSpPr>
                  <a:spLocks/>
                </p:cNvSpPr>
                <p:nvPr/>
              </p:nvSpPr>
              <p:spPr bwMode="auto">
                <a:xfrm>
                  <a:off x="4086" y="1247"/>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1398" name="Freeform 278"/>
                <p:cNvSpPr>
                  <a:spLocks/>
                </p:cNvSpPr>
                <p:nvPr/>
              </p:nvSpPr>
              <p:spPr bwMode="auto">
                <a:xfrm>
                  <a:off x="4136" y="1274"/>
                  <a:ext cx="17" cy="20"/>
                </a:xfrm>
                <a:custGeom>
                  <a:avLst/>
                  <a:gdLst/>
                  <a:ahLst/>
                  <a:cxnLst>
                    <a:cxn ang="0">
                      <a:pos x="13" y="0"/>
                    </a:cxn>
                    <a:cxn ang="0">
                      <a:pos x="16" y="14"/>
                    </a:cxn>
                    <a:cxn ang="0">
                      <a:pos x="2" y="19"/>
                    </a:cxn>
                    <a:cxn ang="0">
                      <a:pos x="0" y="5"/>
                    </a:cxn>
                    <a:cxn ang="0">
                      <a:pos x="13" y="0"/>
                    </a:cxn>
                  </a:cxnLst>
                  <a:rect l="0" t="0" r="r" b="b"/>
                  <a:pathLst>
                    <a:path w="17" h="20">
                      <a:moveTo>
                        <a:pt x="13" y="0"/>
                      </a:moveTo>
                      <a:lnTo>
                        <a:pt x="16" y="14"/>
                      </a:lnTo>
                      <a:lnTo>
                        <a:pt x="2" y="19"/>
                      </a:lnTo>
                      <a:lnTo>
                        <a:pt x="0" y="5"/>
                      </a:lnTo>
                      <a:lnTo>
                        <a:pt x="13" y="0"/>
                      </a:lnTo>
                    </a:path>
                  </a:pathLst>
                </a:custGeom>
                <a:solidFill>
                  <a:srgbClr val="FFFF99"/>
                </a:solidFill>
                <a:ln w="9525" cap="rnd">
                  <a:noFill/>
                  <a:round/>
                  <a:headEnd/>
                  <a:tailEnd/>
                </a:ln>
                <a:effectLst/>
              </p:spPr>
              <p:txBody>
                <a:bodyPr/>
                <a:lstStyle/>
                <a:p>
                  <a:endParaRPr lang="es-MX"/>
                </a:p>
              </p:txBody>
            </p:sp>
            <p:sp>
              <p:nvSpPr>
                <p:cNvPr id="261399" name="Freeform 279"/>
                <p:cNvSpPr>
                  <a:spLocks/>
                </p:cNvSpPr>
                <p:nvPr/>
              </p:nvSpPr>
              <p:spPr bwMode="auto">
                <a:xfrm>
                  <a:off x="4136" y="1274"/>
                  <a:ext cx="17" cy="20"/>
                </a:xfrm>
                <a:custGeom>
                  <a:avLst/>
                  <a:gdLst/>
                  <a:ahLst/>
                  <a:cxnLst>
                    <a:cxn ang="0">
                      <a:pos x="13" y="0"/>
                    </a:cxn>
                    <a:cxn ang="0">
                      <a:pos x="16" y="14"/>
                    </a:cxn>
                    <a:cxn ang="0">
                      <a:pos x="2" y="19"/>
                    </a:cxn>
                    <a:cxn ang="0">
                      <a:pos x="0" y="5"/>
                    </a:cxn>
                    <a:cxn ang="0">
                      <a:pos x="13" y="0"/>
                    </a:cxn>
                  </a:cxnLst>
                  <a:rect l="0" t="0" r="r" b="b"/>
                  <a:pathLst>
                    <a:path w="17" h="20">
                      <a:moveTo>
                        <a:pt x="13" y="0"/>
                      </a:moveTo>
                      <a:lnTo>
                        <a:pt x="16" y="14"/>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400" name="Freeform 280"/>
                <p:cNvSpPr>
                  <a:spLocks/>
                </p:cNvSpPr>
                <p:nvPr/>
              </p:nvSpPr>
              <p:spPr bwMode="auto">
                <a:xfrm>
                  <a:off x="4126" y="1275"/>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1401" name="Freeform 281"/>
                <p:cNvSpPr>
                  <a:spLocks/>
                </p:cNvSpPr>
                <p:nvPr/>
              </p:nvSpPr>
              <p:spPr bwMode="auto">
                <a:xfrm>
                  <a:off x="4126" y="1275"/>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402" name="Freeform 282"/>
                <p:cNvSpPr>
                  <a:spLocks/>
                </p:cNvSpPr>
                <p:nvPr/>
              </p:nvSpPr>
              <p:spPr bwMode="auto">
                <a:xfrm>
                  <a:off x="4126" y="1270"/>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1403" name="Freeform 283"/>
                <p:cNvSpPr>
                  <a:spLocks/>
                </p:cNvSpPr>
                <p:nvPr/>
              </p:nvSpPr>
              <p:spPr bwMode="auto">
                <a:xfrm>
                  <a:off x="4126" y="1270"/>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404" name="Freeform 284"/>
                <p:cNvSpPr>
                  <a:spLocks/>
                </p:cNvSpPr>
                <p:nvPr/>
              </p:nvSpPr>
              <p:spPr bwMode="auto">
                <a:xfrm>
                  <a:off x="4124" y="1279"/>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FFFF99"/>
                </a:solidFill>
                <a:ln w="9525" cap="rnd">
                  <a:noFill/>
                  <a:round/>
                  <a:headEnd/>
                  <a:tailEnd/>
                </a:ln>
                <a:effectLst/>
              </p:spPr>
              <p:txBody>
                <a:bodyPr/>
                <a:lstStyle/>
                <a:p>
                  <a:endParaRPr lang="es-MX"/>
                </a:p>
              </p:txBody>
            </p:sp>
            <p:sp>
              <p:nvSpPr>
                <p:cNvPr id="261405" name="Freeform 285"/>
                <p:cNvSpPr>
                  <a:spLocks/>
                </p:cNvSpPr>
                <p:nvPr/>
              </p:nvSpPr>
              <p:spPr bwMode="auto">
                <a:xfrm>
                  <a:off x="4124" y="1279"/>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406" name="Freeform 286"/>
                <p:cNvSpPr>
                  <a:spLocks/>
                </p:cNvSpPr>
                <p:nvPr/>
              </p:nvSpPr>
              <p:spPr bwMode="auto">
                <a:xfrm>
                  <a:off x="4113" y="1280"/>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1407" name="Freeform 287"/>
                <p:cNvSpPr>
                  <a:spLocks/>
                </p:cNvSpPr>
                <p:nvPr/>
              </p:nvSpPr>
              <p:spPr bwMode="auto">
                <a:xfrm>
                  <a:off x="4113" y="1280"/>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408" name="Freeform 288"/>
                <p:cNvSpPr>
                  <a:spLocks/>
                </p:cNvSpPr>
                <p:nvPr/>
              </p:nvSpPr>
              <p:spPr bwMode="auto">
                <a:xfrm>
                  <a:off x="4113" y="1275"/>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1409" name="Freeform 289"/>
                <p:cNvSpPr>
                  <a:spLocks/>
                </p:cNvSpPr>
                <p:nvPr/>
              </p:nvSpPr>
              <p:spPr bwMode="auto">
                <a:xfrm>
                  <a:off x="4113" y="1275"/>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410" name="Freeform 290"/>
                <p:cNvSpPr>
                  <a:spLocks/>
                </p:cNvSpPr>
                <p:nvPr/>
              </p:nvSpPr>
              <p:spPr bwMode="auto">
                <a:xfrm>
                  <a:off x="4112" y="1284"/>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solidFill>
                  <a:srgbClr val="FFFF99"/>
                </a:solidFill>
                <a:ln w="9525" cap="rnd">
                  <a:noFill/>
                  <a:round/>
                  <a:headEnd/>
                  <a:tailEnd/>
                </a:ln>
                <a:effectLst/>
              </p:spPr>
              <p:txBody>
                <a:bodyPr/>
                <a:lstStyle/>
                <a:p>
                  <a:endParaRPr lang="es-MX"/>
                </a:p>
              </p:txBody>
            </p:sp>
            <p:sp>
              <p:nvSpPr>
                <p:cNvPr id="261411" name="Freeform 291"/>
                <p:cNvSpPr>
                  <a:spLocks/>
                </p:cNvSpPr>
                <p:nvPr/>
              </p:nvSpPr>
              <p:spPr bwMode="auto">
                <a:xfrm>
                  <a:off x="4112" y="1284"/>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412" name="Freeform 292"/>
                <p:cNvSpPr>
                  <a:spLocks/>
                </p:cNvSpPr>
                <p:nvPr/>
              </p:nvSpPr>
              <p:spPr bwMode="auto">
                <a:xfrm>
                  <a:off x="4101" y="1285"/>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1413" name="Freeform 293"/>
                <p:cNvSpPr>
                  <a:spLocks/>
                </p:cNvSpPr>
                <p:nvPr/>
              </p:nvSpPr>
              <p:spPr bwMode="auto">
                <a:xfrm>
                  <a:off x="4101" y="1285"/>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CCCC00"/>
                </a:solidFill>
                <a:ln w="12700" cap="rnd" cmpd="sng">
                  <a:solidFill>
                    <a:srgbClr val="000000"/>
                  </a:solidFill>
                  <a:prstDash val="solid"/>
                  <a:round/>
                  <a:headEnd type="none" w="sm" len="sm"/>
                  <a:tailEnd type="none" w="sm" len="sm"/>
                </a:ln>
                <a:effectLst/>
              </p:spPr>
              <p:txBody>
                <a:bodyPr/>
                <a:lstStyle/>
                <a:p>
                  <a:endParaRPr lang="es-MX"/>
                </a:p>
              </p:txBody>
            </p:sp>
            <p:sp>
              <p:nvSpPr>
                <p:cNvPr id="261414" name="Freeform 294"/>
                <p:cNvSpPr>
                  <a:spLocks/>
                </p:cNvSpPr>
                <p:nvPr/>
              </p:nvSpPr>
              <p:spPr bwMode="auto">
                <a:xfrm>
                  <a:off x="4101" y="1280"/>
                  <a:ext cx="24" cy="17"/>
                </a:xfrm>
                <a:custGeom>
                  <a:avLst/>
                  <a:gdLst/>
                  <a:ahLst/>
                  <a:cxnLst>
                    <a:cxn ang="0">
                      <a:pos x="12" y="0"/>
                    </a:cxn>
                    <a:cxn ang="0">
                      <a:pos x="23" y="7"/>
                    </a:cxn>
                    <a:cxn ang="0">
                      <a:pos x="11" y="16"/>
                    </a:cxn>
                    <a:cxn ang="0">
                      <a:pos x="0" y="8"/>
                    </a:cxn>
                    <a:cxn ang="0">
                      <a:pos x="12" y="0"/>
                    </a:cxn>
                  </a:cxnLst>
                  <a:rect l="0" t="0" r="r" b="b"/>
                  <a:pathLst>
                    <a:path w="24" h="17">
                      <a:moveTo>
                        <a:pt x="12" y="0"/>
                      </a:moveTo>
                      <a:lnTo>
                        <a:pt x="23"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1415" name="Freeform 295"/>
                <p:cNvSpPr>
                  <a:spLocks/>
                </p:cNvSpPr>
                <p:nvPr/>
              </p:nvSpPr>
              <p:spPr bwMode="auto">
                <a:xfrm>
                  <a:off x="4101" y="1280"/>
                  <a:ext cx="24" cy="17"/>
                </a:xfrm>
                <a:custGeom>
                  <a:avLst/>
                  <a:gdLst/>
                  <a:ahLst/>
                  <a:cxnLst>
                    <a:cxn ang="0">
                      <a:pos x="12" y="0"/>
                    </a:cxn>
                    <a:cxn ang="0">
                      <a:pos x="23" y="7"/>
                    </a:cxn>
                    <a:cxn ang="0">
                      <a:pos x="11" y="16"/>
                    </a:cxn>
                    <a:cxn ang="0">
                      <a:pos x="0" y="8"/>
                    </a:cxn>
                    <a:cxn ang="0">
                      <a:pos x="12" y="0"/>
                    </a:cxn>
                  </a:cxnLst>
                  <a:rect l="0" t="0" r="r" b="b"/>
                  <a:pathLst>
                    <a:path w="24" h="17">
                      <a:moveTo>
                        <a:pt x="12" y="0"/>
                      </a:moveTo>
                      <a:lnTo>
                        <a:pt x="23" y="7"/>
                      </a:lnTo>
                      <a:lnTo>
                        <a:pt x="11"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416" name="Freeform 296"/>
                <p:cNvSpPr>
                  <a:spLocks/>
                </p:cNvSpPr>
                <p:nvPr/>
              </p:nvSpPr>
              <p:spPr bwMode="auto">
                <a:xfrm>
                  <a:off x="4134" y="1260"/>
                  <a:ext cx="17" cy="20"/>
                </a:xfrm>
                <a:custGeom>
                  <a:avLst/>
                  <a:gdLst/>
                  <a:ahLst/>
                  <a:cxnLst>
                    <a:cxn ang="0">
                      <a:pos x="13" y="0"/>
                    </a:cxn>
                    <a:cxn ang="0">
                      <a:pos x="16" y="13"/>
                    </a:cxn>
                    <a:cxn ang="0">
                      <a:pos x="2" y="19"/>
                    </a:cxn>
                    <a:cxn ang="0">
                      <a:pos x="0" y="4"/>
                    </a:cxn>
                    <a:cxn ang="0">
                      <a:pos x="13" y="0"/>
                    </a:cxn>
                  </a:cxnLst>
                  <a:rect l="0" t="0" r="r" b="b"/>
                  <a:pathLst>
                    <a:path w="17" h="20">
                      <a:moveTo>
                        <a:pt x="13" y="0"/>
                      </a:moveTo>
                      <a:lnTo>
                        <a:pt x="16" y="13"/>
                      </a:lnTo>
                      <a:lnTo>
                        <a:pt x="2" y="19"/>
                      </a:lnTo>
                      <a:lnTo>
                        <a:pt x="0" y="4"/>
                      </a:lnTo>
                      <a:lnTo>
                        <a:pt x="13" y="0"/>
                      </a:lnTo>
                    </a:path>
                  </a:pathLst>
                </a:custGeom>
                <a:solidFill>
                  <a:srgbClr val="FFFF99"/>
                </a:solidFill>
                <a:ln w="9525" cap="rnd">
                  <a:noFill/>
                  <a:round/>
                  <a:headEnd/>
                  <a:tailEnd/>
                </a:ln>
                <a:effectLst/>
              </p:spPr>
              <p:txBody>
                <a:bodyPr/>
                <a:lstStyle/>
                <a:p>
                  <a:endParaRPr lang="es-MX"/>
                </a:p>
              </p:txBody>
            </p:sp>
            <p:sp>
              <p:nvSpPr>
                <p:cNvPr id="261417" name="Freeform 297"/>
                <p:cNvSpPr>
                  <a:spLocks/>
                </p:cNvSpPr>
                <p:nvPr/>
              </p:nvSpPr>
              <p:spPr bwMode="auto">
                <a:xfrm>
                  <a:off x="4134" y="1260"/>
                  <a:ext cx="17" cy="20"/>
                </a:xfrm>
                <a:custGeom>
                  <a:avLst/>
                  <a:gdLst/>
                  <a:ahLst/>
                  <a:cxnLst>
                    <a:cxn ang="0">
                      <a:pos x="13" y="0"/>
                    </a:cxn>
                    <a:cxn ang="0">
                      <a:pos x="16" y="13"/>
                    </a:cxn>
                    <a:cxn ang="0">
                      <a:pos x="2" y="19"/>
                    </a:cxn>
                    <a:cxn ang="0">
                      <a:pos x="0" y="4"/>
                    </a:cxn>
                    <a:cxn ang="0">
                      <a:pos x="13" y="0"/>
                    </a:cxn>
                  </a:cxnLst>
                  <a:rect l="0" t="0" r="r" b="b"/>
                  <a:pathLst>
                    <a:path w="17" h="20">
                      <a:moveTo>
                        <a:pt x="13" y="0"/>
                      </a:moveTo>
                      <a:lnTo>
                        <a:pt x="16" y="13"/>
                      </a:lnTo>
                      <a:lnTo>
                        <a:pt x="2" y="19"/>
                      </a:lnTo>
                      <a:lnTo>
                        <a:pt x="0" y="4"/>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418" name="Freeform 298"/>
                <p:cNvSpPr>
                  <a:spLocks/>
                </p:cNvSpPr>
                <p:nvPr/>
              </p:nvSpPr>
              <p:spPr bwMode="auto">
                <a:xfrm>
                  <a:off x="4123" y="1261"/>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1419" name="Freeform 299"/>
                <p:cNvSpPr>
                  <a:spLocks/>
                </p:cNvSpPr>
                <p:nvPr/>
              </p:nvSpPr>
              <p:spPr bwMode="auto">
                <a:xfrm>
                  <a:off x="4123" y="1261"/>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420" name="Freeform 300"/>
                <p:cNvSpPr>
                  <a:spLocks/>
                </p:cNvSpPr>
                <p:nvPr/>
              </p:nvSpPr>
              <p:spPr bwMode="auto">
                <a:xfrm>
                  <a:off x="4124" y="1256"/>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1421" name="Freeform 301"/>
                <p:cNvSpPr>
                  <a:spLocks/>
                </p:cNvSpPr>
                <p:nvPr/>
              </p:nvSpPr>
              <p:spPr bwMode="auto">
                <a:xfrm>
                  <a:off x="4124" y="1256"/>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422" name="Freeform 302"/>
                <p:cNvSpPr>
                  <a:spLocks/>
                </p:cNvSpPr>
                <p:nvPr/>
              </p:nvSpPr>
              <p:spPr bwMode="auto">
                <a:xfrm>
                  <a:off x="4122" y="1265"/>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FFFF99"/>
                </a:solidFill>
                <a:ln w="9525" cap="rnd">
                  <a:noFill/>
                  <a:round/>
                  <a:headEnd/>
                  <a:tailEnd/>
                </a:ln>
                <a:effectLst/>
              </p:spPr>
              <p:txBody>
                <a:bodyPr/>
                <a:lstStyle/>
                <a:p>
                  <a:endParaRPr lang="es-MX"/>
                </a:p>
              </p:txBody>
            </p:sp>
            <p:sp>
              <p:nvSpPr>
                <p:cNvPr id="261423" name="Freeform 303"/>
                <p:cNvSpPr>
                  <a:spLocks/>
                </p:cNvSpPr>
                <p:nvPr/>
              </p:nvSpPr>
              <p:spPr bwMode="auto">
                <a:xfrm>
                  <a:off x="4122" y="1265"/>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424" name="Freeform 304"/>
                <p:cNvSpPr>
                  <a:spLocks/>
                </p:cNvSpPr>
                <p:nvPr/>
              </p:nvSpPr>
              <p:spPr bwMode="auto">
                <a:xfrm>
                  <a:off x="4111" y="1266"/>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1425" name="Freeform 305"/>
                <p:cNvSpPr>
                  <a:spLocks/>
                </p:cNvSpPr>
                <p:nvPr/>
              </p:nvSpPr>
              <p:spPr bwMode="auto">
                <a:xfrm>
                  <a:off x="4111" y="1266"/>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426" name="Freeform 306"/>
                <p:cNvSpPr>
                  <a:spLocks/>
                </p:cNvSpPr>
                <p:nvPr/>
              </p:nvSpPr>
              <p:spPr bwMode="auto">
                <a:xfrm>
                  <a:off x="4111" y="1261"/>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1427" name="Freeform 307"/>
                <p:cNvSpPr>
                  <a:spLocks/>
                </p:cNvSpPr>
                <p:nvPr/>
              </p:nvSpPr>
              <p:spPr bwMode="auto">
                <a:xfrm>
                  <a:off x="4111" y="1261"/>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428" name="Freeform 308"/>
                <p:cNvSpPr>
                  <a:spLocks/>
                </p:cNvSpPr>
                <p:nvPr/>
              </p:nvSpPr>
              <p:spPr bwMode="auto">
                <a:xfrm>
                  <a:off x="4110" y="1270"/>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FFFF99"/>
                </a:solidFill>
                <a:ln w="9525" cap="rnd">
                  <a:noFill/>
                  <a:round/>
                  <a:headEnd/>
                  <a:tailEnd/>
                </a:ln>
                <a:effectLst/>
              </p:spPr>
              <p:txBody>
                <a:bodyPr/>
                <a:lstStyle/>
                <a:p>
                  <a:endParaRPr lang="es-MX"/>
                </a:p>
              </p:txBody>
            </p:sp>
            <p:sp>
              <p:nvSpPr>
                <p:cNvPr id="261429" name="Freeform 309"/>
                <p:cNvSpPr>
                  <a:spLocks/>
                </p:cNvSpPr>
                <p:nvPr/>
              </p:nvSpPr>
              <p:spPr bwMode="auto">
                <a:xfrm>
                  <a:off x="4110" y="1270"/>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430" name="Freeform 310"/>
                <p:cNvSpPr>
                  <a:spLocks/>
                </p:cNvSpPr>
                <p:nvPr/>
              </p:nvSpPr>
              <p:spPr bwMode="auto">
                <a:xfrm>
                  <a:off x="4099" y="1271"/>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CCCC00"/>
                </a:solidFill>
                <a:ln w="9525" cap="rnd">
                  <a:noFill/>
                  <a:round/>
                  <a:headEnd/>
                  <a:tailEnd/>
                </a:ln>
                <a:effectLst/>
              </p:spPr>
              <p:txBody>
                <a:bodyPr/>
                <a:lstStyle/>
                <a:p>
                  <a:endParaRPr lang="es-MX"/>
                </a:p>
              </p:txBody>
            </p:sp>
            <p:sp>
              <p:nvSpPr>
                <p:cNvPr id="261431" name="Freeform 311"/>
                <p:cNvSpPr>
                  <a:spLocks/>
                </p:cNvSpPr>
                <p:nvPr/>
              </p:nvSpPr>
              <p:spPr bwMode="auto">
                <a:xfrm>
                  <a:off x="4099" y="1271"/>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432" name="Freeform 312"/>
                <p:cNvSpPr>
                  <a:spLocks/>
                </p:cNvSpPr>
                <p:nvPr/>
              </p:nvSpPr>
              <p:spPr bwMode="auto">
                <a:xfrm>
                  <a:off x="4099" y="1266"/>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1433" name="Freeform 313"/>
                <p:cNvSpPr>
                  <a:spLocks/>
                </p:cNvSpPr>
                <p:nvPr/>
              </p:nvSpPr>
              <p:spPr bwMode="auto">
                <a:xfrm>
                  <a:off x="4099" y="1266"/>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434" name="Freeform 314"/>
                <p:cNvSpPr>
                  <a:spLocks/>
                </p:cNvSpPr>
                <p:nvPr/>
              </p:nvSpPr>
              <p:spPr bwMode="auto">
                <a:xfrm>
                  <a:off x="4132" y="1246"/>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FFFF99"/>
                </a:solidFill>
                <a:ln w="9525" cap="rnd">
                  <a:noFill/>
                  <a:round/>
                  <a:headEnd/>
                  <a:tailEnd/>
                </a:ln>
                <a:effectLst/>
              </p:spPr>
              <p:txBody>
                <a:bodyPr/>
                <a:lstStyle/>
                <a:p>
                  <a:endParaRPr lang="es-MX"/>
                </a:p>
              </p:txBody>
            </p:sp>
            <p:sp>
              <p:nvSpPr>
                <p:cNvPr id="261435" name="Freeform 315"/>
                <p:cNvSpPr>
                  <a:spLocks/>
                </p:cNvSpPr>
                <p:nvPr/>
              </p:nvSpPr>
              <p:spPr bwMode="auto">
                <a:xfrm>
                  <a:off x="4132" y="1246"/>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436" name="Freeform 316"/>
                <p:cNvSpPr>
                  <a:spLocks/>
                </p:cNvSpPr>
                <p:nvPr/>
              </p:nvSpPr>
              <p:spPr bwMode="auto">
                <a:xfrm>
                  <a:off x="4122" y="1247"/>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1437" name="Freeform 317"/>
                <p:cNvSpPr>
                  <a:spLocks/>
                </p:cNvSpPr>
                <p:nvPr/>
              </p:nvSpPr>
              <p:spPr bwMode="auto">
                <a:xfrm>
                  <a:off x="4122" y="1247"/>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438" name="Freeform 318"/>
                <p:cNvSpPr>
                  <a:spLocks/>
                </p:cNvSpPr>
                <p:nvPr/>
              </p:nvSpPr>
              <p:spPr bwMode="auto">
                <a:xfrm>
                  <a:off x="4122" y="1242"/>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1439" name="Freeform 319"/>
                <p:cNvSpPr>
                  <a:spLocks/>
                </p:cNvSpPr>
                <p:nvPr/>
              </p:nvSpPr>
              <p:spPr bwMode="auto">
                <a:xfrm>
                  <a:off x="4122" y="1242"/>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1440" name="Freeform 320"/>
                <p:cNvSpPr>
                  <a:spLocks/>
                </p:cNvSpPr>
                <p:nvPr/>
              </p:nvSpPr>
              <p:spPr bwMode="auto">
                <a:xfrm>
                  <a:off x="4120" y="1251"/>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solidFill>
                  <a:srgbClr val="FFFF99"/>
                </a:solidFill>
                <a:ln w="9525" cap="rnd">
                  <a:noFill/>
                  <a:round/>
                  <a:headEnd/>
                  <a:tailEnd/>
                </a:ln>
                <a:effectLst/>
              </p:spPr>
              <p:txBody>
                <a:bodyPr/>
                <a:lstStyle/>
                <a:p>
                  <a:endParaRPr lang="es-MX"/>
                </a:p>
              </p:txBody>
            </p:sp>
            <p:sp>
              <p:nvSpPr>
                <p:cNvPr id="261441" name="Freeform 321"/>
                <p:cNvSpPr>
                  <a:spLocks/>
                </p:cNvSpPr>
                <p:nvPr/>
              </p:nvSpPr>
              <p:spPr bwMode="auto">
                <a:xfrm>
                  <a:off x="4120" y="1251"/>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442" name="Freeform 322"/>
                <p:cNvSpPr>
                  <a:spLocks/>
                </p:cNvSpPr>
                <p:nvPr/>
              </p:nvSpPr>
              <p:spPr bwMode="auto">
                <a:xfrm>
                  <a:off x="4109" y="1252"/>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1443" name="Freeform 323"/>
                <p:cNvSpPr>
                  <a:spLocks/>
                </p:cNvSpPr>
                <p:nvPr/>
              </p:nvSpPr>
              <p:spPr bwMode="auto">
                <a:xfrm>
                  <a:off x="4109" y="1252"/>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444" name="Freeform 324"/>
                <p:cNvSpPr>
                  <a:spLocks/>
                </p:cNvSpPr>
                <p:nvPr/>
              </p:nvSpPr>
              <p:spPr bwMode="auto">
                <a:xfrm>
                  <a:off x="4109" y="1247"/>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1445" name="Freeform 325"/>
                <p:cNvSpPr>
                  <a:spLocks/>
                </p:cNvSpPr>
                <p:nvPr/>
              </p:nvSpPr>
              <p:spPr bwMode="auto">
                <a:xfrm>
                  <a:off x="4109" y="1247"/>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1446" name="Freeform 326"/>
                <p:cNvSpPr>
                  <a:spLocks/>
                </p:cNvSpPr>
                <p:nvPr/>
              </p:nvSpPr>
              <p:spPr bwMode="auto">
                <a:xfrm>
                  <a:off x="4108" y="1257"/>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FFFF99"/>
                </a:solidFill>
                <a:ln w="9525" cap="rnd">
                  <a:noFill/>
                  <a:round/>
                  <a:headEnd/>
                  <a:tailEnd/>
                </a:ln>
                <a:effectLst/>
              </p:spPr>
              <p:txBody>
                <a:bodyPr/>
                <a:lstStyle/>
                <a:p>
                  <a:endParaRPr lang="es-MX"/>
                </a:p>
              </p:txBody>
            </p:sp>
            <p:sp>
              <p:nvSpPr>
                <p:cNvPr id="261447" name="Freeform 327"/>
                <p:cNvSpPr>
                  <a:spLocks/>
                </p:cNvSpPr>
                <p:nvPr/>
              </p:nvSpPr>
              <p:spPr bwMode="auto">
                <a:xfrm>
                  <a:off x="4108" y="1257"/>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448" name="Freeform 328"/>
                <p:cNvSpPr>
                  <a:spLocks/>
                </p:cNvSpPr>
                <p:nvPr/>
              </p:nvSpPr>
              <p:spPr bwMode="auto">
                <a:xfrm>
                  <a:off x="4097" y="1257"/>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CCCC00"/>
                </a:solidFill>
                <a:ln w="9525" cap="rnd">
                  <a:noFill/>
                  <a:round/>
                  <a:headEnd/>
                  <a:tailEnd/>
                </a:ln>
                <a:effectLst/>
              </p:spPr>
              <p:txBody>
                <a:bodyPr/>
                <a:lstStyle/>
                <a:p>
                  <a:endParaRPr lang="es-MX"/>
                </a:p>
              </p:txBody>
            </p:sp>
            <p:sp>
              <p:nvSpPr>
                <p:cNvPr id="261449" name="Freeform 329"/>
                <p:cNvSpPr>
                  <a:spLocks/>
                </p:cNvSpPr>
                <p:nvPr/>
              </p:nvSpPr>
              <p:spPr bwMode="auto">
                <a:xfrm>
                  <a:off x="4097" y="1257"/>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1450" name="Freeform 330"/>
                <p:cNvSpPr>
                  <a:spLocks/>
                </p:cNvSpPr>
                <p:nvPr/>
              </p:nvSpPr>
              <p:spPr bwMode="auto">
                <a:xfrm>
                  <a:off x="4097" y="1252"/>
                  <a:ext cx="24" cy="17"/>
                </a:xfrm>
                <a:custGeom>
                  <a:avLst/>
                  <a:gdLst/>
                  <a:ahLst/>
                  <a:cxnLst>
                    <a:cxn ang="0">
                      <a:pos x="12" y="0"/>
                    </a:cxn>
                    <a:cxn ang="0">
                      <a:pos x="23" y="7"/>
                    </a:cxn>
                    <a:cxn ang="0">
                      <a:pos x="11" y="16"/>
                    </a:cxn>
                    <a:cxn ang="0">
                      <a:pos x="0" y="8"/>
                    </a:cxn>
                    <a:cxn ang="0">
                      <a:pos x="12" y="0"/>
                    </a:cxn>
                  </a:cxnLst>
                  <a:rect l="0" t="0" r="r" b="b"/>
                  <a:pathLst>
                    <a:path w="24" h="17">
                      <a:moveTo>
                        <a:pt x="12" y="0"/>
                      </a:moveTo>
                      <a:lnTo>
                        <a:pt x="23"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1451" name="Freeform 331"/>
                <p:cNvSpPr>
                  <a:spLocks/>
                </p:cNvSpPr>
                <p:nvPr/>
              </p:nvSpPr>
              <p:spPr bwMode="auto">
                <a:xfrm>
                  <a:off x="4097" y="1252"/>
                  <a:ext cx="24" cy="17"/>
                </a:xfrm>
                <a:custGeom>
                  <a:avLst/>
                  <a:gdLst/>
                  <a:ahLst/>
                  <a:cxnLst>
                    <a:cxn ang="0">
                      <a:pos x="12" y="0"/>
                    </a:cxn>
                    <a:cxn ang="0">
                      <a:pos x="23" y="7"/>
                    </a:cxn>
                    <a:cxn ang="0">
                      <a:pos x="11" y="16"/>
                    </a:cxn>
                    <a:cxn ang="0">
                      <a:pos x="0" y="8"/>
                    </a:cxn>
                    <a:cxn ang="0">
                      <a:pos x="12" y="0"/>
                    </a:cxn>
                  </a:cxnLst>
                  <a:rect l="0" t="0" r="r" b="b"/>
                  <a:pathLst>
                    <a:path w="24" h="17">
                      <a:moveTo>
                        <a:pt x="12" y="0"/>
                      </a:moveTo>
                      <a:lnTo>
                        <a:pt x="23" y="7"/>
                      </a:lnTo>
                      <a:lnTo>
                        <a:pt x="11"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grpSp>
        </p:grpSp>
      </p:grpSp>
      <p:sp>
        <p:nvSpPr>
          <p:cNvPr id="261452" name="Rectangle 332"/>
          <p:cNvSpPr>
            <a:spLocks noChangeArrowheads="1"/>
          </p:cNvSpPr>
          <p:nvPr/>
        </p:nvSpPr>
        <p:spPr bwMode="auto">
          <a:xfrm>
            <a:off x="7275513" y="1527175"/>
            <a:ext cx="1555750" cy="623888"/>
          </a:xfrm>
          <a:prstGeom prst="rect">
            <a:avLst/>
          </a:prstGeom>
          <a:noFill/>
          <a:ln w="9525">
            <a:noFill/>
            <a:miter lim="800000"/>
            <a:headEnd/>
            <a:tailEnd/>
          </a:ln>
          <a:effectLst/>
        </p:spPr>
        <p:txBody>
          <a:bodyPr lIns="92075" tIns="46038" rIns="92075" bIns="46038">
            <a:spAutoFit/>
          </a:bodyPr>
          <a:lstStyle/>
          <a:p>
            <a:pPr algn="ctr" defTabSz="822325">
              <a:spcBef>
                <a:spcPct val="50000"/>
              </a:spcBef>
            </a:pPr>
            <a:r>
              <a:rPr lang="es-ES_tradnl" sz="1400">
                <a:solidFill>
                  <a:srgbClr val="000099"/>
                </a:solidFill>
                <a:latin typeface="Arial" charset="0"/>
              </a:rPr>
              <a:t>Herramienta</a:t>
            </a:r>
          </a:p>
          <a:p>
            <a:pPr algn="ctr" defTabSz="822325">
              <a:spcBef>
                <a:spcPct val="50000"/>
              </a:spcBef>
            </a:pPr>
            <a:r>
              <a:rPr lang="es-ES_tradnl" sz="1400">
                <a:solidFill>
                  <a:srgbClr val="000099"/>
                </a:solidFill>
                <a:latin typeface="Arial" charset="0"/>
              </a:rPr>
              <a:t>OLAP</a:t>
            </a:r>
            <a:endParaRPr lang="es-ES" sz="1400">
              <a:solidFill>
                <a:srgbClr val="000099"/>
              </a:solidFill>
              <a:latin typeface="Arial" charset="0"/>
            </a:endParaRPr>
          </a:p>
        </p:txBody>
      </p:sp>
      <p:sp>
        <p:nvSpPr>
          <p:cNvPr id="261453" name="Rectangle 333"/>
          <p:cNvSpPr>
            <a:spLocks noChangeArrowheads="1"/>
          </p:cNvSpPr>
          <p:nvPr/>
        </p:nvSpPr>
        <p:spPr bwMode="auto">
          <a:xfrm>
            <a:off x="4786313" y="1489075"/>
            <a:ext cx="1822450" cy="517525"/>
          </a:xfrm>
          <a:prstGeom prst="rect">
            <a:avLst/>
          </a:prstGeom>
          <a:noFill/>
          <a:ln w="9525">
            <a:noFill/>
            <a:miter lim="800000"/>
            <a:headEnd/>
            <a:tailEnd/>
          </a:ln>
          <a:effectLst/>
        </p:spPr>
        <p:txBody>
          <a:bodyPr lIns="92075" tIns="46038" rIns="92075" bIns="46038">
            <a:spAutoFit/>
          </a:bodyPr>
          <a:lstStyle/>
          <a:p>
            <a:pPr algn="ctr" defTabSz="822325">
              <a:spcBef>
                <a:spcPct val="50000"/>
              </a:spcBef>
            </a:pPr>
            <a:r>
              <a:rPr lang="es-ES_tradnl" sz="1400">
                <a:solidFill>
                  <a:srgbClr val="000099"/>
                </a:solidFill>
                <a:latin typeface="Arial" charset="0"/>
              </a:rPr>
              <a:t>Estructuras multidimensionales </a:t>
            </a:r>
            <a:endParaRPr lang="es-ES" sz="1400">
              <a:solidFill>
                <a:srgbClr val="000099"/>
              </a:solidFill>
              <a:latin typeface="Arial" charset="0"/>
            </a:endParaRPr>
          </a:p>
        </p:txBody>
      </p:sp>
      <p:sp>
        <p:nvSpPr>
          <p:cNvPr id="261454" name="Line 334"/>
          <p:cNvSpPr>
            <a:spLocks noChangeShapeType="1"/>
          </p:cNvSpPr>
          <p:nvPr/>
        </p:nvSpPr>
        <p:spPr bwMode="auto">
          <a:xfrm>
            <a:off x="5653088" y="2008188"/>
            <a:ext cx="38100" cy="546100"/>
          </a:xfrm>
          <a:prstGeom prst="line">
            <a:avLst/>
          </a:prstGeom>
          <a:noFill/>
          <a:ln w="12700" cap="rnd">
            <a:solidFill>
              <a:srgbClr val="000099"/>
            </a:solidFill>
            <a:prstDash val="sysDot"/>
            <a:round/>
            <a:headEnd/>
            <a:tailEnd type="triangle" w="med" len="med"/>
          </a:ln>
          <a:effectLst/>
        </p:spPr>
        <p:txBody>
          <a:bodyPr>
            <a:spAutoFit/>
          </a:bodyPr>
          <a:lstStyle/>
          <a:p>
            <a:endParaRPr lang="es-MX"/>
          </a:p>
        </p:txBody>
      </p:sp>
      <p:sp>
        <p:nvSpPr>
          <p:cNvPr id="261455" name="Line 335"/>
          <p:cNvSpPr>
            <a:spLocks noChangeShapeType="1"/>
          </p:cNvSpPr>
          <p:nvPr/>
        </p:nvSpPr>
        <p:spPr bwMode="auto">
          <a:xfrm flipH="1">
            <a:off x="7065963" y="1944688"/>
            <a:ext cx="635000" cy="647700"/>
          </a:xfrm>
          <a:prstGeom prst="line">
            <a:avLst/>
          </a:prstGeom>
          <a:noFill/>
          <a:ln w="12700" cap="rnd">
            <a:solidFill>
              <a:srgbClr val="000099"/>
            </a:solidFill>
            <a:prstDash val="sysDot"/>
            <a:round/>
            <a:headEnd/>
            <a:tailEnd type="triangle" w="med" len="med"/>
          </a:ln>
          <a:effectLst/>
        </p:spPr>
        <p:txBody>
          <a:bodyPr>
            <a:spAutoFit/>
          </a:bodyPr>
          <a:lstStyle/>
          <a:p>
            <a:endParaRPr lang="es-MX"/>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número de diapositiva"/>
          <p:cNvSpPr>
            <a:spLocks noGrp="1"/>
          </p:cNvSpPr>
          <p:nvPr>
            <p:ph type="sldNum" sz="quarter" idx="12"/>
          </p:nvPr>
        </p:nvSpPr>
        <p:spPr/>
        <p:txBody>
          <a:bodyPr/>
          <a:lstStyle/>
          <a:p>
            <a:fld id="{09DF13E5-0F6F-4E70-8D41-11380886F3C2}" type="slidenum">
              <a:rPr lang="en-US"/>
              <a:pPr/>
              <a:t>6</a:t>
            </a:fld>
            <a:endParaRPr lang="en-US"/>
          </a:p>
        </p:txBody>
      </p:sp>
      <p:sp>
        <p:nvSpPr>
          <p:cNvPr id="291842" name="Rectangle 2"/>
          <p:cNvSpPr>
            <a:spLocks noGrp="1" noChangeArrowheads="1"/>
          </p:cNvSpPr>
          <p:nvPr>
            <p:ph type="title"/>
          </p:nvPr>
        </p:nvSpPr>
        <p:spPr/>
        <p:txBody>
          <a:bodyPr/>
          <a:lstStyle/>
          <a:p>
            <a:pPr>
              <a:tabLst>
                <a:tab pos="7143750" algn="l"/>
              </a:tabLst>
            </a:pPr>
            <a:r>
              <a:rPr lang="en-GB"/>
              <a:t>Introducción a los Almacenes de Datos</a:t>
            </a:r>
            <a:endParaRPr lang="es-ES_tradnl"/>
          </a:p>
        </p:txBody>
      </p:sp>
      <p:sp>
        <p:nvSpPr>
          <p:cNvPr id="291843" name="Text Box 3"/>
          <p:cNvSpPr txBox="1">
            <a:spLocks noChangeArrowheads="1"/>
          </p:cNvSpPr>
          <p:nvPr/>
        </p:nvSpPr>
        <p:spPr bwMode="auto">
          <a:xfrm>
            <a:off x="685800" y="1676400"/>
            <a:ext cx="7467600" cy="4327525"/>
          </a:xfrm>
          <a:prstGeom prst="rect">
            <a:avLst/>
          </a:prstGeom>
          <a:noFill/>
          <a:ln w="9525">
            <a:noFill/>
            <a:miter lim="800000"/>
            <a:headEnd/>
            <a:tailEnd/>
          </a:ln>
          <a:effectLst/>
        </p:spPr>
        <p:txBody>
          <a:bodyPr>
            <a:spAutoFit/>
          </a:bodyPr>
          <a:lstStyle/>
          <a:p>
            <a:pPr marL="282575" indent="-282575">
              <a:spcBef>
                <a:spcPts val="600"/>
              </a:spcBef>
              <a:spcAft>
                <a:spcPts val="400"/>
              </a:spcAft>
              <a:buFontTx/>
              <a:buChar char="•"/>
            </a:pPr>
            <a:r>
              <a:rPr lang="es-ES_tradnl" sz="2000">
                <a:latin typeface="Arial" charset="0"/>
              </a:rPr>
              <a:t>Uso de la base de datos transaccional para varios cometidos:</a:t>
            </a:r>
          </a:p>
          <a:p>
            <a:pPr marL="282575" indent="-282575">
              <a:spcBef>
                <a:spcPts val="600"/>
              </a:spcBef>
              <a:spcAft>
                <a:spcPts val="400"/>
              </a:spcAft>
              <a:buFontTx/>
              <a:buChar char="•"/>
            </a:pPr>
            <a:endParaRPr lang="es-ES_tradnl">
              <a:latin typeface="Arial" charset="0"/>
            </a:endParaRPr>
          </a:p>
          <a:p>
            <a:pPr marL="282575" indent="-282575">
              <a:spcBef>
                <a:spcPts val="600"/>
              </a:spcBef>
              <a:spcAft>
                <a:spcPts val="400"/>
              </a:spcAft>
              <a:buFontTx/>
              <a:buChar char="•"/>
            </a:pPr>
            <a:r>
              <a:rPr lang="es-ES_tradnl">
                <a:latin typeface="Arial" charset="0"/>
              </a:rPr>
              <a:t>PROBLEMAS:</a:t>
            </a:r>
          </a:p>
          <a:p>
            <a:pPr marL="282575" indent="-282575">
              <a:spcBef>
                <a:spcPts val="600"/>
              </a:spcBef>
              <a:spcAft>
                <a:spcPts val="400"/>
              </a:spcAft>
              <a:buFontTx/>
              <a:buChar char="•"/>
            </a:pPr>
            <a:endParaRPr lang="es-ES_tradnl" sz="800">
              <a:latin typeface="Arial" charset="0"/>
            </a:endParaRPr>
          </a:p>
          <a:p>
            <a:pPr marL="763588" lvl="1" indent="-290513">
              <a:spcBef>
                <a:spcPts val="600"/>
              </a:spcBef>
              <a:spcAft>
                <a:spcPts val="400"/>
              </a:spcAft>
              <a:buFontTx/>
              <a:buChar char="•"/>
            </a:pPr>
            <a:r>
              <a:rPr lang="es-ES_tradnl" sz="2000">
                <a:latin typeface="Arial" charset="0"/>
              </a:rPr>
              <a:t>perturba el trabajo transaccional diario de los sistemas de información originales (“</a:t>
            </a:r>
            <a:r>
              <a:rPr lang="es-ES_tradnl" sz="2000" i="1">
                <a:latin typeface="Arial" charset="0"/>
              </a:rPr>
              <a:t>killer queries</a:t>
            </a:r>
            <a:r>
              <a:rPr lang="es-ES_tradnl" sz="2000">
                <a:latin typeface="Arial" charset="0"/>
              </a:rPr>
              <a:t>”). Se debe hacer por la noche o en fines de semana.</a:t>
            </a:r>
          </a:p>
          <a:p>
            <a:pPr marL="763588" lvl="1" indent="-290513">
              <a:spcBef>
                <a:spcPts val="600"/>
              </a:spcBef>
              <a:spcAft>
                <a:spcPts val="400"/>
              </a:spcAft>
              <a:buFontTx/>
              <a:buChar char="•"/>
            </a:pPr>
            <a:endParaRPr lang="es-ES_tradnl" sz="800">
              <a:latin typeface="Arial" charset="0"/>
            </a:endParaRPr>
          </a:p>
          <a:p>
            <a:pPr marL="763588" lvl="1" indent="-290513">
              <a:spcBef>
                <a:spcPts val="600"/>
              </a:spcBef>
              <a:spcAft>
                <a:spcPts val="400"/>
              </a:spcAft>
              <a:buFontTx/>
              <a:buChar char="•"/>
            </a:pPr>
            <a:r>
              <a:rPr lang="es-ES_tradnl" sz="2000">
                <a:latin typeface="Arial" charset="0"/>
              </a:rPr>
              <a:t>la base de datos está diseñada para el trabajo transaccional, no para el análisis de los datos. Generalmente no puede ser en tiempo real (era AP pero no OLAP).</a:t>
            </a:r>
            <a:r>
              <a:rPr lang="es-ES_tradnl">
                <a:latin typeface="Arial" charset="0"/>
              </a:rPr>
              <a:t>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4 Marcador de número de diapositiva"/>
          <p:cNvSpPr>
            <a:spLocks noGrp="1"/>
          </p:cNvSpPr>
          <p:nvPr>
            <p:ph type="sldNum" sz="quarter" idx="12"/>
          </p:nvPr>
        </p:nvSpPr>
        <p:spPr/>
        <p:txBody>
          <a:bodyPr/>
          <a:lstStyle/>
          <a:p>
            <a:fld id="{69DD0CB6-27A0-4284-8AD7-128A109B3F7C}" type="slidenum">
              <a:rPr lang="en-US"/>
              <a:pPr/>
              <a:t>60</a:t>
            </a:fld>
            <a:endParaRPr lang="en-US"/>
          </a:p>
        </p:txBody>
      </p:sp>
      <p:sp>
        <p:nvSpPr>
          <p:cNvPr id="262146" name="Rectangle 2"/>
          <p:cNvSpPr>
            <a:spLocks noGrp="1" noChangeArrowheads="1"/>
          </p:cNvSpPr>
          <p:nvPr>
            <p:ph type="title"/>
          </p:nvPr>
        </p:nvSpPr>
        <p:spPr/>
        <p:txBody>
          <a:bodyPr/>
          <a:lstStyle/>
          <a:p>
            <a:pPr>
              <a:tabLst>
                <a:tab pos="7143750" algn="l"/>
              </a:tabLst>
            </a:pPr>
            <a:r>
              <a:rPr lang="en-GB"/>
              <a:t>ROLAP y MOLAP</a:t>
            </a:r>
            <a:endParaRPr lang="es-ES_tradnl"/>
          </a:p>
        </p:txBody>
      </p:sp>
      <p:sp>
        <p:nvSpPr>
          <p:cNvPr id="262147" name="Rectangle 3"/>
          <p:cNvSpPr>
            <a:spLocks noChangeArrowheads="1"/>
          </p:cNvSpPr>
          <p:nvPr/>
        </p:nvSpPr>
        <p:spPr bwMode="auto">
          <a:xfrm>
            <a:off x="539750" y="1700213"/>
            <a:ext cx="4200525" cy="4832350"/>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spcBef>
                <a:spcPct val="20000"/>
              </a:spcBef>
              <a:buClr>
                <a:schemeClr val="accent1"/>
              </a:buClr>
              <a:tabLst>
                <a:tab pos="576263" algn="l"/>
              </a:tabLst>
            </a:pPr>
            <a:r>
              <a:rPr lang="es-ES" sz="2000">
                <a:latin typeface="Arial" charset="0"/>
              </a:rPr>
              <a:t>MOLAP:</a:t>
            </a:r>
          </a:p>
          <a:p>
            <a:pPr marL="341313" lvl="1" indent="-227013" defTabSz="346075" eaLnBrk="1" hangingPunct="1">
              <a:spcBef>
                <a:spcPct val="20000"/>
              </a:spcBef>
              <a:buClr>
                <a:schemeClr val="accent1"/>
              </a:buClr>
              <a:buFontTx/>
              <a:buChar char="–"/>
              <a:tabLst>
                <a:tab pos="576263" algn="l"/>
              </a:tabLst>
            </a:pPr>
            <a:r>
              <a:rPr lang="es-ES" sz="2000">
                <a:latin typeface="Arial" charset="0"/>
              </a:rPr>
              <a:t>Dat</a:t>
            </a:r>
            <a:r>
              <a:rPr lang="es-ES_tradnl" sz="2000">
                <a:latin typeface="Arial" charset="0"/>
              </a:rPr>
              <a:t>os</a:t>
            </a:r>
            <a:endParaRPr lang="es-ES" sz="2000">
              <a:latin typeface="Arial" charset="0"/>
            </a:endParaRPr>
          </a:p>
          <a:p>
            <a:pPr marL="741363" lvl="2" indent="-285750" defTabSz="346075" eaLnBrk="1" hangingPunct="1">
              <a:spcBef>
                <a:spcPct val="20000"/>
              </a:spcBef>
              <a:buClr>
                <a:schemeClr val="accent1"/>
              </a:buClr>
              <a:buFontTx/>
              <a:buChar char="•"/>
              <a:tabLst>
                <a:tab pos="576263" algn="l"/>
              </a:tabLst>
            </a:pPr>
            <a:r>
              <a:rPr lang="es-ES" sz="1800">
                <a:latin typeface="Arial" charset="0"/>
              </a:rPr>
              <a:t>Arrays</a:t>
            </a:r>
          </a:p>
          <a:p>
            <a:pPr marL="741363" lvl="2" indent="-285750" defTabSz="346075" eaLnBrk="1" hangingPunct="1">
              <a:spcBef>
                <a:spcPct val="20000"/>
              </a:spcBef>
              <a:buClr>
                <a:schemeClr val="accent1"/>
              </a:buClr>
              <a:buFontTx/>
              <a:buChar char="•"/>
              <a:tabLst>
                <a:tab pos="576263" algn="l"/>
              </a:tabLst>
            </a:pPr>
            <a:r>
              <a:rPr lang="es-ES_tradnl" sz="1800">
                <a:latin typeface="Arial" charset="0"/>
              </a:rPr>
              <a:t>Extraídos del almacén de datos</a:t>
            </a:r>
            <a:endParaRPr lang="es-ES" sz="1800">
              <a:latin typeface="Arial" charset="0"/>
            </a:endParaRPr>
          </a:p>
          <a:p>
            <a:pPr marL="341313" lvl="1" indent="-227013" defTabSz="346075" eaLnBrk="1" hangingPunct="1">
              <a:spcBef>
                <a:spcPct val="20000"/>
              </a:spcBef>
              <a:buClr>
                <a:schemeClr val="accent1"/>
              </a:buClr>
              <a:buFontTx/>
              <a:buChar char="–"/>
              <a:tabLst>
                <a:tab pos="576263" algn="l"/>
              </a:tabLst>
            </a:pPr>
            <a:endParaRPr lang="es-ES_tradnl" sz="2000">
              <a:latin typeface="Arial" charset="0"/>
            </a:endParaRPr>
          </a:p>
          <a:p>
            <a:pPr marL="341313" lvl="1" indent="-227013" defTabSz="346075" eaLnBrk="1" hangingPunct="1">
              <a:spcBef>
                <a:spcPct val="20000"/>
              </a:spcBef>
              <a:buClr>
                <a:schemeClr val="accent1"/>
              </a:buClr>
              <a:buFontTx/>
              <a:buChar char="–"/>
              <a:tabLst>
                <a:tab pos="576263" algn="l"/>
              </a:tabLst>
            </a:pPr>
            <a:r>
              <a:rPr lang="es-ES_tradnl" sz="2000">
                <a:latin typeface="Arial" charset="0"/>
              </a:rPr>
              <a:t>almacenamiento y procesos eficientes</a:t>
            </a:r>
            <a:endParaRPr lang="es-ES" sz="2000">
              <a:latin typeface="Arial" charset="0"/>
            </a:endParaRPr>
          </a:p>
          <a:p>
            <a:pPr marL="341313" lvl="1" indent="-227013" defTabSz="346075" eaLnBrk="1" hangingPunct="1">
              <a:spcBef>
                <a:spcPct val="20000"/>
              </a:spcBef>
              <a:buClr>
                <a:schemeClr val="accent1"/>
              </a:buClr>
              <a:buFontTx/>
              <a:buChar char="–"/>
              <a:tabLst>
                <a:tab pos="576263" algn="l"/>
              </a:tabLst>
            </a:pPr>
            <a:endParaRPr lang="es-ES_tradnl" sz="2000">
              <a:latin typeface="Arial" charset="0"/>
            </a:endParaRPr>
          </a:p>
          <a:p>
            <a:pPr marL="341313" lvl="1" indent="-227013" defTabSz="346075" eaLnBrk="1" hangingPunct="1">
              <a:spcBef>
                <a:spcPct val="20000"/>
              </a:spcBef>
              <a:buClr>
                <a:schemeClr val="accent1"/>
              </a:buClr>
              <a:buFontTx/>
              <a:buChar char="–"/>
              <a:tabLst>
                <a:tab pos="576263" algn="l"/>
              </a:tabLst>
            </a:pPr>
            <a:r>
              <a:rPr lang="es-ES_tradnl" sz="2000">
                <a:latin typeface="Arial" charset="0"/>
              </a:rPr>
              <a:t>la complejidad de la BD se oculta a los usuarios</a:t>
            </a:r>
            <a:endParaRPr lang="es-ES" sz="2000">
              <a:latin typeface="Arial" charset="0"/>
            </a:endParaRPr>
          </a:p>
          <a:p>
            <a:pPr marL="341313" lvl="1" indent="-227013" defTabSz="346075" eaLnBrk="1" hangingPunct="1">
              <a:spcBef>
                <a:spcPct val="20000"/>
              </a:spcBef>
              <a:buClr>
                <a:schemeClr val="accent1"/>
              </a:buClr>
              <a:buFontTx/>
              <a:buChar char="–"/>
              <a:tabLst>
                <a:tab pos="576263" algn="l"/>
              </a:tabLst>
            </a:pPr>
            <a:endParaRPr lang="es-ES_tradnl" sz="2000">
              <a:latin typeface="Arial" charset="0"/>
            </a:endParaRPr>
          </a:p>
          <a:p>
            <a:pPr marL="341313" lvl="1" indent="-227013" defTabSz="346075" eaLnBrk="1" hangingPunct="1">
              <a:spcBef>
                <a:spcPct val="20000"/>
              </a:spcBef>
              <a:buClr>
                <a:schemeClr val="accent1"/>
              </a:buClr>
              <a:buFontTx/>
              <a:buChar char="–"/>
              <a:tabLst>
                <a:tab pos="576263" algn="l"/>
              </a:tabLst>
            </a:pPr>
            <a:r>
              <a:rPr lang="es-ES_tradnl" sz="2000">
                <a:latin typeface="Arial" charset="0"/>
              </a:rPr>
              <a:t>el análisis se hace sobre datos agregados y métricas o indicadores precalculados.</a:t>
            </a:r>
            <a:endParaRPr lang="es-ES" sz="2000">
              <a:latin typeface="Arial" charset="0"/>
            </a:endParaRPr>
          </a:p>
        </p:txBody>
      </p:sp>
      <p:sp>
        <p:nvSpPr>
          <p:cNvPr id="262148" name="Rectangle 4"/>
          <p:cNvSpPr>
            <a:spLocks noChangeArrowheads="1"/>
          </p:cNvSpPr>
          <p:nvPr/>
        </p:nvSpPr>
        <p:spPr bwMode="auto">
          <a:xfrm>
            <a:off x="6983413" y="5788025"/>
            <a:ext cx="1352550" cy="366713"/>
          </a:xfrm>
          <a:prstGeom prst="rect">
            <a:avLst/>
          </a:prstGeom>
          <a:noFill/>
          <a:ln w="9525">
            <a:noFill/>
            <a:miter lim="800000"/>
            <a:headEnd/>
            <a:tailEnd/>
          </a:ln>
          <a:effectLst/>
        </p:spPr>
        <p:txBody>
          <a:bodyPr wrap="none" lIns="92075" tIns="46038" rIns="92075" bIns="46038">
            <a:spAutoFit/>
          </a:bodyPr>
          <a:lstStyle/>
          <a:p>
            <a:pPr algn="ctr" defTabSz="822325">
              <a:spcBef>
                <a:spcPct val="50000"/>
              </a:spcBef>
            </a:pPr>
            <a:r>
              <a:rPr lang="es-ES" sz="1800">
                <a:solidFill>
                  <a:srgbClr val="000099"/>
                </a:solidFill>
                <a:latin typeface="Arial" charset="0"/>
              </a:rPr>
              <a:t>Warehouse</a:t>
            </a:r>
          </a:p>
        </p:txBody>
      </p:sp>
      <p:grpSp>
        <p:nvGrpSpPr>
          <p:cNvPr id="262149" name="Group 5"/>
          <p:cNvGrpSpPr>
            <a:grpSpLocks/>
          </p:cNvGrpSpPr>
          <p:nvPr/>
        </p:nvGrpSpPr>
        <p:grpSpPr bwMode="auto">
          <a:xfrm>
            <a:off x="5053013" y="1963738"/>
            <a:ext cx="2692400" cy="3340100"/>
            <a:chOff x="2792" y="1016"/>
            <a:chExt cx="1856" cy="2104"/>
          </a:xfrm>
        </p:grpSpPr>
        <p:grpSp>
          <p:nvGrpSpPr>
            <p:cNvPr id="262150" name="Group 6"/>
            <p:cNvGrpSpPr>
              <a:grpSpLocks/>
            </p:cNvGrpSpPr>
            <p:nvPr/>
          </p:nvGrpSpPr>
          <p:grpSpPr bwMode="auto">
            <a:xfrm>
              <a:off x="3240" y="1189"/>
              <a:ext cx="308" cy="330"/>
              <a:chOff x="3240" y="1189"/>
              <a:chExt cx="308" cy="330"/>
            </a:xfrm>
          </p:grpSpPr>
          <p:grpSp>
            <p:nvGrpSpPr>
              <p:cNvPr id="262151" name="Group 7"/>
              <p:cNvGrpSpPr>
                <a:grpSpLocks/>
              </p:cNvGrpSpPr>
              <p:nvPr/>
            </p:nvGrpSpPr>
            <p:grpSpPr bwMode="auto">
              <a:xfrm>
                <a:off x="3240" y="1378"/>
                <a:ext cx="308" cy="141"/>
                <a:chOff x="3240" y="1378"/>
                <a:chExt cx="308" cy="141"/>
              </a:xfrm>
            </p:grpSpPr>
            <p:grpSp>
              <p:nvGrpSpPr>
                <p:cNvPr id="262152" name="Group 8"/>
                <p:cNvGrpSpPr>
                  <a:grpSpLocks/>
                </p:cNvGrpSpPr>
                <p:nvPr/>
              </p:nvGrpSpPr>
              <p:grpSpPr bwMode="auto">
                <a:xfrm>
                  <a:off x="3301" y="1378"/>
                  <a:ext cx="247" cy="72"/>
                  <a:chOff x="3301" y="1378"/>
                  <a:chExt cx="247" cy="72"/>
                </a:xfrm>
              </p:grpSpPr>
              <p:grpSp>
                <p:nvGrpSpPr>
                  <p:cNvPr id="262153" name="Group 9"/>
                  <p:cNvGrpSpPr>
                    <a:grpSpLocks/>
                  </p:cNvGrpSpPr>
                  <p:nvPr/>
                </p:nvGrpSpPr>
                <p:grpSpPr bwMode="auto">
                  <a:xfrm>
                    <a:off x="3301" y="1378"/>
                    <a:ext cx="127" cy="72"/>
                    <a:chOff x="3301" y="1378"/>
                    <a:chExt cx="127" cy="72"/>
                  </a:xfrm>
                </p:grpSpPr>
                <p:sp>
                  <p:nvSpPr>
                    <p:cNvPr id="262154" name="AutoShape 10"/>
                    <p:cNvSpPr>
                      <a:spLocks noChangeArrowheads="1"/>
                    </p:cNvSpPr>
                    <p:nvPr/>
                  </p:nvSpPr>
                  <p:spPr bwMode="auto">
                    <a:xfrm>
                      <a:off x="3301" y="1378"/>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155" name="AutoShape 11"/>
                    <p:cNvSpPr>
                      <a:spLocks noChangeArrowheads="1"/>
                    </p:cNvSpPr>
                    <p:nvPr/>
                  </p:nvSpPr>
                  <p:spPr bwMode="auto">
                    <a:xfrm>
                      <a:off x="3362" y="1378"/>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2156" name="Group 12"/>
                  <p:cNvGrpSpPr>
                    <a:grpSpLocks/>
                  </p:cNvGrpSpPr>
                  <p:nvPr/>
                </p:nvGrpSpPr>
                <p:grpSpPr bwMode="auto">
                  <a:xfrm>
                    <a:off x="3421" y="1378"/>
                    <a:ext cx="127" cy="72"/>
                    <a:chOff x="3421" y="1378"/>
                    <a:chExt cx="127" cy="72"/>
                  </a:xfrm>
                </p:grpSpPr>
                <p:sp>
                  <p:nvSpPr>
                    <p:cNvPr id="262157" name="AutoShape 13"/>
                    <p:cNvSpPr>
                      <a:spLocks noChangeArrowheads="1"/>
                    </p:cNvSpPr>
                    <p:nvPr/>
                  </p:nvSpPr>
                  <p:spPr bwMode="auto">
                    <a:xfrm>
                      <a:off x="3421" y="1378"/>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158" name="AutoShape 14"/>
                    <p:cNvSpPr>
                      <a:spLocks noChangeArrowheads="1"/>
                    </p:cNvSpPr>
                    <p:nvPr/>
                  </p:nvSpPr>
                  <p:spPr bwMode="auto">
                    <a:xfrm>
                      <a:off x="3481" y="1378"/>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2159" name="Group 15"/>
                <p:cNvGrpSpPr>
                  <a:grpSpLocks/>
                </p:cNvGrpSpPr>
                <p:nvPr/>
              </p:nvGrpSpPr>
              <p:grpSpPr bwMode="auto">
                <a:xfrm>
                  <a:off x="3281" y="1401"/>
                  <a:ext cx="246" cy="72"/>
                  <a:chOff x="3281" y="1401"/>
                  <a:chExt cx="246" cy="72"/>
                </a:xfrm>
              </p:grpSpPr>
              <p:grpSp>
                <p:nvGrpSpPr>
                  <p:cNvPr id="262160" name="Group 16"/>
                  <p:cNvGrpSpPr>
                    <a:grpSpLocks/>
                  </p:cNvGrpSpPr>
                  <p:nvPr/>
                </p:nvGrpSpPr>
                <p:grpSpPr bwMode="auto">
                  <a:xfrm>
                    <a:off x="3281" y="1401"/>
                    <a:ext cx="127" cy="72"/>
                    <a:chOff x="3281" y="1401"/>
                    <a:chExt cx="127" cy="72"/>
                  </a:xfrm>
                </p:grpSpPr>
                <p:sp>
                  <p:nvSpPr>
                    <p:cNvPr id="262161" name="AutoShape 17"/>
                    <p:cNvSpPr>
                      <a:spLocks noChangeArrowheads="1"/>
                    </p:cNvSpPr>
                    <p:nvPr/>
                  </p:nvSpPr>
                  <p:spPr bwMode="auto">
                    <a:xfrm>
                      <a:off x="3281" y="1401"/>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162" name="AutoShape 18"/>
                    <p:cNvSpPr>
                      <a:spLocks noChangeArrowheads="1"/>
                    </p:cNvSpPr>
                    <p:nvPr/>
                  </p:nvSpPr>
                  <p:spPr bwMode="auto">
                    <a:xfrm>
                      <a:off x="3341" y="1401"/>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2163" name="Group 19"/>
                  <p:cNvGrpSpPr>
                    <a:grpSpLocks/>
                  </p:cNvGrpSpPr>
                  <p:nvPr/>
                </p:nvGrpSpPr>
                <p:grpSpPr bwMode="auto">
                  <a:xfrm>
                    <a:off x="3400" y="1401"/>
                    <a:ext cx="127" cy="72"/>
                    <a:chOff x="3400" y="1401"/>
                    <a:chExt cx="127" cy="72"/>
                  </a:xfrm>
                </p:grpSpPr>
                <p:sp>
                  <p:nvSpPr>
                    <p:cNvPr id="262164" name="AutoShape 20"/>
                    <p:cNvSpPr>
                      <a:spLocks noChangeArrowheads="1"/>
                    </p:cNvSpPr>
                    <p:nvPr/>
                  </p:nvSpPr>
                  <p:spPr bwMode="auto">
                    <a:xfrm>
                      <a:off x="3400" y="1401"/>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165" name="AutoShape 21"/>
                    <p:cNvSpPr>
                      <a:spLocks noChangeArrowheads="1"/>
                    </p:cNvSpPr>
                    <p:nvPr/>
                  </p:nvSpPr>
                  <p:spPr bwMode="auto">
                    <a:xfrm>
                      <a:off x="3461" y="1401"/>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2166" name="Group 22"/>
                <p:cNvGrpSpPr>
                  <a:grpSpLocks/>
                </p:cNvGrpSpPr>
                <p:nvPr/>
              </p:nvGrpSpPr>
              <p:grpSpPr bwMode="auto">
                <a:xfrm>
                  <a:off x="3261" y="1424"/>
                  <a:ext cx="246" cy="72"/>
                  <a:chOff x="3261" y="1424"/>
                  <a:chExt cx="246" cy="72"/>
                </a:xfrm>
              </p:grpSpPr>
              <p:grpSp>
                <p:nvGrpSpPr>
                  <p:cNvPr id="262167" name="Group 23"/>
                  <p:cNvGrpSpPr>
                    <a:grpSpLocks/>
                  </p:cNvGrpSpPr>
                  <p:nvPr/>
                </p:nvGrpSpPr>
                <p:grpSpPr bwMode="auto">
                  <a:xfrm>
                    <a:off x="3261" y="1424"/>
                    <a:ext cx="127" cy="72"/>
                    <a:chOff x="3261" y="1424"/>
                    <a:chExt cx="127" cy="72"/>
                  </a:xfrm>
                </p:grpSpPr>
                <p:sp>
                  <p:nvSpPr>
                    <p:cNvPr id="262168" name="AutoShape 24"/>
                    <p:cNvSpPr>
                      <a:spLocks noChangeArrowheads="1"/>
                    </p:cNvSpPr>
                    <p:nvPr/>
                  </p:nvSpPr>
                  <p:spPr bwMode="auto">
                    <a:xfrm>
                      <a:off x="3261" y="1424"/>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169" name="AutoShape 25"/>
                    <p:cNvSpPr>
                      <a:spLocks noChangeArrowheads="1"/>
                    </p:cNvSpPr>
                    <p:nvPr/>
                  </p:nvSpPr>
                  <p:spPr bwMode="auto">
                    <a:xfrm>
                      <a:off x="3321" y="1424"/>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2170" name="Group 26"/>
                  <p:cNvGrpSpPr>
                    <a:grpSpLocks/>
                  </p:cNvGrpSpPr>
                  <p:nvPr/>
                </p:nvGrpSpPr>
                <p:grpSpPr bwMode="auto">
                  <a:xfrm>
                    <a:off x="3380" y="1424"/>
                    <a:ext cx="127" cy="72"/>
                    <a:chOff x="3380" y="1424"/>
                    <a:chExt cx="127" cy="72"/>
                  </a:xfrm>
                </p:grpSpPr>
                <p:sp>
                  <p:nvSpPr>
                    <p:cNvPr id="262171" name="AutoShape 27"/>
                    <p:cNvSpPr>
                      <a:spLocks noChangeArrowheads="1"/>
                    </p:cNvSpPr>
                    <p:nvPr/>
                  </p:nvSpPr>
                  <p:spPr bwMode="auto">
                    <a:xfrm>
                      <a:off x="3380" y="1424"/>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172" name="AutoShape 28"/>
                    <p:cNvSpPr>
                      <a:spLocks noChangeArrowheads="1"/>
                    </p:cNvSpPr>
                    <p:nvPr/>
                  </p:nvSpPr>
                  <p:spPr bwMode="auto">
                    <a:xfrm>
                      <a:off x="3441" y="1424"/>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2173" name="Group 29"/>
                <p:cNvGrpSpPr>
                  <a:grpSpLocks/>
                </p:cNvGrpSpPr>
                <p:nvPr/>
              </p:nvGrpSpPr>
              <p:grpSpPr bwMode="auto">
                <a:xfrm>
                  <a:off x="3240" y="1447"/>
                  <a:ext cx="247" cy="72"/>
                  <a:chOff x="3240" y="1447"/>
                  <a:chExt cx="247" cy="72"/>
                </a:xfrm>
              </p:grpSpPr>
              <p:grpSp>
                <p:nvGrpSpPr>
                  <p:cNvPr id="262174" name="Group 30"/>
                  <p:cNvGrpSpPr>
                    <a:grpSpLocks/>
                  </p:cNvGrpSpPr>
                  <p:nvPr/>
                </p:nvGrpSpPr>
                <p:grpSpPr bwMode="auto">
                  <a:xfrm>
                    <a:off x="3240" y="1447"/>
                    <a:ext cx="127" cy="72"/>
                    <a:chOff x="3240" y="1447"/>
                    <a:chExt cx="127" cy="72"/>
                  </a:xfrm>
                </p:grpSpPr>
                <p:sp>
                  <p:nvSpPr>
                    <p:cNvPr id="262175" name="AutoShape 31"/>
                    <p:cNvSpPr>
                      <a:spLocks noChangeArrowheads="1"/>
                    </p:cNvSpPr>
                    <p:nvPr/>
                  </p:nvSpPr>
                  <p:spPr bwMode="auto">
                    <a:xfrm>
                      <a:off x="3240" y="1447"/>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176" name="AutoShape 32"/>
                    <p:cNvSpPr>
                      <a:spLocks noChangeArrowheads="1"/>
                    </p:cNvSpPr>
                    <p:nvPr/>
                  </p:nvSpPr>
                  <p:spPr bwMode="auto">
                    <a:xfrm>
                      <a:off x="3301" y="1447"/>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2177" name="Group 33"/>
                  <p:cNvGrpSpPr>
                    <a:grpSpLocks/>
                  </p:cNvGrpSpPr>
                  <p:nvPr/>
                </p:nvGrpSpPr>
                <p:grpSpPr bwMode="auto">
                  <a:xfrm>
                    <a:off x="3360" y="1447"/>
                    <a:ext cx="127" cy="72"/>
                    <a:chOff x="3360" y="1447"/>
                    <a:chExt cx="127" cy="72"/>
                  </a:xfrm>
                </p:grpSpPr>
                <p:sp>
                  <p:nvSpPr>
                    <p:cNvPr id="262178" name="AutoShape 34"/>
                    <p:cNvSpPr>
                      <a:spLocks noChangeArrowheads="1"/>
                    </p:cNvSpPr>
                    <p:nvPr/>
                  </p:nvSpPr>
                  <p:spPr bwMode="auto">
                    <a:xfrm>
                      <a:off x="3360" y="1447"/>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179" name="AutoShape 35"/>
                    <p:cNvSpPr>
                      <a:spLocks noChangeArrowheads="1"/>
                    </p:cNvSpPr>
                    <p:nvPr/>
                  </p:nvSpPr>
                  <p:spPr bwMode="auto">
                    <a:xfrm>
                      <a:off x="3420" y="1447"/>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grpSp>
            <p:nvGrpSpPr>
              <p:cNvPr id="262180" name="Group 36"/>
              <p:cNvGrpSpPr>
                <a:grpSpLocks/>
              </p:cNvGrpSpPr>
              <p:nvPr/>
            </p:nvGrpSpPr>
            <p:grpSpPr bwMode="auto">
              <a:xfrm>
                <a:off x="3240" y="1316"/>
                <a:ext cx="308" cy="141"/>
                <a:chOff x="3240" y="1316"/>
                <a:chExt cx="308" cy="141"/>
              </a:xfrm>
            </p:grpSpPr>
            <p:grpSp>
              <p:nvGrpSpPr>
                <p:cNvPr id="262181" name="Group 37"/>
                <p:cNvGrpSpPr>
                  <a:grpSpLocks/>
                </p:cNvGrpSpPr>
                <p:nvPr/>
              </p:nvGrpSpPr>
              <p:grpSpPr bwMode="auto">
                <a:xfrm>
                  <a:off x="3301" y="1316"/>
                  <a:ext cx="247" cy="72"/>
                  <a:chOff x="3301" y="1316"/>
                  <a:chExt cx="247" cy="72"/>
                </a:xfrm>
              </p:grpSpPr>
              <p:grpSp>
                <p:nvGrpSpPr>
                  <p:cNvPr id="262182" name="Group 38"/>
                  <p:cNvGrpSpPr>
                    <a:grpSpLocks/>
                  </p:cNvGrpSpPr>
                  <p:nvPr/>
                </p:nvGrpSpPr>
                <p:grpSpPr bwMode="auto">
                  <a:xfrm>
                    <a:off x="3301" y="1316"/>
                    <a:ext cx="127" cy="72"/>
                    <a:chOff x="3301" y="1316"/>
                    <a:chExt cx="127" cy="72"/>
                  </a:xfrm>
                </p:grpSpPr>
                <p:sp>
                  <p:nvSpPr>
                    <p:cNvPr id="262183" name="AutoShape 39"/>
                    <p:cNvSpPr>
                      <a:spLocks noChangeArrowheads="1"/>
                    </p:cNvSpPr>
                    <p:nvPr/>
                  </p:nvSpPr>
                  <p:spPr bwMode="auto">
                    <a:xfrm>
                      <a:off x="3301" y="1316"/>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184" name="AutoShape 40"/>
                    <p:cNvSpPr>
                      <a:spLocks noChangeArrowheads="1"/>
                    </p:cNvSpPr>
                    <p:nvPr/>
                  </p:nvSpPr>
                  <p:spPr bwMode="auto">
                    <a:xfrm>
                      <a:off x="3362" y="1316"/>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2185" name="Group 41"/>
                  <p:cNvGrpSpPr>
                    <a:grpSpLocks/>
                  </p:cNvGrpSpPr>
                  <p:nvPr/>
                </p:nvGrpSpPr>
                <p:grpSpPr bwMode="auto">
                  <a:xfrm>
                    <a:off x="3421" y="1316"/>
                    <a:ext cx="127" cy="72"/>
                    <a:chOff x="3421" y="1316"/>
                    <a:chExt cx="127" cy="72"/>
                  </a:xfrm>
                </p:grpSpPr>
                <p:sp>
                  <p:nvSpPr>
                    <p:cNvPr id="262186" name="AutoShape 42"/>
                    <p:cNvSpPr>
                      <a:spLocks noChangeArrowheads="1"/>
                    </p:cNvSpPr>
                    <p:nvPr/>
                  </p:nvSpPr>
                  <p:spPr bwMode="auto">
                    <a:xfrm>
                      <a:off x="3421" y="1316"/>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187" name="AutoShape 43"/>
                    <p:cNvSpPr>
                      <a:spLocks noChangeArrowheads="1"/>
                    </p:cNvSpPr>
                    <p:nvPr/>
                  </p:nvSpPr>
                  <p:spPr bwMode="auto">
                    <a:xfrm>
                      <a:off x="3481" y="1316"/>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2188" name="Group 44"/>
                <p:cNvGrpSpPr>
                  <a:grpSpLocks/>
                </p:cNvGrpSpPr>
                <p:nvPr/>
              </p:nvGrpSpPr>
              <p:grpSpPr bwMode="auto">
                <a:xfrm>
                  <a:off x="3281" y="1339"/>
                  <a:ext cx="246" cy="72"/>
                  <a:chOff x="3281" y="1339"/>
                  <a:chExt cx="246" cy="72"/>
                </a:xfrm>
              </p:grpSpPr>
              <p:grpSp>
                <p:nvGrpSpPr>
                  <p:cNvPr id="262189" name="Group 45"/>
                  <p:cNvGrpSpPr>
                    <a:grpSpLocks/>
                  </p:cNvGrpSpPr>
                  <p:nvPr/>
                </p:nvGrpSpPr>
                <p:grpSpPr bwMode="auto">
                  <a:xfrm>
                    <a:off x="3281" y="1339"/>
                    <a:ext cx="127" cy="72"/>
                    <a:chOff x="3281" y="1339"/>
                    <a:chExt cx="127" cy="72"/>
                  </a:xfrm>
                </p:grpSpPr>
                <p:sp>
                  <p:nvSpPr>
                    <p:cNvPr id="262190" name="AutoShape 46"/>
                    <p:cNvSpPr>
                      <a:spLocks noChangeArrowheads="1"/>
                    </p:cNvSpPr>
                    <p:nvPr/>
                  </p:nvSpPr>
                  <p:spPr bwMode="auto">
                    <a:xfrm>
                      <a:off x="3281" y="1339"/>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191" name="AutoShape 47"/>
                    <p:cNvSpPr>
                      <a:spLocks noChangeArrowheads="1"/>
                    </p:cNvSpPr>
                    <p:nvPr/>
                  </p:nvSpPr>
                  <p:spPr bwMode="auto">
                    <a:xfrm>
                      <a:off x="3341" y="1339"/>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2192" name="Group 48"/>
                  <p:cNvGrpSpPr>
                    <a:grpSpLocks/>
                  </p:cNvGrpSpPr>
                  <p:nvPr/>
                </p:nvGrpSpPr>
                <p:grpSpPr bwMode="auto">
                  <a:xfrm>
                    <a:off x="3400" y="1339"/>
                    <a:ext cx="127" cy="72"/>
                    <a:chOff x="3400" y="1339"/>
                    <a:chExt cx="127" cy="72"/>
                  </a:xfrm>
                </p:grpSpPr>
                <p:sp>
                  <p:nvSpPr>
                    <p:cNvPr id="262193" name="AutoShape 49"/>
                    <p:cNvSpPr>
                      <a:spLocks noChangeArrowheads="1"/>
                    </p:cNvSpPr>
                    <p:nvPr/>
                  </p:nvSpPr>
                  <p:spPr bwMode="auto">
                    <a:xfrm>
                      <a:off x="3400" y="1339"/>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194" name="AutoShape 50"/>
                    <p:cNvSpPr>
                      <a:spLocks noChangeArrowheads="1"/>
                    </p:cNvSpPr>
                    <p:nvPr/>
                  </p:nvSpPr>
                  <p:spPr bwMode="auto">
                    <a:xfrm>
                      <a:off x="3461" y="1339"/>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2195" name="Group 51"/>
                <p:cNvGrpSpPr>
                  <a:grpSpLocks/>
                </p:cNvGrpSpPr>
                <p:nvPr/>
              </p:nvGrpSpPr>
              <p:grpSpPr bwMode="auto">
                <a:xfrm>
                  <a:off x="3261" y="1362"/>
                  <a:ext cx="246" cy="72"/>
                  <a:chOff x="3261" y="1362"/>
                  <a:chExt cx="246" cy="72"/>
                </a:xfrm>
              </p:grpSpPr>
              <p:grpSp>
                <p:nvGrpSpPr>
                  <p:cNvPr id="262196" name="Group 52"/>
                  <p:cNvGrpSpPr>
                    <a:grpSpLocks/>
                  </p:cNvGrpSpPr>
                  <p:nvPr/>
                </p:nvGrpSpPr>
                <p:grpSpPr bwMode="auto">
                  <a:xfrm>
                    <a:off x="3261" y="1362"/>
                    <a:ext cx="127" cy="72"/>
                    <a:chOff x="3261" y="1362"/>
                    <a:chExt cx="127" cy="72"/>
                  </a:xfrm>
                </p:grpSpPr>
                <p:sp>
                  <p:nvSpPr>
                    <p:cNvPr id="262197" name="AutoShape 53"/>
                    <p:cNvSpPr>
                      <a:spLocks noChangeArrowheads="1"/>
                    </p:cNvSpPr>
                    <p:nvPr/>
                  </p:nvSpPr>
                  <p:spPr bwMode="auto">
                    <a:xfrm>
                      <a:off x="3261" y="1362"/>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198" name="AutoShape 54"/>
                    <p:cNvSpPr>
                      <a:spLocks noChangeArrowheads="1"/>
                    </p:cNvSpPr>
                    <p:nvPr/>
                  </p:nvSpPr>
                  <p:spPr bwMode="auto">
                    <a:xfrm>
                      <a:off x="3321" y="1362"/>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2199" name="Group 55"/>
                  <p:cNvGrpSpPr>
                    <a:grpSpLocks/>
                  </p:cNvGrpSpPr>
                  <p:nvPr/>
                </p:nvGrpSpPr>
                <p:grpSpPr bwMode="auto">
                  <a:xfrm>
                    <a:off x="3380" y="1362"/>
                    <a:ext cx="127" cy="72"/>
                    <a:chOff x="3380" y="1362"/>
                    <a:chExt cx="127" cy="72"/>
                  </a:xfrm>
                </p:grpSpPr>
                <p:sp>
                  <p:nvSpPr>
                    <p:cNvPr id="262200" name="AutoShape 56"/>
                    <p:cNvSpPr>
                      <a:spLocks noChangeArrowheads="1"/>
                    </p:cNvSpPr>
                    <p:nvPr/>
                  </p:nvSpPr>
                  <p:spPr bwMode="auto">
                    <a:xfrm>
                      <a:off x="3380" y="1362"/>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201" name="AutoShape 57"/>
                    <p:cNvSpPr>
                      <a:spLocks noChangeArrowheads="1"/>
                    </p:cNvSpPr>
                    <p:nvPr/>
                  </p:nvSpPr>
                  <p:spPr bwMode="auto">
                    <a:xfrm>
                      <a:off x="3441" y="1362"/>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2202" name="Group 58"/>
                <p:cNvGrpSpPr>
                  <a:grpSpLocks/>
                </p:cNvGrpSpPr>
                <p:nvPr/>
              </p:nvGrpSpPr>
              <p:grpSpPr bwMode="auto">
                <a:xfrm>
                  <a:off x="3240" y="1385"/>
                  <a:ext cx="247" cy="72"/>
                  <a:chOff x="3240" y="1385"/>
                  <a:chExt cx="247" cy="72"/>
                </a:xfrm>
              </p:grpSpPr>
              <p:grpSp>
                <p:nvGrpSpPr>
                  <p:cNvPr id="262203" name="Group 59"/>
                  <p:cNvGrpSpPr>
                    <a:grpSpLocks/>
                  </p:cNvGrpSpPr>
                  <p:nvPr/>
                </p:nvGrpSpPr>
                <p:grpSpPr bwMode="auto">
                  <a:xfrm>
                    <a:off x="3240" y="1385"/>
                    <a:ext cx="127" cy="72"/>
                    <a:chOff x="3240" y="1385"/>
                    <a:chExt cx="127" cy="72"/>
                  </a:xfrm>
                </p:grpSpPr>
                <p:sp>
                  <p:nvSpPr>
                    <p:cNvPr id="262204" name="AutoShape 60"/>
                    <p:cNvSpPr>
                      <a:spLocks noChangeArrowheads="1"/>
                    </p:cNvSpPr>
                    <p:nvPr/>
                  </p:nvSpPr>
                  <p:spPr bwMode="auto">
                    <a:xfrm>
                      <a:off x="3240" y="1385"/>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205" name="AutoShape 61"/>
                    <p:cNvSpPr>
                      <a:spLocks noChangeArrowheads="1"/>
                    </p:cNvSpPr>
                    <p:nvPr/>
                  </p:nvSpPr>
                  <p:spPr bwMode="auto">
                    <a:xfrm>
                      <a:off x="3301" y="1385"/>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2206" name="Group 62"/>
                  <p:cNvGrpSpPr>
                    <a:grpSpLocks/>
                  </p:cNvGrpSpPr>
                  <p:nvPr/>
                </p:nvGrpSpPr>
                <p:grpSpPr bwMode="auto">
                  <a:xfrm>
                    <a:off x="3360" y="1385"/>
                    <a:ext cx="127" cy="72"/>
                    <a:chOff x="3360" y="1385"/>
                    <a:chExt cx="127" cy="72"/>
                  </a:xfrm>
                </p:grpSpPr>
                <p:sp>
                  <p:nvSpPr>
                    <p:cNvPr id="262207" name="AutoShape 63"/>
                    <p:cNvSpPr>
                      <a:spLocks noChangeArrowheads="1"/>
                    </p:cNvSpPr>
                    <p:nvPr/>
                  </p:nvSpPr>
                  <p:spPr bwMode="auto">
                    <a:xfrm>
                      <a:off x="3360" y="1385"/>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208" name="AutoShape 64"/>
                    <p:cNvSpPr>
                      <a:spLocks noChangeArrowheads="1"/>
                    </p:cNvSpPr>
                    <p:nvPr/>
                  </p:nvSpPr>
                  <p:spPr bwMode="auto">
                    <a:xfrm>
                      <a:off x="3420" y="1385"/>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grpSp>
            <p:nvGrpSpPr>
              <p:cNvPr id="262209" name="Group 65"/>
              <p:cNvGrpSpPr>
                <a:grpSpLocks/>
              </p:cNvGrpSpPr>
              <p:nvPr/>
            </p:nvGrpSpPr>
            <p:grpSpPr bwMode="auto">
              <a:xfrm>
                <a:off x="3240" y="1253"/>
                <a:ext cx="308" cy="141"/>
                <a:chOff x="3240" y="1253"/>
                <a:chExt cx="308" cy="141"/>
              </a:xfrm>
            </p:grpSpPr>
            <p:grpSp>
              <p:nvGrpSpPr>
                <p:cNvPr id="262210" name="Group 66"/>
                <p:cNvGrpSpPr>
                  <a:grpSpLocks/>
                </p:cNvGrpSpPr>
                <p:nvPr/>
              </p:nvGrpSpPr>
              <p:grpSpPr bwMode="auto">
                <a:xfrm>
                  <a:off x="3301" y="1253"/>
                  <a:ext cx="247" cy="72"/>
                  <a:chOff x="3301" y="1253"/>
                  <a:chExt cx="247" cy="72"/>
                </a:xfrm>
              </p:grpSpPr>
              <p:grpSp>
                <p:nvGrpSpPr>
                  <p:cNvPr id="262211" name="Group 67"/>
                  <p:cNvGrpSpPr>
                    <a:grpSpLocks/>
                  </p:cNvGrpSpPr>
                  <p:nvPr/>
                </p:nvGrpSpPr>
                <p:grpSpPr bwMode="auto">
                  <a:xfrm>
                    <a:off x="3301" y="1253"/>
                    <a:ext cx="127" cy="72"/>
                    <a:chOff x="3301" y="1253"/>
                    <a:chExt cx="127" cy="72"/>
                  </a:xfrm>
                </p:grpSpPr>
                <p:sp>
                  <p:nvSpPr>
                    <p:cNvPr id="262212" name="AutoShape 68"/>
                    <p:cNvSpPr>
                      <a:spLocks noChangeArrowheads="1"/>
                    </p:cNvSpPr>
                    <p:nvPr/>
                  </p:nvSpPr>
                  <p:spPr bwMode="auto">
                    <a:xfrm>
                      <a:off x="3301" y="1253"/>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213" name="AutoShape 69"/>
                    <p:cNvSpPr>
                      <a:spLocks noChangeArrowheads="1"/>
                    </p:cNvSpPr>
                    <p:nvPr/>
                  </p:nvSpPr>
                  <p:spPr bwMode="auto">
                    <a:xfrm>
                      <a:off x="3362" y="1253"/>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2214" name="Group 70"/>
                  <p:cNvGrpSpPr>
                    <a:grpSpLocks/>
                  </p:cNvGrpSpPr>
                  <p:nvPr/>
                </p:nvGrpSpPr>
                <p:grpSpPr bwMode="auto">
                  <a:xfrm>
                    <a:off x="3421" y="1253"/>
                    <a:ext cx="127" cy="72"/>
                    <a:chOff x="3421" y="1253"/>
                    <a:chExt cx="127" cy="72"/>
                  </a:xfrm>
                </p:grpSpPr>
                <p:sp>
                  <p:nvSpPr>
                    <p:cNvPr id="262215" name="AutoShape 71"/>
                    <p:cNvSpPr>
                      <a:spLocks noChangeArrowheads="1"/>
                    </p:cNvSpPr>
                    <p:nvPr/>
                  </p:nvSpPr>
                  <p:spPr bwMode="auto">
                    <a:xfrm>
                      <a:off x="3421" y="1253"/>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216" name="AutoShape 72"/>
                    <p:cNvSpPr>
                      <a:spLocks noChangeArrowheads="1"/>
                    </p:cNvSpPr>
                    <p:nvPr/>
                  </p:nvSpPr>
                  <p:spPr bwMode="auto">
                    <a:xfrm>
                      <a:off x="3481" y="1253"/>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2217" name="Group 73"/>
                <p:cNvGrpSpPr>
                  <a:grpSpLocks/>
                </p:cNvGrpSpPr>
                <p:nvPr/>
              </p:nvGrpSpPr>
              <p:grpSpPr bwMode="auto">
                <a:xfrm>
                  <a:off x="3281" y="1276"/>
                  <a:ext cx="246" cy="72"/>
                  <a:chOff x="3281" y="1276"/>
                  <a:chExt cx="246" cy="72"/>
                </a:xfrm>
              </p:grpSpPr>
              <p:grpSp>
                <p:nvGrpSpPr>
                  <p:cNvPr id="262218" name="Group 74"/>
                  <p:cNvGrpSpPr>
                    <a:grpSpLocks/>
                  </p:cNvGrpSpPr>
                  <p:nvPr/>
                </p:nvGrpSpPr>
                <p:grpSpPr bwMode="auto">
                  <a:xfrm>
                    <a:off x="3281" y="1276"/>
                    <a:ext cx="127" cy="72"/>
                    <a:chOff x="3281" y="1276"/>
                    <a:chExt cx="127" cy="72"/>
                  </a:xfrm>
                </p:grpSpPr>
                <p:sp>
                  <p:nvSpPr>
                    <p:cNvPr id="262219" name="AutoShape 75"/>
                    <p:cNvSpPr>
                      <a:spLocks noChangeArrowheads="1"/>
                    </p:cNvSpPr>
                    <p:nvPr/>
                  </p:nvSpPr>
                  <p:spPr bwMode="auto">
                    <a:xfrm>
                      <a:off x="3281" y="1276"/>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220" name="AutoShape 76"/>
                    <p:cNvSpPr>
                      <a:spLocks noChangeArrowheads="1"/>
                    </p:cNvSpPr>
                    <p:nvPr/>
                  </p:nvSpPr>
                  <p:spPr bwMode="auto">
                    <a:xfrm>
                      <a:off x="3341" y="1276"/>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2221" name="Group 77"/>
                  <p:cNvGrpSpPr>
                    <a:grpSpLocks/>
                  </p:cNvGrpSpPr>
                  <p:nvPr/>
                </p:nvGrpSpPr>
                <p:grpSpPr bwMode="auto">
                  <a:xfrm>
                    <a:off x="3400" y="1276"/>
                    <a:ext cx="127" cy="72"/>
                    <a:chOff x="3400" y="1276"/>
                    <a:chExt cx="127" cy="72"/>
                  </a:xfrm>
                </p:grpSpPr>
                <p:sp>
                  <p:nvSpPr>
                    <p:cNvPr id="262222" name="AutoShape 78"/>
                    <p:cNvSpPr>
                      <a:spLocks noChangeArrowheads="1"/>
                    </p:cNvSpPr>
                    <p:nvPr/>
                  </p:nvSpPr>
                  <p:spPr bwMode="auto">
                    <a:xfrm>
                      <a:off x="3400" y="1276"/>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223" name="AutoShape 79"/>
                    <p:cNvSpPr>
                      <a:spLocks noChangeArrowheads="1"/>
                    </p:cNvSpPr>
                    <p:nvPr/>
                  </p:nvSpPr>
                  <p:spPr bwMode="auto">
                    <a:xfrm>
                      <a:off x="3461" y="1276"/>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2224" name="Group 80"/>
                <p:cNvGrpSpPr>
                  <a:grpSpLocks/>
                </p:cNvGrpSpPr>
                <p:nvPr/>
              </p:nvGrpSpPr>
              <p:grpSpPr bwMode="auto">
                <a:xfrm>
                  <a:off x="3261" y="1298"/>
                  <a:ext cx="246" cy="73"/>
                  <a:chOff x="3261" y="1298"/>
                  <a:chExt cx="246" cy="73"/>
                </a:xfrm>
              </p:grpSpPr>
              <p:grpSp>
                <p:nvGrpSpPr>
                  <p:cNvPr id="262225" name="Group 81"/>
                  <p:cNvGrpSpPr>
                    <a:grpSpLocks/>
                  </p:cNvGrpSpPr>
                  <p:nvPr/>
                </p:nvGrpSpPr>
                <p:grpSpPr bwMode="auto">
                  <a:xfrm>
                    <a:off x="3261" y="1298"/>
                    <a:ext cx="127" cy="73"/>
                    <a:chOff x="3261" y="1298"/>
                    <a:chExt cx="127" cy="73"/>
                  </a:xfrm>
                </p:grpSpPr>
                <p:sp>
                  <p:nvSpPr>
                    <p:cNvPr id="262226" name="AutoShape 82"/>
                    <p:cNvSpPr>
                      <a:spLocks noChangeArrowheads="1"/>
                    </p:cNvSpPr>
                    <p:nvPr/>
                  </p:nvSpPr>
                  <p:spPr bwMode="auto">
                    <a:xfrm>
                      <a:off x="3261" y="1298"/>
                      <a:ext cx="66" cy="7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227" name="AutoShape 83"/>
                    <p:cNvSpPr>
                      <a:spLocks noChangeArrowheads="1"/>
                    </p:cNvSpPr>
                    <p:nvPr/>
                  </p:nvSpPr>
                  <p:spPr bwMode="auto">
                    <a:xfrm>
                      <a:off x="3321" y="1298"/>
                      <a:ext cx="67" cy="7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2228" name="Group 84"/>
                  <p:cNvGrpSpPr>
                    <a:grpSpLocks/>
                  </p:cNvGrpSpPr>
                  <p:nvPr/>
                </p:nvGrpSpPr>
                <p:grpSpPr bwMode="auto">
                  <a:xfrm>
                    <a:off x="3380" y="1298"/>
                    <a:ext cx="127" cy="73"/>
                    <a:chOff x="3380" y="1298"/>
                    <a:chExt cx="127" cy="73"/>
                  </a:xfrm>
                </p:grpSpPr>
                <p:sp>
                  <p:nvSpPr>
                    <p:cNvPr id="262229" name="AutoShape 85"/>
                    <p:cNvSpPr>
                      <a:spLocks noChangeArrowheads="1"/>
                    </p:cNvSpPr>
                    <p:nvPr/>
                  </p:nvSpPr>
                  <p:spPr bwMode="auto">
                    <a:xfrm>
                      <a:off x="3380" y="1298"/>
                      <a:ext cx="67" cy="7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230" name="AutoShape 86"/>
                    <p:cNvSpPr>
                      <a:spLocks noChangeArrowheads="1"/>
                    </p:cNvSpPr>
                    <p:nvPr/>
                  </p:nvSpPr>
                  <p:spPr bwMode="auto">
                    <a:xfrm>
                      <a:off x="3441" y="1298"/>
                      <a:ext cx="66" cy="7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2231" name="Group 87"/>
                <p:cNvGrpSpPr>
                  <a:grpSpLocks/>
                </p:cNvGrpSpPr>
                <p:nvPr/>
              </p:nvGrpSpPr>
              <p:grpSpPr bwMode="auto">
                <a:xfrm>
                  <a:off x="3240" y="1322"/>
                  <a:ext cx="247" cy="72"/>
                  <a:chOff x="3240" y="1322"/>
                  <a:chExt cx="247" cy="72"/>
                </a:xfrm>
              </p:grpSpPr>
              <p:grpSp>
                <p:nvGrpSpPr>
                  <p:cNvPr id="262232" name="Group 88"/>
                  <p:cNvGrpSpPr>
                    <a:grpSpLocks/>
                  </p:cNvGrpSpPr>
                  <p:nvPr/>
                </p:nvGrpSpPr>
                <p:grpSpPr bwMode="auto">
                  <a:xfrm>
                    <a:off x="3240" y="1322"/>
                    <a:ext cx="127" cy="72"/>
                    <a:chOff x="3240" y="1322"/>
                    <a:chExt cx="127" cy="72"/>
                  </a:xfrm>
                </p:grpSpPr>
                <p:sp>
                  <p:nvSpPr>
                    <p:cNvPr id="262233" name="AutoShape 89"/>
                    <p:cNvSpPr>
                      <a:spLocks noChangeArrowheads="1"/>
                    </p:cNvSpPr>
                    <p:nvPr/>
                  </p:nvSpPr>
                  <p:spPr bwMode="auto">
                    <a:xfrm>
                      <a:off x="3240" y="1322"/>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234" name="AutoShape 90"/>
                    <p:cNvSpPr>
                      <a:spLocks noChangeArrowheads="1"/>
                    </p:cNvSpPr>
                    <p:nvPr/>
                  </p:nvSpPr>
                  <p:spPr bwMode="auto">
                    <a:xfrm>
                      <a:off x="3301" y="1322"/>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2235" name="Group 91"/>
                  <p:cNvGrpSpPr>
                    <a:grpSpLocks/>
                  </p:cNvGrpSpPr>
                  <p:nvPr/>
                </p:nvGrpSpPr>
                <p:grpSpPr bwMode="auto">
                  <a:xfrm>
                    <a:off x="3360" y="1322"/>
                    <a:ext cx="127" cy="72"/>
                    <a:chOff x="3360" y="1322"/>
                    <a:chExt cx="127" cy="72"/>
                  </a:xfrm>
                </p:grpSpPr>
                <p:sp>
                  <p:nvSpPr>
                    <p:cNvPr id="262236" name="AutoShape 92"/>
                    <p:cNvSpPr>
                      <a:spLocks noChangeArrowheads="1"/>
                    </p:cNvSpPr>
                    <p:nvPr/>
                  </p:nvSpPr>
                  <p:spPr bwMode="auto">
                    <a:xfrm>
                      <a:off x="3360" y="1322"/>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237" name="AutoShape 93"/>
                    <p:cNvSpPr>
                      <a:spLocks noChangeArrowheads="1"/>
                    </p:cNvSpPr>
                    <p:nvPr/>
                  </p:nvSpPr>
                  <p:spPr bwMode="auto">
                    <a:xfrm>
                      <a:off x="3420" y="1322"/>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grpSp>
            <p:nvGrpSpPr>
              <p:cNvPr id="262238" name="Group 94"/>
              <p:cNvGrpSpPr>
                <a:grpSpLocks/>
              </p:cNvGrpSpPr>
              <p:nvPr/>
            </p:nvGrpSpPr>
            <p:grpSpPr bwMode="auto">
              <a:xfrm>
                <a:off x="3240" y="1189"/>
                <a:ext cx="308" cy="141"/>
                <a:chOff x="3240" y="1189"/>
                <a:chExt cx="308" cy="141"/>
              </a:xfrm>
            </p:grpSpPr>
            <p:grpSp>
              <p:nvGrpSpPr>
                <p:cNvPr id="262239" name="Group 95"/>
                <p:cNvGrpSpPr>
                  <a:grpSpLocks/>
                </p:cNvGrpSpPr>
                <p:nvPr/>
              </p:nvGrpSpPr>
              <p:grpSpPr bwMode="auto">
                <a:xfrm>
                  <a:off x="3301" y="1189"/>
                  <a:ext cx="247" cy="72"/>
                  <a:chOff x="3301" y="1189"/>
                  <a:chExt cx="247" cy="72"/>
                </a:xfrm>
              </p:grpSpPr>
              <p:grpSp>
                <p:nvGrpSpPr>
                  <p:cNvPr id="262240" name="Group 96"/>
                  <p:cNvGrpSpPr>
                    <a:grpSpLocks/>
                  </p:cNvGrpSpPr>
                  <p:nvPr/>
                </p:nvGrpSpPr>
                <p:grpSpPr bwMode="auto">
                  <a:xfrm>
                    <a:off x="3301" y="1189"/>
                    <a:ext cx="127" cy="72"/>
                    <a:chOff x="3301" y="1189"/>
                    <a:chExt cx="127" cy="72"/>
                  </a:xfrm>
                </p:grpSpPr>
                <p:sp>
                  <p:nvSpPr>
                    <p:cNvPr id="262241" name="AutoShape 97"/>
                    <p:cNvSpPr>
                      <a:spLocks noChangeArrowheads="1"/>
                    </p:cNvSpPr>
                    <p:nvPr/>
                  </p:nvSpPr>
                  <p:spPr bwMode="auto">
                    <a:xfrm>
                      <a:off x="3301" y="1189"/>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242" name="AutoShape 98"/>
                    <p:cNvSpPr>
                      <a:spLocks noChangeArrowheads="1"/>
                    </p:cNvSpPr>
                    <p:nvPr/>
                  </p:nvSpPr>
                  <p:spPr bwMode="auto">
                    <a:xfrm>
                      <a:off x="3362" y="1189"/>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2243" name="Group 99"/>
                  <p:cNvGrpSpPr>
                    <a:grpSpLocks/>
                  </p:cNvGrpSpPr>
                  <p:nvPr/>
                </p:nvGrpSpPr>
                <p:grpSpPr bwMode="auto">
                  <a:xfrm>
                    <a:off x="3421" y="1189"/>
                    <a:ext cx="127" cy="72"/>
                    <a:chOff x="3421" y="1189"/>
                    <a:chExt cx="127" cy="72"/>
                  </a:xfrm>
                </p:grpSpPr>
                <p:sp>
                  <p:nvSpPr>
                    <p:cNvPr id="262244" name="AutoShape 100"/>
                    <p:cNvSpPr>
                      <a:spLocks noChangeArrowheads="1"/>
                    </p:cNvSpPr>
                    <p:nvPr/>
                  </p:nvSpPr>
                  <p:spPr bwMode="auto">
                    <a:xfrm>
                      <a:off x="3421" y="1189"/>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245" name="AutoShape 101"/>
                    <p:cNvSpPr>
                      <a:spLocks noChangeArrowheads="1"/>
                    </p:cNvSpPr>
                    <p:nvPr/>
                  </p:nvSpPr>
                  <p:spPr bwMode="auto">
                    <a:xfrm>
                      <a:off x="3481" y="1189"/>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2246" name="Group 102"/>
                <p:cNvGrpSpPr>
                  <a:grpSpLocks/>
                </p:cNvGrpSpPr>
                <p:nvPr/>
              </p:nvGrpSpPr>
              <p:grpSpPr bwMode="auto">
                <a:xfrm>
                  <a:off x="3281" y="1212"/>
                  <a:ext cx="246" cy="72"/>
                  <a:chOff x="3281" y="1212"/>
                  <a:chExt cx="246" cy="72"/>
                </a:xfrm>
              </p:grpSpPr>
              <p:grpSp>
                <p:nvGrpSpPr>
                  <p:cNvPr id="262247" name="Group 103"/>
                  <p:cNvGrpSpPr>
                    <a:grpSpLocks/>
                  </p:cNvGrpSpPr>
                  <p:nvPr/>
                </p:nvGrpSpPr>
                <p:grpSpPr bwMode="auto">
                  <a:xfrm>
                    <a:off x="3281" y="1212"/>
                    <a:ext cx="127" cy="72"/>
                    <a:chOff x="3281" y="1212"/>
                    <a:chExt cx="127" cy="72"/>
                  </a:xfrm>
                </p:grpSpPr>
                <p:sp>
                  <p:nvSpPr>
                    <p:cNvPr id="262248" name="AutoShape 104"/>
                    <p:cNvSpPr>
                      <a:spLocks noChangeArrowheads="1"/>
                    </p:cNvSpPr>
                    <p:nvPr/>
                  </p:nvSpPr>
                  <p:spPr bwMode="auto">
                    <a:xfrm>
                      <a:off x="3281" y="1212"/>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249" name="AutoShape 105"/>
                    <p:cNvSpPr>
                      <a:spLocks noChangeArrowheads="1"/>
                    </p:cNvSpPr>
                    <p:nvPr/>
                  </p:nvSpPr>
                  <p:spPr bwMode="auto">
                    <a:xfrm>
                      <a:off x="3341" y="1212"/>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2250" name="Group 106"/>
                  <p:cNvGrpSpPr>
                    <a:grpSpLocks/>
                  </p:cNvGrpSpPr>
                  <p:nvPr/>
                </p:nvGrpSpPr>
                <p:grpSpPr bwMode="auto">
                  <a:xfrm>
                    <a:off x="3400" y="1212"/>
                    <a:ext cx="127" cy="72"/>
                    <a:chOff x="3400" y="1212"/>
                    <a:chExt cx="127" cy="72"/>
                  </a:xfrm>
                </p:grpSpPr>
                <p:sp>
                  <p:nvSpPr>
                    <p:cNvPr id="262251" name="AutoShape 107"/>
                    <p:cNvSpPr>
                      <a:spLocks noChangeArrowheads="1"/>
                    </p:cNvSpPr>
                    <p:nvPr/>
                  </p:nvSpPr>
                  <p:spPr bwMode="auto">
                    <a:xfrm>
                      <a:off x="3400" y="1212"/>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252" name="AutoShape 108"/>
                    <p:cNvSpPr>
                      <a:spLocks noChangeArrowheads="1"/>
                    </p:cNvSpPr>
                    <p:nvPr/>
                  </p:nvSpPr>
                  <p:spPr bwMode="auto">
                    <a:xfrm>
                      <a:off x="3461" y="1212"/>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2253" name="Group 109"/>
                <p:cNvGrpSpPr>
                  <a:grpSpLocks/>
                </p:cNvGrpSpPr>
                <p:nvPr/>
              </p:nvGrpSpPr>
              <p:grpSpPr bwMode="auto">
                <a:xfrm>
                  <a:off x="3261" y="1235"/>
                  <a:ext cx="246" cy="72"/>
                  <a:chOff x="3261" y="1235"/>
                  <a:chExt cx="246" cy="72"/>
                </a:xfrm>
              </p:grpSpPr>
              <p:grpSp>
                <p:nvGrpSpPr>
                  <p:cNvPr id="262254" name="Group 110"/>
                  <p:cNvGrpSpPr>
                    <a:grpSpLocks/>
                  </p:cNvGrpSpPr>
                  <p:nvPr/>
                </p:nvGrpSpPr>
                <p:grpSpPr bwMode="auto">
                  <a:xfrm>
                    <a:off x="3261" y="1235"/>
                    <a:ext cx="127" cy="72"/>
                    <a:chOff x="3261" y="1235"/>
                    <a:chExt cx="127" cy="72"/>
                  </a:xfrm>
                </p:grpSpPr>
                <p:sp>
                  <p:nvSpPr>
                    <p:cNvPr id="262255" name="AutoShape 111"/>
                    <p:cNvSpPr>
                      <a:spLocks noChangeArrowheads="1"/>
                    </p:cNvSpPr>
                    <p:nvPr/>
                  </p:nvSpPr>
                  <p:spPr bwMode="auto">
                    <a:xfrm>
                      <a:off x="3261" y="1235"/>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256" name="AutoShape 112"/>
                    <p:cNvSpPr>
                      <a:spLocks noChangeArrowheads="1"/>
                    </p:cNvSpPr>
                    <p:nvPr/>
                  </p:nvSpPr>
                  <p:spPr bwMode="auto">
                    <a:xfrm>
                      <a:off x="3321" y="1235"/>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2257" name="Group 113"/>
                  <p:cNvGrpSpPr>
                    <a:grpSpLocks/>
                  </p:cNvGrpSpPr>
                  <p:nvPr/>
                </p:nvGrpSpPr>
                <p:grpSpPr bwMode="auto">
                  <a:xfrm>
                    <a:off x="3380" y="1235"/>
                    <a:ext cx="127" cy="72"/>
                    <a:chOff x="3380" y="1235"/>
                    <a:chExt cx="127" cy="72"/>
                  </a:xfrm>
                </p:grpSpPr>
                <p:sp>
                  <p:nvSpPr>
                    <p:cNvPr id="262258" name="AutoShape 114"/>
                    <p:cNvSpPr>
                      <a:spLocks noChangeArrowheads="1"/>
                    </p:cNvSpPr>
                    <p:nvPr/>
                  </p:nvSpPr>
                  <p:spPr bwMode="auto">
                    <a:xfrm>
                      <a:off x="3380" y="1235"/>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259" name="AutoShape 115"/>
                    <p:cNvSpPr>
                      <a:spLocks noChangeArrowheads="1"/>
                    </p:cNvSpPr>
                    <p:nvPr/>
                  </p:nvSpPr>
                  <p:spPr bwMode="auto">
                    <a:xfrm>
                      <a:off x="3441" y="1235"/>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2260" name="Group 116"/>
                <p:cNvGrpSpPr>
                  <a:grpSpLocks/>
                </p:cNvGrpSpPr>
                <p:nvPr/>
              </p:nvGrpSpPr>
              <p:grpSpPr bwMode="auto">
                <a:xfrm>
                  <a:off x="3240" y="1258"/>
                  <a:ext cx="247" cy="72"/>
                  <a:chOff x="3240" y="1258"/>
                  <a:chExt cx="247" cy="72"/>
                </a:xfrm>
              </p:grpSpPr>
              <p:grpSp>
                <p:nvGrpSpPr>
                  <p:cNvPr id="262261" name="Group 117"/>
                  <p:cNvGrpSpPr>
                    <a:grpSpLocks/>
                  </p:cNvGrpSpPr>
                  <p:nvPr/>
                </p:nvGrpSpPr>
                <p:grpSpPr bwMode="auto">
                  <a:xfrm>
                    <a:off x="3240" y="1258"/>
                    <a:ext cx="127" cy="72"/>
                    <a:chOff x="3240" y="1258"/>
                    <a:chExt cx="127" cy="72"/>
                  </a:xfrm>
                </p:grpSpPr>
                <p:sp>
                  <p:nvSpPr>
                    <p:cNvPr id="262262" name="AutoShape 118"/>
                    <p:cNvSpPr>
                      <a:spLocks noChangeArrowheads="1"/>
                    </p:cNvSpPr>
                    <p:nvPr/>
                  </p:nvSpPr>
                  <p:spPr bwMode="auto">
                    <a:xfrm>
                      <a:off x="3240" y="1258"/>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263" name="AutoShape 119"/>
                    <p:cNvSpPr>
                      <a:spLocks noChangeArrowheads="1"/>
                    </p:cNvSpPr>
                    <p:nvPr/>
                  </p:nvSpPr>
                  <p:spPr bwMode="auto">
                    <a:xfrm>
                      <a:off x="3301" y="1258"/>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2264" name="Group 120"/>
                  <p:cNvGrpSpPr>
                    <a:grpSpLocks/>
                  </p:cNvGrpSpPr>
                  <p:nvPr/>
                </p:nvGrpSpPr>
                <p:grpSpPr bwMode="auto">
                  <a:xfrm>
                    <a:off x="3360" y="1258"/>
                    <a:ext cx="127" cy="72"/>
                    <a:chOff x="3360" y="1258"/>
                    <a:chExt cx="127" cy="72"/>
                  </a:xfrm>
                </p:grpSpPr>
                <p:sp>
                  <p:nvSpPr>
                    <p:cNvPr id="262265" name="AutoShape 121"/>
                    <p:cNvSpPr>
                      <a:spLocks noChangeArrowheads="1"/>
                    </p:cNvSpPr>
                    <p:nvPr/>
                  </p:nvSpPr>
                  <p:spPr bwMode="auto">
                    <a:xfrm>
                      <a:off x="3360" y="1258"/>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2266" name="AutoShape 122"/>
                    <p:cNvSpPr>
                      <a:spLocks noChangeArrowheads="1"/>
                    </p:cNvSpPr>
                    <p:nvPr/>
                  </p:nvSpPr>
                  <p:spPr bwMode="auto">
                    <a:xfrm>
                      <a:off x="3420" y="1258"/>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grpSp>
        <p:sp>
          <p:nvSpPr>
            <p:cNvPr id="262267" name="Rectangle 123"/>
            <p:cNvSpPr>
              <a:spLocks noChangeArrowheads="1"/>
            </p:cNvSpPr>
            <p:nvPr/>
          </p:nvSpPr>
          <p:spPr bwMode="auto">
            <a:xfrm>
              <a:off x="3126" y="2164"/>
              <a:ext cx="926" cy="472"/>
            </a:xfrm>
            <a:prstGeom prst="rect">
              <a:avLst/>
            </a:prstGeom>
            <a:solidFill>
              <a:srgbClr val="FFFF99"/>
            </a:solidFill>
            <a:ln w="12700">
              <a:solidFill>
                <a:schemeClr val="bg2"/>
              </a:solidFill>
              <a:miter lim="800000"/>
              <a:headEnd/>
              <a:tailEnd/>
            </a:ln>
            <a:effectLst/>
          </p:spPr>
          <p:txBody>
            <a:bodyPr wrap="none" lIns="92075" tIns="46038" rIns="92075" bIns="46038" anchor="ctr"/>
            <a:lstStyle/>
            <a:p>
              <a:pPr algn="ctr"/>
              <a:r>
                <a:rPr lang="es-ES" sz="1800" b="1">
                  <a:solidFill>
                    <a:srgbClr val="000000"/>
                  </a:solidFill>
                  <a:latin typeface="Arial" charset="0"/>
                </a:rPr>
                <a:t> Servidor</a:t>
              </a:r>
            </a:p>
            <a:p>
              <a:pPr algn="ctr"/>
              <a:r>
                <a:rPr lang="es-ES" sz="1800" b="1">
                  <a:solidFill>
                    <a:srgbClr val="000000"/>
                  </a:solidFill>
                  <a:latin typeface="Arial" charset="0"/>
                </a:rPr>
                <a:t>MOLAP</a:t>
              </a:r>
            </a:p>
          </p:txBody>
        </p:sp>
        <p:grpSp>
          <p:nvGrpSpPr>
            <p:cNvPr id="262268" name="Group 124"/>
            <p:cNvGrpSpPr>
              <a:grpSpLocks/>
            </p:cNvGrpSpPr>
            <p:nvPr/>
          </p:nvGrpSpPr>
          <p:grpSpPr bwMode="auto">
            <a:xfrm>
              <a:off x="3312" y="1632"/>
              <a:ext cx="624" cy="432"/>
              <a:chOff x="3312" y="1632"/>
              <a:chExt cx="624" cy="432"/>
            </a:xfrm>
          </p:grpSpPr>
          <p:sp>
            <p:nvSpPr>
              <p:cNvPr id="262269" name="Line 125"/>
              <p:cNvSpPr>
                <a:spLocks noChangeShapeType="1"/>
              </p:cNvSpPr>
              <p:nvPr/>
            </p:nvSpPr>
            <p:spPr bwMode="auto">
              <a:xfrm flipV="1">
                <a:off x="3936" y="1632"/>
                <a:ext cx="0" cy="432"/>
              </a:xfrm>
              <a:prstGeom prst="line">
                <a:avLst/>
              </a:prstGeom>
              <a:noFill/>
              <a:ln w="25400">
                <a:solidFill>
                  <a:schemeClr val="hlink"/>
                </a:solidFill>
                <a:round/>
                <a:headEnd type="none" w="sm" len="sm"/>
                <a:tailEnd type="stealth" w="med" len="lg"/>
              </a:ln>
              <a:effectLst/>
            </p:spPr>
            <p:txBody>
              <a:bodyPr/>
              <a:lstStyle/>
              <a:p>
                <a:endParaRPr lang="es-MX"/>
              </a:p>
            </p:txBody>
          </p:sp>
          <p:sp>
            <p:nvSpPr>
              <p:cNvPr id="262270" name="Line 126"/>
              <p:cNvSpPr>
                <a:spLocks noChangeShapeType="1"/>
              </p:cNvSpPr>
              <p:nvPr/>
            </p:nvSpPr>
            <p:spPr bwMode="auto">
              <a:xfrm>
                <a:off x="3312" y="1632"/>
                <a:ext cx="0" cy="432"/>
              </a:xfrm>
              <a:prstGeom prst="line">
                <a:avLst/>
              </a:prstGeom>
              <a:noFill/>
              <a:ln w="25400">
                <a:solidFill>
                  <a:schemeClr val="hlink"/>
                </a:solidFill>
                <a:round/>
                <a:headEnd type="none" w="sm" len="sm"/>
                <a:tailEnd type="stealth" w="med" len="lg"/>
              </a:ln>
              <a:effectLst/>
            </p:spPr>
            <p:txBody>
              <a:bodyPr/>
              <a:lstStyle/>
              <a:p>
                <a:endParaRPr lang="es-MX"/>
              </a:p>
            </p:txBody>
          </p:sp>
        </p:grpSp>
        <p:grpSp>
          <p:nvGrpSpPr>
            <p:cNvPr id="262271" name="Group 127"/>
            <p:cNvGrpSpPr>
              <a:grpSpLocks/>
            </p:cNvGrpSpPr>
            <p:nvPr/>
          </p:nvGrpSpPr>
          <p:grpSpPr bwMode="auto">
            <a:xfrm>
              <a:off x="3312" y="2688"/>
              <a:ext cx="624" cy="432"/>
              <a:chOff x="3312" y="2688"/>
              <a:chExt cx="624" cy="432"/>
            </a:xfrm>
          </p:grpSpPr>
          <p:sp>
            <p:nvSpPr>
              <p:cNvPr id="262272" name="Line 128"/>
              <p:cNvSpPr>
                <a:spLocks noChangeShapeType="1"/>
              </p:cNvSpPr>
              <p:nvPr/>
            </p:nvSpPr>
            <p:spPr bwMode="auto">
              <a:xfrm flipV="1">
                <a:off x="3936" y="2688"/>
                <a:ext cx="0" cy="432"/>
              </a:xfrm>
              <a:prstGeom prst="line">
                <a:avLst/>
              </a:prstGeom>
              <a:noFill/>
              <a:ln w="25400">
                <a:solidFill>
                  <a:schemeClr val="hlink"/>
                </a:solidFill>
                <a:round/>
                <a:headEnd type="none" w="sm" len="sm"/>
                <a:tailEnd type="stealth" w="med" len="lg"/>
              </a:ln>
              <a:effectLst/>
            </p:spPr>
            <p:txBody>
              <a:bodyPr/>
              <a:lstStyle/>
              <a:p>
                <a:endParaRPr lang="es-MX"/>
              </a:p>
            </p:txBody>
          </p:sp>
          <p:sp>
            <p:nvSpPr>
              <p:cNvPr id="262273" name="Line 129"/>
              <p:cNvSpPr>
                <a:spLocks noChangeShapeType="1"/>
              </p:cNvSpPr>
              <p:nvPr/>
            </p:nvSpPr>
            <p:spPr bwMode="auto">
              <a:xfrm>
                <a:off x="3312" y="2688"/>
                <a:ext cx="0" cy="432"/>
              </a:xfrm>
              <a:prstGeom prst="line">
                <a:avLst/>
              </a:prstGeom>
              <a:noFill/>
              <a:ln w="25400">
                <a:solidFill>
                  <a:schemeClr val="hlink"/>
                </a:solidFill>
                <a:round/>
                <a:headEnd type="none" w="sm" len="sm"/>
                <a:tailEnd type="stealth" w="med" len="lg"/>
              </a:ln>
              <a:effectLst/>
            </p:spPr>
            <p:txBody>
              <a:bodyPr/>
              <a:lstStyle/>
              <a:p>
                <a:endParaRPr lang="es-MX"/>
              </a:p>
            </p:txBody>
          </p:sp>
        </p:grpSp>
        <p:sp>
          <p:nvSpPr>
            <p:cNvPr id="262274" name="Oval 130"/>
            <p:cNvSpPr>
              <a:spLocks noChangeArrowheads="1"/>
            </p:cNvSpPr>
            <p:nvPr/>
          </p:nvSpPr>
          <p:spPr bwMode="auto">
            <a:xfrm>
              <a:off x="2792" y="1016"/>
              <a:ext cx="1856" cy="656"/>
            </a:xfrm>
            <a:prstGeom prst="ellipse">
              <a:avLst/>
            </a:prstGeom>
            <a:noFill/>
            <a:ln w="25400">
              <a:solidFill>
                <a:schemeClr val="hlink"/>
              </a:solidFill>
              <a:round/>
              <a:headEnd/>
              <a:tailEnd/>
            </a:ln>
            <a:effectLst/>
          </p:spPr>
          <p:txBody>
            <a:bodyPr wrap="none" anchor="ctr"/>
            <a:lstStyle/>
            <a:p>
              <a:endParaRPr lang="es-MX"/>
            </a:p>
          </p:txBody>
        </p:sp>
      </p:grpSp>
      <p:grpSp>
        <p:nvGrpSpPr>
          <p:cNvPr id="262275" name="Group 131"/>
          <p:cNvGrpSpPr>
            <a:grpSpLocks/>
          </p:cNvGrpSpPr>
          <p:nvPr/>
        </p:nvGrpSpPr>
        <p:grpSpPr bwMode="auto">
          <a:xfrm>
            <a:off x="5332413" y="5635625"/>
            <a:ext cx="1577975" cy="654050"/>
            <a:chOff x="3120" y="3161"/>
            <a:chExt cx="994" cy="412"/>
          </a:xfrm>
        </p:grpSpPr>
        <p:sp>
          <p:nvSpPr>
            <p:cNvPr id="262276" name="Rectangle 132"/>
            <p:cNvSpPr>
              <a:spLocks noChangeArrowheads="1"/>
            </p:cNvSpPr>
            <p:nvPr/>
          </p:nvSpPr>
          <p:spPr bwMode="auto">
            <a:xfrm>
              <a:off x="3120" y="3245"/>
              <a:ext cx="994"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62277" name="Oval 133"/>
            <p:cNvSpPr>
              <a:spLocks noChangeArrowheads="1"/>
            </p:cNvSpPr>
            <p:nvPr/>
          </p:nvSpPr>
          <p:spPr bwMode="auto">
            <a:xfrm>
              <a:off x="3120" y="3161"/>
              <a:ext cx="994"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262278" name="Oval 134"/>
            <p:cNvSpPr>
              <a:spLocks noChangeArrowheads="1"/>
            </p:cNvSpPr>
            <p:nvPr/>
          </p:nvSpPr>
          <p:spPr bwMode="auto">
            <a:xfrm>
              <a:off x="3120" y="3415"/>
              <a:ext cx="994"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grpSp>
        <p:nvGrpSpPr>
          <p:cNvPr id="262279" name="Group 135"/>
          <p:cNvGrpSpPr>
            <a:grpSpLocks/>
          </p:cNvGrpSpPr>
          <p:nvPr/>
        </p:nvGrpSpPr>
        <p:grpSpPr bwMode="auto">
          <a:xfrm>
            <a:off x="6329363" y="2100263"/>
            <a:ext cx="890587" cy="849312"/>
            <a:chOff x="3668" y="1038"/>
            <a:chExt cx="561" cy="535"/>
          </a:xfrm>
        </p:grpSpPr>
        <p:grpSp>
          <p:nvGrpSpPr>
            <p:cNvPr id="262280" name="Group 136"/>
            <p:cNvGrpSpPr>
              <a:grpSpLocks/>
            </p:cNvGrpSpPr>
            <p:nvPr/>
          </p:nvGrpSpPr>
          <p:grpSpPr bwMode="auto">
            <a:xfrm>
              <a:off x="3668" y="1056"/>
              <a:ext cx="447" cy="517"/>
              <a:chOff x="3668" y="1056"/>
              <a:chExt cx="447" cy="517"/>
            </a:xfrm>
          </p:grpSpPr>
          <p:sp>
            <p:nvSpPr>
              <p:cNvPr id="262281" name="Freeform 137"/>
              <p:cNvSpPr>
                <a:spLocks/>
              </p:cNvSpPr>
              <p:nvPr/>
            </p:nvSpPr>
            <p:spPr bwMode="auto">
              <a:xfrm>
                <a:off x="3674" y="1309"/>
                <a:ext cx="360" cy="210"/>
              </a:xfrm>
              <a:custGeom>
                <a:avLst/>
                <a:gdLst/>
                <a:ahLst/>
                <a:cxnLst>
                  <a:cxn ang="0">
                    <a:pos x="116" y="209"/>
                  </a:cxn>
                  <a:cxn ang="0">
                    <a:pos x="359" y="137"/>
                  </a:cxn>
                  <a:cxn ang="0">
                    <a:pos x="359" y="103"/>
                  </a:cxn>
                  <a:cxn ang="0">
                    <a:pos x="192" y="0"/>
                  </a:cxn>
                  <a:cxn ang="0">
                    <a:pos x="0" y="122"/>
                  </a:cxn>
                  <a:cxn ang="0">
                    <a:pos x="0" y="138"/>
                  </a:cxn>
                  <a:cxn ang="0">
                    <a:pos x="116" y="209"/>
                  </a:cxn>
                </a:cxnLst>
                <a:rect l="0" t="0" r="r" b="b"/>
                <a:pathLst>
                  <a:path w="360" h="210">
                    <a:moveTo>
                      <a:pt x="116" y="209"/>
                    </a:moveTo>
                    <a:lnTo>
                      <a:pt x="359" y="137"/>
                    </a:lnTo>
                    <a:lnTo>
                      <a:pt x="359" y="103"/>
                    </a:lnTo>
                    <a:lnTo>
                      <a:pt x="192" y="0"/>
                    </a:lnTo>
                    <a:lnTo>
                      <a:pt x="0" y="122"/>
                    </a:lnTo>
                    <a:lnTo>
                      <a:pt x="0" y="138"/>
                    </a:lnTo>
                    <a:lnTo>
                      <a:pt x="116" y="209"/>
                    </a:lnTo>
                  </a:path>
                </a:pathLst>
              </a:custGeom>
              <a:solidFill>
                <a:srgbClr val="868686"/>
              </a:solidFill>
              <a:ln w="9525" cap="rnd">
                <a:noFill/>
                <a:round/>
                <a:headEnd/>
                <a:tailEnd/>
              </a:ln>
              <a:effectLst/>
            </p:spPr>
            <p:txBody>
              <a:bodyPr/>
              <a:lstStyle/>
              <a:p>
                <a:endParaRPr lang="es-MX"/>
              </a:p>
            </p:txBody>
          </p:sp>
          <p:sp>
            <p:nvSpPr>
              <p:cNvPr id="262282" name="Freeform 138"/>
              <p:cNvSpPr>
                <a:spLocks/>
              </p:cNvSpPr>
              <p:nvPr/>
            </p:nvSpPr>
            <p:spPr bwMode="auto">
              <a:xfrm>
                <a:off x="3668" y="1272"/>
                <a:ext cx="370" cy="224"/>
              </a:xfrm>
              <a:custGeom>
                <a:avLst/>
                <a:gdLst/>
                <a:ahLst/>
                <a:cxnLst>
                  <a:cxn ang="0">
                    <a:pos x="121" y="223"/>
                  </a:cxn>
                  <a:cxn ang="0">
                    <a:pos x="369" y="151"/>
                  </a:cxn>
                  <a:cxn ang="0">
                    <a:pos x="369" y="62"/>
                  </a:cxn>
                  <a:cxn ang="0">
                    <a:pos x="263" y="0"/>
                  </a:cxn>
                  <a:cxn ang="0">
                    <a:pos x="0" y="73"/>
                  </a:cxn>
                  <a:cxn ang="0">
                    <a:pos x="0" y="149"/>
                  </a:cxn>
                  <a:cxn ang="0">
                    <a:pos x="121" y="223"/>
                  </a:cxn>
                </a:cxnLst>
                <a:rect l="0" t="0" r="r" b="b"/>
                <a:pathLst>
                  <a:path w="370" h="224">
                    <a:moveTo>
                      <a:pt x="121" y="223"/>
                    </a:moveTo>
                    <a:lnTo>
                      <a:pt x="369" y="151"/>
                    </a:lnTo>
                    <a:lnTo>
                      <a:pt x="369" y="62"/>
                    </a:lnTo>
                    <a:lnTo>
                      <a:pt x="263" y="0"/>
                    </a:lnTo>
                    <a:lnTo>
                      <a:pt x="0" y="73"/>
                    </a:lnTo>
                    <a:lnTo>
                      <a:pt x="0" y="149"/>
                    </a:lnTo>
                    <a:lnTo>
                      <a:pt x="121" y="223"/>
                    </a:lnTo>
                  </a:path>
                </a:pathLst>
              </a:custGeom>
              <a:solidFill>
                <a:srgbClr val="DDDDDD"/>
              </a:solidFill>
              <a:ln w="9525" cap="rnd">
                <a:noFill/>
                <a:round/>
                <a:headEnd/>
                <a:tailEnd/>
              </a:ln>
              <a:effectLst/>
            </p:spPr>
            <p:txBody>
              <a:bodyPr/>
              <a:lstStyle/>
              <a:p>
                <a:endParaRPr lang="es-MX"/>
              </a:p>
            </p:txBody>
          </p:sp>
          <p:sp>
            <p:nvSpPr>
              <p:cNvPr id="262283" name="Freeform 139"/>
              <p:cNvSpPr>
                <a:spLocks/>
              </p:cNvSpPr>
              <p:nvPr/>
            </p:nvSpPr>
            <p:spPr bwMode="auto">
              <a:xfrm>
                <a:off x="3672" y="1355"/>
                <a:ext cx="119" cy="133"/>
              </a:xfrm>
              <a:custGeom>
                <a:avLst/>
                <a:gdLst/>
                <a:ahLst/>
                <a:cxnLst>
                  <a:cxn ang="0">
                    <a:pos x="0" y="64"/>
                  </a:cxn>
                  <a:cxn ang="0">
                    <a:pos x="0" y="0"/>
                  </a:cxn>
                  <a:cxn ang="0">
                    <a:pos x="114" y="59"/>
                  </a:cxn>
                  <a:cxn ang="0">
                    <a:pos x="118" y="132"/>
                  </a:cxn>
                  <a:cxn ang="0">
                    <a:pos x="0" y="64"/>
                  </a:cxn>
                </a:cxnLst>
                <a:rect l="0" t="0" r="r" b="b"/>
                <a:pathLst>
                  <a:path w="119" h="133">
                    <a:moveTo>
                      <a:pt x="0" y="64"/>
                    </a:moveTo>
                    <a:lnTo>
                      <a:pt x="0" y="0"/>
                    </a:lnTo>
                    <a:lnTo>
                      <a:pt x="114" y="59"/>
                    </a:lnTo>
                    <a:lnTo>
                      <a:pt x="118" y="132"/>
                    </a:lnTo>
                    <a:lnTo>
                      <a:pt x="0" y="64"/>
                    </a:lnTo>
                  </a:path>
                </a:pathLst>
              </a:custGeom>
              <a:solidFill>
                <a:srgbClr val="B2B2B2"/>
              </a:solidFill>
              <a:ln w="9525" cap="rnd">
                <a:noFill/>
                <a:round/>
                <a:headEnd/>
                <a:tailEnd/>
              </a:ln>
              <a:effectLst/>
            </p:spPr>
            <p:txBody>
              <a:bodyPr/>
              <a:lstStyle/>
              <a:p>
                <a:endParaRPr lang="es-MX"/>
              </a:p>
            </p:txBody>
          </p:sp>
          <p:sp>
            <p:nvSpPr>
              <p:cNvPr id="262284" name="Freeform 140"/>
              <p:cNvSpPr>
                <a:spLocks/>
              </p:cNvSpPr>
              <p:nvPr/>
            </p:nvSpPr>
            <p:spPr bwMode="auto">
              <a:xfrm>
                <a:off x="3800" y="1447"/>
                <a:ext cx="313" cy="126"/>
              </a:xfrm>
              <a:custGeom>
                <a:avLst/>
                <a:gdLst/>
                <a:ahLst/>
                <a:cxnLst>
                  <a:cxn ang="0">
                    <a:pos x="56" y="125"/>
                  </a:cxn>
                  <a:cxn ang="0">
                    <a:pos x="312" y="52"/>
                  </a:cxn>
                  <a:cxn ang="0">
                    <a:pos x="223" y="0"/>
                  </a:cxn>
                  <a:cxn ang="0">
                    <a:pos x="0" y="58"/>
                  </a:cxn>
                  <a:cxn ang="0">
                    <a:pos x="56" y="125"/>
                  </a:cxn>
                </a:cxnLst>
                <a:rect l="0" t="0" r="r" b="b"/>
                <a:pathLst>
                  <a:path w="313" h="126">
                    <a:moveTo>
                      <a:pt x="56" y="125"/>
                    </a:moveTo>
                    <a:lnTo>
                      <a:pt x="312" y="52"/>
                    </a:lnTo>
                    <a:lnTo>
                      <a:pt x="223" y="0"/>
                    </a:lnTo>
                    <a:lnTo>
                      <a:pt x="0" y="58"/>
                    </a:lnTo>
                    <a:lnTo>
                      <a:pt x="56" y="125"/>
                    </a:lnTo>
                  </a:path>
                </a:pathLst>
              </a:custGeom>
              <a:solidFill>
                <a:srgbClr val="868686"/>
              </a:solidFill>
              <a:ln w="9525" cap="rnd">
                <a:noFill/>
                <a:round/>
                <a:headEnd/>
                <a:tailEnd/>
              </a:ln>
              <a:effectLst/>
            </p:spPr>
            <p:txBody>
              <a:bodyPr/>
              <a:lstStyle/>
              <a:p>
                <a:endParaRPr lang="es-MX"/>
              </a:p>
            </p:txBody>
          </p:sp>
          <p:sp>
            <p:nvSpPr>
              <p:cNvPr id="262285" name="Freeform 141"/>
              <p:cNvSpPr>
                <a:spLocks/>
              </p:cNvSpPr>
              <p:nvPr/>
            </p:nvSpPr>
            <p:spPr bwMode="auto">
              <a:xfrm>
                <a:off x="3803" y="1438"/>
                <a:ext cx="312" cy="128"/>
              </a:xfrm>
              <a:custGeom>
                <a:avLst/>
                <a:gdLst/>
                <a:ahLst/>
                <a:cxnLst>
                  <a:cxn ang="0">
                    <a:pos x="55" y="127"/>
                  </a:cxn>
                  <a:cxn ang="0">
                    <a:pos x="311" y="53"/>
                  </a:cxn>
                  <a:cxn ang="0">
                    <a:pos x="222" y="0"/>
                  </a:cxn>
                  <a:cxn ang="0">
                    <a:pos x="0" y="61"/>
                  </a:cxn>
                  <a:cxn ang="0">
                    <a:pos x="55" y="127"/>
                  </a:cxn>
                </a:cxnLst>
                <a:rect l="0" t="0" r="r" b="b"/>
                <a:pathLst>
                  <a:path w="312" h="128">
                    <a:moveTo>
                      <a:pt x="55" y="127"/>
                    </a:moveTo>
                    <a:lnTo>
                      <a:pt x="311" y="53"/>
                    </a:lnTo>
                    <a:lnTo>
                      <a:pt x="222" y="0"/>
                    </a:lnTo>
                    <a:lnTo>
                      <a:pt x="0" y="61"/>
                    </a:lnTo>
                    <a:lnTo>
                      <a:pt x="55" y="127"/>
                    </a:lnTo>
                  </a:path>
                </a:pathLst>
              </a:custGeom>
              <a:solidFill>
                <a:srgbClr val="DDDDDD"/>
              </a:solidFill>
              <a:ln w="9525" cap="rnd">
                <a:noFill/>
                <a:round/>
                <a:headEnd/>
                <a:tailEnd/>
              </a:ln>
              <a:effectLst/>
            </p:spPr>
            <p:txBody>
              <a:bodyPr/>
              <a:lstStyle/>
              <a:p>
                <a:endParaRPr lang="es-MX"/>
              </a:p>
            </p:txBody>
          </p:sp>
          <p:sp>
            <p:nvSpPr>
              <p:cNvPr id="262286" name="Line 142"/>
              <p:cNvSpPr>
                <a:spLocks noChangeShapeType="1"/>
              </p:cNvSpPr>
              <p:nvPr/>
            </p:nvSpPr>
            <p:spPr bwMode="auto">
              <a:xfrm flipV="1">
                <a:off x="3811" y="1362"/>
                <a:ext cx="199" cy="57"/>
              </a:xfrm>
              <a:prstGeom prst="line">
                <a:avLst/>
              </a:prstGeom>
              <a:noFill/>
              <a:ln w="9525">
                <a:noFill/>
                <a:round/>
                <a:headEnd type="none" w="sm" len="sm"/>
                <a:tailEnd type="none" w="sm" len="sm"/>
              </a:ln>
              <a:effectLst/>
            </p:spPr>
            <p:txBody>
              <a:bodyPr/>
              <a:lstStyle/>
              <a:p>
                <a:endParaRPr lang="es-MX"/>
              </a:p>
            </p:txBody>
          </p:sp>
          <p:sp>
            <p:nvSpPr>
              <p:cNvPr id="262287" name="Freeform 143"/>
              <p:cNvSpPr>
                <a:spLocks/>
              </p:cNvSpPr>
              <p:nvPr/>
            </p:nvSpPr>
            <p:spPr bwMode="auto">
              <a:xfrm>
                <a:off x="3811" y="1362"/>
                <a:ext cx="200" cy="58"/>
              </a:xfrm>
              <a:custGeom>
                <a:avLst/>
                <a:gdLst/>
                <a:ahLst/>
                <a:cxnLst>
                  <a:cxn ang="0">
                    <a:pos x="0" y="57"/>
                  </a:cxn>
                  <a:cxn ang="0">
                    <a:pos x="199" y="0"/>
                  </a:cxn>
                  <a:cxn ang="0">
                    <a:pos x="0" y="57"/>
                  </a:cxn>
                </a:cxnLst>
                <a:rect l="0" t="0" r="r" b="b"/>
                <a:pathLst>
                  <a:path w="200" h="58">
                    <a:moveTo>
                      <a:pt x="0" y="57"/>
                    </a:moveTo>
                    <a:lnTo>
                      <a:pt x="199" y="0"/>
                    </a:lnTo>
                    <a:lnTo>
                      <a:pt x="0" y="57"/>
                    </a:lnTo>
                  </a:path>
                </a:pathLst>
              </a:custGeom>
              <a:noFill/>
              <a:ln w="12700" cap="rnd" cmpd="sng">
                <a:solidFill>
                  <a:srgbClr val="B2B2B2"/>
                </a:solidFill>
                <a:prstDash val="solid"/>
                <a:round/>
                <a:headEnd type="none" w="sm" len="sm"/>
                <a:tailEnd type="none" w="sm" len="sm"/>
              </a:ln>
              <a:effectLst/>
            </p:spPr>
            <p:txBody>
              <a:bodyPr/>
              <a:lstStyle/>
              <a:p>
                <a:endParaRPr lang="es-MX"/>
              </a:p>
            </p:txBody>
          </p:sp>
          <p:sp>
            <p:nvSpPr>
              <p:cNvPr id="262288" name="Freeform 144"/>
              <p:cNvSpPr>
                <a:spLocks/>
              </p:cNvSpPr>
              <p:nvPr/>
            </p:nvSpPr>
            <p:spPr bwMode="auto">
              <a:xfrm>
                <a:off x="3822" y="1406"/>
                <a:ext cx="43" cy="18"/>
              </a:xfrm>
              <a:custGeom>
                <a:avLst/>
                <a:gdLst/>
                <a:ahLst/>
                <a:cxnLst>
                  <a:cxn ang="0">
                    <a:pos x="0" y="11"/>
                  </a:cxn>
                  <a:cxn ang="0">
                    <a:pos x="41" y="0"/>
                  </a:cxn>
                  <a:cxn ang="0">
                    <a:pos x="42" y="5"/>
                  </a:cxn>
                  <a:cxn ang="0">
                    <a:pos x="0" y="17"/>
                  </a:cxn>
                  <a:cxn ang="0">
                    <a:pos x="0" y="11"/>
                  </a:cxn>
                </a:cxnLst>
                <a:rect l="0" t="0" r="r" b="b"/>
                <a:pathLst>
                  <a:path w="43" h="18">
                    <a:moveTo>
                      <a:pt x="0" y="11"/>
                    </a:moveTo>
                    <a:lnTo>
                      <a:pt x="41" y="0"/>
                    </a:lnTo>
                    <a:lnTo>
                      <a:pt x="42" y="5"/>
                    </a:lnTo>
                    <a:lnTo>
                      <a:pt x="0" y="17"/>
                    </a:lnTo>
                    <a:lnTo>
                      <a:pt x="0" y="11"/>
                    </a:lnTo>
                  </a:path>
                </a:pathLst>
              </a:custGeom>
              <a:solidFill>
                <a:srgbClr val="4C4C4C"/>
              </a:solidFill>
              <a:ln w="9525" cap="rnd">
                <a:noFill/>
                <a:round/>
                <a:headEnd/>
                <a:tailEnd/>
              </a:ln>
              <a:effectLst/>
            </p:spPr>
            <p:txBody>
              <a:bodyPr/>
              <a:lstStyle/>
              <a:p>
                <a:endParaRPr lang="es-MX"/>
              </a:p>
            </p:txBody>
          </p:sp>
          <p:sp>
            <p:nvSpPr>
              <p:cNvPr id="262289" name="Freeform 145"/>
              <p:cNvSpPr>
                <a:spLocks/>
              </p:cNvSpPr>
              <p:nvPr/>
            </p:nvSpPr>
            <p:spPr bwMode="auto">
              <a:xfrm>
                <a:off x="3822" y="1406"/>
                <a:ext cx="43" cy="18"/>
              </a:xfrm>
              <a:custGeom>
                <a:avLst/>
                <a:gdLst/>
                <a:ahLst/>
                <a:cxnLst>
                  <a:cxn ang="0">
                    <a:pos x="0" y="11"/>
                  </a:cxn>
                  <a:cxn ang="0">
                    <a:pos x="41" y="0"/>
                  </a:cxn>
                  <a:cxn ang="0">
                    <a:pos x="42" y="5"/>
                  </a:cxn>
                  <a:cxn ang="0">
                    <a:pos x="0" y="17"/>
                  </a:cxn>
                  <a:cxn ang="0">
                    <a:pos x="0" y="11"/>
                  </a:cxn>
                </a:cxnLst>
                <a:rect l="0" t="0" r="r" b="b"/>
                <a:pathLst>
                  <a:path w="43" h="18">
                    <a:moveTo>
                      <a:pt x="0" y="11"/>
                    </a:moveTo>
                    <a:lnTo>
                      <a:pt x="41" y="0"/>
                    </a:lnTo>
                    <a:lnTo>
                      <a:pt x="42" y="5"/>
                    </a:lnTo>
                    <a:lnTo>
                      <a:pt x="0" y="17"/>
                    </a:lnTo>
                    <a:lnTo>
                      <a:pt x="0" y="11"/>
                    </a:lnTo>
                  </a:path>
                </a:pathLst>
              </a:custGeom>
              <a:solidFill>
                <a:srgbClr val="B2B2B2"/>
              </a:solidFill>
              <a:ln w="9525" cap="rnd">
                <a:noFill/>
                <a:round/>
                <a:headEnd type="none" w="sm" len="sm"/>
                <a:tailEnd type="none" w="sm" len="sm"/>
              </a:ln>
              <a:effectLst/>
            </p:spPr>
            <p:txBody>
              <a:bodyPr/>
              <a:lstStyle/>
              <a:p>
                <a:endParaRPr lang="es-MX"/>
              </a:p>
            </p:txBody>
          </p:sp>
          <p:sp>
            <p:nvSpPr>
              <p:cNvPr id="262290" name="Freeform 146"/>
              <p:cNvSpPr>
                <a:spLocks/>
              </p:cNvSpPr>
              <p:nvPr/>
            </p:nvSpPr>
            <p:spPr bwMode="auto">
              <a:xfrm>
                <a:off x="3879" y="1390"/>
                <a:ext cx="44" cy="18"/>
              </a:xfrm>
              <a:custGeom>
                <a:avLst/>
                <a:gdLst/>
                <a:ahLst/>
                <a:cxnLst>
                  <a:cxn ang="0">
                    <a:pos x="0" y="11"/>
                  </a:cxn>
                  <a:cxn ang="0">
                    <a:pos x="42" y="0"/>
                  </a:cxn>
                  <a:cxn ang="0">
                    <a:pos x="43" y="5"/>
                  </a:cxn>
                  <a:cxn ang="0">
                    <a:pos x="1" y="17"/>
                  </a:cxn>
                  <a:cxn ang="0">
                    <a:pos x="0" y="11"/>
                  </a:cxn>
                </a:cxnLst>
                <a:rect l="0" t="0" r="r" b="b"/>
                <a:pathLst>
                  <a:path w="44" h="18">
                    <a:moveTo>
                      <a:pt x="0" y="11"/>
                    </a:moveTo>
                    <a:lnTo>
                      <a:pt x="42" y="0"/>
                    </a:lnTo>
                    <a:lnTo>
                      <a:pt x="43" y="5"/>
                    </a:lnTo>
                    <a:lnTo>
                      <a:pt x="1" y="17"/>
                    </a:lnTo>
                    <a:lnTo>
                      <a:pt x="0" y="11"/>
                    </a:lnTo>
                  </a:path>
                </a:pathLst>
              </a:custGeom>
              <a:solidFill>
                <a:srgbClr val="4C4C4C"/>
              </a:solidFill>
              <a:ln w="9525" cap="rnd">
                <a:noFill/>
                <a:round/>
                <a:headEnd/>
                <a:tailEnd/>
              </a:ln>
              <a:effectLst/>
            </p:spPr>
            <p:txBody>
              <a:bodyPr/>
              <a:lstStyle/>
              <a:p>
                <a:endParaRPr lang="es-MX"/>
              </a:p>
            </p:txBody>
          </p:sp>
          <p:sp>
            <p:nvSpPr>
              <p:cNvPr id="262291" name="Freeform 147"/>
              <p:cNvSpPr>
                <a:spLocks/>
              </p:cNvSpPr>
              <p:nvPr/>
            </p:nvSpPr>
            <p:spPr bwMode="auto">
              <a:xfrm>
                <a:off x="3879" y="1390"/>
                <a:ext cx="44" cy="18"/>
              </a:xfrm>
              <a:custGeom>
                <a:avLst/>
                <a:gdLst/>
                <a:ahLst/>
                <a:cxnLst>
                  <a:cxn ang="0">
                    <a:pos x="0" y="11"/>
                  </a:cxn>
                  <a:cxn ang="0">
                    <a:pos x="42" y="0"/>
                  </a:cxn>
                  <a:cxn ang="0">
                    <a:pos x="43" y="5"/>
                  </a:cxn>
                  <a:cxn ang="0">
                    <a:pos x="1" y="17"/>
                  </a:cxn>
                  <a:cxn ang="0">
                    <a:pos x="0" y="11"/>
                  </a:cxn>
                </a:cxnLst>
                <a:rect l="0" t="0" r="r" b="b"/>
                <a:pathLst>
                  <a:path w="44" h="18">
                    <a:moveTo>
                      <a:pt x="0" y="11"/>
                    </a:moveTo>
                    <a:lnTo>
                      <a:pt x="42" y="0"/>
                    </a:lnTo>
                    <a:lnTo>
                      <a:pt x="43" y="5"/>
                    </a:lnTo>
                    <a:lnTo>
                      <a:pt x="1" y="17"/>
                    </a:lnTo>
                    <a:lnTo>
                      <a:pt x="0" y="11"/>
                    </a:lnTo>
                  </a:path>
                </a:pathLst>
              </a:custGeom>
              <a:solidFill>
                <a:srgbClr val="B2B2B2"/>
              </a:solidFill>
              <a:ln w="9525" cap="rnd">
                <a:noFill/>
                <a:round/>
                <a:headEnd type="none" w="sm" len="sm"/>
                <a:tailEnd type="none" w="sm" len="sm"/>
              </a:ln>
              <a:effectLst/>
            </p:spPr>
            <p:txBody>
              <a:bodyPr/>
              <a:lstStyle/>
              <a:p>
                <a:endParaRPr lang="es-MX"/>
              </a:p>
            </p:txBody>
          </p:sp>
          <p:sp>
            <p:nvSpPr>
              <p:cNvPr id="262292" name="Freeform 148"/>
              <p:cNvSpPr>
                <a:spLocks/>
              </p:cNvSpPr>
              <p:nvPr/>
            </p:nvSpPr>
            <p:spPr bwMode="auto">
              <a:xfrm>
                <a:off x="3685" y="1096"/>
                <a:ext cx="341" cy="305"/>
              </a:xfrm>
              <a:custGeom>
                <a:avLst/>
                <a:gdLst/>
                <a:ahLst/>
                <a:cxnLst>
                  <a:cxn ang="0">
                    <a:pos x="98" y="304"/>
                  </a:cxn>
                  <a:cxn ang="0">
                    <a:pos x="340" y="237"/>
                  </a:cxn>
                  <a:cxn ang="0">
                    <a:pos x="332" y="13"/>
                  </a:cxn>
                  <a:cxn ang="0">
                    <a:pos x="317" y="0"/>
                  </a:cxn>
                  <a:cxn ang="0">
                    <a:pos x="98" y="61"/>
                  </a:cxn>
                  <a:cxn ang="0">
                    <a:pos x="47" y="32"/>
                  </a:cxn>
                  <a:cxn ang="0">
                    <a:pos x="0" y="62"/>
                  </a:cxn>
                  <a:cxn ang="0">
                    <a:pos x="21" y="241"/>
                  </a:cxn>
                  <a:cxn ang="0">
                    <a:pos x="98" y="304"/>
                  </a:cxn>
                </a:cxnLst>
                <a:rect l="0" t="0" r="r" b="b"/>
                <a:pathLst>
                  <a:path w="341" h="305">
                    <a:moveTo>
                      <a:pt x="98" y="304"/>
                    </a:moveTo>
                    <a:lnTo>
                      <a:pt x="340" y="237"/>
                    </a:lnTo>
                    <a:lnTo>
                      <a:pt x="332" y="13"/>
                    </a:lnTo>
                    <a:lnTo>
                      <a:pt x="317" y="0"/>
                    </a:lnTo>
                    <a:lnTo>
                      <a:pt x="98" y="61"/>
                    </a:lnTo>
                    <a:lnTo>
                      <a:pt x="47" y="32"/>
                    </a:lnTo>
                    <a:lnTo>
                      <a:pt x="0" y="62"/>
                    </a:lnTo>
                    <a:lnTo>
                      <a:pt x="21" y="241"/>
                    </a:lnTo>
                    <a:lnTo>
                      <a:pt x="98" y="304"/>
                    </a:lnTo>
                  </a:path>
                </a:pathLst>
              </a:custGeom>
              <a:solidFill>
                <a:srgbClr val="4C4C4C"/>
              </a:solidFill>
              <a:ln w="9525" cap="rnd">
                <a:noFill/>
                <a:round/>
                <a:headEnd/>
                <a:tailEnd/>
              </a:ln>
              <a:effectLst/>
            </p:spPr>
            <p:txBody>
              <a:bodyPr/>
              <a:lstStyle/>
              <a:p>
                <a:endParaRPr lang="es-MX"/>
              </a:p>
            </p:txBody>
          </p:sp>
          <p:sp>
            <p:nvSpPr>
              <p:cNvPr id="262293" name="Freeform 149"/>
              <p:cNvSpPr>
                <a:spLocks/>
              </p:cNvSpPr>
              <p:nvPr/>
            </p:nvSpPr>
            <p:spPr bwMode="auto">
              <a:xfrm>
                <a:off x="3680" y="1084"/>
                <a:ext cx="351" cy="311"/>
              </a:xfrm>
              <a:custGeom>
                <a:avLst/>
                <a:gdLst/>
                <a:ahLst/>
                <a:cxnLst>
                  <a:cxn ang="0">
                    <a:pos x="60" y="277"/>
                  </a:cxn>
                  <a:cxn ang="0">
                    <a:pos x="109" y="310"/>
                  </a:cxn>
                  <a:cxn ang="0">
                    <a:pos x="350" y="238"/>
                  </a:cxn>
                  <a:cxn ang="0">
                    <a:pos x="342" y="13"/>
                  </a:cxn>
                  <a:cxn ang="0">
                    <a:pos x="327" y="0"/>
                  </a:cxn>
                  <a:cxn ang="0">
                    <a:pos x="107" y="61"/>
                  </a:cxn>
                  <a:cxn ang="0">
                    <a:pos x="56" y="33"/>
                  </a:cxn>
                  <a:cxn ang="0">
                    <a:pos x="7" y="54"/>
                  </a:cxn>
                  <a:cxn ang="0">
                    <a:pos x="0" y="61"/>
                  </a:cxn>
                  <a:cxn ang="0">
                    <a:pos x="0" y="215"/>
                  </a:cxn>
                  <a:cxn ang="0">
                    <a:pos x="60" y="277"/>
                  </a:cxn>
                </a:cxnLst>
                <a:rect l="0" t="0" r="r" b="b"/>
                <a:pathLst>
                  <a:path w="351" h="311">
                    <a:moveTo>
                      <a:pt x="60" y="277"/>
                    </a:moveTo>
                    <a:lnTo>
                      <a:pt x="109" y="310"/>
                    </a:lnTo>
                    <a:lnTo>
                      <a:pt x="350" y="238"/>
                    </a:lnTo>
                    <a:lnTo>
                      <a:pt x="342" y="13"/>
                    </a:lnTo>
                    <a:lnTo>
                      <a:pt x="327" y="0"/>
                    </a:lnTo>
                    <a:lnTo>
                      <a:pt x="107" y="61"/>
                    </a:lnTo>
                    <a:lnTo>
                      <a:pt x="56" y="33"/>
                    </a:lnTo>
                    <a:lnTo>
                      <a:pt x="7" y="54"/>
                    </a:lnTo>
                    <a:lnTo>
                      <a:pt x="0" y="61"/>
                    </a:lnTo>
                    <a:lnTo>
                      <a:pt x="0" y="215"/>
                    </a:lnTo>
                    <a:lnTo>
                      <a:pt x="60" y="277"/>
                    </a:lnTo>
                  </a:path>
                </a:pathLst>
              </a:custGeom>
              <a:solidFill>
                <a:srgbClr val="DDDDDD"/>
              </a:solidFill>
              <a:ln w="9525" cap="rnd">
                <a:noFill/>
                <a:round/>
                <a:headEnd/>
                <a:tailEnd/>
              </a:ln>
              <a:effectLst/>
            </p:spPr>
            <p:txBody>
              <a:bodyPr/>
              <a:lstStyle/>
              <a:p>
                <a:endParaRPr lang="es-MX"/>
              </a:p>
            </p:txBody>
          </p:sp>
          <p:sp>
            <p:nvSpPr>
              <p:cNvPr id="262294" name="Freeform 150"/>
              <p:cNvSpPr>
                <a:spLocks/>
              </p:cNvSpPr>
              <p:nvPr/>
            </p:nvSpPr>
            <p:spPr bwMode="auto">
              <a:xfrm>
                <a:off x="3685" y="1127"/>
                <a:ext cx="46" cy="211"/>
              </a:xfrm>
              <a:custGeom>
                <a:avLst/>
                <a:gdLst/>
                <a:ahLst/>
                <a:cxnLst>
                  <a:cxn ang="0">
                    <a:pos x="0" y="163"/>
                  </a:cxn>
                  <a:cxn ang="0">
                    <a:pos x="1" y="20"/>
                  </a:cxn>
                  <a:cxn ang="0">
                    <a:pos x="45" y="0"/>
                  </a:cxn>
                  <a:cxn ang="0">
                    <a:pos x="44" y="210"/>
                  </a:cxn>
                  <a:cxn ang="0">
                    <a:pos x="0" y="163"/>
                  </a:cxn>
                </a:cxnLst>
                <a:rect l="0" t="0" r="r" b="b"/>
                <a:pathLst>
                  <a:path w="46" h="211">
                    <a:moveTo>
                      <a:pt x="0" y="163"/>
                    </a:moveTo>
                    <a:lnTo>
                      <a:pt x="1" y="20"/>
                    </a:lnTo>
                    <a:lnTo>
                      <a:pt x="45" y="0"/>
                    </a:lnTo>
                    <a:lnTo>
                      <a:pt x="44" y="210"/>
                    </a:lnTo>
                    <a:lnTo>
                      <a:pt x="0" y="163"/>
                    </a:lnTo>
                  </a:path>
                </a:pathLst>
              </a:custGeom>
              <a:solidFill>
                <a:srgbClr val="B2B2B2"/>
              </a:solidFill>
              <a:ln w="9525" cap="rnd">
                <a:noFill/>
                <a:round/>
                <a:headEnd/>
                <a:tailEnd/>
              </a:ln>
              <a:effectLst/>
            </p:spPr>
            <p:txBody>
              <a:bodyPr/>
              <a:lstStyle/>
              <a:p>
                <a:endParaRPr lang="es-MX"/>
              </a:p>
            </p:txBody>
          </p:sp>
          <p:sp>
            <p:nvSpPr>
              <p:cNvPr id="262295" name="Freeform 151"/>
              <p:cNvSpPr>
                <a:spLocks/>
              </p:cNvSpPr>
              <p:nvPr/>
            </p:nvSpPr>
            <p:spPr bwMode="auto">
              <a:xfrm>
                <a:off x="3744" y="1133"/>
                <a:ext cx="40" cy="246"/>
              </a:xfrm>
              <a:custGeom>
                <a:avLst/>
                <a:gdLst/>
                <a:ahLst/>
                <a:cxnLst>
                  <a:cxn ang="0">
                    <a:pos x="0" y="220"/>
                  </a:cxn>
                  <a:cxn ang="0">
                    <a:pos x="39" y="245"/>
                  </a:cxn>
                  <a:cxn ang="0">
                    <a:pos x="39" y="22"/>
                  </a:cxn>
                  <a:cxn ang="0">
                    <a:pos x="2" y="0"/>
                  </a:cxn>
                  <a:cxn ang="0">
                    <a:pos x="0" y="220"/>
                  </a:cxn>
                </a:cxnLst>
                <a:rect l="0" t="0" r="r" b="b"/>
                <a:pathLst>
                  <a:path w="40" h="246">
                    <a:moveTo>
                      <a:pt x="0" y="220"/>
                    </a:moveTo>
                    <a:lnTo>
                      <a:pt x="39" y="245"/>
                    </a:lnTo>
                    <a:lnTo>
                      <a:pt x="39" y="22"/>
                    </a:lnTo>
                    <a:lnTo>
                      <a:pt x="2" y="0"/>
                    </a:lnTo>
                    <a:lnTo>
                      <a:pt x="0" y="220"/>
                    </a:lnTo>
                  </a:path>
                </a:pathLst>
              </a:custGeom>
              <a:solidFill>
                <a:srgbClr val="B2B2B2"/>
              </a:solidFill>
              <a:ln w="9525" cap="rnd">
                <a:noFill/>
                <a:round/>
                <a:headEnd/>
                <a:tailEnd/>
              </a:ln>
              <a:effectLst/>
            </p:spPr>
            <p:txBody>
              <a:bodyPr/>
              <a:lstStyle/>
              <a:p>
                <a:endParaRPr lang="es-MX"/>
              </a:p>
            </p:txBody>
          </p:sp>
          <p:sp>
            <p:nvSpPr>
              <p:cNvPr id="262296" name="Freeform 152"/>
              <p:cNvSpPr>
                <a:spLocks/>
              </p:cNvSpPr>
              <p:nvPr/>
            </p:nvSpPr>
            <p:spPr bwMode="auto">
              <a:xfrm>
                <a:off x="3824" y="1121"/>
                <a:ext cx="175" cy="232"/>
              </a:xfrm>
              <a:custGeom>
                <a:avLst/>
                <a:gdLst/>
                <a:ahLst/>
                <a:cxnLst>
                  <a:cxn ang="0">
                    <a:pos x="174" y="181"/>
                  </a:cxn>
                  <a:cxn ang="0">
                    <a:pos x="0" y="231"/>
                  </a:cxn>
                  <a:cxn ang="0">
                    <a:pos x="0" y="49"/>
                  </a:cxn>
                  <a:cxn ang="0">
                    <a:pos x="168" y="0"/>
                  </a:cxn>
                  <a:cxn ang="0">
                    <a:pos x="174" y="181"/>
                  </a:cxn>
                </a:cxnLst>
                <a:rect l="0" t="0" r="r" b="b"/>
                <a:pathLst>
                  <a:path w="175" h="232">
                    <a:moveTo>
                      <a:pt x="174" y="181"/>
                    </a:moveTo>
                    <a:lnTo>
                      <a:pt x="0" y="231"/>
                    </a:lnTo>
                    <a:lnTo>
                      <a:pt x="0" y="49"/>
                    </a:lnTo>
                    <a:lnTo>
                      <a:pt x="168" y="0"/>
                    </a:lnTo>
                    <a:lnTo>
                      <a:pt x="174" y="181"/>
                    </a:lnTo>
                  </a:path>
                </a:pathLst>
              </a:custGeom>
              <a:solidFill>
                <a:srgbClr val="032896"/>
              </a:solidFill>
              <a:ln w="9525" cap="rnd">
                <a:noFill/>
                <a:round/>
                <a:headEnd/>
                <a:tailEnd/>
              </a:ln>
              <a:effectLst/>
            </p:spPr>
            <p:txBody>
              <a:bodyPr/>
              <a:lstStyle/>
              <a:p>
                <a:endParaRPr lang="es-MX"/>
              </a:p>
            </p:txBody>
          </p:sp>
          <p:sp>
            <p:nvSpPr>
              <p:cNvPr id="262297" name="Freeform 153"/>
              <p:cNvSpPr>
                <a:spLocks/>
              </p:cNvSpPr>
              <p:nvPr/>
            </p:nvSpPr>
            <p:spPr bwMode="auto">
              <a:xfrm>
                <a:off x="3736" y="1056"/>
                <a:ext cx="272" cy="91"/>
              </a:xfrm>
              <a:custGeom>
                <a:avLst/>
                <a:gdLst/>
                <a:ahLst/>
                <a:cxnLst>
                  <a:cxn ang="0">
                    <a:pos x="219" y="0"/>
                  </a:cxn>
                  <a:cxn ang="0">
                    <a:pos x="271" y="28"/>
                  </a:cxn>
                  <a:cxn ang="0">
                    <a:pos x="51" y="90"/>
                  </a:cxn>
                  <a:cxn ang="0">
                    <a:pos x="0" y="62"/>
                  </a:cxn>
                  <a:cxn ang="0">
                    <a:pos x="219" y="0"/>
                  </a:cxn>
                </a:cxnLst>
                <a:rect l="0" t="0" r="r" b="b"/>
                <a:pathLst>
                  <a:path w="272" h="91">
                    <a:moveTo>
                      <a:pt x="219" y="0"/>
                    </a:moveTo>
                    <a:lnTo>
                      <a:pt x="271" y="28"/>
                    </a:lnTo>
                    <a:lnTo>
                      <a:pt x="51" y="90"/>
                    </a:lnTo>
                    <a:lnTo>
                      <a:pt x="0" y="62"/>
                    </a:lnTo>
                    <a:lnTo>
                      <a:pt x="219" y="0"/>
                    </a:lnTo>
                  </a:path>
                </a:pathLst>
              </a:custGeom>
              <a:solidFill>
                <a:srgbClr val="B2B2B2"/>
              </a:solidFill>
              <a:ln w="9525" cap="rnd">
                <a:noFill/>
                <a:round/>
                <a:headEnd/>
                <a:tailEnd/>
              </a:ln>
              <a:effectLst/>
            </p:spPr>
            <p:txBody>
              <a:bodyPr/>
              <a:lstStyle/>
              <a:p>
                <a:endParaRPr lang="es-MX"/>
              </a:p>
            </p:txBody>
          </p:sp>
        </p:grpSp>
        <p:sp>
          <p:nvSpPr>
            <p:cNvPr id="262298" name="Freeform 154"/>
            <p:cNvSpPr>
              <a:spLocks/>
            </p:cNvSpPr>
            <p:nvPr/>
          </p:nvSpPr>
          <p:spPr bwMode="auto">
            <a:xfrm>
              <a:off x="3858" y="1038"/>
              <a:ext cx="371" cy="348"/>
            </a:xfrm>
            <a:custGeom>
              <a:avLst/>
              <a:gdLst/>
              <a:ahLst/>
              <a:cxnLst>
                <a:cxn ang="0">
                  <a:pos x="0" y="178"/>
                </a:cxn>
                <a:cxn ang="0">
                  <a:pos x="128" y="38"/>
                </a:cxn>
                <a:cxn ang="0">
                  <a:pos x="324" y="0"/>
                </a:cxn>
                <a:cxn ang="0">
                  <a:pos x="370" y="275"/>
                </a:cxn>
                <a:cxn ang="0">
                  <a:pos x="353" y="278"/>
                </a:cxn>
                <a:cxn ang="0">
                  <a:pos x="357" y="292"/>
                </a:cxn>
                <a:cxn ang="0">
                  <a:pos x="340" y="295"/>
                </a:cxn>
                <a:cxn ang="0">
                  <a:pos x="150" y="347"/>
                </a:cxn>
                <a:cxn ang="0">
                  <a:pos x="2" y="259"/>
                </a:cxn>
                <a:cxn ang="0">
                  <a:pos x="0" y="178"/>
                </a:cxn>
              </a:cxnLst>
              <a:rect l="0" t="0" r="r" b="b"/>
              <a:pathLst>
                <a:path w="371" h="348">
                  <a:moveTo>
                    <a:pt x="0" y="178"/>
                  </a:moveTo>
                  <a:lnTo>
                    <a:pt x="128" y="38"/>
                  </a:lnTo>
                  <a:lnTo>
                    <a:pt x="324" y="0"/>
                  </a:lnTo>
                  <a:lnTo>
                    <a:pt x="370" y="275"/>
                  </a:lnTo>
                  <a:lnTo>
                    <a:pt x="353" y="278"/>
                  </a:lnTo>
                  <a:lnTo>
                    <a:pt x="357" y="292"/>
                  </a:lnTo>
                  <a:lnTo>
                    <a:pt x="340" y="295"/>
                  </a:lnTo>
                  <a:lnTo>
                    <a:pt x="150" y="347"/>
                  </a:lnTo>
                  <a:lnTo>
                    <a:pt x="2" y="259"/>
                  </a:lnTo>
                  <a:lnTo>
                    <a:pt x="0" y="178"/>
                  </a:lnTo>
                </a:path>
              </a:pathLst>
            </a:custGeom>
            <a:solidFill>
              <a:srgbClr val="CCECFF"/>
            </a:solidFill>
            <a:ln w="9525" cap="rnd">
              <a:noFill/>
              <a:round/>
              <a:headEnd/>
              <a:tailEnd/>
            </a:ln>
            <a:effectLst/>
          </p:spPr>
          <p:txBody>
            <a:bodyPr/>
            <a:lstStyle/>
            <a:p>
              <a:endParaRPr lang="es-MX"/>
            </a:p>
          </p:txBody>
        </p:sp>
        <p:sp>
          <p:nvSpPr>
            <p:cNvPr id="262299" name="Line 155"/>
            <p:cNvSpPr>
              <a:spLocks noChangeShapeType="1"/>
            </p:cNvSpPr>
            <p:nvPr/>
          </p:nvSpPr>
          <p:spPr bwMode="auto">
            <a:xfrm flipH="1">
              <a:off x="4067" y="1121"/>
              <a:ext cx="71" cy="105"/>
            </a:xfrm>
            <a:prstGeom prst="line">
              <a:avLst/>
            </a:prstGeom>
            <a:noFill/>
            <a:ln w="9525">
              <a:noFill/>
              <a:round/>
              <a:headEnd type="none" w="sm" len="sm"/>
              <a:tailEnd type="none" w="sm" len="sm"/>
            </a:ln>
            <a:effectLst/>
          </p:spPr>
          <p:txBody>
            <a:bodyPr/>
            <a:lstStyle/>
            <a:p>
              <a:endParaRPr lang="es-MX"/>
            </a:p>
          </p:txBody>
        </p:sp>
        <p:sp>
          <p:nvSpPr>
            <p:cNvPr id="262300" name="Line 156"/>
            <p:cNvSpPr>
              <a:spLocks noChangeShapeType="1"/>
            </p:cNvSpPr>
            <p:nvPr/>
          </p:nvSpPr>
          <p:spPr bwMode="auto">
            <a:xfrm flipH="1">
              <a:off x="4076" y="1103"/>
              <a:ext cx="86" cy="126"/>
            </a:xfrm>
            <a:prstGeom prst="line">
              <a:avLst/>
            </a:prstGeom>
            <a:noFill/>
            <a:ln w="9525">
              <a:noFill/>
              <a:round/>
              <a:headEnd type="none" w="sm" len="sm"/>
              <a:tailEnd type="none" w="sm" len="sm"/>
            </a:ln>
            <a:effectLst/>
          </p:spPr>
          <p:txBody>
            <a:bodyPr/>
            <a:lstStyle/>
            <a:p>
              <a:endParaRPr lang="es-MX"/>
            </a:p>
          </p:txBody>
        </p:sp>
        <p:sp>
          <p:nvSpPr>
            <p:cNvPr id="262301" name="Line 157"/>
            <p:cNvSpPr>
              <a:spLocks noChangeShapeType="1"/>
            </p:cNvSpPr>
            <p:nvPr/>
          </p:nvSpPr>
          <p:spPr bwMode="auto">
            <a:xfrm flipH="1">
              <a:off x="4074" y="1155"/>
              <a:ext cx="70" cy="104"/>
            </a:xfrm>
            <a:prstGeom prst="line">
              <a:avLst/>
            </a:prstGeom>
            <a:noFill/>
            <a:ln w="9525">
              <a:noFill/>
              <a:round/>
              <a:headEnd type="none" w="sm" len="sm"/>
              <a:tailEnd type="none" w="sm" len="sm"/>
            </a:ln>
            <a:effectLst/>
          </p:spPr>
          <p:txBody>
            <a:bodyPr/>
            <a:lstStyle/>
            <a:p>
              <a:endParaRPr lang="es-MX"/>
            </a:p>
          </p:txBody>
        </p:sp>
        <p:sp>
          <p:nvSpPr>
            <p:cNvPr id="262302" name="Freeform 158"/>
            <p:cNvSpPr>
              <a:spLocks/>
            </p:cNvSpPr>
            <p:nvPr/>
          </p:nvSpPr>
          <p:spPr bwMode="auto">
            <a:xfrm>
              <a:off x="3977" y="1063"/>
              <a:ext cx="235" cy="301"/>
            </a:xfrm>
            <a:custGeom>
              <a:avLst/>
              <a:gdLst/>
              <a:ahLst/>
              <a:cxnLst>
                <a:cxn ang="0">
                  <a:pos x="196" y="0"/>
                </a:cxn>
                <a:cxn ang="0">
                  <a:pos x="234" y="256"/>
                </a:cxn>
                <a:cxn ang="0">
                  <a:pos x="37" y="300"/>
                </a:cxn>
                <a:cxn ang="0">
                  <a:pos x="0" y="36"/>
                </a:cxn>
                <a:cxn ang="0">
                  <a:pos x="196" y="0"/>
                </a:cxn>
              </a:cxnLst>
              <a:rect l="0" t="0" r="r" b="b"/>
              <a:pathLst>
                <a:path w="235" h="301">
                  <a:moveTo>
                    <a:pt x="196" y="0"/>
                  </a:moveTo>
                  <a:lnTo>
                    <a:pt x="234" y="256"/>
                  </a:lnTo>
                  <a:lnTo>
                    <a:pt x="37" y="300"/>
                  </a:lnTo>
                  <a:lnTo>
                    <a:pt x="0" y="36"/>
                  </a:lnTo>
                  <a:lnTo>
                    <a:pt x="196" y="0"/>
                  </a:lnTo>
                </a:path>
              </a:pathLst>
            </a:custGeom>
            <a:solidFill>
              <a:srgbClr val="006699"/>
            </a:solidFill>
            <a:ln w="9525" cap="rnd">
              <a:noFill/>
              <a:round/>
              <a:headEnd/>
              <a:tailEnd/>
            </a:ln>
            <a:effectLst/>
          </p:spPr>
          <p:txBody>
            <a:bodyPr/>
            <a:lstStyle/>
            <a:p>
              <a:endParaRPr lang="es-MX"/>
            </a:p>
          </p:txBody>
        </p:sp>
        <p:grpSp>
          <p:nvGrpSpPr>
            <p:cNvPr id="262303" name="Group 159"/>
            <p:cNvGrpSpPr>
              <a:grpSpLocks/>
            </p:cNvGrpSpPr>
            <p:nvPr/>
          </p:nvGrpSpPr>
          <p:grpSpPr bwMode="auto">
            <a:xfrm>
              <a:off x="3994" y="1085"/>
              <a:ext cx="207" cy="249"/>
              <a:chOff x="3994" y="1085"/>
              <a:chExt cx="207" cy="249"/>
            </a:xfrm>
          </p:grpSpPr>
          <p:grpSp>
            <p:nvGrpSpPr>
              <p:cNvPr id="262304" name="Group 160"/>
              <p:cNvGrpSpPr>
                <a:grpSpLocks/>
              </p:cNvGrpSpPr>
              <p:nvPr/>
            </p:nvGrpSpPr>
            <p:grpSpPr bwMode="auto">
              <a:xfrm>
                <a:off x="3994" y="1085"/>
                <a:ext cx="207" cy="249"/>
                <a:chOff x="3994" y="1085"/>
                <a:chExt cx="207" cy="249"/>
              </a:xfrm>
            </p:grpSpPr>
            <p:sp>
              <p:nvSpPr>
                <p:cNvPr id="262305" name="Freeform 161"/>
                <p:cNvSpPr>
                  <a:spLocks/>
                </p:cNvSpPr>
                <p:nvPr/>
              </p:nvSpPr>
              <p:spPr bwMode="auto">
                <a:xfrm>
                  <a:off x="3995" y="1138"/>
                  <a:ext cx="89" cy="196"/>
                </a:xfrm>
                <a:custGeom>
                  <a:avLst/>
                  <a:gdLst/>
                  <a:ahLst/>
                  <a:cxnLst>
                    <a:cxn ang="0">
                      <a:pos x="0" y="0"/>
                    </a:cxn>
                    <a:cxn ang="0">
                      <a:pos x="23" y="168"/>
                    </a:cxn>
                    <a:cxn ang="0">
                      <a:pos x="88" y="195"/>
                    </a:cxn>
                    <a:cxn ang="0">
                      <a:pos x="64" y="26"/>
                    </a:cxn>
                    <a:cxn ang="0">
                      <a:pos x="0" y="0"/>
                    </a:cxn>
                  </a:cxnLst>
                  <a:rect l="0" t="0" r="r" b="b"/>
                  <a:pathLst>
                    <a:path w="89" h="196">
                      <a:moveTo>
                        <a:pt x="0" y="0"/>
                      </a:moveTo>
                      <a:lnTo>
                        <a:pt x="23" y="168"/>
                      </a:lnTo>
                      <a:lnTo>
                        <a:pt x="88" y="195"/>
                      </a:lnTo>
                      <a:lnTo>
                        <a:pt x="64" y="26"/>
                      </a:lnTo>
                      <a:lnTo>
                        <a:pt x="0" y="0"/>
                      </a:lnTo>
                    </a:path>
                  </a:pathLst>
                </a:custGeom>
                <a:solidFill>
                  <a:srgbClr val="CC0066"/>
                </a:solidFill>
                <a:ln w="9525" cap="rnd">
                  <a:noFill/>
                  <a:round/>
                  <a:headEnd/>
                  <a:tailEnd/>
                </a:ln>
                <a:effectLst/>
              </p:spPr>
              <p:txBody>
                <a:bodyPr/>
                <a:lstStyle/>
                <a:p>
                  <a:endParaRPr lang="es-MX"/>
                </a:p>
              </p:txBody>
            </p:sp>
            <p:sp>
              <p:nvSpPr>
                <p:cNvPr id="262306" name="Freeform 162"/>
                <p:cNvSpPr>
                  <a:spLocks/>
                </p:cNvSpPr>
                <p:nvPr/>
              </p:nvSpPr>
              <p:spPr bwMode="auto">
                <a:xfrm>
                  <a:off x="4059" y="1111"/>
                  <a:ext cx="142" cy="223"/>
                </a:xfrm>
                <a:custGeom>
                  <a:avLst/>
                  <a:gdLst/>
                  <a:ahLst/>
                  <a:cxnLst>
                    <a:cxn ang="0">
                      <a:pos x="117" y="0"/>
                    </a:cxn>
                    <a:cxn ang="0">
                      <a:pos x="141" y="169"/>
                    </a:cxn>
                    <a:cxn ang="0">
                      <a:pos x="23" y="222"/>
                    </a:cxn>
                    <a:cxn ang="0">
                      <a:pos x="0" y="51"/>
                    </a:cxn>
                    <a:cxn ang="0">
                      <a:pos x="117" y="0"/>
                    </a:cxn>
                  </a:cxnLst>
                  <a:rect l="0" t="0" r="r" b="b"/>
                  <a:pathLst>
                    <a:path w="142" h="223">
                      <a:moveTo>
                        <a:pt x="117" y="0"/>
                      </a:moveTo>
                      <a:lnTo>
                        <a:pt x="141" y="169"/>
                      </a:lnTo>
                      <a:lnTo>
                        <a:pt x="23" y="222"/>
                      </a:lnTo>
                      <a:lnTo>
                        <a:pt x="0" y="51"/>
                      </a:lnTo>
                      <a:lnTo>
                        <a:pt x="117" y="0"/>
                      </a:lnTo>
                    </a:path>
                  </a:pathLst>
                </a:custGeom>
                <a:solidFill>
                  <a:srgbClr val="FFCCCC"/>
                </a:solidFill>
                <a:ln w="9525" cap="rnd">
                  <a:noFill/>
                  <a:round/>
                  <a:headEnd/>
                  <a:tailEnd/>
                </a:ln>
                <a:effectLst/>
              </p:spPr>
              <p:txBody>
                <a:bodyPr/>
                <a:lstStyle/>
                <a:p>
                  <a:endParaRPr lang="es-MX"/>
                </a:p>
              </p:txBody>
            </p:sp>
            <p:sp>
              <p:nvSpPr>
                <p:cNvPr id="262307" name="Freeform 163"/>
                <p:cNvSpPr>
                  <a:spLocks/>
                </p:cNvSpPr>
                <p:nvPr/>
              </p:nvSpPr>
              <p:spPr bwMode="auto">
                <a:xfrm>
                  <a:off x="3995" y="1085"/>
                  <a:ext cx="183" cy="79"/>
                </a:xfrm>
                <a:custGeom>
                  <a:avLst/>
                  <a:gdLst/>
                  <a:ahLst/>
                  <a:cxnLst>
                    <a:cxn ang="0">
                      <a:pos x="0" y="52"/>
                    </a:cxn>
                    <a:cxn ang="0">
                      <a:pos x="121" y="0"/>
                    </a:cxn>
                    <a:cxn ang="0">
                      <a:pos x="182" y="26"/>
                    </a:cxn>
                    <a:cxn ang="0">
                      <a:pos x="63" y="78"/>
                    </a:cxn>
                    <a:cxn ang="0">
                      <a:pos x="0" y="52"/>
                    </a:cxn>
                  </a:cxnLst>
                  <a:rect l="0" t="0" r="r" b="b"/>
                  <a:pathLst>
                    <a:path w="183" h="79">
                      <a:moveTo>
                        <a:pt x="0" y="52"/>
                      </a:moveTo>
                      <a:lnTo>
                        <a:pt x="121" y="0"/>
                      </a:lnTo>
                      <a:lnTo>
                        <a:pt x="182" y="26"/>
                      </a:lnTo>
                      <a:lnTo>
                        <a:pt x="63" y="78"/>
                      </a:lnTo>
                      <a:lnTo>
                        <a:pt x="0" y="52"/>
                      </a:lnTo>
                    </a:path>
                  </a:pathLst>
                </a:custGeom>
                <a:solidFill>
                  <a:srgbClr val="FF7C80"/>
                </a:solidFill>
                <a:ln w="9525" cap="rnd">
                  <a:noFill/>
                  <a:round/>
                  <a:headEnd/>
                  <a:tailEnd/>
                </a:ln>
                <a:effectLst/>
              </p:spPr>
              <p:txBody>
                <a:bodyPr/>
                <a:lstStyle/>
                <a:p>
                  <a:endParaRPr lang="es-MX"/>
                </a:p>
              </p:txBody>
            </p:sp>
            <p:sp>
              <p:nvSpPr>
                <p:cNvPr id="262308" name="Freeform 164"/>
                <p:cNvSpPr>
                  <a:spLocks/>
                </p:cNvSpPr>
                <p:nvPr/>
              </p:nvSpPr>
              <p:spPr bwMode="auto">
                <a:xfrm>
                  <a:off x="4028" y="1097"/>
                  <a:ext cx="120" cy="53"/>
                </a:xfrm>
                <a:custGeom>
                  <a:avLst/>
                  <a:gdLst/>
                  <a:ahLst/>
                  <a:cxnLst>
                    <a:cxn ang="0">
                      <a:pos x="0" y="49"/>
                    </a:cxn>
                    <a:cxn ang="0">
                      <a:pos x="114" y="0"/>
                    </a:cxn>
                    <a:cxn ang="0">
                      <a:pos x="119" y="2"/>
                    </a:cxn>
                    <a:cxn ang="0">
                      <a:pos x="4" y="52"/>
                    </a:cxn>
                    <a:cxn ang="0">
                      <a:pos x="0" y="49"/>
                    </a:cxn>
                  </a:cxnLst>
                  <a:rect l="0" t="0" r="r" b="b"/>
                  <a:pathLst>
                    <a:path w="120" h="53">
                      <a:moveTo>
                        <a:pt x="0" y="49"/>
                      </a:moveTo>
                      <a:lnTo>
                        <a:pt x="114" y="0"/>
                      </a:lnTo>
                      <a:lnTo>
                        <a:pt x="119" y="2"/>
                      </a:lnTo>
                      <a:lnTo>
                        <a:pt x="4" y="52"/>
                      </a:lnTo>
                      <a:lnTo>
                        <a:pt x="0" y="49"/>
                      </a:lnTo>
                    </a:path>
                  </a:pathLst>
                </a:custGeom>
                <a:solidFill>
                  <a:srgbClr val="FFCCCC"/>
                </a:solidFill>
                <a:ln w="9525" cap="rnd">
                  <a:noFill/>
                  <a:round/>
                  <a:headEnd/>
                  <a:tailEnd/>
                </a:ln>
                <a:effectLst/>
              </p:spPr>
              <p:txBody>
                <a:bodyPr/>
                <a:lstStyle/>
                <a:p>
                  <a:endParaRPr lang="es-MX"/>
                </a:p>
              </p:txBody>
            </p:sp>
            <p:sp>
              <p:nvSpPr>
                <p:cNvPr id="262309" name="Freeform 165"/>
                <p:cNvSpPr>
                  <a:spLocks/>
                </p:cNvSpPr>
                <p:nvPr/>
              </p:nvSpPr>
              <p:spPr bwMode="auto">
                <a:xfrm>
                  <a:off x="3994" y="1137"/>
                  <a:ext cx="66" cy="28"/>
                </a:xfrm>
                <a:custGeom>
                  <a:avLst/>
                  <a:gdLst/>
                  <a:ahLst/>
                  <a:cxnLst>
                    <a:cxn ang="0">
                      <a:pos x="0" y="1"/>
                    </a:cxn>
                    <a:cxn ang="0">
                      <a:pos x="59" y="0"/>
                    </a:cxn>
                    <a:cxn ang="0">
                      <a:pos x="65" y="27"/>
                    </a:cxn>
                    <a:cxn ang="0">
                      <a:pos x="0" y="1"/>
                    </a:cxn>
                  </a:cxnLst>
                  <a:rect l="0" t="0" r="r" b="b"/>
                  <a:pathLst>
                    <a:path w="66" h="28">
                      <a:moveTo>
                        <a:pt x="0" y="1"/>
                      </a:moveTo>
                      <a:lnTo>
                        <a:pt x="59" y="0"/>
                      </a:lnTo>
                      <a:lnTo>
                        <a:pt x="65" y="27"/>
                      </a:lnTo>
                      <a:lnTo>
                        <a:pt x="0" y="1"/>
                      </a:lnTo>
                    </a:path>
                  </a:pathLst>
                </a:custGeom>
                <a:solidFill>
                  <a:srgbClr val="FFCCCC"/>
                </a:solidFill>
                <a:ln w="9525" cap="rnd">
                  <a:noFill/>
                  <a:round/>
                  <a:headEnd/>
                  <a:tailEnd/>
                </a:ln>
                <a:effectLst/>
              </p:spPr>
              <p:txBody>
                <a:bodyPr/>
                <a:lstStyle/>
                <a:p>
                  <a:endParaRPr lang="es-MX"/>
                </a:p>
              </p:txBody>
            </p:sp>
            <p:sp>
              <p:nvSpPr>
                <p:cNvPr id="262310" name="Freeform 166"/>
                <p:cNvSpPr>
                  <a:spLocks/>
                </p:cNvSpPr>
                <p:nvPr/>
              </p:nvSpPr>
              <p:spPr bwMode="auto">
                <a:xfrm>
                  <a:off x="4116" y="1085"/>
                  <a:ext cx="61" cy="27"/>
                </a:xfrm>
                <a:custGeom>
                  <a:avLst/>
                  <a:gdLst/>
                  <a:ahLst/>
                  <a:cxnLst>
                    <a:cxn ang="0">
                      <a:pos x="0" y="0"/>
                    </a:cxn>
                    <a:cxn ang="0">
                      <a:pos x="6" y="22"/>
                    </a:cxn>
                    <a:cxn ang="0">
                      <a:pos x="60" y="26"/>
                    </a:cxn>
                    <a:cxn ang="0">
                      <a:pos x="0" y="0"/>
                    </a:cxn>
                  </a:cxnLst>
                  <a:rect l="0" t="0" r="r" b="b"/>
                  <a:pathLst>
                    <a:path w="61" h="27">
                      <a:moveTo>
                        <a:pt x="0" y="0"/>
                      </a:moveTo>
                      <a:lnTo>
                        <a:pt x="6" y="22"/>
                      </a:lnTo>
                      <a:lnTo>
                        <a:pt x="60" y="26"/>
                      </a:lnTo>
                      <a:lnTo>
                        <a:pt x="0" y="0"/>
                      </a:lnTo>
                    </a:path>
                  </a:pathLst>
                </a:custGeom>
                <a:solidFill>
                  <a:srgbClr val="FFCCCC"/>
                </a:solidFill>
                <a:ln w="9525" cap="rnd">
                  <a:noFill/>
                  <a:round/>
                  <a:headEnd/>
                  <a:tailEnd/>
                </a:ln>
                <a:effectLst/>
              </p:spPr>
              <p:txBody>
                <a:bodyPr/>
                <a:lstStyle/>
                <a:p>
                  <a:endParaRPr lang="es-MX"/>
                </a:p>
              </p:txBody>
            </p:sp>
            <p:sp>
              <p:nvSpPr>
                <p:cNvPr id="262311" name="Oval 167"/>
                <p:cNvSpPr>
                  <a:spLocks noChangeArrowheads="1"/>
                </p:cNvSpPr>
                <p:nvPr/>
              </p:nvSpPr>
              <p:spPr bwMode="auto">
                <a:xfrm rot="12720000">
                  <a:off x="4076" y="1162"/>
                  <a:ext cx="103" cy="122"/>
                </a:xfrm>
                <a:prstGeom prst="ellipse">
                  <a:avLst/>
                </a:prstGeom>
                <a:solidFill>
                  <a:schemeClr val="bg2"/>
                </a:solidFill>
                <a:ln w="9525">
                  <a:noFill/>
                  <a:round/>
                  <a:headEnd/>
                  <a:tailEnd/>
                </a:ln>
                <a:effectLst/>
              </p:spPr>
              <p:txBody>
                <a:bodyPr wrap="none" anchor="ctr"/>
                <a:lstStyle/>
                <a:p>
                  <a:endParaRPr lang="es-MX"/>
                </a:p>
              </p:txBody>
            </p:sp>
            <p:sp>
              <p:nvSpPr>
                <p:cNvPr id="262312" name="Freeform 168"/>
                <p:cNvSpPr>
                  <a:spLocks/>
                </p:cNvSpPr>
                <p:nvPr/>
              </p:nvSpPr>
              <p:spPr bwMode="auto">
                <a:xfrm>
                  <a:off x="4079" y="1161"/>
                  <a:ext cx="100" cy="122"/>
                </a:xfrm>
                <a:custGeom>
                  <a:avLst/>
                  <a:gdLst/>
                  <a:ahLst/>
                  <a:cxnLst>
                    <a:cxn ang="0">
                      <a:pos x="67" y="112"/>
                    </a:cxn>
                    <a:cxn ang="0">
                      <a:pos x="76" y="104"/>
                    </a:cxn>
                    <a:cxn ang="0">
                      <a:pos x="83" y="95"/>
                    </a:cxn>
                    <a:cxn ang="0">
                      <a:pos x="90" y="85"/>
                    </a:cxn>
                    <a:cxn ang="0">
                      <a:pos x="94" y="74"/>
                    </a:cxn>
                    <a:cxn ang="0">
                      <a:pos x="97" y="63"/>
                    </a:cxn>
                    <a:cxn ang="0">
                      <a:pos x="99" y="51"/>
                    </a:cxn>
                    <a:cxn ang="0">
                      <a:pos x="98" y="39"/>
                    </a:cxn>
                    <a:cxn ang="0">
                      <a:pos x="95" y="28"/>
                    </a:cxn>
                    <a:cxn ang="0">
                      <a:pos x="91" y="19"/>
                    </a:cxn>
                    <a:cxn ang="0">
                      <a:pos x="85" y="11"/>
                    </a:cxn>
                    <a:cxn ang="0">
                      <a:pos x="77" y="5"/>
                    </a:cxn>
                    <a:cxn ang="0">
                      <a:pos x="69" y="1"/>
                    </a:cxn>
                    <a:cxn ang="0">
                      <a:pos x="60" y="0"/>
                    </a:cxn>
                    <a:cxn ang="0">
                      <a:pos x="51" y="0"/>
                    </a:cxn>
                    <a:cxn ang="0">
                      <a:pos x="41" y="3"/>
                    </a:cxn>
                    <a:cxn ang="0">
                      <a:pos x="31" y="8"/>
                    </a:cxn>
                    <a:cxn ang="0">
                      <a:pos x="22" y="16"/>
                    </a:cxn>
                    <a:cxn ang="0">
                      <a:pos x="15" y="25"/>
                    </a:cxn>
                    <a:cxn ang="0">
                      <a:pos x="8" y="35"/>
                    </a:cxn>
                    <a:cxn ang="0">
                      <a:pos x="4" y="46"/>
                    </a:cxn>
                    <a:cxn ang="0">
                      <a:pos x="1" y="57"/>
                    </a:cxn>
                    <a:cxn ang="0">
                      <a:pos x="0" y="69"/>
                    </a:cxn>
                    <a:cxn ang="0">
                      <a:pos x="0" y="80"/>
                    </a:cxn>
                    <a:cxn ang="0">
                      <a:pos x="3" y="92"/>
                    </a:cxn>
                    <a:cxn ang="0">
                      <a:pos x="7" y="101"/>
                    </a:cxn>
                    <a:cxn ang="0">
                      <a:pos x="13" y="109"/>
                    </a:cxn>
                    <a:cxn ang="0">
                      <a:pos x="21" y="115"/>
                    </a:cxn>
                    <a:cxn ang="0">
                      <a:pos x="29" y="119"/>
                    </a:cxn>
                    <a:cxn ang="0">
                      <a:pos x="38" y="121"/>
                    </a:cxn>
                    <a:cxn ang="0">
                      <a:pos x="47" y="120"/>
                    </a:cxn>
                    <a:cxn ang="0">
                      <a:pos x="57" y="117"/>
                    </a:cxn>
                    <a:cxn ang="0">
                      <a:pos x="67" y="112"/>
                    </a:cxn>
                  </a:cxnLst>
                  <a:rect l="0" t="0" r="r" b="b"/>
                  <a:pathLst>
                    <a:path w="100" h="122">
                      <a:moveTo>
                        <a:pt x="67" y="112"/>
                      </a:moveTo>
                      <a:lnTo>
                        <a:pt x="76" y="104"/>
                      </a:lnTo>
                      <a:lnTo>
                        <a:pt x="83" y="95"/>
                      </a:lnTo>
                      <a:lnTo>
                        <a:pt x="90" y="85"/>
                      </a:lnTo>
                      <a:lnTo>
                        <a:pt x="94" y="74"/>
                      </a:lnTo>
                      <a:lnTo>
                        <a:pt x="97" y="63"/>
                      </a:lnTo>
                      <a:lnTo>
                        <a:pt x="99" y="51"/>
                      </a:lnTo>
                      <a:lnTo>
                        <a:pt x="98" y="39"/>
                      </a:lnTo>
                      <a:lnTo>
                        <a:pt x="95" y="28"/>
                      </a:lnTo>
                      <a:lnTo>
                        <a:pt x="91" y="19"/>
                      </a:lnTo>
                      <a:lnTo>
                        <a:pt x="85" y="11"/>
                      </a:lnTo>
                      <a:lnTo>
                        <a:pt x="77" y="5"/>
                      </a:lnTo>
                      <a:lnTo>
                        <a:pt x="69" y="1"/>
                      </a:lnTo>
                      <a:lnTo>
                        <a:pt x="60" y="0"/>
                      </a:lnTo>
                      <a:lnTo>
                        <a:pt x="51" y="0"/>
                      </a:lnTo>
                      <a:lnTo>
                        <a:pt x="41" y="3"/>
                      </a:lnTo>
                      <a:lnTo>
                        <a:pt x="31" y="8"/>
                      </a:lnTo>
                      <a:lnTo>
                        <a:pt x="22" y="16"/>
                      </a:lnTo>
                      <a:lnTo>
                        <a:pt x="15" y="25"/>
                      </a:lnTo>
                      <a:lnTo>
                        <a:pt x="8" y="35"/>
                      </a:lnTo>
                      <a:lnTo>
                        <a:pt x="4" y="46"/>
                      </a:lnTo>
                      <a:lnTo>
                        <a:pt x="1" y="57"/>
                      </a:lnTo>
                      <a:lnTo>
                        <a:pt x="0" y="69"/>
                      </a:lnTo>
                      <a:lnTo>
                        <a:pt x="0" y="80"/>
                      </a:lnTo>
                      <a:lnTo>
                        <a:pt x="3" y="92"/>
                      </a:lnTo>
                      <a:lnTo>
                        <a:pt x="7" y="101"/>
                      </a:lnTo>
                      <a:lnTo>
                        <a:pt x="13" y="109"/>
                      </a:lnTo>
                      <a:lnTo>
                        <a:pt x="21" y="115"/>
                      </a:lnTo>
                      <a:lnTo>
                        <a:pt x="29" y="119"/>
                      </a:lnTo>
                      <a:lnTo>
                        <a:pt x="38" y="121"/>
                      </a:lnTo>
                      <a:lnTo>
                        <a:pt x="47" y="120"/>
                      </a:lnTo>
                      <a:lnTo>
                        <a:pt x="57" y="117"/>
                      </a:lnTo>
                      <a:lnTo>
                        <a:pt x="67" y="112"/>
                      </a:lnTo>
                    </a:path>
                  </a:pathLst>
                </a:custGeom>
                <a:solidFill>
                  <a:srgbClr val="000000"/>
                </a:solidFill>
                <a:ln w="9525" cap="rnd">
                  <a:noFill/>
                  <a:round/>
                  <a:headEnd/>
                  <a:tailEnd/>
                </a:ln>
                <a:effectLst/>
              </p:spPr>
              <p:txBody>
                <a:bodyPr/>
                <a:lstStyle/>
                <a:p>
                  <a:endParaRPr lang="es-MX"/>
                </a:p>
              </p:txBody>
            </p:sp>
          </p:grpSp>
          <p:grpSp>
            <p:nvGrpSpPr>
              <p:cNvPr id="262313" name="Group 169"/>
              <p:cNvGrpSpPr>
                <a:grpSpLocks/>
              </p:cNvGrpSpPr>
              <p:nvPr/>
            </p:nvGrpSpPr>
            <p:grpSpPr bwMode="auto">
              <a:xfrm>
                <a:off x="4090" y="1188"/>
                <a:ext cx="78" cy="72"/>
                <a:chOff x="4090" y="1188"/>
                <a:chExt cx="78" cy="72"/>
              </a:xfrm>
            </p:grpSpPr>
            <p:sp>
              <p:nvSpPr>
                <p:cNvPr id="262314" name="Freeform 170"/>
                <p:cNvSpPr>
                  <a:spLocks/>
                </p:cNvSpPr>
                <p:nvPr/>
              </p:nvSpPr>
              <p:spPr bwMode="auto">
                <a:xfrm>
                  <a:off x="4129" y="1220"/>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2315" name="Freeform 171"/>
                <p:cNvSpPr>
                  <a:spLocks/>
                </p:cNvSpPr>
                <p:nvPr/>
              </p:nvSpPr>
              <p:spPr bwMode="auto">
                <a:xfrm>
                  <a:off x="4129" y="1220"/>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16" name="Freeform 172"/>
                <p:cNvSpPr>
                  <a:spLocks/>
                </p:cNvSpPr>
                <p:nvPr/>
              </p:nvSpPr>
              <p:spPr bwMode="auto">
                <a:xfrm>
                  <a:off x="4118" y="1221"/>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2317" name="Freeform 173"/>
                <p:cNvSpPr>
                  <a:spLocks/>
                </p:cNvSpPr>
                <p:nvPr/>
              </p:nvSpPr>
              <p:spPr bwMode="auto">
                <a:xfrm>
                  <a:off x="4118" y="1221"/>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18" name="Freeform 174"/>
                <p:cNvSpPr>
                  <a:spLocks/>
                </p:cNvSpPr>
                <p:nvPr/>
              </p:nvSpPr>
              <p:spPr bwMode="auto">
                <a:xfrm>
                  <a:off x="4118" y="1216"/>
                  <a:ext cx="25" cy="17"/>
                </a:xfrm>
                <a:custGeom>
                  <a:avLst/>
                  <a:gdLst/>
                  <a:ahLst/>
                  <a:cxnLst>
                    <a:cxn ang="0">
                      <a:pos x="12" y="0"/>
                    </a:cxn>
                    <a:cxn ang="0">
                      <a:pos x="24" y="6"/>
                    </a:cxn>
                    <a:cxn ang="0">
                      <a:pos x="11" y="16"/>
                    </a:cxn>
                    <a:cxn ang="0">
                      <a:pos x="0" y="8"/>
                    </a:cxn>
                    <a:cxn ang="0">
                      <a:pos x="12" y="0"/>
                    </a:cxn>
                  </a:cxnLst>
                  <a:rect l="0" t="0" r="r" b="b"/>
                  <a:pathLst>
                    <a:path w="25" h="17">
                      <a:moveTo>
                        <a:pt x="12" y="0"/>
                      </a:moveTo>
                      <a:lnTo>
                        <a:pt x="24" y="6"/>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2319" name="Freeform 175"/>
                <p:cNvSpPr>
                  <a:spLocks/>
                </p:cNvSpPr>
                <p:nvPr/>
              </p:nvSpPr>
              <p:spPr bwMode="auto">
                <a:xfrm>
                  <a:off x="4118" y="1216"/>
                  <a:ext cx="25" cy="17"/>
                </a:xfrm>
                <a:custGeom>
                  <a:avLst/>
                  <a:gdLst/>
                  <a:ahLst/>
                  <a:cxnLst>
                    <a:cxn ang="0">
                      <a:pos x="12" y="0"/>
                    </a:cxn>
                    <a:cxn ang="0">
                      <a:pos x="24" y="6"/>
                    </a:cxn>
                    <a:cxn ang="0">
                      <a:pos x="11" y="16"/>
                    </a:cxn>
                    <a:cxn ang="0">
                      <a:pos x="0" y="8"/>
                    </a:cxn>
                    <a:cxn ang="0">
                      <a:pos x="12" y="0"/>
                    </a:cxn>
                  </a:cxnLst>
                  <a:rect l="0" t="0" r="r" b="b"/>
                  <a:pathLst>
                    <a:path w="25" h="17">
                      <a:moveTo>
                        <a:pt x="12" y="0"/>
                      </a:moveTo>
                      <a:lnTo>
                        <a:pt x="24" y="6"/>
                      </a:lnTo>
                      <a:lnTo>
                        <a:pt x="11"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20" name="Freeform 176"/>
                <p:cNvSpPr>
                  <a:spLocks/>
                </p:cNvSpPr>
                <p:nvPr/>
              </p:nvSpPr>
              <p:spPr bwMode="auto">
                <a:xfrm>
                  <a:off x="4117" y="1225"/>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2321" name="Freeform 177"/>
                <p:cNvSpPr>
                  <a:spLocks/>
                </p:cNvSpPr>
                <p:nvPr/>
              </p:nvSpPr>
              <p:spPr bwMode="auto">
                <a:xfrm>
                  <a:off x="4117" y="1225"/>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22" name="Freeform 178"/>
                <p:cNvSpPr>
                  <a:spLocks/>
                </p:cNvSpPr>
                <p:nvPr/>
              </p:nvSpPr>
              <p:spPr bwMode="auto">
                <a:xfrm>
                  <a:off x="4106" y="1226"/>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2323" name="Freeform 179"/>
                <p:cNvSpPr>
                  <a:spLocks/>
                </p:cNvSpPr>
                <p:nvPr/>
              </p:nvSpPr>
              <p:spPr bwMode="auto">
                <a:xfrm>
                  <a:off x="4106" y="1226"/>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24" name="Freeform 180"/>
                <p:cNvSpPr>
                  <a:spLocks/>
                </p:cNvSpPr>
                <p:nvPr/>
              </p:nvSpPr>
              <p:spPr bwMode="auto">
                <a:xfrm>
                  <a:off x="4106" y="1221"/>
                  <a:ext cx="24" cy="17"/>
                </a:xfrm>
                <a:custGeom>
                  <a:avLst/>
                  <a:gdLst/>
                  <a:ahLst/>
                  <a:cxnLst>
                    <a:cxn ang="0">
                      <a:pos x="12" y="0"/>
                    </a:cxn>
                    <a:cxn ang="0">
                      <a:pos x="23" y="6"/>
                    </a:cxn>
                    <a:cxn ang="0">
                      <a:pos x="10" y="16"/>
                    </a:cxn>
                    <a:cxn ang="0">
                      <a:pos x="0" y="8"/>
                    </a:cxn>
                    <a:cxn ang="0">
                      <a:pos x="12" y="0"/>
                    </a:cxn>
                  </a:cxnLst>
                  <a:rect l="0" t="0" r="r" b="b"/>
                  <a:pathLst>
                    <a:path w="24" h="17">
                      <a:moveTo>
                        <a:pt x="12" y="0"/>
                      </a:moveTo>
                      <a:lnTo>
                        <a:pt x="23" y="6"/>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2325" name="Freeform 181"/>
                <p:cNvSpPr>
                  <a:spLocks/>
                </p:cNvSpPr>
                <p:nvPr/>
              </p:nvSpPr>
              <p:spPr bwMode="auto">
                <a:xfrm>
                  <a:off x="4106" y="1221"/>
                  <a:ext cx="24" cy="17"/>
                </a:xfrm>
                <a:custGeom>
                  <a:avLst/>
                  <a:gdLst/>
                  <a:ahLst/>
                  <a:cxnLst>
                    <a:cxn ang="0">
                      <a:pos x="12" y="0"/>
                    </a:cxn>
                    <a:cxn ang="0">
                      <a:pos x="23" y="6"/>
                    </a:cxn>
                    <a:cxn ang="0">
                      <a:pos x="10" y="16"/>
                    </a:cxn>
                    <a:cxn ang="0">
                      <a:pos x="0" y="8"/>
                    </a:cxn>
                    <a:cxn ang="0">
                      <a:pos x="12" y="0"/>
                    </a:cxn>
                  </a:cxnLst>
                  <a:rect l="0" t="0" r="r" b="b"/>
                  <a:pathLst>
                    <a:path w="24" h="17">
                      <a:moveTo>
                        <a:pt x="12" y="0"/>
                      </a:moveTo>
                      <a:lnTo>
                        <a:pt x="23" y="6"/>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26" name="Freeform 182"/>
                <p:cNvSpPr>
                  <a:spLocks/>
                </p:cNvSpPr>
                <p:nvPr/>
              </p:nvSpPr>
              <p:spPr bwMode="auto">
                <a:xfrm>
                  <a:off x="4105" y="1230"/>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2327" name="Freeform 183"/>
                <p:cNvSpPr>
                  <a:spLocks/>
                </p:cNvSpPr>
                <p:nvPr/>
              </p:nvSpPr>
              <p:spPr bwMode="auto">
                <a:xfrm>
                  <a:off x="4105" y="1230"/>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28" name="Freeform 184"/>
                <p:cNvSpPr>
                  <a:spLocks/>
                </p:cNvSpPr>
                <p:nvPr/>
              </p:nvSpPr>
              <p:spPr bwMode="auto">
                <a:xfrm>
                  <a:off x="4094" y="1231"/>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2329" name="Freeform 185"/>
                <p:cNvSpPr>
                  <a:spLocks/>
                </p:cNvSpPr>
                <p:nvPr/>
              </p:nvSpPr>
              <p:spPr bwMode="auto">
                <a:xfrm>
                  <a:off x="4094" y="1231"/>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CCCC00"/>
                </a:solidFill>
                <a:ln w="12700" cap="rnd" cmpd="sng">
                  <a:solidFill>
                    <a:srgbClr val="000000"/>
                  </a:solidFill>
                  <a:prstDash val="solid"/>
                  <a:round/>
                  <a:headEnd type="none" w="sm" len="sm"/>
                  <a:tailEnd type="none" w="sm" len="sm"/>
                </a:ln>
                <a:effectLst/>
              </p:spPr>
              <p:txBody>
                <a:bodyPr/>
                <a:lstStyle/>
                <a:p>
                  <a:endParaRPr lang="es-MX"/>
                </a:p>
              </p:txBody>
            </p:sp>
            <p:sp>
              <p:nvSpPr>
                <p:cNvPr id="262330" name="Freeform 186"/>
                <p:cNvSpPr>
                  <a:spLocks/>
                </p:cNvSpPr>
                <p:nvPr/>
              </p:nvSpPr>
              <p:spPr bwMode="auto">
                <a:xfrm>
                  <a:off x="4094" y="1226"/>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2331" name="Freeform 187"/>
                <p:cNvSpPr>
                  <a:spLocks/>
                </p:cNvSpPr>
                <p:nvPr/>
              </p:nvSpPr>
              <p:spPr bwMode="auto">
                <a:xfrm>
                  <a:off x="4094" y="1226"/>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32" name="Freeform 188"/>
                <p:cNvSpPr>
                  <a:spLocks/>
                </p:cNvSpPr>
                <p:nvPr/>
              </p:nvSpPr>
              <p:spPr bwMode="auto">
                <a:xfrm>
                  <a:off x="4127" y="1206"/>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solidFill>
                  <a:srgbClr val="E5E5E5"/>
                </a:solidFill>
                <a:ln w="9525" cap="rnd">
                  <a:noFill/>
                  <a:round/>
                  <a:headEnd/>
                  <a:tailEnd/>
                </a:ln>
                <a:effectLst/>
              </p:spPr>
              <p:txBody>
                <a:bodyPr/>
                <a:lstStyle/>
                <a:p>
                  <a:endParaRPr lang="es-MX"/>
                </a:p>
              </p:txBody>
            </p:sp>
            <p:sp>
              <p:nvSpPr>
                <p:cNvPr id="262333" name="Freeform 189"/>
                <p:cNvSpPr>
                  <a:spLocks/>
                </p:cNvSpPr>
                <p:nvPr/>
              </p:nvSpPr>
              <p:spPr bwMode="auto">
                <a:xfrm>
                  <a:off x="4127" y="1206"/>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34" name="Freeform 190"/>
                <p:cNvSpPr>
                  <a:spLocks/>
                </p:cNvSpPr>
                <p:nvPr/>
              </p:nvSpPr>
              <p:spPr bwMode="auto">
                <a:xfrm>
                  <a:off x="4116" y="1207"/>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2335" name="Freeform 191"/>
                <p:cNvSpPr>
                  <a:spLocks/>
                </p:cNvSpPr>
                <p:nvPr/>
              </p:nvSpPr>
              <p:spPr bwMode="auto">
                <a:xfrm>
                  <a:off x="4116" y="1207"/>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36" name="Freeform 192"/>
                <p:cNvSpPr>
                  <a:spLocks/>
                </p:cNvSpPr>
                <p:nvPr/>
              </p:nvSpPr>
              <p:spPr bwMode="auto">
                <a:xfrm>
                  <a:off x="4116" y="1202"/>
                  <a:ext cx="25" cy="17"/>
                </a:xfrm>
                <a:custGeom>
                  <a:avLst/>
                  <a:gdLst/>
                  <a:ahLst/>
                  <a:cxnLst>
                    <a:cxn ang="0">
                      <a:pos x="12" y="0"/>
                    </a:cxn>
                    <a:cxn ang="0">
                      <a:pos x="24" y="6"/>
                    </a:cxn>
                    <a:cxn ang="0">
                      <a:pos x="11" y="16"/>
                    </a:cxn>
                    <a:cxn ang="0">
                      <a:pos x="0" y="8"/>
                    </a:cxn>
                    <a:cxn ang="0">
                      <a:pos x="12" y="0"/>
                    </a:cxn>
                  </a:cxnLst>
                  <a:rect l="0" t="0" r="r" b="b"/>
                  <a:pathLst>
                    <a:path w="25" h="17">
                      <a:moveTo>
                        <a:pt x="12" y="0"/>
                      </a:moveTo>
                      <a:lnTo>
                        <a:pt x="24" y="6"/>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2337" name="Freeform 193"/>
                <p:cNvSpPr>
                  <a:spLocks/>
                </p:cNvSpPr>
                <p:nvPr/>
              </p:nvSpPr>
              <p:spPr bwMode="auto">
                <a:xfrm>
                  <a:off x="4116" y="1202"/>
                  <a:ext cx="25" cy="17"/>
                </a:xfrm>
                <a:custGeom>
                  <a:avLst/>
                  <a:gdLst/>
                  <a:ahLst/>
                  <a:cxnLst>
                    <a:cxn ang="0">
                      <a:pos x="12" y="0"/>
                    </a:cxn>
                    <a:cxn ang="0">
                      <a:pos x="24" y="6"/>
                    </a:cxn>
                    <a:cxn ang="0">
                      <a:pos x="11" y="16"/>
                    </a:cxn>
                    <a:cxn ang="0">
                      <a:pos x="0" y="8"/>
                    </a:cxn>
                    <a:cxn ang="0">
                      <a:pos x="12" y="0"/>
                    </a:cxn>
                  </a:cxnLst>
                  <a:rect l="0" t="0" r="r" b="b"/>
                  <a:pathLst>
                    <a:path w="25" h="17">
                      <a:moveTo>
                        <a:pt x="12" y="0"/>
                      </a:moveTo>
                      <a:lnTo>
                        <a:pt x="24" y="6"/>
                      </a:lnTo>
                      <a:lnTo>
                        <a:pt x="11"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38" name="Freeform 194"/>
                <p:cNvSpPr>
                  <a:spLocks/>
                </p:cNvSpPr>
                <p:nvPr/>
              </p:nvSpPr>
              <p:spPr bwMode="auto">
                <a:xfrm>
                  <a:off x="4115" y="1211"/>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solidFill>
                  <a:srgbClr val="E5E5E5"/>
                </a:solidFill>
                <a:ln w="9525" cap="rnd">
                  <a:noFill/>
                  <a:round/>
                  <a:headEnd/>
                  <a:tailEnd/>
                </a:ln>
                <a:effectLst/>
              </p:spPr>
              <p:txBody>
                <a:bodyPr/>
                <a:lstStyle/>
                <a:p>
                  <a:endParaRPr lang="es-MX"/>
                </a:p>
              </p:txBody>
            </p:sp>
            <p:sp>
              <p:nvSpPr>
                <p:cNvPr id="262339" name="Freeform 195"/>
                <p:cNvSpPr>
                  <a:spLocks/>
                </p:cNvSpPr>
                <p:nvPr/>
              </p:nvSpPr>
              <p:spPr bwMode="auto">
                <a:xfrm>
                  <a:off x="4115" y="1211"/>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40" name="Freeform 196"/>
                <p:cNvSpPr>
                  <a:spLocks/>
                </p:cNvSpPr>
                <p:nvPr/>
              </p:nvSpPr>
              <p:spPr bwMode="auto">
                <a:xfrm>
                  <a:off x="4104" y="1212"/>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2341" name="Freeform 197"/>
                <p:cNvSpPr>
                  <a:spLocks/>
                </p:cNvSpPr>
                <p:nvPr/>
              </p:nvSpPr>
              <p:spPr bwMode="auto">
                <a:xfrm>
                  <a:off x="4104" y="1212"/>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42" name="Freeform 198"/>
                <p:cNvSpPr>
                  <a:spLocks/>
                </p:cNvSpPr>
                <p:nvPr/>
              </p:nvSpPr>
              <p:spPr bwMode="auto">
                <a:xfrm>
                  <a:off x="4104" y="1207"/>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2343" name="Freeform 199"/>
                <p:cNvSpPr>
                  <a:spLocks/>
                </p:cNvSpPr>
                <p:nvPr/>
              </p:nvSpPr>
              <p:spPr bwMode="auto">
                <a:xfrm>
                  <a:off x="4104" y="1207"/>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44" name="Freeform 200"/>
                <p:cNvSpPr>
                  <a:spLocks/>
                </p:cNvSpPr>
                <p:nvPr/>
              </p:nvSpPr>
              <p:spPr bwMode="auto">
                <a:xfrm>
                  <a:off x="4103" y="1216"/>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solidFill>
                  <a:srgbClr val="E5E5E5"/>
                </a:solidFill>
                <a:ln w="9525" cap="rnd">
                  <a:noFill/>
                  <a:round/>
                  <a:headEnd/>
                  <a:tailEnd/>
                </a:ln>
                <a:effectLst/>
              </p:spPr>
              <p:txBody>
                <a:bodyPr/>
                <a:lstStyle/>
                <a:p>
                  <a:endParaRPr lang="es-MX"/>
                </a:p>
              </p:txBody>
            </p:sp>
            <p:sp>
              <p:nvSpPr>
                <p:cNvPr id="262345" name="Freeform 201"/>
                <p:cNvSpPr>
                  <a:spLocks/>
                </p:cNvSpPr>
                <p:nvPr/>
              </p:nvSpPr>
              <p:spPr bwMode="auto">
                <a:xfrm>
                  <a:off x="4103" y="1216"/>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46" name="Freeform 202"/>
                <p:cNvSpPr>
                  <a:spLocks/>
                </p:cNvSpPr>
                <p:nvPr/>
              </p:nvSpPr>
              <p:spPr bwMode="auto">
                <a:xfrm>
                  <a:off x="4092" y="1217"/>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2347" name="Freeform 203"/>
                <p:cNvSpPr>
                  <a:spLocks/>
                </p:cNvSpPr>
                <p:nvPr/>
              </p:nvSpPr>
              <p:spPr bwMode="auto">
                <a:xfrm>
                  <a:off x="4092" y="1217"/>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CCCC00"/>
                </a:solidFill>
                <a:ln w="12700" cap="rnd" cmpd="sng">
                  <a:solidFill>
                    <a:srgbClr val="000000"/>
                  </a:solidFill>
                  <a:prstDash val="solid"/>
                  <a:round/>
                  <a:headEnd type="none" w="sm" len="sm"/>
                  <a:tailEnd type="none" w="sm" len="sm"/>
                </a:ln>
                <a:effectLst/>
              </p:spPr>
              <p:txBody>
                <a:bodyPr/>
                <a:lstStyle/>
                <a:p>
                  <a:endParaRPr lang="es-MX"/>
                </a:p>
              </p:txBody>
            </p:sp>
            <p:sp>
              <p:nvSpPr>
                <p:cNvPr id="262348" name="Freeform 204"/>
                <p:cNvSpPr>
                  <a:spLocks/>
                </p:cNvSpPr>
                <p:nvPr/>
              </p:nvSpPr>
              <p:spPr bwMode="auto">
                <a:xfrm>
                  <a:off x="4092" y="1212"/>
                  <a:ext cx="24" cy="17"/>
                </a:xfrm>
                <a:custGeom>
                  <a:avLst/>
                  <a:gdLst/>
                  <a:ahLst/>
                  <a:cxnLst>
                    <a:cxn ang="0">
                      <a:pos x="12" y="0"/>
                    </a:cxn>
                    <a:cxn ang="0">
                      <a:pos x="23" y="7"/>
                    </a:cxn>
                    <a:cxn ang="0">
                      <a:pos x="11" y="16"/>
                    </a:cxn>
                    <a:cxn ang="0">
                      <a:pos x="0" y="8"/>
                    </a:cxn>
                    <a:cxn ang="0">
                      <a:pos x="12" y="0"/>
                    </a:cxn>
                  </a:cxnLst>
                  <a:rect l="0" t="0" r="r" b="b"/>
                  <a:pathLst>
                    <a:path w="24" h="17">
                      <a:moveTo>
                        <a:pt x="12" y="0"/>
                      </a:moveTo>
                      <a:lnTo>
                        <a:pt x="23"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2349" name="Freeform 205"/>
                <p:cNvSpPr>
                  <a:spLocks/>
                </p:cNvSpPr>
                <p:nvPr/>
              </p:nvSpPr>
              <p:spPr bwMode="auto">
                <a:xfrm>
                  <a:off x="4092" y="1212"/>
                  <a:ext cx="24" cy="17"/>
                </a:xfrm>
                <a:custGeom>
                  <a:avLst/>
                  <a:gdLst/>
                  <a:ahLst/>
                  <a:cxnLst>
                    <a:cxn ang="0">
                      <a:pos x="12" y="0"/>
                    </a:cxn>
                    <a:cxn ang="0">
                      <a:pos x="23" y="7"/>
                    </a:cxn>
                    <a:cxn ang="0">
                      <a:pos x="11" y="16"/>
                    </a:cxn>
                    <a:cxn ang="0">
                      <a:pos x="0" y="8"/>
                    </a:cxn>
                    <a:cxn ang="0">
                      <a:pos x="12" y="0"/>
                    </a:cxn>
                  </a:cxnLst>
                  <a:rect l="0" t="0" r="r" b="b"/>
                  <a:pathLst>
                    <a:path w="24" h="17">
                      <a:moveTo>
                        <a:pt x="12" y="0"/>
                      </a:moveTo>
                      <a:lnTo>
                        <a:pt x="23" y="7"/>
                      </a:lnTo>
                      <a:lnTo>
                        <a:pt x="11"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50" name="Freeform 206"/>
                <p:cNvSpPr>
                  <a:spLocks/>
                </p:cNvSpPr>
                <p:nvPr/>
              </p:nvSpPr>
              <p:spPr bwMode="auto">
                <a:xfrm>
                  <a:off x="4125" y="1192"/>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2351" name="Freeform 207"/>
                <p:cNvSpPr>
                  <a:spLocks/>
                </p:cNvSpPr>
                <p:nvPr/>
              </p:nvSpPr>
              <p:spPr bwMode="auto">
                <a:xfrm>
                  <a:off x="4125" y="1192"/>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52" name="Freeform 208"/>
                <p:cNvSpPr>
                  <a:spLocks/>
                </p:cNvSpPr>
                <p:nvPr/>
              </p:nvSpPr>
              <p:spPr bwMode="auto">
                <a:xfrm>
                  <a:off x="4114" y="1193"/>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2353" name="Freeform 209"/>
                <p:cNvSpPr>
                  <a:spLocks/>
                </p:cNvSpPr>
                <p:nvPr/>
              </p:nvSpPr>
              <p:spPr bwMode="auto">
                <a:xfrm>
                  <a:off x="4114" y="1193"/>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54" name="Freeform 210"/>
                <p:cNvSpPr>
                  <a:spLocks/>
                </p:cNvSpPr>
                <p:nvPr/>
              </p:nvSpPr>
              <p:spPr bwMode="auto">
                <a:xfrm>
                  <a:off x="4114" y="1188"/>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2355" name="Freeform 211"/>
                <p:cNvSpPr>
                  <a:spLocks/>
                </p:cNvSpPr>
                <p:nvPr/>
              </p:nvSpPr>
              <p:spPr bwMode="auto">
                <a:xfrm>
                  <a:off x="4114" y="1188"/>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2356" name="Freeform 212"/>
                <p:cNvSpPr>
                  <a:spLocks/>
                </p:cNvSpPr>
                <p:nvPr/>
              </p:nvSpPr>
              <p:spPr bwMode="auto">
                <a:xfrm>
                  <a:off x="4113" y="1197"/>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solidFill>
                  <a:srgbClr val="E5E5E5"/>
                </a:solidFill>
                <a:ln w="9525" cap="rnd">
                  <a:noFill/>
                  <a:round/>
                  <a:headEnd/>
                  <a:tailEnd/>
                </a:ln>
                <a:effectLst/>
              </p:spPr>
              <p:txBody>
                <a:bodyPr/>
                <a:lstStyle/>
                <a:p>
                  <a:endParaRPr lang="es-MX"/>
                </a:p>
              </p:txBody>
            </p:sp>
            <p:sp>
              <p:nvSpPr>
                <p:cNvPr id="262357" name="Freeform 213"/>
                <p:cNvSpPr>
                  <a:spLocks/>
                </p:cNvSpPr>
                <p:nvPr/>
              </p:nvSpPr>
              <p:spPr bwMode="auto">
                <a:xfrm>
                  <a:off x="4113" y="1197"/>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58" name="Freeform 214"/>
                <p:cNvSpPr>
                  <a:spLocks/>
                </p:cNvSpPr>
                <p:nvPr/>
              </p:nvSpPr>
              <p:spPr bwMode="auto">
                <a:xfrm>
                  <a:off x="4102" y="1198"/>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2359" name="Freeform 215"/>
                <p:cNvSpPr>
                  <a:spLocks/>
                </p:cNvSpPr>
                <p:nvPr/>
              </p:nvSpPr>
              <p:spPr bwMode="auto">
                <a:xfrm>
                  <a:off x="4102" y="1198"/>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60" name="Freeform 216"/>
                <p:cNvSpPr>
                  <a:spLocks/>
                </p:cNvSpPr>
                <p:nvPr/>
              </p:nvSpPr>
              <p:spPr bwMode="auto">
                <a:xfrm>
                  <a:off x="4102" y="1193"/>
                  <a:ext cx="24" cy="17"/>
                </a:xfrm>
                <a:custGeom>
                  <a:avLst/>
                  <a:gdLst/>
                  <a:ahLst/>
                  <a:cxnLst>
                    <a:cxn ang="0">
                      <a:pos x="12" y="0"/>
                    </a:cxn>
                    <a:cxn ang="0">
                      <a:pos x="23" y="6"/>
                    </a:cxn>
                    <a:cxn ang="0">
                      <a:pos x="10" y="16"/>
                    </a:cxn>
                    <a:cxn ang="0">
                      <a:pos x="0" y="8"/>
                    </a:cxn>
                    <a:cxn ang="0">
                      <a:pos x="12" y="0"/>
                    </a:cxn>
                  </a:cxnLst>
                  <a:rect l="0" t="0" r="r" b="b"/>
                  <a:pathLst>
                    <a:path w="24" h="17">
                      <a:moveTo>
                        <a:pt x="12" y="0"/>
                      </a:moveTo>
                      <a:lnTo>
                        <a:pt x="23" y="6"/>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2361" name="Freeform 217"/>
                <p:cNvSpPr>
                  <a:spLocks/>
                </p:cNvSpPr>
                <p:nvPr/>
              </p:nvSpPr>
              <p:spPr bwMode="auto">
                <a:xfrm>
                  <a:off x="4102" y="1193"/>
                  <a:ext cx="24" cy="17"/>
                </a:xfrm>
                <a:custGeom>
                  <a:avLst/>
                  <a:gdLst/>
                  <a:ahLst/>
                  <a:cxnLst>
                    <a:cxn ang="0">
                      <a:pos x="12" y="0"/>
                    </a:cxn>
                    <a:cxn ang="0">
                      <a:pos x="23" y="6"/>
                    </a:cxn>
                    <a:cxn ang="0">
                      <a:pos x="10" y="16"/>
                    </a:cxn>
                    <a:cxn ang="0">
                      <a:pos x="0" y="8"/>
                    </a:cxn>
                    <a:cxn ang="0">
                      <a:pos x="12" y="0"/>
                    </a:cxn>
                  </a:cxnLst>
                  <a:rect l="0" t="0" r="r" b="b"/>
                  <a:pathLst>
                    <a:path w="24" h="17">
                      <a:moveTo>
                        <a:pt x="12" y="0"/>
                      </a:moveTo>
                      <a:lnTo>
                        <a:pt x="23" y="6"/>
                      </a:lnTo>
                      <a:lnTo>
                        <a:pt x="10"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2362" name="Freeform 218"/>
                <p:cNvSpPr>
                  <a:spLocks/>
                </p:cNvSpPr>
                <p:nvPr/>
              </p:nvSpPr>
              <p:spPr bwMode="auto">
                <a:xfrm>
                  <a:off x="4101" y="1202"/>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solidFill>
                  <a:srgbClr val="E5E5E5"/>
                </a:solidFill>
                <a:ln w="9525" cap="rnd">
                  <a:noFill/>
                  <a:round/>
                  <a:headEnd/>
                  <a:tailEnd/>
                </a:ln>
                <a:effectLst/>
              </p:spPr>
              <p:txBody>
                <a:bodyPr/>
                <a:lstStyle/>
                <a:p>
                  <a:endParaRPr lang="es-MX"/>
                </a:p>
              </p:txBody>
            </p:sp>
            <p:sp>
              <p:nvSpPr>
                <p:cNvPr id="262363" name="Freeform 219"/>
                <p:cNvSpPr>
                  <a:spLocks/>
                </p:cNvSpPr>
                <p:nvPr/>
              </p:nvSpPr>
              <p:spPr bwMode="auto">
                <a:xfrm>
                  <a:off x="4101" y="1202"/>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64" name="Freeform 220"/>
                <p:cNvSpPr>
                  <a:spLocks/>
                </p:cNvSpPr>
                <p:nvPr/>
              </p:nvSpPr>
              <p:spPr bwMode="auto">
                <a:xfrm>
                  <a:off x="4090" y="1203"/>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2365" name="Freeform 221"/>
                <p:cNvSpPr>
                  <a:spLocks/>
                </p:cNvSpPr>
                <p:nvPr/>
              </p:nvSpPr>
              <p:spPr bwMode="auto">
                <a:xfrm>
                  <a:off x="4090" y="1203"/>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CCCC00"/>
                </a:solidFill>
                <a:ln w="12700" cap="rnd" cmpd="sng">
                  <a:solidFill>
                    <a:srgbClr val="000000"/>
                  </a:solidFill>
                  <a:prstDash val="solid"/>
                  <a:round/>
                  <a:headEnd type="none" w="sm" len="sm"/>
                  <a:tailEnd type="none" w="sm" len="sm"/>
                </a:ln>
                <a:effectLst/>
              </p:spPr>
              <p:txBody>
                <a:bodyPr/>
                <a:lstStyle/>
                <a:p>
                  <a:endParaRPr lang="es-MX"/>
                </a:p>
              </p:txBody>
            </p:sp>
            <p:sp>
              <p:nvSpPr>
                <p:cNvPr id="262366" name="Freeform 222"/>
                <p:cNvSpPr>
                  <a:spLocks/>
                </p:cNvSpPr>
                <p:nvPr/>
              </p:nvSpPr>
              <p:spPr bwMode="auto">
                <a:xfrm>
                  <a:off x="4090" y="1198"/>
                  <a:ext cx="24" cy="17"/>
                </a:xfrm>
                <a:custGeom>
                  <a:avLst/>
                  <a:gdLst/>
                  <a:ahLst/>
                  <a:cxnLst>
                    <a:cxn ang="0">
                      <a:pos x="12" y="0"/>
                    </a:cxn>
                    <a:cxn ang="0">
                      <a:pos x="23" y="6"/>
                    </a:cxn>
                    <a:cxn ang="0">
                      <a:pos x="10" y="16"/>
                    </a:cxn>
                    <a:cxn ang="0">
                      <a:pos x="0" y="8"/>
                    </a:cxn>
                    <a:cxn ang="0">
                      <a:pos x="12" y="0"/>
                    </a:cxn>
                  </a:cxnLst>
                  <a:rect l="0" t="0" r="r" b="b"/>
                  <a:pathLst>
                    <a:path w="24" h="17">
                      <a:moveTo>
                        <a:pt x="12" y="0"/>
                      </a:moveTo>
                      <a:lnTo>
                        <a:pt x="23" y="6"/>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2367" name="Freeform 223"/>
                <p:cNvSpPr>
                  <a:spLocks/>
                </p:cNvSpPr>
                <p:nvPr/>
              </p:nvSpPr>
              <p:spPr bwMode="auto">
                <a:xfrm>
                  <a:off x="4090" y="1198"/>
                  <a:ext cx="24" cy="17"/>
                </a:xfrm>
                <a:custGeom>
                  <a:avLst/>
                  <a:gdLst/>
                  <a:ahLst/>
                  <a:cxnLst>
                    <a:cxn ang="0">
                      <a:pos x="12" y="0"/>
                    </a:cxn>
                    <a:cxn ang="0">
                      <a:pos x="23" y="6"/>
                    </a:cxn>
                    <a:cxn ang="0">
                      <a:pos x="10" y="16"/>
                    </a:cxn>
                    <a:cxn ang="0">
                      <a:pos x="0" y="8"/>
                    </a:cxn>
                    <a:cxn ang="0">
                      <a:pos x="12" y="0"/>
                    </a:cxn>
                  </a:cxnLst>
                  <a:rect l="0" t="0" r="r" b="b"/>
                  <a:pathLst>
                    <a:path w="24" h="17">
                      <a:moveTo>
                        <a:pt x="12" y="0"/>
                      </a:moveTo>
                      <a:lnTo>
                        <a:pt x="23" y="6"/>
                      </a:lnTo>
                      <a:lnTo>
                        <a:pt x="10"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2368" name="Freeform 224"/>
                <p:cNvSpPr>
                  <a:spLocks/>
                </p:cNvSpPr>
                <p:nvPr/>
              </p:nvSpPr>
              <p:spPr bwMode="auto">
                <a:xfrm>
                  <a:off x="4140" y="1225"/>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2369" name="Freeform 225"/>
                <p:cNvSpPr>
                  <a:spLocks/>
                </p:cNvSpPr>
                <p:nvPr/>
              </p:nvSpPr>
              <p:spPr bwMode="auto">
                <a:xfrm>
                  <a:off x="4140" y="1225"/>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70" name="Freeform 226"/>
                <p:cNvSpPr>
                  <a:spLocks/>
                </p:cNvSpPr>
                <p:nvPr/>
              </p:nvSpPr>
              <p:spPr bwMode="auto">
                <a:xfrm>
                  <a:off x="4130" y="1226"/>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2371" name="Freeform 227"/>
                <p:cNvSpPr>
                  <a:spLocks/>
                </p:cNvSpPr>
                <p:nvPr/>
              </p:nvSpPr>
              <p:spPr bwMode="auto">
                <a:xfrm>
                  <a:off x="4130" y="1226"/>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72" name="Freeform 228"/>
                <p:cNvSpPr>
                  <a:spLocks/>
                </p:cNvSpPr>
                <p:nvPr/>
              </p:nvSpPr>
              <p:spPr bwMode="auto">
                <a:xfrm>
                  <a:off x="4129" y="1220"/>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solidFill>
                  <a:srgbClr val="CCCCCC"/>
                </a:solidFill>
                <a:ln w="9525" cap="rnd">
                  <a:noFill/>
                  <a:round/>
                  <a:headEnd/>
                  <a:tailEnd/>
                </a:ln>
                <a:effectLst/>
              </p:spPr>
              <p:txBody>
                <a:bodyPr/>
                <a:lstStyle/>
                <a:p>
                  <a:endParaRPr lang="es-MX"/>
                </a:p>
              </p:txBody>
            </p:sp>
            <p:sp>
              <p:nvSpPr>
                <p:cNvPr id="262373" name="Freeform 229"/>
                <p:cNvSpPr>
                  <a:spLocks/>
                </p:cNvSpPr>
                <p:nvPr/>
              </p:nvSpPr>
              <p:spPr bwMode="auto">
                <a:xfrm>
                  <a:off x="4129" y="1220"/>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74" name="Freeform 230"/>
                <p:cNvSpPr>
                  <a:spLocks/>
                </p:cNvSpPr>
                <p:nvPr/>
              </p:nvSpPr>
              <p:spPr bwMode="auto">
                <a:xfrm>
                  <a:off x="4128" y="1230"/>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2375" name="Freeform 231"/>
                <p:cNvSpPr>
                  <a:spLocks/>
                </p:cNvSpPr>
                <p:nvPr/>
              </p:nvSpPr>
              <p:spPr bwMode="auto">
                <a:xfrm>
                  <a:off x="4128" y="1230"/>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76" name="Freeform 232"/>
                <p:cNvSpPr>
                  <a:spLocks/>
                </p:cNvSpPr>
                <p:nvPr/>
              </p:nvSpPr>
              <p:spPr bwMode="auto">
                <a:xfrm>
                  <a:off x="4117" y="1231"/>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2377" name="Freeform 233"/>
                <p:cNvSpPr>
                  <a:spLocks/>
                </p:cNvSpPr>
                <p:nvPr/>
              </p:nvSpPr>
              <p:spPr bwMode="auto">
                <a:xfrm>
                  <a:off x="4117" y="1231"/>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78" name="Freeform 234"/>
                <p:cNvSpPr>
                  <a:spLocks/>
                </p:cNvSpPr>
                <p:nvPr/>
              </p:nvSpPr>
              <p:spPr bwMode="auto">
                <a:xfrm>
                  <a:off x="4117" y="1225"/>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solidFill>
                  <a:srgbClr val="CCCCCC"/>
                </a:solidFill>
                <a:ln w="9525" cap="rnd">
                  <a:noFill/>
                  <a:round/>
                  <a:headEnd/>
                  <a:tailEnd/>
                </a:ln>
                <a:effectLst/>
              </p:spPr>
              <p:txBody>
                <a:bodyPr/>
                <a:lstStyle/>
                <a:p>
                  <a:endParaRPr lang="es-MX"/>
                </a:p>
              </p:txBody>
            </p:sp>
            <p:sp>
              <p:nvSpPr>
                <p:cNvPr id="262379" name="Freeform 235"/>
                <p:cNvSpPr>
                  <a:spLocks/>
                </p:cNvSpPr>
                <p:nvPr/>
              </p:nvSpPr>
              <p:spPr bwMode="auto">
                <a:xfrm>
                  <a:off x="4117" y="1225"/>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80" name="Freeform 236"/>
                <p:cNvSpPr>
                  <a:spLocks/>
                </p:cNvSpPr>
                <p:nvPr/>
              </p:nvSpPr>
              <p:spPr bwMode="auto">
                <a:xfrm>
                  <a:off x="4116" y="1235"/>
                  <a:ext cx="17" cy="20"/>
                </a:xfrm>
                <a:custGeom>
                  <a:avLst/>
                  <a:gdLst/>
                  <a:ahLst/>
                  <a:cxnLst>
                    <a:cxn ang="0">
                      <a:pos x="13" y="0"/>
                    </a:cxn>
                    <a:cxn ang="0">
                      <a:pos x="16" y="14"/>
                    </a:cxn>
                    <a:cxn ang="0">
                      <a:pos x="2" y="19"/>
                    </a:cxn>
                    <a:cxn ang="0">
                      <a:pos x="0" y="5"/>
                    </a:cxn>
                    <a:cxn ang="0">
                      <a:pos x="13" y="0"/>
                    </a:cxn>
                  </a:cxnLst>
                  <a:rect l="0" t="0" r="r" b="b"/>
                  <a:pathLst>
                    <a:path w="17" h="20">
                      <a:moveTo>
                        <a:pt x="13" y="0"/>
                      </a:moveTo>
                      <a:lnTo>
                        <a:pt x="16" y="14"/>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2381" name="Freeform 237"/>
                <p:cNvSpPr>
                  <a:spLocks/>
                </p:cNvSpPr>
                <p:nvPr/>
              </p:nvSpPr>
              <p:spPr bwMode="auto">
                <a:xfrm>
                  <a:off x="4116" y="1235"/>
                  <a:ext cx="17" cy="20"/>
                </a:xfrm>
                <a:custGeom>
                  <a:avLst/>
                  <a:gdLst/>
                  <a:ahLst/>
                  <a:cxnLst>
                    <a:cxn ang="0">
                      <a:pos x="13" y="0"/>
                    </a:cxn>
                    <a:cxn ang="0">
                      <a:pos x="16" y="14"/>
                    </a:cxn>
                    <a:cxn ang="0">
                      <a:pos x="2" y="19"/>
                    </a:cxn>
                    <a:cxn ang="0">
                      <a:pos x="0" y="5"/>
                    </a:cxn>
                    <a:cxn ang="0">
                      <a:pos x="13" y="0"/>
                    </a:cxn>
                  </a:cxnLst>
                  <a:rect l="0" t="0" r="r" b="b"/>
                  <a:pathLst>
                    <a:path w="17" h="20">
                      <a:moveTo>
                        <a:pt x="13" y="0"/>
                      </a:moveTo>
                      <a:lnTo>
                        <a:pt x="16" y="14"/>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82" name="Freeform 238"/>
                <p:cNvSpPr>
                  <a:spLocks/>
                </p:cNvSpPr>
                <p:nvPr/>
              </p:nvSpPr>
              <p:spPr bwMode="auto">
                <a:xfrm>
                  <a:off x="4105" y="1236"/>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2383" name="Freeform 239"/>
                <p:cNvSpPr>
                  <a:spLocks/>
                </p:cNvSpPr>
                <p:nvPr/>
              </p:nvSpPr>
              <p:spPr bwMode="auto">
                <a:xfrm>
                  <a:off x="4105" y="1236"/>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CCCC00"/>
                </a:solidFill>
                <a:ln w="12700" cap="rnd" cmpd="sng">
                  <a:solidFill>
                    <a:srgbClr val="000000"/>
                  </a:solidFill>
                  <a:prstDash val="solid"/>
                  <a:round/>
                  <a:headEnd type="none" w="sm" len="sm"/>
                  <a:tailEnd type="none" w="sm" len="sm"/>
                </a:ln>
                <a:effectLst/>
              </p:spPr>
              <p:txBody>
                <a:bodyPr/>
                <a:lstStyle/>
                <a:p>
                  <a:endParaRPr lang="es-MX"/>
                </a:p>
              </p:txBody>
            </p:sp>
            <p:sp>
              <p:nvSpPr>
                <p:cNvPr id="262384" name="Freeform 240"/>
                <p:cNvSpPr>
                  <a:spLocks/>
                </p:cNvSpPr>
                <p:nvPr/>
              </p:nvSpPr>
              <p:spPr bwMode="auto">
                <a:xfrm>
                  <a:off x="4105" y="1231"/>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2385" name="Freeform 241"/>
                <p:cNvSpPr>
                  <a:spLocks/>
                </p:cNvSpPr>
                <p:nvPr/>
              </p:nvSpPr>
              <p:spPr bwMode="auto">
                <a:xfrm>
                  <a:off x="4105" y="1231"/>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86" name="Freeform 242"/>
                <p:cNvSpPr>
                  <a:spLocks/>
                </p:cNvSpPr>
                <p:nvPr/>
              </p:nvSpPr>
              <p:spPr bwMode="auto">
                <a:xfrm>
                  <a:off x="4138" y="1211"/>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2387" name="Freeform 243"/>
                <p:cNvSpPr>
                  <a:spLocks/>
                </p:cNvSpPr>
                <p:nvPr/>
              </p:nvSpPr>
              <p:spPr bwMode="auto">
                <a:xfrm>
                  <a:off x="4138" y="1211"/>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88" name="Freeform 244"/>
                <p:cNvSpPr>
                  <a:spLocks/>
                </p:cNvSpPr>
                <p:nvPr/>
              </p:nvSpPr>
              <p:spPr bwMode="auto">
                <a:xfrm>
                  <a:off x="4127" y="1211"/>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2389" name="Freeform 245"/>
                <p:cNvSpPr>
                  <a:spLocks/>
                </p:cNvSpPr>
                <p:nvPr/>
              </p:nvSpPr>
              <p:spPr bwMode="auto">
                <a:xfrm>
                  <a:off x="4127" y="1211"/>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90" name="Freeform 246"/>
                <p:cNvSpPr>
                  <a:spLocks/>
                </p:cNvSpPr>
                <p:nvPr/>
              </p:nvSpPr>
              <p:spPr bwMode="auto">
                <a:xfrm>
                  <a:off x="4127" y="1206"/>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solidFill>
                  <a:srgbClr val="CCCCCC"/>
                </a:solidFill>
                <a:ln w="9525" cap="rnd">
                  <a:noFill/>
                  <a:round/>
                  <a:headEnd/>
                  <a:tailEnd/>
                </a:ln>
                <a:effectLst/>
              </p:spPr>
              <p:txBody>
                <a:bodyPr/>
                <a:lstStyle/>
                <a:p>
                  <a:endParaRPr lang="es-MX"/>
                </a:p>
              </p:txBody>
            </p:sp>
            <p:sp>
              <p:nvSpPr>
                <p:cNvPr id="262391" name="Freeform 247"/>
                <p:cNvSpPr>
                  <a:spLocks/>
                </p:cNvSpPr>
                <p:nvPr/>
              </p:nvSpPr>
              <p:spPr bwMode="auto">
                <a:xfrm>
                  <a:off x="4127" y="1206"/>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92" name="Freeform 248"/>
                <p:cNvSpPr>
                  <a:spLocks/>
                </p:cNvSpPr>
                <p:nvPr/>
              </p:nvSpPr>
              <p:spPr bwMode="auto">
                <a:xfrm>
                  <a:off x="4126" y="1216"/>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2393" name="Freeform 249"/>
                <p:cNvSpPr>
                  <a:spLocks/>
                </p:cNvSpPr>
                <p:nvPr/>
              </p:nvSpPr>
              <p:spPr bwMode="auto">
                <a:xfrm>
                  <a:off x="4126" y="1216"/>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94" name="Freeform 250"/>
                <p:cNvSpPr>
                  <a:spLocks/>
                </p:cNvSpPr>
                <p:nvPr/>
              </p:nvSpPr>
              <p:spPr bwMode="auto">
                <a:xfrm>
                  <a:off x="4115" y="1217"/>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2395" name="Freeform 251"/>
                <p:cNvSpPr>
                  <a:spLocks/>
                </p:cNvSpPr>
                <p:nvPr/>
              </p:nvSpPr>
              <p:spPr bwMode="auto">
                <a:xfrm>
                  <a:off x="4115" y="1217"/>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96" name="Freeform 252"/>
                <p:cNvSpPr>
                  <a:spLocks/>
                </p:cNvSpPr>
                <p:nvPr/>
              </p:nvSpPr>
              <p:spPr bwMode="auto">
                <a:xfrm>
                  <a:off x="4115" y="1211"/>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2397" name="Freeform 253"/>
                <p:cNvSpPr>
                  <a:spLocks/>
                </p:cNvSpPr>
                <p:nvPr/>
              </p:nvSpPr>
              <p:spPr bwMode="auto">
                <a:xfrm>
                  <a:off x="4115" y="1211"/>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398" name="Freeform 254"/>
                <p:cNvSpPr>
                  <a:spLocks/>
                </p:cNvSpPr>
                <p:nvPr/>
              </p:nvSpPr>
              <p:spPr bwMode="auto">
                <a:xfrm>
                  <a:off x="4114" y="1221"/>
                  <a:ext cx="17" cy="20"/>
                </a:xfrm>
                <a:custGeom>
                  <a:avLst/>
                  <a:gdLst/>
                  <a:ahLst/>
                  <a:cxnLst>
                    <a:cxn ang="0">
                      <a:pos x="13" y="0"/>
                    </a:cxn>
                    <a:cxn ang="0">
                      <a:pos x="16" y="13"/>
                    </a:cxn>
                    <a:cxn ang="0">
                      <a:pos x="2" y="19"/>
                    </a:cxn>
                    <a:cxn ang="0">
                      <a:pos x="0" y="4"/>
                    </a:cxn>
                    <a:cxn ang="0">
                      <a:pos x="13" y="0"/>
                    </a:cxn>
                  </a:cxnLst>
                  <a:rect l="0" t="0" r="r" b="b"/>
                  <a:pathLst>
                    <a:path w="17" h="20">
                      <a:moveTo>
                        <a:pt x="13" y="0"/>
                      </a:moveTo>
                      <a:lnTo>
                        <a:pt x="16" y="13"/>
                      </a:lnTo>
                      <a:lnTo>
                        <a:pt x="2" y="19"/>
                      </a:lnTo>
                      <a:lnTo>
                        <a:pt x="0" y="4"/>
                      </a:lnTo>
                      <a:lnTo>
                        <a:pt x="13" y="0"/>
                      </a:lnTo>
                    </a:path>
                  </a:pathLst>
                </a:custGeom>
                <a:solidFill>
                  <a:srgbClr val="E5E5E5"/>
                </a:solidFill>
                <a:ln w="9525" cap="rnd">
                  <a:noFill/>
                  <a:round/>
                  <a:headEnd/>
                  <a:tailEnd/>
                </a:ln>
                <a:effectLst/>
              </p:spPr>
              <p:txBody>
                <a:bodyPr/>
                <a:lstStyle/>
                <a:p>
                  <a:endParaRPr lang="es-MX"/>
                </a:p>
              </p:txBody>
            </p:sp>
            <p:sp>
              <p:nvSpPr>
                <p:cNvPr id="262399" name="Freeform 255"/>
                <p:cNvSpPr>
                  <a:spLocks/>
                </p:cNvSpPr>
                <p:nvPr/>
              </p:nvSpPr>
              <p:spPr bwMode="auto">
                <a:xfrm>
                  <a:off x="4114" y="1221"/>
                  <a:ext cx="17" cy="20"/>
                </a:xfrm>
                <a:custGeom>
                  <a:avLst/>
                  <a:gdLst/>
                  <a:ahLst/>
                  <a:cxnLst>
                    <a:cxn ang="0">
                      <a:pos x="13" y="0"/>
                    </a:cxn>
                    <a:cxn ang="0">
                      <a:pos x="16" y="13"/>
                    </a:cxn>
                    <a:cxn ang="0">
                      <a:pos x="2" y="19"/>
                    </a:cxn>
                    <a:cxn ang="0">
                      <a:pos x="0" y="4"/>
                    </a:cxn>
                    <a:cxn ang="0">
                      <a:pos x="13" y="0"/>
                    </a:cxn>
                  </a:cxnLst>
                  <a:rect l="0" t="0" r="r" b="b"/>
                  <a:pathLst>
                    <a:path w="17" h="20">
                      <a:moveTo>
                        <a:pt x="13" y="0"/>
                      </a:moveTo>
                      <a:lnTo>
                        <a:pt x="16" y="13"/>
                      </a:lnTo>
                      <a:lnTo>
                        <a:pt x="2" y="19"/>
                      </a:lnTo>
                      <a:lnTo>
                        <a:pt x="0" y="4"/>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00" name="Freeform 256"/>
                <p:cNvSpPr>
                  <a:spLocks/>
                </p:cNvSpPr>
                <p:nvPr/>
              </p:nvSpPr>
              <p:spPr bwMode="auto">
                <a:xfrm>
                  <a:off x="4103" y="1222"/>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CCCC00"/>
                </a:solidFill>
                <a:ln w="9525" cap="rnd">
                  <a:noFill/>
                  <a:round/>
                  <a:headEnd/>
                  <a:tailEnd/>
                </a:ln>
                <a:effectLst/>
              </p:spPr>
              <p:txBody>
                <a:bodyPr/>
                <a:lstStyle/>
                <a:p>
                  <a:endParaRPr lang="es-MX"/>
                </a:p>
              </p:txBody>
            </p:sp>
            <p:sp>
              <p:nvSpPr>
                <p:cNvPr id="262401" name="Freeform 257"/>
                <p:cNvSpPr>
                  <a:spLocks/>
                </p:cNvSpPr>
                <p:nvPr/>
              </p:nvSpPr>
              <p:spPr bwMode="auto">
                <a:xfrm>
                  <a:off x="4103" y="1222"/>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02" name="Freeform 258"/>
                <p:cNvSpPr>
                  <a:spLocks/>
                </p:cNvSpPr>
                <p:nvPr/>
              </p:nvSpPr>
              <p:spPr bwMode="auto">
                <a:xfrm>
                  <a:off x="4103" y="1216"/>
                  <a:ext cx="24" cy="17"/>
                </a:xfrm>
                <a:custGeom>
                  <a:avLst/>
                  <a:gdLst/>
                  <a:ahLst/>
                  <a:cxnLst>
                    <a:cxn ang="0">
                      <a:pos x="11" y="0"/>
                    </a:cxn>
                    <a:cxn ang="0">
                      <a:pos x="23" y="7"/>
                    </a:cxn>
                    <a:cxn ang="0">
                      <a:pos x="10" y="16"/>
                    </a:cxn>
                    <a:cxn ang="0">
                      <a:pos x="0" y="9"/>
                    </a:cxn>
                    <a:cxn ang="0">
                      <a:pos x="11" y="0"/>
                    </a:cxn>
                  </a:cxnLst>
                  <a:rect l="0" t="0" r="r" b="b"/>
                  <a:pathLst>
                    <a:path w="24" h="17">
                      <a:moveTo>
                        <a:pt x="11" y="0"/>
                      </a:moveTo>
                      <a:lnTo>
                        <a:pt x="23" y="7"/>
                      </a:lnTo>
                      <a:lnTo>
                        <a:pt x="10" y="16"/>
                      </a:lnTo>
                      <a:lnTo>
                        <a:pt x="0" y="9"/>
                      </a:lnTo>
                      <a:lnTo>
                        <a:pt x="11" y="0"/>
                      </a:lnTo>
                    </a:path>
                  </a:pathLst>
                </a:custGeom>
                <a:solidFill>
                  <a:srgbClr val="CCCCCC"/>
                </a:solidFill>
                <a:ln w="9525" cap="rnd">
                  <a:noFill/>
                  <a:round/>
                  <a:headEnd/>
                  <a:tailEnd/>
                </a:ln>
                <a:effectLst/>
              </p:spPr>
              <p:txBody>
                <a:bodyPr/>
                <a:lstStyle/>
                <a:p>
                  <a:endParaRPr lang="es-MX"/>
                </a:p>
              </p:txBody>
            </p:sp>
            <p:sp>
              <p:nvSpPr>
                <p:cNvPr id="262403" name="Freeform 259"/>
                <p:cNvSpPr>
                  <a:spLocks/>
                </p:cNvSpPr>
                <p:nvPr/>
              </p:nvSpPr>
              <p:spPr bwMode="auto">
                <a:xfrm>
                  <a:off x="4103" y="1216"/>
                  <a:ext cx="24" cy="17"/>
                </a:xfrm>
                <a:custGeom>
                  <a:avLst/>
                  <a:gdLst/>
                  <a:ahLst/>
                  <a:cxnLst>
                    <a:cxn ang="0">
                      <a:pos x="11" y="0"/>
                    </a:cxn>
                    <a:cxn ang="0">
                      <a:pos x="23" y="7"/>
                    </a:cxn>
                    <a:cxn ang="0">
                      <a:pos x="10" y="16"/>
                    </a:cxn>
                    <a:cxn ang="0">
                      <a:pos x="0" y="9"/>
                    </a:cxn>
                    <a:cxn ang="0">
                      <a:pos x="11" y="0"/>
                    </a:cxn>
                  </a:cxnLst>
                  <a:rect l="0" t="0" r="r" b="b"/>
                  <a:pathLst>
                    <a:path w="24" h="17">
                      <a:moveTo>
                        <a:pt x="11" y="0"/>
                      </a:moveTo>
                      <a:lnTo>
                        <a:pt x="23" y="7"/>
                      </a:lnTo>
                      <a:lnTo>
                        <a:pt x="10" y="16"/>
                      </a:lnTo>
                      <a:lnTo>
                        <a:pt x="0" y="9"/>
                      </a:lnTo>
                      <a:lnTo>
                        <a:pt x="11"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04" name="Freeform 260"/>
                <p:cNvSpPr>
                  <a:spLocks/>
                </p:cNvSpPr>
                <p:nvPr/>
              </p:nvSpPr>
              <p:spPr bwMode="auto">
                <a:xfrm>
                  <a:off x="4136" y="1197"/>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2405" name="Freeform 261"/>
                <p:cNvSpPr>
                  <a:spLocks/>
                </p:cNvSpPr>
                <p:nvPr/>
              </p:nvSpPr>
              <p:spPr bwMode="auto">
                <a:xfrm>
                  <a:off x="4136" y="1197"/>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06" name="Freeform 262"/>
                <p:cNvSpPr>
                  <a:spLocks/>
                </p:cNvSpPr>
                <p:nvPr/>
              </p:nvSpPr>
              <p:spPr bwMode="auto">
                <a:xfrm>
                  <a:off x="4125" y="1197"/>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2407" name="Freeform 263"/>
                <p:cNvSpPr>
                  <a:spLocks/>
                </p:cNvSpPr>
                <p:nvPr/>
              </p:nvSpPr>
              <p:spPr bwMode="auto">
                <a:xfrm>
                  <a:off x="4125" y="1197"/>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08" name="Freeform 264"/>
                <p:cNvSpPr>
                  <a:spLocks/>
                </p:cNvSpPr>
                <p:nvPr/>
              </p:nvSpPr>
              <p:spPr bwMode="auto">
                <a:xfrm>
                  <a:off x="4125" y="1192"/>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2409" name="Freeform 265"/>
                <p:cNvSpPr>
                  <a:spLocks/>
                </p:cNvSpPr>
                <p:nvPr/>
              </p:nvSpPr>
              <p:spPr bwMode="auto">
                <a:xfrm>
                  <a:off x="4125" y="1192"/>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2410" name="Freeform 266"/>
                <p:cNvSpPr>
                  <a:spLocks/>
                </p:cNvSpPr>
                <p:nvPr/>
              </p:nvSpPr>
              <p:spPr bwMode="auto">
                <a:xfrm>
                  <a:off x="4124" y="1202"/>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2411" name="Freeform 267"/>
                <p:cNvSpPr>
                  <a:spLocks/>
                </p:cNvSpPr>
                <p:nvPr/>
              </p:nvSpPr>
              <p:spPr bwMode="auto">
                <a:xfrm>
                  <a:off x="4124" y="1202"/>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12" name="Freeform 268"/>
                <p:cNvSpPr>
                  <a:spLocks/>
                </p:cNvSpPr>
                <p:nvPr/>
              </p:nvSpPr>
              <p:spPr bwMode="auto">
                <a:xfrm>
                  <a:off x="4113" y="1202"/>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2413" name="Freeform 269"/>
                <p:cNvSpPr>
                  <a:spLocks/>
                </p:cNvSpPr>
                <p:nvPr/>
              </p:nvSpPr>
              <p:spPr bwMode="auto">
                <a:xfrm>
                  <a:off x="4113" y="1202"/>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14" name="Freeform 270"/>
                <p:cNvSpPr>
                  <a:spLocks/>
                </p:cNvSpPr>
                <p:nvPr/>
              </p:nvSpPr>
              <p:spPr bwMode="auto">
                <a:xfrm>
                  <a:off x="4113" y="1197"/>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solidFill>
                  <a:srgbClr val="CCCCCC"/>
                </a:solidFill>
                <a:ln w="9525" cap="rnd">
                  <a:noFill/>
                  <a:round/>
                  <a:headEnd/>
                  <a:tailEnd/>
                </a:ln>
                <a:effectLst/>
              </p:spPr>
              <p:txBody>
                <a:bodyPr/>
                <a:lstStyle/>
                <a:p>
                  <a:endParaRPr lang="es-MX"/>
                </a:p>
              </p:txBody>
            </p:sp>
            <p:sp>
              <p:nvSpPr>
                <p:cNvPr id="262415" name="Freeform 271"/>
                <p:cNvSpPr>
                  <a:spLocks/>
                </p:cNvSpPr>
                <p:nvPr/>
              </p:nvSpPr>
              <p:spPr bwMode="auto">
                <a:xfrm>
                  <a:off x="4113" y="1197"/>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2416" name="Freeform 272"/>
                <p:cNvSpPr>
                  <a:spLocks/>
                </p:cNvSpPr>
                <p:nvPr/>
              </p:nvSpPr>
              <p:spPr bwMode="auto">
                <a:xfrm>
                  <a:off x="4112" y="1207"/>
                  <a:ext cx="17" cy="20"/>
                </a:xfrm>
                <a:custGeom>
                  <a:avLst/>
                  <a:gdLst/>
                  <a:ahLst/>
                  <a:cxnLst>
                    <a:cxn ang="0">
                      <a:pos x="13" y="0"/>
                    </a:cxn>
                    <a:cxn ang="0">
                      <a:pos x="16" y="13"/>
                    </a:cxn>
                    <a:cxn ang="0">
                      <a:pos x="2" y="19"/>
                    </a:cxn>
                    <a:cxn ang="0">
                      <a:pos x="0" y="4"/>
                    </a:cxn>
                    <a:cxn ang="0">
                      <a:pos x="13" y="0"/>
                    </a:cxn>
                  </a:cxnLst>
                  <a:rect l="0" t="0" r="r" b="b"/>
                  <a:pathLst>
                    <a:path w="17" h="20">
                      <a:moveTo>
                        <a:pt x="13" y="0"/>
                      </a:moveTo>
                      <a:lnTo>
                        <a:pt x="16" y="13"/>
                      </a:lnTo>
                      <a:lnTo>
                        <a:pt x="2" y="19"/>
                      </a:lnTo>
                      <a:lnTo>
                        <a:pt x="0" y="4"/>
                      </a:lnTo>
                      <a:lnTo>
                        <a:pt x="13" y="0"/>
                      </a:lnTo>
                    </a:path>
                  </a:pathLst>
                </a:custGeom>
                <a:solidFill>
                  <a:srgbClr val="E5E5E5"/>
                </a:solidFill>
                <a:ln w="9525" cap="rnd">
                  <a:noFill/>
                  <a:round/>
                  <a:headEnd/>
                  <a:tailEnd/>
                </a:ln>
                <a:effectLst/>
              </p:spPr>
              <p:txBody>
                <a:bodyPr/>
                <a:lstStyle/>
                <a:p>
                  <a:endParaRPr lang="es-MX"/>
                </a:p>
              </p:txBody>
            </p:sp>
            <p:sp>
              <p:nvSpPr>
                <p:cNvPr id="262417" name="Freeform 273"/>
                <p:cNvSpPr>
                  <a:spLocks/>
                </p:cNvSpPr>
                <p:nvPr/>
              </p:nvSpPr>
              <p:spPr bwMode="auto">
                <a:xfrm>
                  <a:off x="4112" y="1207"/>
                  <a:ext cx="17" cy="20"/>
                </a:xfrm>
                <a:custGeom>
                  <a:avLst/>
                  <a:gdLst/>
                  <a:ahLst/>
                  <a:cxnLst>
                    <a:cxn ang="0">
                      <a:pos x="13" y="0"/>
                    </a:cxn>
                    <a:cxn ang="0">
                      <a:pos x="16" y="13"/>
                    </a:cxn>
                    <a:cxn ang="0">
                      <a:pos x="2" y="19"/>
                    </a:cxn>
                    <a:cxn ang="0">
                      <a:pos x="0" y="4"/>
                    </a:cxn>
                    <a:cxn ang="0">
                      <a:pos x="13" y="0"/>
                    </a:cxn>
                  </a:cxnLst>
                  <a:rect l="0" t="0" r="r" b="b"/>
                  <a:pathLst>
                    <a:path w="17" h="20">
                      <a:moveTo>
                        <a:pt x="13" y="0"/>
                      </a:moveTo>
                      <a:lnTo>
                        <a:pt x="16" y="13"/>
                      </a:lnTo>
                      <a:lnTo>
                        <a:pt x="2" y="19"/>
                      </a:lnTo>
                      <a:lnTo>
                        <a:pt x="0" y="4"/>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18" name="Freeform 274"/>
                <p:cNvSpPr>
                  <a:spLocks/>
                </p:cNvSpPr>
                <p:nvPr/>
              </p:nvSpPr>
              <p:spPr bwMode="auto">
                <a:xfrm>
                  <a:off x="4101" y="1208"/>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CCCC00"/>
                </a:solidFill>
                <a:ln w="9525" cap="rnd">
                  <a:noFill/>
                  <a:round/>
                  <a:headEnd/>
                  <a:tailEnd/>
                </a:ln>
                <a:effectLst/>
              </p:spPr>
              <p:txBody>
                <a:bodyPr/>
                <a:lstStyle/>
                <a:p>
                  <a:endParaRPr lang="es-MX"/>
                </a:p>
              </p:txBody>
            </p:sp>
            <p:sp>
              <p:nvSpPr>
                <p:cNvPr id="262419" name="Freeform 275"/>
                <p:cNvSpPr>
                  <a:spLocks/>
                </p:cNvSpPr>
                <p:nvPr/>
              </p:nvSpPr>
              <p:spPr bwMode="auto">
                <a:xfrm>
                  <a:off x="4101" y="1208"/>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20" name="Freeform 276"/>
                <p:cNvSpPr>
                  <a:spLocks/>
                </p:cNvSpPr>
                <p:nvPr/>
              </p:nvSpPr>
              <p:spPr bwMode="auto">
                <a:xfrm>
                  <a:off x="4101" y="1202"/>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2421" name="Freeform 277"/>
                <p:cNvSpPr>
                  <a:spLocks/>
                </p:cNvSpPr>
                <p:nvPr/>
              </p:nvSpPr>
              <p:spPr bwMode="auto">
                <a:xfrm>
                  <a:off x="4101" y="1202"/>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2422" name="Freeform 278"/>
                <p:cNvSpPr>
                  <a:spLocks/>
                </p:cNvSpPr>
                <p:nvPr/>
              </p:nvSpPr>
              <p:spPr bwMode="auto">
                <a:xfrm>
                  <a:off x="4151" y="1229"/>
                  <a:ext cx="17" cy="20"/>
                </a:xfrm>
                <a:custGeom>
                  <a:avLst/>
                  <a:gdLst/>
                  <a:ahLst/>
                  <a:cxnLst>
                    <a:cxn ang="0">
                      <a:pos x="13" y="0"/>
                    </a:cxn>
                    <a:cxn ang="0">
                      <a:pos x="16" y="14"/>
                    </a:cxn>
                    <a:cxn ang="0">
                      <a:pos x="2" y="19"/>
                    </a:cxn>
                    <a:cxn ang="0">
                      <a:pos x="0" y="5"/>
                    </a:cxn>
                    <a:cxn ang="0">
                      <a:pos x="13" y="0"/>
                    </a:cxn>
                  </a:cxnLst>
                  <a:rect l="0" t="0" r="r" b="b"/>
                  <a:pathLst>
                    <a:path w="17" h="20">
                      <a:moveTo>
                        <a:pt x="13" y="0"/>
                      </a:moveTo>
                      <a:lnTo>
                        <a:pt x="16" y="14"/>
                      </a:lnTo>
                      <a:lnTo>
                        <a:pt x="2" y="19"/>
                      </a:lnTo>
                      <a:lnTo>
                        <a:pt x="0" y="5"/>
                      </a:lnTo>
                      <a:lnTo>
                        <a:pt x="13" y="0"/>
                      </a:lnTo>
                    </a:path>
                  </a:pathLst>
                </a:custGeom>
                <a:solidFill>
                  <a:srgbClr val="FFFF99"/>
                </a:solidFill>
                <a:ln w="9525" cap="rnd">
                  <a:noFill/>
                  <a:round/>
                  <a:headEnd/>
                  <a:tailEnd/>
                </a:ln>
                <a:effectLst/>
              </p:spPr>
              <p:txBody>
                <a:bodyPr/>
                <a:lstStyle/>
                <a:p>
                  <a:endParaRPr lang="es-MX"/>
                </a:p>
              </p:txBody>
            </p:sp>
            <p:sp>
              <p:nvSpPr>
                <p:cNvPr id="262423" name="Freeform 279"/>
                <p:cNvSpPr>
                  <a:spLocks/>
                </p:cNvSpPr>
                <p:nvPr/>
              </p:nvSpPr>
              <p:spPr bwMode="auto">
                <a:xfrm>
                  <a:off x="4151" y="1229"/>
                  <a:ext cx="17" cy="20"/>
                </a:xfrm>
                <a:custGeom>
                  <a:avLst/>
                  <a:gdLst/>
                  <a:ahLst/>
                  <a:cxnLst>
                    <a:cxn ang="0">
                      <a:pos x="13" y="0"/>
                    </a:cxn>
                    <a:cxn ang="0">
                      <a:pos x="16" y="14"/>
                    </a:cxn>
                    <a:cxn ang="0">
                      <a:pos x="2" y="19"/>
                    </a:cxn>
                    <a:cxn ang="0">
                      <a:pos x="0" y="5"/>
                    </a:cxn>
                    <a:cxn ang="0">
                      <a:pos x="13" y="0"/>
                    </a:cxn>
                  </a:cxnLst>
                  <a:rect l="0" t="0" r="r" b="b"/>
                  <a:pathLst>
                    <a:path w="17" h="20">
                      <a:moveTo>
                        <a:pt x="13" y="0"/>
                      </a:moveTo>
                      <a:lnTo>
                        <a:pt x="16" y="14"/>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24" name="Freeform 280"/>
                <p:cNvSpPr>
                  <a:spLocks/>
                </p:cNvSpPr>
                <p:nvPr/>
              </p:nvSpPr>
              <p:spPr bwMode="auto">
                <a:xfrm>
                  <a:off x="4141" y="1230"/>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2425" name="Freeform 281"/>
                <p:cNvSpPr>
                  <a:spLocks/>
                </p:cNvSpPr>
                <p:nvPr/>
              </p:nvSpPr>
              <p:spPr bwMode="auto">
                <a:xfrm>
                  <a:off x="4141" y="1230"/>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26" name="Freeform 282"/>
                <p:cNvSpPr>
                  <a:spLocks/>
                </p:cNvSpPr>
                <p:nvPr/>
              </p:nvSpPr>
              <p:spPr bwMode="auto">
                <a:xfrm>
                  <a:off x="4141" y="1225"/>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2427" name="Freeform 283"/>
                <p:cNvSpPr>
                  <a:spLocks/>
                </p:cNvSpPr>
                <p:nvPr/>
              </p:nvSpPr>
              <p:spPr bwMode="auto">
                <a:xfrm>
                  <a:off x="4141" y="1225"/>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28" name="Freeform 284"/>
                <p:cNvSpPr>
                  <a:spLocks/>
                </p:cNvSpPr>
                <p:nvPr/>
              </p:nvSpPr>
              <p:spPr bwMode="auto">
                <a:xfrm>
                  <a:off x="4139" y="1234"/>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FFFF99"/>
                </a:solidFill>
                <a:ln w="9525" cap="rnd">
                  <a:noFill/>
                  <a:round/>
                  <a:headEnd/>
                  <a:tailEnd/>
                </a:ln>
                <a:effectLst/>
              </p:spPr>
              <p:txBody>
                <a:bodyPr/>
                <a:lstStyle/>
                <a:p>
                  <a:endParaRPr lang="es-MX"/>
                </a:p>
              </p:txBody>
            </p:sp>
            <p:sp>
              <p:nvSpPr>
                <p:cNvPr id="262429" name="Freeform 285"/>
                <p:cNvSpPr>
                  <a:spLocks/>
                </p:cNvSpPr>
                <p:nvPr/>
              </p:nvSpPr>
              <p:spPr bwMode="auto">
                <a:xfrm>
                  <a:off x="4139" y="1234"/>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30" name="Freeform 286"/>
                <p:cNvSpPr>
                  <a:spLocks/>
                </p:cNvSpPr>
                <p:nvPr/>
              </p:nvSpPr>
              <p:spPr bwMode="auto">
                <a:xfrm>
                  <a:off x="4128" y="1235"/>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2431" name="Freeform 287"/>
                <p:cNvSpPr>
                  <a:spLocks/>
                </p:cNvSpPr>
                <p:nvPr/>
              </p:nvSpPr>
              <p:spPr bwMode="auto">
                <a:xfrm>
                  <a:off x="4128" y="1235"/>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32" name="Freeform 288"/>
                <p:cNvSpPr>
                  <a:spLocks/>
                </p:cNvSpPr>
                <p:nvPr/>
              </p:nvSpPr>
              <p:spPr bwMode="auto">
                <a:xfrm>
                  <a:off x="4128" y="1230"/>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2433" name="Freeform 289"/>
                <p:cNvSpPr>
                  <a:spLocks/>
                </p:cNvSpPr>
                <p:nvPr/>
              </p:nvSpPr>
              <p:spPr bwMode="auto">
                <a:xfrm>
                  <a:off x="4128" y="1230"/>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34" name="Freeform 290"/>
                <p:cNvSpPr>
                  <a:spLocks/>
                </p:cNvSpPr>
                <p:nvPr/>
              </p:nvSpPr>
              <p:spPr bwMode="auto">
                <a:xfrm>
                  <a:off x="4127" y="1239"/>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solidFill>
                  <a:srgbClr val="FFFF99"/>
                </a:solidFill>
                <a:ln w="9525" cap="rnd">
                  <a:noFill/>
                  <a:round/>
                  <a:headEnd/>
                  <a:tailEnd/>
                </a:ln>
                <a:effectLst/>
              </p:spPr>
              <p:txBody>
                <a:bodyPr/>
                <a:lstStyle/>
                <a:p>
                  <a:endParaRPr lang="es-MX"/>
                </a:p>
              </p:txBody>
            </p:sp>
            <p:sp>
              <p:nvSpPr>
                <p:cNvPr id="262435" name="Freeform 291"/>
                <p:cNvSpPr>
                  <a:spLocks/>
                </p:cNvSpPr>
                <p:nvPr/>
              </p:nvSpPr>
              <p:spPr bwMode="auto">
                <a:xfrm>
                  <a:off x="4127" y="1239"/>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36" name="Freeform 292"/>
                <p:cNvSpPr>
                  <a:spLocks/>
                </p:cNvSpPr>
                <p:nvPr/>
              </p:nvSpPr>
              <p:spPr bwMode="auto">
                <a:xfrm>
                  <a:off x="4116" y="1240"/>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2437" name="Freeform 293"/>
                <p:cNvSpPr>
                  <a:spLocks/>
                </p:cNvSpPr>
                <p:nvPr/>
              </p:nvSpPr>
              <p:spPr bwMode="auto">
                <a:xfrm>
                  <a:off x="4116" y="1240"/>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CCCC00"/>
                </a:solidFill>
                <a:ln w="12700" cap="rnd" cmpd="sng">
                  <a:solidFill>
                    <a:srgbClr val="000000"/>
                  </a:solidFill>
                  <a:prstDash val="solid"/>
                  <a:round/>
                  <a:headEnd type="none" w="sm" len="sm"/>
                  <a:tailEnd type="none" w="sm" len="sm"/>
                </a:ln>
                <a:effectLst/>
              </p:spPr>
              <p:txBody>
                <a:bodyPr/>
                <a:lstStyle/>
                <a:p>
                  <a:endParaRPr lang="es-MX"/>
                </a:p>
              </p:txBody>
            </p:sp>
            <p:sp>
              <p:nvSpPr>
                <p:cNvPr id="262438" name="Freeform 294"/>
                <p:cNvSpPr>
                  <a:spLocks/>
                </p:cNvSpPr>
                <p:nvPr/>
              </p:nvSpPr>
              <p:spPr bwMode="auto">
                <a:xfrm>
                  <a:off x="4116" y="1235"/>
                  <a:ext cx="24" cy="17"/>
                </a:xfrm>
                <a:custGeom>
                  <a:avLst/>
                  <a:gdLst/>
                  <a:ahLst/>
                  <a:cxnLst>
                    <a:cxn ang="0">
                      <a:pos x="12" y="0"/>
                    </a:cxn>
                    <a:cxn ang="0">
                      <a:pos x="23" y="7"/>
                    </a:cxn>
                    <a:cxn ang="0">
                      <a:pos x="11" y="16"/>
                    </a:cxn>
                    <a:cxn ang="0">
                      <a:pos x="0" y="8"/>
                    </a:cxn>
                    <a:cxn ang="0">
                      <a:pos x="12" y="0"/>
                    </a:cxn>
                  </a:cxnLst>
                  <a:rect l="0" t="0" r="r" b="b"/>
                  <a:pathLst>
                    <a:path w="24" h="17">
                      <a:moveTo>
                        <a:pt x="12" y="0"/>
                      </a:moveTo>
                      <a:lnTo>
                        <a:pt x="23"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2439" name="Freeform 295"/>
                <p:cNvSpPr>
                  <a:spLocks/>
                </p:cNvSpPr>
                <p:nvPr/>
              </p:nvSpPr>
              <p:spPr bwMode="auto">
                <a:xfrm>
                  <a:off x="4116" y="1235"/>
                  <a:ext cx="24" cy="17"/>
                </a:xfrm>
                <a:custGeom>
                  <a:avLst/>
                  <a:gdLst/>
                  <a:ahLst/>
                  <a:cxnLst>
                    <a:cxn ang="0">
                      <a:pos x="12" y="0"/>
                    </a:cxn>
                    <a:cxn ang="0">
                      <a:pos x="23" y="7"/>
                    </a:cxn>
                    <a:cxn ang="0">
                      <a:pos x="11" y="16"/>
                    </a:cxn>
                    <a:cxn ang="0">
                      <a:pos x="0" y="8"/>
                    </a:cxn>
                    <a:cxn ang="0">
                      <a:pos x="12" y="0"/>
                    </a:cxn>
                  </a:cxnLst>
                  <a:rect l="0" t="0" r="r" b="b"/>
                  <a:pathLst>
                    <a:path w="24" h="17">
                      <a:moveTo>
                        <a:pt x="12" y="0"/>
                      </a:moveTo>
                      <a:lnTo>
                        <a:pt x="23" y="7"/>
                      </a:lnTo>
                      <a:lnTo>
                        <a:pt x="11"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40" name="Freeform 296"/>
                <p:cNvSpPr>
                  <a:spLocks/>
                </p:cNvSpPr>
                <p:nvPr/>
              </p:nvSpPr>
              <p:spPr bwMode="auto">
                <a:xfrm>
                  <a:off x="4149" y="1215"/>
                  <a:ext cx="17" cy="20"/>
                </a:xfrm>
                <a:custGeom>
                  <a:avLst/>
                  <a:gdLst/>
                  <a:ahLst/>
                  <a:cxnLst>
                    <a:cxn ang="0">
                      <a:pos x="13" y="0"/>
                    </a:cxn>
                    <a:cxn ang="0">
                      <a:pos x="16" y="13"/>
                    </a:cxn>
                    <a:cxn ang="0">
                      <a:pos x="2" y="19"/>
                    </a:cxn>
                    <a:cxn ang="0">
                      <a:pos x="0" y="4"/>
                    </a:cxn>
                    <a:cxn ang="0">
                      <a:pos x="13" y="0"/>
                    </a:cxn>
                  </a:cxnLst>
                  <a:rect l="0" t="0" r="r" b="b"/>
                  <a:pathLst>
                    <a:path w="17" h="20">
                      <a:moveTo>
                        <a:pt x="13" y="0"/>
                      </a:moveTo>
                      <a:lnTo>
                        <a:pt x="16" y="13"/>
                      </a:lnTo>
                      <a:lnTo>
                        <a:pt x="2" y="19"/>
                      </a:lnTo>
                      <a:lnTo>
                        <a:pt x="0" y="4"/>
                      </a:lnTo>
                      <a:lnTo>
                        <a:pt x="13" y="0"/>
                      </a:lnTo>
                    </a:path>
                  </a:pathLst>
                </a:custGeom>
                <a:solidFill>
                  <a:srgbClr val="FFFF99"/>
                </a:solidFill>
                <a:ln w="9525" cap="rnd">
                  <a:noFill/>
                  <a:round/>
                  <a:headEnd/>
                  <a:tailEnd/>
                </a:ln>
                <a:effectLst/>
              </p:spPr>
              <p:txBody>
                <a:bodyPr/>
                <a:lstStyle/>
                <a:p>
                  <a:endParaRPr lang="es-MX"/>
                </a:p>
              </p:txBody>
            </p:sp>
            <p:sp>
              <p:nvSpPr>
                <p:cNvPr id="262441" name="Freeform 297"/>
                <p:cNvSpPr>
                  <a:spLocks/>
                </p:cNvSpPr>
                <p:nvPr/>
              </p:nvSpPr>
              <p:spPr bwMode="auto">
                <a:xfrm>
                  <a:off x="4149" y="1215"/>
                  <a:ext cx="17" cy="20"/>
                </a:xfrm>
                <a:custGeom>
                  <a:avLst/>
                  <a:gdLst/>
                  <a:ahLst/>
                  <a:cxnLst>
                    <a:cxn ang="0">
                      <a:pos x="13" y="0"/>
                    </a:cxn>
                    <a:cxn ang="0">
                      <a:pos x="16" y="13"/>
                    </a:cxn>
                    <a:cxn ang="0">
                      <a:pos x="2" y="19"/>
                    </a:cxn>
                    <a:cxn ang="0">
                      <a:pos x="0" y="4"/>
                    </a:cxn>
                    <a:cxn ang="0">
                      <a:pos x="13" y="0"/>
                    </a:cxn>
                  </a:cxnLst>
                  <a:rect l="0" t="0" r="r" b="b"/>
                  <a:pathLst>
                    <a:path w="17" h="20">
                      <a:moveTo>
                        <a:pt x="13" y="0"/>
                      </a:moveTo>
                      <a:lnTo>
                        <a:pt x="16" y="13"/>
                      </a:lnTo>
                      <a:lnTo>
                        <a:pt x="2" y="19"/>
                      </a:lnTo>
                      <a:lnTo>
                        <a:pt x="0" y="4"/>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42" name="Freeform 298"/>
                <p:cNvSpPr>
                  <a:spLocks/>
                </p:cNvSpPr>
                <p:nvPr/>
              </p:nvSpPr>
              <p:spPr bwMode="auto">
                <a:xfrm>
                  <a:off x="4138" y="1216"/>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2443" name="Freeform 299"/>
                <p:cNvSpPr>
                  <a:spLocks/>
                </p:cNvSpPr>
                <p:nvPr/>
              </p:nvSpPr>
              <p:spPr bwMode="auto">
                <a:xfrm>
                  <a:off x="4138" y="1216"/>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44" name="Freeform 300"/>
                <p:cNvSpPr>
                  <a:spLocks/>
                </p:cNvSpPr>
                <p:nvPr/>
              </p:nvSpPr>
              <p:spPr bwMode="auto">
                <a:xfrm>
                  <a:off x="4139" y="1211"/>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2445" name="Freeform 301"/>
                <p:cNvSpPr>
                  <a:spLocks/>
                </p:cNvSpPr>
                <p:nvPr/>
              </p:nvSpPr>
              <p:spPr bwMode="auto">
                <a:xfrm>
                  <a:off x="4139" y="1211"/>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46" name="Freeform 302"/>
                <p:cNvSpPr>
                  <a:spLocks/>
                </p:cNvSpPr>
                <p:nvPr/>
              </p:nvSpPr>
              <p:spPr bwMode="auto">
                <a:xfrm>
                  <a:off x="4137" y="1220"/>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FFFF99"/>
                </a:solidFill>
                <a:ln w="9525" cap="rnd">
                  <a:noFill/>
                  <a:round/>
                  <a:headEnd/>
                  <a:tailEnd/>
                </a:ln>
                <a:effectLst/>
              </p:spPr>
              <p:txBody>
                <a:bodyPr/>
                <a:lstStyle/>
                <a:p>
                  <a:endParaRPr lang="es-MX"/>
                </a:p>
              </p:txBody>
            </p:sp>
            <p:sp>
              <p:nvSpPr>
                <p:cNvPr id="262447" name="Freeform 303"/>
                <p:cNvSpPr>
                  <a:spLocks/>
                </p:cNvSpPr>
                <p:nvPr/>
              </p:nvSpPr>
              <p:spPr bwMode="auto">
                <a:xfrm>
                  <a:off x="4137" y="1220"/>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48" name="Freeform 304"/>
                <p:cNvSpPr>
                  <a:spLocks/>
                </p:cNvSpPr>
                <p:nvPr/>
              </p:nvSpPr>
              <p:spPr bwMode="auto">
                <a:xfrm>
                  <a:off x="4126" y="1221"/>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2449" name="Freeform 305"/>
                <p:cNvSpPr>
                  <a:spLocks/>
                </p:cNvSpPr>
                <p:nvPr/>
              </p:nvSpPr>
              <p:spPr bwMode="auto">
                <a:xfrm>
                  <a:off x="4126" y="1221"/>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50" name="Freeform 306"/>
                <p:cNvSpPr>
                  <a:spLocks/>
                </p:cNvSpPr>
                <p:nvPr/>
              </p:nvSpPr>
              <p:spPr bwMode="auto">
                <a:xfrm>
                  <a:off x="4126" y="1216"/>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2451" name="Freeform 307"/>
                <p:cNvSpPr>
                  <a:spLocks/>
                </p:cNvSpPr>
                <p:nvPr/>
              </p:nvSpPr>
              <p:spPr bwMode="auto">
                <a:xfrm>
                  <a:off x="4126" y="1216"/>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52" name="Freeform 308"/>
                <p:cNvSpPr>
                  <a:spLocks/>
                </p:cNvSpPr>
                <p:nvPr/>
              </p:nvSpPr>
              <p:spPr bwMode="auto">
                <a:xfrm>
                  <a:off x="4125" y="1225"/>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FFFF99"/>
                </a:solidFill>
                <a:ln w="9525" cap="rnd">
                  <a:noFill/>
                  <a:round/>
                  <a:headEnd/>
                  <a:tailEnd/>
                </a:ln>
                <a:effectLst/>
              </p:spPr>
              <p:txBody>
                <a:bodyPr/>
                <a:lstStyle/>
                <a:p>
                  <a:endParaRPr lang="es-MX"/>
                </a:p>
              </p:txBody>
            </p:sp>
            <p:sp>
              <p:nvSpPr>
                <p:cNvPr id="262453" name="Freeform 309"/>
                <p:cNvSpPr>
                  <a:spLocks/>
                </p:cNvSpPr>
                <p:nvPr/>
              </p:nvSpPr>
              <p:spPr bwMode="auto">
                <a:xfrm>
                  <a:off x="4125" y="1225"/>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54" name="Freeform 310"/>
                <p:cNvSpPr>
                  <a:spLocks/>
                </p:cNvSpPr>
                <p:nvPr/>
              </p:nvSpPr>
              <p:spPr bwMode="auto">
                <a:xfrm>
                  <a:off x="4114" y="1226"/>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CCCC00"/>
                </a:solidFill>
                <a:ln w="9525" cap="rnd">
                  <a:noFill/>
                  <a:round/>
                  <a:headEnd/>
                  <a:tailEnd/>
                </a:ln>
                <a:effectLst/>
              </p:spPr>
              <p:txBody>
                <a:bodyPr/>
                <a:lstStyle/>
                <a:p>
                  <a:endParaRPr lang="es-MX"/>
                </a:p>
              </p:txBody>
            </p:sp>
            <p:sp>
              <p:nvSpPr>
                <p:cNvPr id="262455" name="Freeform 311"/>
                <p:cNvSpPr>
                  <a:spLocks/>
                </p:cNvSpPr>
                <p:nvPr/>
              </p:nvSpPr>
              <p:spPr bwMode="auto">
                <a:xfrm>
                  <a:off x="4114" y="1226"/>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56" name="Freeform 312"/>
                <p:cNvSpPr>
                  <a:spLocks/>
                </p:cNvSpPr>
                <p:nvPr/>
              </p:nvSpPr>
              <p:spPr bwMode="auto">
                <a:xfrm>
                  <a:off x="4114" y="1221"/>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2457" name="Freeform 313"/>
                <p:cNvSpPr>
                  <a:spLocks/>
                </p:cNvSpPr>
                <p:nvPr/>
              </p:nvSpPr>
              <p:spPr bwMode="auto">
                <a:xfrm>
                  <a:off x="4114" y="1221"/>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58" name="Freeform 314"/>
                <p:cNvSpPr>
                  <a:spLocks/>
                </p:cNvSpPr>
                <p:nvPr/>
              </p:nvSpPr>
              <p:spPr bwMode="auto">
                <a:xfrm>
                  <a:off x="4147" y="1201"/>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FFFF99"/>
                </a:solidFill>
                <a:ln w="9525" cap="rnd">
                  <a:noFill/>
                  <a:round/>
                  <a:headEnd/>
                  <a:tailEnd/>
                </a:ln>
                <a:effectLst/>
              </p:spPr>
              <p:txBody>
                <a:bodyPr/>
                <a:lstStyle/>
                <a:p>
                  <a:endParaRPr lang="es-MX"/>
                </a:p>
              </p:txBody>
            </p:sp>
            <p:sp>
              <p:nvSpPr>
                <p:cNvPr id="262459" name="Freeform 315"/>
                <p:cNvSpPr>
                  <a:spLocks/>
                </p:cNvSpPr>
                <p:nvPr/>
              </p:nvSpPr>
              <p:spPr bwMode="auto">
                <a:xfrm>
                  <a:off x="4147" y="1201"/>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60" name="Freeform 316"/>
                <p:cNvSpPr>
                  <a:spLocks/>
                </p:cNvSpPr>
                <p:nvPr/>
              </p:nvSpPr>
              <p:spPr bwMode="auto">
                <a:xfrm>
                  <a:off x="4137" y="1202"/>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2461" name="Freeform 317"/>
                <p:cNvSpPr>
                  <a:spLocks/>
                </p:cNvSpPr>
                <p:nvPr/>
              </p:nvSpPr>
              <p:spPr bwMode="auto">
                <a:xfrm>
                  <a:off x="4137" y="1202"/>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62" name="Freeform 318"/>
                <p:cNvSpPr>
                  <a:spLocks/>
                </p:cNvSpPr>
                <p:nvPr/>
              </p:nvSpPr>
              <p:spPr bwMode="auto">
                <a:xfrm>
                  <a:off x="4137" y="1197"/>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2463" name="Freeform 319"/>
                <p:cNvSpPr>
                  <a:spLocks/>
                </p:cNvSpPr>
                <p:nvPr/>
              </p:nvSpPr>
              <p:spPr bwMode="auto">
                <a:xfrm>
                  <a:off x="4137" y="1197"/>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2464" name="Freeform 320"/>
                <p:cNvSpPr>
                  <a:spLocks/>
                </p:cNvSpPr>
                <p:nvPr/>
              </p:nvSpPr>
              <p:spPr bwMode="auto">
                <a:xfrm>
                  <a:off x="4135" y="1206"/>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solidFill>
                  <a:srgbClr val="FFFF99"/>
                </a:solidFill>
                <a:ln w="9525" cap="rnd">
                  <a:noFill/>
                  <a:round/>
                  <a:headEnd/>
                  <a:tailEnd/>
                </a:ln>
                <a:effectLst/>
              </p:spPr>
              <p:txBody>
                <a:bodyPr/>
                <a:lstStyle/>
                <a:p>
                  <a:endParaRPr lang="es-MX"/>
                </a:p>
              </p:txBody>
            </p:sp>
            <p:sp>
              <p:nvSpPr>
                <p:cNvPr id="262465" name="Freeform 321"/>
                <p:cNvSpPr>
                  <a:spLocks/>
                </p:cNvSpPr>
                <p:nvPr/>
              </p:nvSpPr>
              <p:spPr bwMode="auto">
                <a:xfrm>
                  <a:off x="4135" y="1206"/>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66" name="Freeform 322"/>
                <p:cNvSpPr>
                  <a:spLocks/>
                </p:cNvSpPr>
                <p:nvPr/>
              </p:nvSpPr>
              <p:spPr bwMode="auto">
                <a:xfrm>
                  <a:off x="4124" y="1207"/>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2467" name="Freeform 323"/>
                <p:cNvSpPr>
                  <a:spLocks/>
                </p:cNvSpPr>
                <p:nvPr/>
              </p:nvSpPr>
              <p:spPr bwMode="auto">
                <a:xfrm>
                  <a:off x="4124" y="1207"/>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68" name="Freeform 324"/>
                <p:cNvSpPr>
                  <a:spLocks/>
                </p:cNvSpPr>
                <p:nvPr/>
              </p:nvSpPr>
              <p:spPr bwMode="auto">
                <a:xfrm>
                  <a:off x="4124" y="1202"/>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2469" name="Freeform 325"/>
                <p:cNvSpPr>
                  <a:spLocks/>
                </p:cNvSpPr>
                <p:nvPr/>
              </p:nvSpPr>
              <p:spPr bwMode="auto">
                <a:xfrm>
                  <a:off x="4124" y="1202"/>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2470" name="Freeform 326"/>
                <p:cNvSpPr>
                  <a:spLocks/>
                </p:cNvSpPr>
                <p:nvPr/>
              </p:nvSpPr>
              <p:spPr bwMode="auto">
                <a:xfrm>
                  <a:off x="4123" y="1212"/>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FFFF99"/>
                </a:solidFill>
                <a:ln w="9525" cap="rnd">
                  <a:noFill/>
                  <a:round/>
                  <a:headEnd/>
                  <a:tailEnd/>
                </a:ln>
                <a:effectLst/>
              </p:spPr>
              <p:txBody>
                <a:bodyPr/>
                <a:lstStyle/>
                <a:p>
                  <a:endParaRPr lang="es-MX"/>
                </a:p>
              </p:txBody>
            </p:sp>
            <p:sp>
              <p:nvSpPr>
                <p:cNvPr id="262471" name="Freeform 327"/>
                <p:cNvSpPr>
                  <a:spLocks/>
                </p:cNvSpPr>
                <p:nvPr/>
              </p:nvSpPr>
              <p:spPr bwMode="auto">
                <a:xfrm>
                  <a:off x="4123" y="1212"/>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72" name="Freeform 328"/>
                <p:cNvSpPr>
                  <a:spLocks/>
                </p:cNvSpPr>
                <p:nvPr/>
              </p:nvSpPr>
              <p:spPr bwMode="auto">
                <a:xfrm>
                  <a:off x="4112" y="1212"/>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CCCC00"/>
                </a:solidFill>
                <a:ln w="9525" cap="rnd">
                  <a:noFill/>
                  <a:round/>
                  <a:headEnd/>
                  <a:tailEnd/>
                </a:ln>
                <a:effectLst/>
              </p:spPr>
              <p:txBody>
                <a:bodyPr/>
                <a:lstStyle/>
                <a:p>
                  <a:endParaRPr lang="es-MX"/>
                </a:p>
              </p:txBody>
            </p:sp>
            <p:sp>
              <p:nvSpPr>
                <p:cNvPr id="262473" name="Freeform 329"/>
                <p:cNvSpPr>
                  <a:spLocks/>
                </p:cNvSpPr>
                <p:nvPr/>
              </p:nvSpPr>
              <p:spPr bwMode="auto">
                <a:xfrm>
                  <a:off x="4112" y="1212"/>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2474" name="Freeform 330"/>
                <p:cNvSpPr>
                  <a:spLocks/>
                </p:cNvSpPr>
                <p:nvPr/>
              </p:nvSpPr>
              <p:spPr bwMode="auto">
                <a:xfrm>
                  <a:off x="4112" y="1207"/>
                  <a:ext cx="24" cy="17"/>
                </a:xfrm>
                <a:custGeom>
                  <a:avLst/>
                  <a:gdLst/>
                  <a:ahLst/>
                  <a:cxnLst>
                    <a:cxn ang="0">
                      <a:pos x="12" y="0"/>
                    </a:cxn>
                    <a:cxn ang="0">
                      <a:pos x="23" y="7"/>
                    </a:cxn>
                    <a:cxn ang="0">
                      <a:pos x="11" y="16"/>
                    </a:cxn>
                    <a:cxn ang="0">
                      <a:pos x="0" y="8"/>
                    </a:cxn>
                    <a:cxn ang="0">
                      <a:pos x="12" y="0"/>
                    </a:cxn>
                  </a:cxnLst>
                  <a:rect l="0" t="0" r="r" b="b"/>
                  <a:pathLst>
                    <a:path w="24" h="17">
                      <a:moveTo>
                        <a:pt x="12" y="0"/>
                      </a:moveTo>
                      <a:lnTo>
                        <a:pt x="23"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2475" name="Freeform 331"/>
                <p:cNvSpPr>
                  <a:spLocks/>
                </p:cNvSpPr>
                <p:nvPr/>
              </p:nvSpPr>
              <p:spPr bwMode="auto">
                <a:xfrm>
                  <a:off x="4112" y="1207"/>
                  <a:ext cx="24" cy="17"/>
                </a:xfrm>
                <a:custGeom>
                  <a:avLst/>
                  <a:gdLst/>
                  <a:ahLst/>
                  <a:cxnLst>
                    <a:cxn ang="0">
                      <a:pos x="12" y="0"/>
                    </a:cxn>
                    <a:cxn ang="0">
                      <a:pos x="23" y="7"/>
                    </a:cxn>
                    <a:cxn ang="0">
                      <a:pos x="11" y="16"/>
                    </a:cxn>
                    <a:cxn ang="0">
                      <a:pos x="0" y="8"/>
                    </a:cxn>
                    <a:cxn ang="0">
                      <a:pos x="12" y="0"/>
                    </a:cxn>
                  </a:cxnLst>
                  <a:rect l="0" t="0" r="r" b="b"/>
                  <a:pathLst>
                    <a:path w="24" h="17">
                      <a:moveTo>
                        <a:pt x="12" y="0"/>
                      </a:moveTo>
                      <a:lnTo>
                        <a:pt x="23" y="7"/>
                      </a:lnTo>
                      <a:lnTo>
                        <a:pt x="11"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grpSp>
        </p:grpSp>
      </p:grpSp>
      <p:sp>
        <p:nvSpPr>
          <p:cNvPr id="262476" name="Rectangle 332"/>
          <p:cNvSpPr>
            <a:spLocks noChangeArrowheads="1"/>
          </p:cNvSpPr>
          <p:nvPr/>
        </p:nvSpPr>
        <p:spPr bwMode="auto">
          <a:xfrm>
            <a:off x="7196138" y="1444625"/>
            <a:ext cx="1555750" cy="623888"/>
          </a:xfrm>
          <a:prstGeom prst="rect">
            <a:avLst/>
          </a:prstGeom>
          <a:noFill/>
          <a:ln w="9525">
            <a:noFill/>
            <a:miter lim="800000"/>
            <a:headEnd/>
            <a:tailEnd/>
          </a:ln>
          <a:effectLst/>
        </p:spPr>
        <p:txBody>
          <a:bodyPr lIns="92075" tIns="46038" rIns="92075" bIns="46038">
            <a:spAutoFit/>
          </a:bodyPr>
          <a:lstStyle/>
          <a:p>
            <a:pPr algn="ctr" defTabSz="822325">
              <a:spcBef>
                <a:spcPct val="50000"/>
              </a:spcBef>
            </a:pPr>
            <a:r>
              <a:rPr lang="es-ES_tradnl" sz="1400">
                <a:solidFill>
                  <a:srgbClr val="000099"/>
                </a:solidFill>
                <a:latin typeface="Arial" charset="0"/>
              </a:rPr>
              <a:t>Herramienta</a:t>
            </a:r>
          </a:p>
          <a:p>
            <a:pPr algn="ctr" defTabSz="822325">
              <a:spcBef>
                <a:spcPct val="50000"/>
              </a:spcBef>
            </a:pPr>
            <a:r>
              <a:rPr lang="es-ES_tradnl" sz="1400">
                <a:solidFill>
                  <a:srgbClr val="000099"/>
                </a:solidFill>
                <a:latin typeface="Arial" charset="0"/>
              </a:rPr>
              <a:t>OLAP</a:t>
            </a:r>
            <a:endParaRPr lang="es-ES" sz="1400">
              <a:solidFill>
                <a:srgbClr val="000099"/>
              </a:solidFill>
              <a:latin typeface="Arial" charset="0"/>
            </a:endParaRPr>
          </a:p>
        </p:txBody>
      </p:sp>
      <p:sp>
        <p:nvSpPr>
          <p:cNvPr id="262477" name="Rectangle 333"/>
          <p:cNvSpPr>
            <a:spLocks noChangeArrowheads="1"/>
          </p:cNvSpPr>
          <p:nvPr/>
        </p:nvSpPr>
        <p:spPr bwMode="auto">
          <a:xfrm>
            <a:off x="4706938" y="1406525"/>
            <a:ext cx="1822450" cy="517525"/>
          </a:xfrm>
          <a:prstGeom prst="rect">
            <a:avLst/>
          </a:prstGeom>
          <a:noFill/>
          <a:ln w="9525">
            <a:noFill/>
            <a:miter lim="800000"/>
            <a:headEnd/>
            <a:tailEnd/>
          </a:ln>
          <a:effectLst/>
        </p:spPr>
        <p:txBody>
          <a:bodyPr lIns="92075" tIns="46038" rIns="92075" bIns="46038">
            <a:spAutoFit/>
          </a:bodyPr>
          <a:lstStyle/>
          <a:p>
            <a:pPr algn="ctr" defTabSz="822325">
              <a:spcBef>
                <a:spcPct val="50000"/>
              </a:spcBef>
            </a:pPr>
            <a:r>
              <a:rPr lang="es-ES_tradnl" sz="1400">
                <a:solidFill>
                  <a:srgbClr val="000099"/>
                </a:solidFill>
                <a:latin typeface="Arial" charset="0"/>
              </a:rPr>
              <a:t>Estructuras multidimensionales </a:t>
            </a:r>
            <a:endParaRPr lang="es-ES" sz="1400">
              <a:solidFill>
                <a:srgbClr val="000099"/>
              </a:solidFill>
              <a:latin typeface="Arial" charset="0"/>
            </a:endParaRPr>
          </a:p>
        </p:txBody>
      </p:sp>
      <p:sp>
        <p:nvSpPr>
          <p:cNvPr id="262478" name="Line 334"/>
          <p:cNvSpPr>
            <a:spLocks noChangeShapeType="1"/>
          </p:cNvSpPr>
          <p:nvPr/>
        </p:nvSpPr>
        <p:spPr bwMode="auto">
          <a:xfrm flipH="1">
            <a:off x="5980113" y="1862138"/>
            <a:ext cx="38100" cy="355600"/>
          </a:xfrm>
          <a:prstGeom prst="line">
            <a:avLst/>
          </a:prstGeom>
          <a:noFill/>
          <a:ln w="12700" cap="rnd">
            <a:solidFill>
              <a:srgbClr val="000099"/>
            </a:solidFill>
            <a:prstDash val="sysDot"/>
            <a:round/>
            <a:headEnd/>
            <a:tailEnd type="triangle" w="med" len="med"/>
          </a:ln>
          <a:effectLst/>
        </p:spPr>
        <p:txBody>
          <a:bodyPr>
            <a:spAutoFit/>
          </a:bodyPr>
          <a:lstStyle/>
          <a:p>
            <a:endParaRPr lang="es-MX"/>
          </a:p>
        </p:txBody>
      </p:sp>
      <p:sp>
        <p:nvSpPr>
          <p:cNvPr id="262479" name="Line 335"/>
          <p:cNvSpPr>
            <a:spLocks noChangeShapeType="1"/>
          </p:cNvSpPr>
          <p:nvPr/>
        </p:nvSpPr>
        <p:spPr bwMode="auto">
          <a:xfrm flipH="1">
            <a:off x="7227888" y="1862138"/>
            <a:ext cx="393700" cy="469900"/>
          </a:xfrm>
          <a:prstGeom prst="line">
            <a:avLst/>
          </a:prstGeom>
          <a:noFill/>
          <a:ln w="12700" cap="rnd">
            <a:solidFill>
              <a:srgbClr val="000099"/>
            </a:solidFill>
            <a:prstDash val="sysDot"/>
            <a:round/>
            <a:headEnd/>
            <a:tailEnd type="triangle" w="med" len="med"/>
          </a:ln>
          <a:effectLst/>
        </p:spPr>
        <p:txBody>
          <a:bodyPr>
            <a:spAutoFit/>
          </a:bodyPr>
          <a:lstStyle/>
          <a:p>
            <a:endParaRPr lang="es-MX"/>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4 Marcador de número de diapositiva"/>
          <p:cNvSpPr>
            <a:spLocks noGrp="1"/>
          </p:cNvSpPr>
          <p:nvPr>
            <p:ph type="sldNum" sz="quarter" idx="12"/>
          </p:nvPr>
        </p:nvSpPr>
        <p:spPr/>
        <p:txBody>
          <a:bodyPr/>
          <a:lstStyle/>
          <a:p>
            <a:fld id="{2C9E653A-F750-46FC-A9AE-3946F3C45E90}" type="slidenum">
              <a:rPr lang="en-US"/>
              <a:pPr/>
              <a:t>61</a:t>
            </a:fld>
            <a:endParaRPr lang="en-US"/>
          </a:p>
        </p:txBody>
      </p:sp>
      <p:sp>
        <p:nvSpPr>
          <p:cNvPr id="263170" name="Rectangle 2"/>
          <p:cNvSpPr>
            <a:spLocks noGrp="1" noChangeArrowheads="1"/>
          </p:cNvSpPr>
          <p:nvPr>
            <p:ph type="title"/>
          </p:nvPr>
        </p:nvSpPr>
        <p:spPr/>
        <p:txBody>
          <a:bodyPr/>
          <a:lstStyle/>
          <a:p>
            <a:pPr>
              <a:tabLst>
                <a:tab pos="7143750" algn="l"/>
              </a:tabLst>
            </a:pPr>
            <a:r>
              <a:rPr lang="en-GB"/>
              <a:t>ROLAP y MOLAP</a:t>
            </a:r>
            <a:endParaRPr lang="es-ES_tradnl"/>
          </a:p>
        </p:txBody>
      </p:sp>
      <p:sp>
        <p:nvSpPr>
          <p:cNvPr id="263504" name="Line 336"/>
          <p:cNvSpPr>
            <a:spLocks noChangeShapeType="1"/>
          </p:cNvSpPr>
          <p:nvPr/>
        </p:nvSpPr>
        <p:spPr bwMode="auto">
          <a:xfrm flipV="1">
            <a:off x="6286500" y="2976563"/>
            <a:ext cx="0" cy="1981200"/>
          </a:xfrm>
          <a:prstGeom prst="line">
            <a:avLst/>
          </a:prstGeom>
          <a:noFill/>
          <a:ln w="25400">
            <a:solidFill>
              <a:srgbClr val="339966"/>
            </a:solidFill>
            <a:round/>
            <a:headEnd type="none" w="sm" len="sm"/>
            <a:tailEnd type="stealth" w="med" len="lg"/>
          </a:ln>
          <a:effectLst/>
        </p:spPr>
        <p:txBody>
          <a:bodyPr/>
          <a:lstStyle/>
          <a:p>
            <a:endParaRPr lang="es-MX"/>
          </a:p>
        </p:txBody>
      </p:sp>
      <p:grpSp>
        <p:nvGrpSpPr>
          <p:cNvPr id="263505" name="Group 337"/>
          <p:cNvGrpSpPr>
            <a:grpSpLocks/>
          </p:cNvGrpSpPr>
          <p:nvPr/>
        </p:nvGrpSpPr>
        <p:grpSpPr bwMode="auto">
          <a:xfrm>
            <a:off x="5411788" y="4035425"/>
            <a:ext cx="1860550" cy="879475"/>
            <a:chOff x="1561" y="2299"/>
            <a:chExt cx="1172" cy="554"/>
          </a:xfrm>
        </p:grpSpPr>
        <p:sp>
          <p:nvSpPr>
            <p:cNvPr id="263506" name="Rectangle 338"/>
            <p:cNvSpPr>
              <a:spLocks noChangeArrowheads="1"/>
            </p:cNvSpPr>
            <p:nvPr/>
          </p:nvSpPr>
          <p:spPr bwMode="auto">
            <a:xfrm>
              <a:off x="1561" y="2412"/>
              <a:ext cx="1172" cy="331"/>
            </a:xfrm>
            <a:prstGeom prst="rect">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noFill/>
              <a:miter lim="800000"/>
              <a:headEnd/>
              <a:tailEnd/>
            </a:ln>
            <a:effectLst/>
          </p:spPr>
          <p:txBody>
            <a:bodyPr wrap="none" anchor="ctr"/>
            <a:lstStyle/>
            <a:p>
              <a:endParaRPr lang="es-MX"/>
            </a:p>
          </p:txBody>
        </p:sp>
        <p:sp>
          <p:nvSpPr>
            <p:cNvPr id="263507" name="Oval 339"/>
            <p:cNvSpPr>
              <a:spLocks noChangeArrowheads="1"/>
            </p:cNvSpPr>
            <p:nvPr/>
          </p:nvSpPr>
          <p:spPr bwMode="auto">
            <a:xfrm>
              <a:off x="1561" y="2299"/>
              <a:ext cx="1172" cy="212"/>
            </a:xfrm>
            <a:prstGeom prst="ellipse">
              <a:avLst/>
            </a:prstGeom>
            <a:gradFill rotWithShape="0">
              <a:gsLst>
                <a:gs pos="0">
                  <a:srgbClr val="FFFF99">
                    <a:gamma/>
                    <a:shade val="80000"/>
                    <a:invGamma/>
                  </a:srgbClr>
                </a:gs>
                <a:gs pos="100000">
                  <a:srgbClr val="FFFF99"/>
                </a:gs>
              </a:gsLst>
              <a:lin ang="5400000" scaled="1"/>
            </a:gradFill>
            <a:ln w="9525">
              <a:noFill/>
              <a:round/>
              <a:headEnd/>
              <a:tailEnd/>
            </a:ln>
            <a:effectLst/>
          </p:spPr>
          <p:txBody>
            <a:bodyPr wrap="none" anchor="ctr"/>
            <a:lstStyle/>
            <a:p>
              <a:endParaRPr lang="es-MX"/>
            </a:p>
          </p:txBody>
        </p:sp>
        <p:sp>
          <p:nvSpPr>
            <p:cNvPr id="263508" name="Oval 340"/>
            <p:cNvSpPr>
              <a:spLocks noChangeArrowheads="1"/>
            </p:cNvSpPr>
            <p:nvPr/>
          </p:nvSpPr>
          <p:spPr bwMode="auto">
            <a:xfrm>
              <a:off x="1561" y="2641"/>
              <a:ext cx="1172" cy="212"/>
            </a:xfrm>
            <a:prstGeom prst="ellipse">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noFill/>
              <a:round/>
              <a:headEnd/>
              <a:tailEnd/>
            </a:ln>
            <a:effectLst/>
          </p:spPr>
          <p:txBody>
            <a:bodyPr wrap="none" anchor="ctr"/>
            <a:lstStyle/>
            <a:p>
              <a:endParaRPr lang="es-MX"/>
            </a:p>
          </p:txBody>
        </p:sp>
      </p:grpSp>
      <p:sp>
        <p:nvSpPr>
          <p:cNvPr id="263509" name="Line 341"/>
          <p:cNvSpPr>
            <a:spLocks noChangeShapeType="1"/>
          </p:cNvSpPr>
          <p:nvPr/>
        </p:nvSpPr>
        <p:spPr bwMode="auto">
          <a:xfrm>
            <a:off x="1768475" y="5011738"/>
            <a:ext cx="6091238" cy="0"/>
          </a:xfrm>
          <a:prstGeom prst="line">
            <a:avLst/>
          </a:prstGeom>
          <a:noFill/>
          <a:ln w="25400">
            <a:solidFill>
              <a:schemeClr val="tx1"/>
            </a:solidFill>
            <a:round/>
            <a:headEnd type="none" w="sm" len="sm"/>
            <a:tailEnd type="none" w="sm" len="sm"/>
          </a:ln>
          <a:effectLst/>
        </p:spPr>
        <p:txBody>
          <a:bodyPr/>
          <a:lstStyle/>
          <a:p>
            <a:endParaRPr lang="es-MX"/>
          </a:p>
        </p:txBody>
      </p:sp>
      <p:grpSp>
        <p:nvGrpSpPr>
          <p:cNvPr id="263510" name="Group 342"/>
          <p:cNvGrpSpPr>
            <a:grpSpLocks/>
          </p:cNvGrpSpPr>
          <p:nvPr/>
        </p:nvGrpSpPr>
        <p:grpSpPr bwMode="auto">
          <a:xfrm>
            <a:off x="5562600" y="4278313"/>
            <a:ext cx="1555750" cy="523875"/>
            <a:chOff x="1656" y="2452"/>
            <a:chExt cx="980" cy="330"/>
          </a:xfrm>
        </p:grpSpPr>
        <p:grpSp>
          <p:nvGrpSpPr>
            <p:cNvPr id="263511" name="Group 343"/>
            <p:cNvGrpSpPr>
              <a:grpSpLocks/>
            </p:cNvGrpSpPr>
            <p:nvPr/>
          </p:nvGrpSpPr>
          <p:grpSpPr bwMode="auto">
            <a:xfrm>
              <a:off x="1656" y="2452"/>
              <a:ext cx="308" cy="330"/>
              <a:chOff x="1656" y="2452"/>
              <a:chExt cx="308" cy="330"/>
            </a:xfrm>
          </p:grpSpPr>
          <p:grpSp>
            <p:nvGrpSpPr>
              <p:cNvPr id="263512" name="Group 344"/>
              <p:cNvGrpSpPr>
                <a:grpSpLocks/>
              </p:cNvGrpSpPr>
              <p:nvPr/>
            </p:nvGrpSpPr>
            <p:grpSpPr bwMode="auto">
              <a:xfrm>
                <a:off x="1656" y="2641"/>
                <a:ext cx="308" cy="141"/>
                <a:chOff x="1656" y="2641"/>
                <a:chExt cx="308" cy="141"/>
              </a:xfrm>
            </p:grpSpPr>
            <p:grpSp>
              <p:nvGrpSpPr>
                <p:cNvPr id="263513" name="Group 345"/>
                <p:cNvGrpSpPr>
                  <a:grpSpLocks/>
                </p:cNvGrpSpPr>
                <p:nvPr/>
              </p:nvGrpSpPr>
              <p:grpSpPr bwMode="auto">
                <a:xfrm>
                  <a:off x="1717" y="2641"/>
                  <a:ext cx="247" cy="72"/>
                  <a:chOff x="1717" y="2641"/>
                  <a:chExt cx="247" cy="72"/>
                </a:xfrm>
              </p:grpSpPr>
              <p:grpSp>
                <p:nvGrpSpPr>
                  <p:cNvPr id="263514" name="Group 346"/>
                  <p:cNvGrpSpPr>
                    <a:grpSpLocks/>
                  </p:cNvGrpSpPr>
                  <p:nvPr/>
                </p:nvGrpSpPr>
                <p:grpSpPr bwMode="auto">
                  <a:xfrm>
                    <a:off x="1717" y="2641"/>
                    <a:ext cx="127" cy="72"/>
                    <a:chOff x="1717" y="2641"/>
                    <a:chExt cx="127" cy="72"/>
                  </a:xfrm>
                </p:grpSpPr>
                <p:sp>
                  <p:nvSpPr>
                    <p:cNvPr id="263515" name="AutoShape 347"/>
                    <p:cNvSpPr>
                      <a:spLocks noChangeArrowheads="1"/>
                    </p:cNvSpPr>
                    <p:nvPr/>
                  </p:nvSpPr>
                  <p:spPr bwMode="auto">
                    <a:xfrm>
                      <a:off x="1717" y="2641"/>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516" name="AutoShape 348"/>
                    <p:cNvSpPr>
                      <a:spLocks noChangeArrowheads="1"/>
                    </p:cNvSpPr>
                    <p:nvPr/>
                  </p:nvSpPr>
                  <p:spPr bwMode="auto">
                    <a:xfrm>
                      <a:off x="1778" y="2641"/>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517" name="Group 349"/>
                  <p:cNvGrpSpPr>
                    <a:grpSpLocks/>
                  </p:cNvGrpSpPr>
                  <p:nvPr/>
                </p:nvGrpSpPr>
                <p:grpSpPr bwMode="auto">
                  <a:xfrm>
                    <a:off x="1837" y="2641"/>
                    <a:ext cx="127" cy="72"/>
                    <a:chOff x="1837" y="2641"/>
                    <a:chExt cx="127" cy="72"/>
                  </a:xfrm>
                </p:grpSpPr>
                <p:sp>
                  <p:nvSpPr>
                    <p:cNvPr id="263518" name="AutoShape 350"/>
                    <p:cNvSpPr>
                      <a:spLocks noChangeArrowheads="1"/>
                    </p:cNvSpPr>
                    <p:nvPr/>
                  </p:nvSpPr>
                  <p:spPr bwMode="auto">
                    <a:xfrm>
                      <a:off x="1837" y="2641"/>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519" name="AutoShape 351"/>
                    <p:cNvSpPr>
                      <a:spLocks noChangeArrowheads="1"/>
                    </p:cNvSpPr>
                    <p:nvPr/>
                  </p:nvSpPr>
                  <p:spPr bwMode="auto">
                    <a:xfrm>
                      <a:off x="1897" y="2641"/>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520" name="Group 352"/>
                <p:cNvGrpSpPr>
                  <a:grpSpLocks/>
                </p:cNvGrpSpPr>
                <p:nvPr/>
              </p:nvGrpSpPr>
              <p:grpSpPr bwMode="auto">
                <a:xfrm>
                  <a:off x="1697" y="2664"/>
                  <a:ext cx="246" cy="72"/>
                  <a:chOff x="1697" y="2664"/>
                  <a:chExt cx="246" cy="72"/>
                </a:xfrm>
              </p:grpSpPr>
              <p:grpSp>
                <p:nvGrpSpPr>
                  <p:cNvPr id="263521" name="Group 353"/>
                  <p:cNvGrpSpPr>
                    <a:grpSpLocks/>
                  </p:cNvGrpSpPr>
                  <p:nvPr/>
                </p:nvGrpSpPr>
                <p:grpSpPr bwMode="auto">
                  <a:xfrm>
                    <a:off x="1697" y="2664"/>
                    <a:ext cx="127" cy="72"/>
                    <a:chOff x="1697" y="2664"/>
                    <a:chExt cx="127" cy="72"/>
                  </a:xfrm>
                </p:grpSpPr>
                <p:sp>
                  <p:nvSpPr>
                    <p:cNvPr id="263522" name="AutoShape 354"/>
                    <p:cNvSpPr>
                      <a:spLocks noChangeArrowheads="1"/>
                    </p:cNvSpPr>
                    <p:nvPr/>
                  </p:nvSpPr>
                  <p:spPr bwMode="auto">
                    <a:xfrm>
                      <a:off x="1697" y="2664"/>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523" name="AutoShape 355"/>
                    <p:cNvSpPr>
                      <a:spLocks noChangeArrowheads="1"/>
                    </p:cNvSpPr>
                    <p:nvPr/>
                  </p:nvSpPr>
                  <p:spPr bwMode="auto">
                    <a:xfrm>
                      <a:off x="1757" y="2664"/>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524" name="Group 356"/>
                  <p:cNvGrpSpPr>
                    <a:grpSpLocks/>
                  </p:cNvGrpSpPr>
                  <p:nvPr/>
                </p:nvGrpSpPr>
                <p:grpSpPr bwMode="auto">
                  <a:xfrm>
                    <a:off x="1816" y="2664"/>
                    <a:ext cx="127" cy="72"/>
                    <a:chOff x="1816" y="2664"/>
                    <a:chExt cx="127" cy="72"/>
                  </a:xfrm>
                </p:grpSpPr>
                <p:sp>
                  <p:nvSpPr>
                    <p:cNvPr id="263525" name="AutoShape 357"/>
                    <p:cNvSpPr>
                      <a:spLocks noChangeArrowheads="1"/>
                    </p:cNvSpPr>
                    <p:nvPr/>
                  </p:nvSpPr>
                  <p:spPr bwMode="auto">
                    <a:xfrm>
                      <a:off x="1816" y="2664"/>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526" name="AutoShape 358"/>
                    <p:cNvSpPr>
                      <a:spLocks noChangeArrowheads="1"/>
                    </p:cNvSpPr>
                    <p:nvPr/>
                  </p:nvSpPr>
                  <p:spPr bwMode="auto">
                    <a:xfrm>
                      <a:off x="1877" y="2664"/>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527" name="Group 359"/>
                <p:cNvGrpSpPr>
                  <a:grpSpLocks/>
                </p:cNvGrpSpPr>
                <p:nvPr/>
              </p:nvGrpSpPr>
              <p:grpSpPr bwMode="auto">
                <a:xfrm>
                  <a:off x="1677" y="2687"/>
                  <a:ext cx="246" cy="72"/>
                  <a:chOff x="1677" y="2687"/>
                  <a:chExt cx="246" cy="72"/>
                </a:xfrm>
              </p:grpSpPr>
              <p:grpSp>
                <p:nvGrpSpPr>
                  <p:cNvPr id="263528" name="Group 360"/>
                  <p:cNvGrpSpPr>
                    <a:grpSpLocks/>
                  </p:cNvGrpSpPr>
                  <p:nvPr/>
                </p:nvGrpSpPr>
                <p:grpSpPr bwMode="auto">
                  <a:xfrm>
                    <a:off x="1677" y="2687"/>
                    <a:ext cx="127" cy="72"/>
                    <a:chOff x="1677" y="2687"/>
                    <a:chExt cx="127" cy="72"/>
                  </a:xfrm>
                </p:grpSpPr>
                <p:sp>
                  <p:nvSpPr>
                    <p:cNvPr id="263529" name="AutoShape 361"/>
                    <p:cNvSpPr>
                      <a:spLocks noChangeArrowheads="1"/>
                    </p:cNvSpPr>
                    <p:nvPr/>
                  </p:nvSpPr>
                  <p:spPr bwMode="auto">
                    <a:xfrm>
                      <a:off x="1677" y="2687"/>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530" name="AutoShape 362"/>
                    <p:cNvSpPr>
                      <a:spLocks noChangeArrowheads="1"/>
                    </p:cNvSpPr>
                    <p:nvPr/>
                  </p:nvSpPr>
                  <p:spPr bwMode="auto">
                    <a:xfrm>
                      <a:off x="1737" y="2687"/>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531" name="Group 363"/>
                  <p:cNvGrpSpPr>
                    <a:grpSpLocks/>
                  </p:cNvGrpSpPr>
                  <p:nvPr/>
                </p:nvGrpSpPr>
                <p:grpSpPr bwMode="auto">
                  <a:xfrm>
                    <a:off x="1796" y="2687"/>
                    <a:ext cx="127" cy="72"/>
                    <a:chOff x="1796" y="2687"/>
                    <a:chExt cx="127" cy="72"/>
                  </a:xfrm>
                </p:grpSpPr>
                <p:sp>
                  <p:nvSpPr>
                    <p:cNvPr id="263532" name="AutoShape 364"/>
                    <p:cNvSpPr>
                      <a:spLocks noChangeArrowheads="1"/>
                    </p:cNvSpPr>
                    <p:nvPr/>
                  </p:nvSpPr>
                  <p:spPr bwMode="auto">
                    <a:xfrm>
                      <a:off x="1796" y="2687"/>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533" name="AutoShape 365"/>
                    <p:cNvSpPr>
                      <a:spLocks noChangeArrowheads="1"/>
                    </p:cNvSpPr>
                    <p:nvPr/>
                  </p:nvSpPr>
                  <p:spPr bwMode="auto">
                    <a:xfrm>
                      <a:off x="1857" y="2687"/>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534" name="Group 366"/>
                <p:cNvGrpSpPr>
                  <a:grpSpLocks/>
                </p:cNvGrpSpPr>
                <p:nvPr/>
              </p:nvGrpSpPr>
              <p:grpSpPr bwMode="auto">
                <a:xfrm>
                  <a:off x="1656" y="2710"/>
                  <a:ext cx="247" cy="72"/>
                  <a:chOff x="1656" y="2710"/>
                  <a:chExt cx="247" cy="72"/>
                </a:xfrm>
              </p:grpSpPr>
              <p:grpSp>
                <p:nvGrpSpPr>
                  <p:cNvPr id="263535" name="Group 367"/>
                  <p:cNvGrpSpPr>
                    <a:grpSpLocks/>
                  </p:cNvGrpSpPr>
                  <p:nvPr/>
                </p:nvGrpSpPr>
                <p:grpSpPr bwMode="auto">
                  <a:xfrm>
                    <a:off x="1656" y="2710"/>
                    <a:ext cx="127" cy="72"/>
                    <a:chOff x="1656" y="2710"/>
                    <a:chExt cx="127" cy="72"/>
                  </a:xfrm>
                </p:grpSpPr>
                <p:sp>
                  <p:nvSpPr>
                    <p:cNvPr id="263536" name="AutoShape 368"/>
                    <p:cNvSpPr>
                      <a:spLocks noChangeArrowheads="1"/>
                    </p:cNvSpPr>
                    <p:nvPr/>
                  </p:nvSpPr>
                  <p:spPr bwMode="auto">
                    <a:xfrm>
                      <a:off x="1656" y="2710"/>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537" name="AutoShape 369"/>
                    <p:cNvSpPr>
                      <a:spLocks noChangeArrowheads="1"/>
                    </p:cNvSpPr>
                    <p:nvPr/>
                  </p:nvSpPr>
                  <p:spPr bwMode="auto">
                    <a:xfrm>
                      <a:off x="1717" y="2710"/>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538" name="Group 370"/>
                  <p:cNvGrpSpPr>
                    <a:grpSpLocks/>
                  </p:cNvGrpSpPr>
                  <p:nvPr/>
                </p:nvGrpSpPr>
                <p:grpSpPr bwMode="auto">
                  <a:xfrm>
                    <a:off x="1776" y="2710"/>
                    <a:ext cx="127" cy="72"/>
                    <a:chOff x="1776" y="2710"/>
                    <a:chExt cx="127" cy="72"/>
                  </a:xfrm>
                </p:grpSpPr>
                <p:sp>
                  <p:nvSpPr>
                    <p:cNvPr id="263539" name="AutoShape 371"/>
                    <p:cNvSpPr>
                      <a:spLocks noChangeArrowheads="1"/>
                    </p:cNvSpPr>
                    <p:nvPr/>
                  </p:nvSpPr>
                  <p:spPr bwMode="auto">
                    <a:xfrm>
                      <a:off x="1776" y="2710"/>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540" name="AutoShape 372"/>
                    <p:cNvSpPr>
                      <a:spLocks noChangeArrowheads="1"/>
                    </p:cNvSpPr>
                    <p:nvPr/>
                  </p:nvSpPr>
                  <p:spPr bwMode="auto">
                    <a:xfrm>
                      <a:off x="1836" y="2710"/>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grpSp>
            <p:nvGrpSpPr>
              <p:cNvPr id="263541" name="Group 373"/>
              <p:cNvGrpSpPr>
                <a:grpSpLocks/>
              </p:cNvGrpSpPr>
              <p:nvPr/>
            </p:nvGrpSpPr>
            <p:grpSpPr bwMode="auto">
              <a:xfrm>
                <a:off x="1656" y="2579"/>
                <a:ext cx="308" cy="141"/>
                <a:chOff x="1656" y="2579"/>
                <a:chExt cx="308" cy="141"/>
              </a:xfrm>
            </p:grpSpPr>
            <p:grpSp>
              <p:nvGrpSpPr>
                <p:cNvPr id="263542" name="Group 374"/>
                <p:cNvGrpSpPr>
                  <a:grpSpLocks/>
                </p:cNvGrpSpPr>
                <p:nvPr/>
              </p:nvGrpSpPr>
              <p:grpSpPr bwMode="auto">
                <a:xfrm>
                  <a:off x="1717" y="2579"/>
                  <a:ext cx="247" cy="72"/>
                  <a:chOff x="1717" y="2579"/>
                  <a:chExt cx="247" cy="72"/>
                </a:xfrm>
              </p:grpSpPr>
              <p:grpSp>
                <p:nvGrpSpPr>
                  <p:cNvPr id="263543" name="Group 375"/>
                  <p:cNvGrpSpPr>
                    <a:grpSpLocks/>
                  </p:cNvGrpSpPr>
                  <p:nvPr/>
                </p:nvGrpSpPr>
                <p:grpSpPr bwMode="auto">
                  <a:xfrm>
                    <a:off x="1717" y="2579"/>
                    <a:ext cx="127" cy="72"/>
                    <a:chOff x="1717" y="2579"/>
                    <a:chExt cx="127" cy="72"/>
                  </a:xfrm>
                </p:grpSpPr>
                <p:sp>
                  <p:nvSpPr>
                    <p:cNvPr id="263544" name="AutoShape 376"/>
                    <p:cNvSpPr>
                      <a:spLocks noChangeArrowheads="1"/>
                    </p:cNvSpPr>
                    <p:nvPr/>
                  </p:nvSpPr>
                  <p:spPr bwMode="auto">
                    <a:xfrm>
                      <a:off x="1717" y="2579"/>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545" name="AutoShape 377"/>
                    <p:cNvSpPr>
                      <a:spLocks noChangeArrowheads="1"/>
                    </p:cNvSpPr>
                    <p:nvPr/>
                  </p:nvSpPr>
                  <p:spPr bwMode="auto">
                    <a:xfrm>
                      <a:off x="1778" y="2579"/>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546" name="Group 378"/>
                  <p:cNvGrpSpPr>
                    <a:grpSpLocks/>
                  </p:cNvGrpSpPr>
                  <p:nvPr/>
                </p:nvGrpSpPr>
                <p:grpSpPr bwMode="auto">
                  <a:xfrm>
                    <a:off x="1837" y="2579"/>
                    <a:ext cx="127" cy="72"/>
                    <a:chOff x="1837" y="2579"/>
                    <a:chExt cx="127" cy="72"/>
                  </a:xfrm>
                </p:grpSpPr>
                <p:sp>
                  <p:nvSpPr>
                    <p:cNvPr id="263547" name="AutoShape 379"/>
                    <p:cNvSpPr>
                      <a:spLocks noChangeArrowheads="1"/>
                    </p:cNvSpPr>
                    <p:nvPr/>
                  </p:nvSpPr>
                  <p:spPr bwMode="auto">
                    <a:xfrm>
                      <a:off x="1837" y="2579"/>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548" name="AutoShape 380"/>
                    <p:cNvSpPr>
                      <a:spLocks noChangeArrowheads="1"/>
                    </p:cNvSpPr>
                    <p:nvPr/>
                  </p:nvSpPr>
                  <p:spPr bwMode="auto">
                    <a:xfrm>
                      <a:off x="1897" y="2579"/>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549" name="Group 381"/>
                <p:cNvGrpSpPr>
                  <a:grpSpLocks/>
                </p:cNvGrpSpPr>
                <p:nvPr/>
              </p:nvGrpSpPr>
              <p:grpSpPr bwMode="auto">
                <a:xfrm>
                  <a:off x="1697" y="2602"/>
                  <a:ext cx="246" cy="72"/>
                  <a:chOff x="1697" y="2602"/>
                  <a:chExt cx="246" cy="72"/>
                </a:xfrm>
              </p:grpSpPr>
              <p:grpSp>
                <p:nvGrpSpPr>
                  <p:cNvPr id="263550" name="Group 382"/>
                  <p:cNvGrpSpPr>
                    <a:grpSpLocks/>
                  </p:cNvGrpSpPr>
                  <p:nvPr/>
                </p:nvGrpSpPr>
                <p:grpSpPr bwMode="auto">
                  <a:xfrm>
                    <a:off x="1697" y="2602"/>
                    <a:ext cx="127" cy="72"/>
                    <a:chOff x="1697" y="2602"/>
                    <a:chExt cx="127" cy="72"/>
                  </a:xfrm>
                </p:grpSpPr>
                <p:sp>
                  <p:nvSpPr>
                    <p:cNvPr id="263551" name="AutoShape 383"/>
                    <p:cNvSpPr>
                      <a:spLocks noChangeArrowheads="1"/>
                    </p:cNvSpPr>
                    <p:nvPr/>
                  </p:nvSpPr>
                  <p:spPr bwMode="auto">
                    <a:xfrm>
                      <a:off x="1697" y="2602"/>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552" name="AutoShape 384"/>
                    <p:cNvSpPr>
                      <a:spLocks noChangeArrowheads="1"/>
                    </p:cNvSpPr>
                    <p:nvPr/>
                  </p:nvSpPr>
                  <p:spPr bwMode="auto">
                    <a:xfrm>
                      <a:off x="1757" y="2602"/>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553" name="Group 385"/>
                  <p:cNvGrpSpPr>
                    <a:grpSpLocks/>
                  </p:cNvGrpSpPr>
                  <p:nvPr/>
                </p:nvGrpSpPr>
                <p:grpSpPr bwMode="auto">
                  <a:xfrm>
                    <a:off x="1816" y="2602"/>
                    <a:ext cx="127" cy="72"/>
                    <a:chOff x="1816" y="2602"/>
                    <a:chExt cx="127" cy="72"/>
                  </a:xfrm>
                </p:grpSpPr>
                <p:sp>
                  <p:nvSpPr>
                    <p:cNvPr id="263554" name="AutoShape 386"/>
                    <p:cNvSpPr>
                      <a:spLocks noChangeArrowheads="1"/>
                    </p:cNvSpPr>
                    <p:nvPr/>
                  </p:nvSpPr>
                  <p:spPr bwMode="auto">
                    <a:xfrm>
                      <a:off x="1816" y="2602"/>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555" name="AutoShape 387"/>
                    <p:cNvSpPr>
                      <a:spLocks noChangeArrowheads="1"/>
                    </p:cNvSpPr>
                    <p:nvPr/>
                  </p:nvSpPr>
                  <p:spPr bwMode="auto">
                    <a:xfrm>
                      <a:off x="1877" y="2602"/>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556" name="Group 388"/>
                <p:cNvGrpSpPr>
                  <a:grpSpLocks/>
                </p:cNvGrpSpPr>
                <p:nvPr/>
              </p:nvGrpSpPr>
              <p:grpSpPr bwMode="auto">
                <a:xfrm>
                  <a:off x="1677" y="2625"/>
                  <a:ext cx="246" cy="72"/>
                  <a:chOff x="1677" y="2625"/>
                  <a:chExt cx="246" cy="72"/>
                </a:xfrm>
              </p:grpSpPr>
              <p:grpSp>
                <p:nvGrpSpPr>
                  <p:cNvPr id="263557" name="Group 389"/>
                  <p:cNvGrpSpPr>
                    <a:grpSpLocks/>
                  </p:cNvGrpSpPr>
                  <p:nvPr/>
                </p:nvGrpSpPr>
                <p:grpSpPr bwMode="auto">
                  <a:xfrm>
                    <a:off x="1677" y="2625"/>
                    <a:ext cx="127" cy="72"/>
                    <a:chOff x="1677" y="2625"/>
                    <a:chExt cx="127" cy="72"/>
                  </a:xfrm>
                </p:grpSpPr>
                <p:sp>
                  <p:nvSpPr>
                    <p:cNvPr id="263558" name="AutoShape 390"/>
                    <p:cNvSpPr>
                      <a:spLocks noChangeArrowheads="1"/>
                    </p:cNvSpPr>
                    <p:nvPr/>
                  </p:nvSpPr>
                  <p:spPr bwMode="auto">
                    <a:xfrm>
                      <a:off x="1677" y="2625"/>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559" name="AutoShape 391"/>
                    <p:cNvSpPr>
                      <a:spLocks noChangeArrowheads="1"/>
                    </p:cNvSpPr>
                    <p:nvPr/>
                  </p:nvSpPr>
                  <p:spPr bwMode="auto">
                    <a:xfrm>
                      <a:off x="1737" y="2625"/>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560" name="Group 392"/>
                  <p:cNvGrpSpPr>
                    <a:grpSpLocks/>
                  </p:cNvGrpSpPr>
                  <p:nvPr/>
                </p:nvGrpSpPr>
                <p:grpSpPr bwMode="auto">
                  <a:xfrm>
                    <a:off x="1796" y="2625"/>
                    <a:ext cx="127" cy="72"/>
                    <a:chOff x="1796" y="2625"/>
                    <a:chExt cx="127" cy="72"/>
                  </a:xfrm>
                </p:grpSpPr>
                <p:sp>
                  <p:nvSpPr>
                    <p:cNvPr id="263561" name="AutoShape 393"/>
                    <p:cNvSpPr>
                      <a:spLocks noChangeArrowheads="1"/>
                    </p:cNvSpPr>
                    <p:nvPr/>
                  </p:nvSpPr>
                  <p:spPr bwMode="auto">
                    <a:xfrm>
                      <a:off x="1796" y="2625"/>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562" name="AutoShape 394"/>
                    <p:cNvSpPr>
                      <a:spLocks noChangeArrowheads="1"/>
                    </p:cNvSpPr>
                    <p:nvPr/>
                  </p:nvSpPr>
                  <p:spPr bwMode="auto">
                    <a:xfrm>
                      <a:off x="1857" y="2625"/>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563" name="Group 395"/>
                <p:cNvGrpSpPr>
                  <a:grpSpLocks/>
                </p:cNvGrpSpPr>
                <p:nvPr/>
              </p:nvGrpSpPr>
              <p:grpSpPr bwMode="auto">
                <a:xfrm>
                  <a:off x="1656" y="2648"/>
                  <a:ext cx="247" cy="72"/>
                  <a:chOff x="1656" y="2648"/>
                  <a:chExt cx="247" cy="72"/>
                </a:xfrm>
              </p:grpSpPr>
              <p:grpSp>
                <p:nvGrpSpPr>
                  <p:cNvPr id="263564" name="Group 396"/>
                  <p:cNvGrpSpPr>
                    <a:grpSpLocks/>
                  </p:cNvGrpSpPr>
                  <p:nvPr/>
                </p:nvGrpSpPr>
                <p:grpSpPr bwMode="auto">
                  <a:xfrm>
                    <a:off x="1656" y="2648"/>
                    <a:ext cx="127" cy="72"/>
                    <a:chOff x="1656" y="2648"/>
                    <a:chExt cx="127" cy="72"/>
                  </a:xfrm>
                </p:grpSpPr>
                <p:sp>
                  <p:nvSpPr>
                    <p:cNvPr id="263565" name="AutoShape 397"/>
                    <p:cNvSpPr>
                      <a:spLocks noChangeArrowheads="1"/>
                    </p:cNvSpPr>
                    <p:nvPr/>
                  </p:nvSpPr>
                  <p:spPr bwMode="auto">
                    <a:xfrm>
                      <a:off x="1656" y="2648"/>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566" name="AutoShape 398"/>
                    <p:cNvSpPr>
                      <a:spLocks noChangeArrowheads="1"/>
                    </p:cNvSpPr>
                    <p:nvPr/>
                  </p:nvSpPr>
                  <p:spPr bwMode="auto">
                    <a:xfrm>
                      <a:off x="1717" y="2648"/>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567" name="Group 399"/>
                  <p:cNvGrpSpPr>
                    <a:grpSpLocks/>
                  </p:cNvGrpSpPr>
                  <p:nvPr/>
                </p:nvGrpSpPr>
                <p:grpSpPr bwMode="auto">
                  <a:xfrm>
                    <a:off x="1776" y="2648"/>
                    <a:ext cx="127" cy="72"/>
                    <a:chOff x="1776" y="2648"/>
                    <a:chExt cx="127" cy="72"/>
                  </a:xfrm>
                </p:grpSpPr>
                <p:sp>
                  <p:nvSpPr>
                    <p:cNvPr id="263568" name="AutoShape 400"/>
                    <p:cNvSpPr>
                      <a:spLocks noChangeArrowheads="1"/>
                    </p:cNvSpPr>
                    <p:nvPr/>
                  </p:nvSpPr>
                  <p:spPr bwMode="auto">
                    <a:xfrm>
                      <a:off x="1776" y="2648"/>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569" name="AutoShape 401"/>
                    <p:cNvSpPr>
                      <a:spLocks noChangeArrowheads="1"/>
                    </p:cNvSpPr>
                    <p:nvPr/>
                  </p:nvSpPr>
                  <p:spPr bwMode="auto">
                    <a:xfrm>
                      <a:off x="1836" y="2648"/>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grpSp>
            <p:nvGrpSpPr>
              <p:cNvPr id="263570" name="Group 402"/>
              <p:cNvGrpSpPr>
                <a:grpSpLocks/>
              </p:cNvGrpSpPr>
              <p:nvPr/>
            </p:nvGrpSpPr>
            <p:grpSpPr bwMode="auto">
              <a:xfrm>
                <a:off x="1656" y="2516"/>
                <a:ext cx="308" cy="141"/>
                <a:chOff x="1656" y="2516"/>
                <a:chExt cx="308" cy="141"/>
              </a:xfrm>
            </p:grpSpPr>
            <p:grpSp>
              <p:nvGrpSpPr>
                <p:cNvPr id="263571" name="Group 403"/>
                <p:cNvGrpSpPr>
                  <a:grpSpLocks/>
                </p:cNvGrpSpPr>
                <p:nvPr/>
              </p:nvGrpSpPr>
              <p:grpSpPr bwMode="auto">
                <a:xfrm>
                  <a:off x="1717" y="2516"/>
                  <a:ext cx="247" cy="72"/>
                  <a:chOff x="1717" y="2516"/>
                  <a:chExt cx="247" cy="72"/>
                </a:xfrm>
              </p:grpSpPr>
              <p:grpSp>
                <p:nvGrpSpPr>
                  <p:cNvPr id="263572" name="Group 404"/>
                  <p:cNvGrpSpPr>
                    <a:grpSpLocks/>
                  </p:cNvGrpSpPr>
                  <p:nvPr/>
                </p:nvGrpSpPr>
                <p:grpSpPr bwMode="auto">
                  <a:xfrm>
                    <a:off x="1717" y="2516"/>
                    <a:ext cx="127" cy="72"/>
                    <a:chOff x="1717" y="2516"/>
                    <a:chExt cx="127" cy="72"/>
                  </a:xfrm>
                </p:grpSpPr>
                <p:sp>
                  <p:nvSpPr>
                    <p:cNvPr id="263573" name="AutoShape 405"/>
                    <p:cNvSpPr>
                      <a:spLocks noChangeArrowheads="1"/>
                    </p:cNvSpPr>
                    <p:nvPr/>
                  </p:nvSpPr>
                  <p:spPr bwMode="auto">
                    <a:xfrm>
                      <a:off x="1717" y="2516"/>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574" name="AutoShape 406"/>
                    <p:cNvSpPr>
                      <a:spLocks noChangeArrowheads="1"/>
                    </p:cNvSpPr>
                    <p:nvPr/>
                  </p:nvSpPr>
                  <p:spPr bwMode="auto">
                    <a:xfrm>
                      <a:off x="1778" y="2516"/>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575" name="Group 407"/>
                  <p:cNvGrpSpPr>
                    <a:grpSpLocks/>
                  </p:cNvGrpSpPr>
                  <p:nvPr/>
                </p:nvGrpSpPr>
                <p:grpSpPr bwMode="auto">
                  <a:xfrm>
                    <a:off x="1837" y="2516"/>
                    <a:ext cx="127" cy="72"/>
                    <a:chOff x="1837" y="2516"/>
                    <a:chExt cx="127" cy="72"/>
                  </a:xfrm>
                </p:grpSpPr>
                <p:sp>
                  <p:nvSpPr>
                    <p:cNvPr id="263576" name="AutoShape 408"/>
                    <p:cNvSpPr>
                      <a:spLocks noChangeArrowheads="1"/>
                    </p:cNvSpPr>
                    <p:nvPr/>
                  </p:nvSpPr>
                  <p:spPr bwMode="auto">
                    <a:xfrm>
                      <a:off x="1837" y="2516"/>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577" name="AutoShape 409"/>
                    <p:cNvSpPr>
                      <a:spLocks noChangeArrowheads="1"/>
                    </p:cNvSpPr>
                    <p:nvPr/>
                  </p:nvSpPr>
                  <p:spPr bwMode="auto">
                    <a:xfrm>
                      <a:off x="1897" y="2516"/>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578" name="Group 410"/>
                <p:cNvGrpSpPr>
                  <a:grpSpLocks/>
                </p:cNvGrpSpPr>
                <p:nvPr/>
              </p:nvGrpSpPr>
              <p:grpSpPr bwMode="auto">
                <a:xfrm>
                  <a:off x="1697" y="2539"/>
                  <a:ext cx="246" cy="72"/>
                  <a:chOff x="1697" y="2539"/>
                  <a:chExt cx="246" cy="72"/>
                </a:xfrm>
              </p:grpSpPr>
              <p:grpSp>
                <p:nvGrpSpPr>
                  <p:cNvPr id="263579" name="Group 411"/>
                  <p:cNvGrpSpPr>
                    <a:grpSpLocks/>
                  </p:cNvGrpSpPr>
                  <p:nvPr/>
                </p:nvGrpSpPr>
                <p:grpSpPr bwMode="auto">
                  <a:xfrm>
                    <a:off x="1697" y="2539"/>
                    <a:ext cx="127" cy="72"/>
                    <a:chOff x="1697" y="2539"/>
                    <a:chExt cx="127" cy="72"/>
                  </a:xfrm>
                </p:grpSpPr>
                <p:sp>
                  <p:nvSpPr>
                    <p:cNvPr id="263580" name="AutoShape 412"/>
                    <p:cNvSpPr>
                      <a:spLocks noChangeArrowheads="1"/>
                    </p:cNvSpPr>
                    <p:nvPr/>
                  </p:nvSpPr>
                  <p:spPr bwMode="auto">
                    <a:xfrm>
                      <a:off x="1697" y="2539"/>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581" name="AutoShape 413"/>
                    <p:cNvSpPr>
                      <a:spLocks noChangeArrowheads="1"/>
                    </p:cNvSpPr>
                    <p:nvPr/>
                  </p:nvSpPr>
                  <p:spPr bwMode="auto">
                    <a:xfrm>
                      <a:off x="1757" y="2539"/>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582" name="Group 414"/>
                  <p:cNvGrpSpPr>
                    <a:grpSpLocks/>
                  </p:cNvGrpSpPr>
                  <p:nvPr/>
                </p:nvGrpSpPr>
                <p:grpSpPr bwMode="auto">
                  <a:xfrm>
                    <a:off x="1816" y="2539"/>
                    <a:ext cx="127" cy="72"/>
                    <a:chOff x="1816" y="2539"/>
                    <a:chExt cx="127" cy="72"/>
                  </a:xfrm>
                </p:grpSpPr>
                <p:sp>
                  <p:nvSpPr>
                    <p:cNvPr id="263583" name="AutoShape 415"/>
                    <p:cNvSpPr>
                      <a:spLocks noChangeArrowheads="1"/>
                    </p:cNvSpPr>
                    <p:nvPr/>
                  </p:nvSpPr>
                  <p:spPr bwMode="auto">
                    <a:xfrm>
                      <a:off x="1816" y="2539"/>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584" name="AutoShape 416"/>
                    <p:cNvSpPr>
                      <a:spLocks noChangeArrowheads="1"/>
                    </p:cNvSpPr>
                    <p:nvPr/>
                  </p:nvSpPr>
                  <p:spPr bwMode="auto">
                    <a:xfrm>
                      <a:off x="1877" y="2539"/>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585" name="Group 417"/>
                <p:cNvGrpSpPr>
                  <a:grpSpLocks/>
                </p:cNvGrpSpPr>
                <p:nvPr/>
              </p:nvGrpSpPr>
              <p:grpSpPr bwMode="auto">
                <a:xfrm>
                  <a:off x="1677" y="2561"/>
                  <a:ext cx="246" cy="73"/>
                  <a:chOff x="1677" y="2561"/>
                  <a:chExt cx="246" cy="73"/>
                </a:xfrm>
              </p:grpSpPr>
              <p:grpSp>
                <p:nvGrpSpPr>
                  <p:cNvPr id="263586" name="Group 418"/>
                  <p:cNvGrpSpPr>
                    <a:grpSpLocks/>
                  </p:cNvGrpSpPr>
                  <p:nvPr/>
                </p:nvGrpSpPr>
                <p:grpSpPr bwMode="auto">
                  <a:xfrm>
                    <a:off x="1677" y="2561"/>
                    <a:ext cx="127" cy="73"/>
                    <a:chOff x="1677" y="2561"/>
                    <a:chExt cx="127" cy="73"/>
                  </a:xfrm>
                </p:grpSpPr>
                <p:sp>
                  <p:nvSpPr>
                    <p:cNvPr id="263587" name="AutoShape 419"/>
                    <p:cNvSpPr>
                      <a:spLocks noChangeArrowheads="1"/>
                    </p:cNvSpPr>
                    <p:nvPr/>
                  </p:nvSpPr>
                  <p:spPr bwMode="auto">
                    <a:xfrm>
                      <a:off x="1677" y="2561"/>
                      <a:ext cx="66" cy="7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588" name="AutoShape 420"/>
                    <p:cNvSpPr>
                      <a:spLocks noChangeArrowheads="1"/>
                    </p:cNvSpPr>
                    <p:nvPr/>
                  </p:nvSpPr>
                  <p:spPr bwMode="auto">
                    <a:xfrm>
                      <a:off x="1737" y="2561"/>
                      <a:ext cx="67" cy="7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589" name="Group 421"/>
                  <p:cNvGrpSpPr>
                    <a:grpSpLocks/>
                  </p:cNvGrpSpPr>
                  <p:nvPr/>
                </p:nvGrpSpPr>
                <p:grpSpPr bwMode="auto">
                  <a:xfrm>
                    <a:off x="1796" y="2561"/>
                    <a:ext cx="127" cy="73"/>
                    <a:chOff x="1796" y="2561"/>
                    <a:chExt cx="127" cy="73"/>
                  </a:xfrm>
                </p:grpSpPr>
                <p:sp>
                  <p:nvSpPr>
                    <p:cNvPr id="263590" name="AutoShape 422"/>
                    <p:cNvSpPr>
                      <a:spLocks noChangeArrowheads="1"/>
                    </p:cNvSpPr>
                    <p:nvPr/>
                  </p:nvSpPr>
                  <p:spPr bwMode="auto">
                    <a:xfrm>
                      <a:off x="1796" y="2561"/>
                      <a:ext cx="67" cy="7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591" name="AutoShape 423"/>
                    <p:cNvSpPr>
                      <a:spLocks noChangeArrowheads="1"/>
                    </p:cNvSpPr>
                    <p:nvPr/>
                  </p:nvSpPr>
                  <p:spPr bwMode="auto">
                    <a:xfrm>
                      <a:off x="1857" y="2561"/>
                      <a:ext cx="66" cy="7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592" name="Group 424"/>
                <p:cNvGrpSpPr>
                  <a:grpSpLocks/>
                </p:cNvGrpSpPr>
                <p:nvPr/>
              </p:nvGrpSpPr>
              <p:grpSpPr bwMode="auto">
                <a:xfrm>
                  <a:off x="1656" y="2585"/>
                  <a:ext cx="247" cy="72"/>
                  <a:chOff x="1656" y="2585"/>
                  <a:chExt cx="247" cy="72"/>
                </a:xfrm>
              </p:grpSpPr>
              <p:grpSp>
                <p:nvGrpSpPr>
                  <p:cNvPr id="263593" name="Group 425"/>
                  <p:cNvGrpSpPr>
                    <a:grpSpLocks/>
                  </p:cNvGrpSpPr>
                  <p:nvPr/>
                </p:nvGrpSpPr>
                <p:grpSpPr bwMode="auto">
                  <a:xfrm>
                    <a:off x="1656" y="2585"/>
                    <a:ext cx="127" cy="72"/>
                    <a:chOff x="1656" y="2585"/>
                    <a:chExt cx="127" cy="72"/>
                  </a:xfrm>
                </p:grpSpPr>
                <p:sp>
                  <p:nvSpPr>
                    <p:cNvPr id="263594" name="AutoShape 426"/>
                    <p:cNvSpPr>
                      <a:spLocks noChangeArrowheads="1"/>
                    </p:cNvSpPr>
                    <p:nvPr/>
                  </p:nvSpPr>
                  <p:spPr bwMode="auto">
                    <a:xfrm>
                      <a:off x="1656" y="2585"/>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595" name="AutoShape 427"/>
                    <p:cNvSpPr>
                      <a:spLocks noChangeArrowheads="1"/>
                    </p:cNvSpPr>
                    <p:nvPr/>
                  </p:nvSpPr>
                  <p:spPr bwMode="auto">
                    <a:xfrm>
                      <a:off x="1717" y="2585"/>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596" name="Group 428"/>
                  <p:cNvGrpSpPr>
                    <a:grpSpLocks/>
                  </p:cNvGrpSpPr>
                  <p:nvPr/>
                </p:nvGrpSpPr>
                <p:grpSpPr bwMode="auto">
                  <a:xfrm>
                    <a:off x="1776" y="2585"/>
                    <a:ext cx="127" cy="72"/>
                    <a:chOff x="1776" y="2585"/>
                    <a:chExt cx="127" cy="72"/>
                  </a:xfrm>
                </p:grpSpPr>
                <p:sp>
                  <p:nvSpPr>
                    <p:cNvPr id="263597" name="AutoShape 429"/>
                    <p:cNvSpPr>
                      <a:spLocks noChangeArrowheads="1"/>
                    </p:cNvSpPr>
                    <p:nvPr/>
                  </p:nvSpPr>
                  <p:spPr bwMode="auto">
                    <a:xfrm>
                      <a:off x="1776" y="2585"/>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598" name="AutoShape 430"/>
                    <p:cNvSpPr>
                      <a:spLocks noChangeArrowheads="1"/>
                    </p:cNvSpPr>
                    <p:nvPr/>
                  </p:nvSpPr>
                  <p:spPr bwMode="auto">
                    <a:xfrm>
                      <a:off x="1836" y="2585"/>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grpSp>
            <p:nvGrpSpPr>
              <p:cNvPr id="263599" name="Group 431"/>
              <p:cNvGrpSpPr>
                <a:grpSpLocks/>
              </p:cNvGrpSpPr>
              <p:nvPr/>
            </p:nvGrpSpPr>
            <p:grpSpPr bwMode="auto">
              <a:xfrm>
                <a:off x="1656" y="2452"/>
                <a:ext cx="308" cy="141"/>
                <a:chOff x="1656" y="2452"/>
                <a:chExt cx="308" cy="141"/>
              </a:xfrm>
            </p:grpSpPr>
            <p:grpSp>
              <p:nvGrpSpPr>
                <p:cNvPr id="263600" name="Group 432"/>
                <p:cNvGrpSpPr>
                  <a:grpSpLocks/>
                </p:cNvGrpSpPr>
                <p:nvPr/>
              </p:nvGrpSpPr>
              <p:grpSpPr bwMode="auto">
                <a:xfrm>
                  <a:off x="1717" y="2452"/>
                  <a:ext cx="247" cy="72"/>
                  <a:chOff x="1717" y="2452"/>
                  <a:chExt cx="247" cy="72"/>
                </a:xfrm>
              </p:grpSpPr>
              <p:grpSp>
                <p:nvGrpSpPr>
                  <p:cNvPr id="263601" name="Group 433"/>
                  <p:cNvGrpSpPr>
                    <a:grpSpLocks/>
                  </p:cNvGrpSpPr>
                  <p:nvPr/>
                </p:nvGrpSpPr>
                <p:grpSpPr bwMode="auto">
                  <a:xfrm>
                    <a:off x="1717" y="2452"/>
                    <a:ext cx="127" cy="72"/>
                    <a:chOff x="1717" y="2452"/>
                    <a:chExt cx="127" cy="72"/>
                  </a:xfrm>
                </p:grpSpPr>
                <p:sp>
                  <p:nvSpPr>
                    <p:cNvPr id="263602" name="AutoShape 434"/>
                    <p:cNvSpPr>
                      <a:spLocks noChangeArrowheads="1"/>
                    </p:cNvSpPr>
                    <p:nvPr/>
                  </p:nvSpPr>
                  <p:spPr bwMode="auto">
                    <a:xfrm>
                      <a:off x="1717" y="2452"/>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603" name="AutoShape 435"/>
                    <p:cNvSpPr>
                      <a:spLocks noChangeArrowheads="1"/>
                    </p:cNvSpPr>
                    <p:nvPr/>
                  </p:nvSpPr>
                  <p:spPr bwMode="auto">
                    <a:xfrm>
                      <a:off x="1778" y="2452"/>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604" name="Group 436"/>
                  <p:cNvGrpSpPr>
                    <a:grpSpLocks/>
                  </p:cNvGrpSpPr>
                  <p:nvPr/>
                </p:nvGrpSpPr>
                <p:grpSpPr bwMode="auto">
                  <a:xfrm>
                    <a:off x="1837" y="2452"/>
                    <a:ext cx="127" cy="72"/>
                    <a:chOff x="1837" y="2452"/>
                    <a:chExt cx="127" cy="72"/>
                  </a:xfrm>
                </p:grpSpPr>
                <p:sp>
                  <p:nvSpPr>
                    <p:cNvPr id="263605" name="AutoShape 437"/>
                    <p:cNvSpPr>
                      <a:spLocks noChangeArrowheads="1"/>
                    </p:cNvSpPr>
                    <p:nvPr/>
                  </p:nvSpPr>
                  <p:spPr bwMode="auto">
                    <a:xfrm>
                      <a:off x="1837" y="2452"/>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606" name="AutoShape 438"/>
                    <p:cNvSpPr>
                      <a:spLocks noChangeArrowheads="1"/>
                    </p:cNvSpPr>
                    <p:nvPr/>
                  </p:nvSpPr>
                  <p:spPr bwMode="auto">
                    <a:xfrm>
                      <a:off x="1897" y="2452"/>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607" name="Group 439"/>
                <p:cNvGrpSpPr>
                  <a:grpSpLocks/>
                </p:cNvGrpSpPr>
                <p:nvPr/>
              </p:nvGrpSpPr>
              <p:grpSpPr bwMode="auto">
                <a:xfrm>
                  <a:off x="1697" y="2475"/>
                  <a:ext cx="246" cy="72"/>
                  <a:chOff x="1697" y="2475"/>
                  <a:chExt cx="246" cy="72"/>
                </a:xfrm>
              </p:grpSpPr>
              <p:grpSp>
                <p:nvGrpSpPr>
                  <p:cNvPr id="263608" name="Group 440"/>
                  <p:cNvGrpSpPr>
                    <a:grpSpLocks/>
                  </p:cNvGrpSpPr>
                  <p:nvPr/>
                </p:nvGrpSpPr>
                <p:grpSpPr bwMode="auto">
                  <a:xfrm>
                    <a:off x="1697" y="2475"/>
                    <a:ext cx="127" cy="72"/>
                    <a:chOff x="1697" y="2475"/>
                    <a:chExt cx="127" cy="72"/>
                  </a:xfrm>
                </p:grpSpPr>
                <p:sp>
                  <p:nvSpPr>
                    <p:cNvPr id="263609" name="AutoShape 441"/>
                    <p:cNvSpPr>
                      <a:spLocks noChangeArrowheads="1"/>
                    </p:cNvSpPr>
                    <p:nvPr/>
                  </p:nvSpPr>
                  <p:spPr bwMode="auto">
                    <a:xfrm>
                      <a:off x="1697" y="2475"/>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610" name="AutoShape 442"/>
                    <p:cNvSpPr>
                      <a:spLocks noChangeArrowheads="1"/>
                    </p:cNvSpPr>
                    <p:nvPr/>
                  </p:nvSpPr>
                  <p:spPr bwMode="auto">
                    <a:xfrm>
                      <a:off x="1757" y="2475"/>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611" name="Group 443"/>
                  <p:cNvGrpSpPr>
                    <a:grpSpLocks/>
                  </p:cNvGrpSpPr>
                  <p:nvPr/>
                </p:nvGrpSpPr>
                <p:grpSpPr bwMode="auto">
                  <a:xfrm>
                    <a:off x="1816" y="2475"/>
                    <a:ext cx="127" cy="72"/>
                    <a:chOff x="1816" y="2475"/>
                    <a:chExt cx="127" cy="72"/>
                  </a:xfrm>
                </p:grpSpPr>
                <p:sp>
                  <p:nvSpPr>
                    <p:cNvPr id="263612" name="AutoShape 444"/>
                    <p:cNvSpPr>
                      <a:spLocks noChangeArrowheads="1"/>
                    </p:cNvSpPr>
                    <p:nvPr/>
                  </p:nvSpPr>
                  <p:spPr bwMode="auto">
                    <a:xfrm>
                      <a:off x="1816" y="2475"/>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613" name="AutoShape 445"/>
                    <p:cNvSpPr>
                      <a:spLocks noChangeArrowheads="1"/>
                    </p:cNvSpPr>
                    <p:nvPr/>
                  </p:nvSpPr>
                  <p:spPr bwMode="auto">
                    <a:xfrm>
                      <a:off x="1877" y="2475"/>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614" name="Group 446"/>
                <p:cNvGrpSpPr>
                  <a:grpSpLocks/>
                </p:cNvGrpSpPr>
                <p:nvPr/>
              </p:nvGrpSpPr>
              <p:grpSpPr bwMode="auto">
                <a:xfrm>
                  <a:off x="1677" y="2498"/>
                  <a:ext cx="246" cy="72"/>
                  <a:chOff x="1677" y="2498"/>
                  <a:chExt cx="246" cy="72"/>
                </a:xfrm>
              </p:grpSpPr>
              <p:grpSp>
                <p:nvGrpSpPr>
                  <p:cNvPr id="263615" name="Group 447"/>
                  <p:cNvGrpSpPr>
                    <a:grpSpLocks/>
                  </p:cNvGrpSpPr>
                  <p:nvPr/>
                </p:nvGrpSpPr>
                <p:grpSpPr bwMode="auto">
                  <a:xfrm>
                    <a:off x="1677" y="2498"/>
                    <a:ext cx="127" cy="72"/>
                    <a:chOff x="1677" y="2498"/>
                    <a:chExt cx="127" cy="72"/>
                  </a:xfrm>
                </p:grpSpPr>
                <p:sp>
                  <p:nvSpPr>
                    <p:cNvPr id="263616" name="AutoShape 448"/>
                    <p:cNvSpPr>
                      <a:spLocks noChangeArrowheads="1"/>
                    </p:cNvSpPr>
                    <p:nvPr/>
                  </p:nvSpPr>
                  <p:spPr bwMode="auto">
                    <a:xfrm>
                      <a:off x="1677" y="2498"/>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617" name="AutoShape 449"/>
                    <p:cNvSpPr>
                      <a:spLocks noChangeArrowheads="1"/>
                    </p:cNvSpPr>
                    <p:nvPr/>
                  </p:nvSpPr>
                  <p:spPr bwMode="auto">
                    <a:xfrm>
                      <a:off x="1737" y="2498"/>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618" name="Group 450"/>
                  <p:cNvGrpSpPr>
                    <a:grpSpLocks/>
                  </p:cNvGrpSpPr>
                  <p:nvPr/>
                </p:nvGrpSpPr>
                <p:grpSpPr bwMode="auto">
                  <a:xfrm>
                    <a:off x="1796" y="2498"/>
                    <a:ext cx="127" cy="72"/>
                    <a:chOff x="1796" y="2498"/>
                    <a:chExt cx="127" cy="72"/>
                  </a:xfrm>
                </p:grpSpPr>
                <p:sp>
                  <p:nvSpPr>
                    <p:cNvPr id="263619" name="AutoShape 451"/>
                    <p:cNvSpPr>
                      <a:spLocks noChangeArrowheads="1"/>
                    </p:cNvSpPr>
                    <p:nvPr/>
                  </p:nvSpPr>
                  <p:spPr bwMode="auto">
                    <a:xfrm>
                      <a:off x="1796" y="2498"/>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620" name="AutoShape 452"/>
                    <p:cNvSpPr>
                      <a:spLocks noChangeArrowheads="1"/>
                    </p:cNvSpPr>
                    <p:nvPr/>
                  </p:nvSpPr>
                  <p:spPr bwMode="auto">
                    <a:xfrm>
                      <a:off x="1857" y="2498"/>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621" name="Group 453"/>
                <p:cNvGrpSpPr>
                  <a:grpSpLocks/>
                </p:cNvGrpSpPr>
                <p:nvPr/>
              </p:nvGrpSpPr>
              <p:grpSpPr bwMode="auto">
                <a:xfrm>
                  <a:off x="1656" y="2521"/>
                  <a:ext cx="247" cy="72"/>
                  <a:chOff x="1656" y="2521"/>
                  <a:chExt cx="247" cy="72"/>
                </a:xfrm>
              </p:grpSpPr>
              <p:grpSp>
                <p:nvGrpSpPr>
                  <p:cNvPr id="263622" name="Group 454"/>
                  <p:cNvGrpSpPr>
                    <a:grpSpLocks/>
                  </p:cNvGrpSpPr>
                  <p:nvPr/>
                </p:nvGrpSpPr>
                <p:grpSpPr bwMode="auto">
                  <a:xfrm>
                    <a:off x="1656" y="2521"/>
                    <a:ext cx="127" cy="72"/>
                    <a:chOff x="1656" y="2521"/>
                    <a:chExt cx="127" cy="72"/>
                  </a:xfrm>
                </p:grpSpPr>
                <p:sp>
                  <p:nvSpPr>
                    <p:cNvPr id="263623" name="AutoShape 455"/>
                    <p:cNvSpPr>
                      <a:spLocks noChangeArrowheads="1"/>
                    </p:cNvSpPr>
                    <p:nvPr/>
                  </p:nvSpPr>
                  <p:spPr bwMode="auto">
                    <a:xfrm>
                      <a:off x="1656" y="2521"/>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624" name="AutoShape 456"/>
                    <p:cNvSpPr>
                      <a:spLocks noChangeArrowheads="1"/>
                    </p:cNvSpPr>
                    <p:nvPr/>
                  </p:nvSpPr>
                  <p:spPr bwMode="auto">
                    <a:xfrm>
                      <a:off x="1717" y="2521"/>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625" name="Group 457"/>
                  <p:cNvGrpSpPr>
                    <a:grpSpLocks/>
                  </p:cNvGrpSpPr>
                  <p:nvPr/>
                </p:nvGrpSpPr>
                <p:grpSpPr bwMode="auto">
                  <a:xfrm>
                    <a:off x="1776" y="2521"/>
                    <a:ext cx="127" cy="72"/>
                    <a:chOff x="1776" y="2521"/>
                    <a:chExt cx="127" cy="72"/>
                  </a:xfrm>
                </p:grpSpPr>
                <p:sp>
                  <p:nvSpPr>
                    <p:cNvPr id="263626" name="AutoShape 458"/>
                    <p:cNvSpPr>
                      <a:spLocks noChangeArrowheads="1"/>
                    </p:cNvSpPr>
                    <p:nvPr/>
                  </p:nvSpPr>
                  <p:spPr bwMode="auto">
                    <a:xfrm>
                      <a:off x="1776" y="2521"/>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627" name="AutoShape 459"/>
                    <p:cNvSpPr>
                      <a:spLocks noChangeArrowheads="1"/>
                    </p:cNvSpPr>
                    <p:nvPr/>
                  </p:nvSpPr>
                  <p:spPr bwMode="auto">
                    <a:xfrm>
                      <a:off x="1836" y="2521"/>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grpSp>
        <p:grpSp>
          <p:nvGrpSpPr>
            <p:cNvPr id="263628" name="Group 460"/>
            <p:cNvGrpSpPr>
              <a:grpSpLocks/>
            </p:cNvGrpSpPr>
            <p:nvPr/>
          </p:nvGrpSpPr>
          <p:grpSpPr bwMode="auto">
            <a:xfrm>
              <a:off x="1992" y="2452"/>
              <a:ext cx="308" cy="330"/>
              <a:chOff x="1992" y="2452"/>
              <a:chExt cx="308" cy="330"/>
            </a:xfrm>
          </p:grpSpPr>
          <p:grpSp>
            <p:nvGrpSpPr>
              <p:cNvPr id="263629" name="Group 461"/>
              <p:cNvGrpSpPr>
                <a:grpSpLocks/>
              </p:cNvGrpSpPr>
              <p:nvPr/>
            </p:nvGrpSpPr>
            <p:grpSpPr bwMode="auto">
              <a:xfrm>
                <a:off x="1992" y="2641"/>
                <a:ext cx="308" cy="141"/>
                <a:chOff x="1992" y="2641"/>
                <a:chExt cx="308" cy="141"/>
              </a:xfrm>
            </p:grpSpPr>
            <p:grpSp>
              <p:nvGrpSpPr>
                <p:cNvPr id="263630" name="Group 462"/>
                <p:cNvGrpSpPr>
                  <a:grpSpLocks/>
                </p:cNvGrpSpPr>
                <p:nvPr/>
              </p:nvGrpSpPr>
              <p:grpSpPr bwMode="auto">
                <a:xfrm>
                  <a:off x="2053" y="2641"/>
                  <a:ext cx="247" cy="72"/>
                  <a:chOff x="2053" y="2641"/>
                  <a:chExt cx="247" cy="72"/>
                </a:xfrm>
              </p:grpSpPr>
              <p:grpSp>
                <p:nvGrpSpPr>
                  <p:cNvPr id="263631" name="Group 463"/>
                  <p:cNvGrpSpPr>
                    <a:grpSpLocks/>
                  </p:cNvGrpSpPr>
                  <p:nvPr/>
                </p:nvGrpSpPr>
                <p:grpSpPr bwMode="auto">
                  <a:xfrm>
                    <a:off x="2053" y="2641"/>
                    <a:ext cx="127" cy="72"/>
                    <a:chOff x="2053" y="2641"/>
                    <a:chExt cx="127" cy="72"/>
                  </a:xfrm>
                </p:grpSpPr>
                <p:sp>
                  <p:nvSpPr>
                    <p:cNvPr id="263632" name="AutoShape 464"/>
                    <p:cNvSpPr>
                      <a:spLocks noChangeArrowheads="1"/>
                    </p:cNvSpPr>
                    <p:nvPr/>
                  </p:nvSpPr>
                  <p:spPr bwMode="auto">
                    <a:xfrm>
                      <a:off x="2053" y="2641"/>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633" name="AutoShape 465"/>
                    <p:cNvSpPr>
                      <a:spLocks noChangeArrowheads="1"/>
                    </p:cNvSpPr>
                    <p:nvPr/>
                  </p:nvSpPr>
                  <p:spPr bwMode="auto">
                    <a:xfrm>
                      <a:off x="2114" y="2641"/>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634" name="Group 466"/>
                  <p:cNvGrpSpPr>
                    <a:grpSpLocks/>
                  </p:cNvGrpSpPr>
                  <p:nvPr/>
                </p:nvGrpSpPr>
                <p:grpSpPr bwMode="auto">
                  <a:xfrm>
                    <a:off x="2173" y="2641"/>
                    <a:ext cx="127" cy="72"/>
                    <a:chOff x="2173" y="2641"/>
                    <a:chExt cx="127" cy="72"/>
                  </a:xfrm>
                </p:grpSpPr>
                <p:sp>
                  <p:nvSpPr>
                    <p:cNvPr id="263635" name="AutoShape 467"/>
                    <p:cNvSpPr>
                      <a:spLocks noChangeArrowheads="1"/>
                    </p:cNvSpPr>
                    <p:nvPr/>
                  </p:nvSpPr>
                  <p:spPr bwMode="auto">
                    <a:xfrm>
                      <a:off x="2173" y="2641"/>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636" name="AutoShape 468"/>
                    <p:cNvSpPr>
                      <a:spLocks noChangeArrowheads="1"/>
                    </p:cNvSpPr>
                    <p:nvPr/>
                  </p:nvSpPr>
                  <p:spPr bwMode="auto">
                    <a:xfrm>
                      <a:off x="2233" y="2641"/>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637" name="Group 469"/>
                <p:cNvGrpSpPr>
                  <a:grpSpLocks/>
                </p:cNvGrpSpPr>
                <p:nvPr/>
              </p:nvGrpSpPr>
              <p:grpSpPr bwMode="auto">
                <a:xfrm>
                  <a:off x="2033" y="2664"/>
                  <a:ext cx="246" cy="72"/>
                  <a:chOff x="2033" y="2664"/>
                  <a:chExt cx="246" cy="72"/>
                </a:xfrm>
              </p:grpSpPr>
              <p:grpSp>
                <p:nvGrpSpPr>
                  <p:cNvPr id="263638" name="Group 470"/>
                  <p:cNvGrpSpPr>
                    <a:grpSpLocks/>
                  </p:cNvGrpSpPr>
                  <p:nvPr/>
                </p:nvGrpSpPr>
                <p:grpSpPr bwMode="auto">
                  <a:xfrm>
                    <a:off x="2033" y="2664"/>
                    <a:ext cx="127" cy="72"/>
                    <a:chOff x="2033" y="2664"/>
                    <a:chExt cx="127" cy="72"/>
                  </a:xfrm>
                </p:grpSpPr>
                <p:sp>
                  <p:nvSpPr>
                    <p:cNvPr id="263639" name="AutoShape 471"/>
                    <p:cNvSpPr>
                      <a:spLocks noChangeArrowheads="1"/>
                    </p:cNvSpPr>
                    <p:nvPr/>
                  </p:nvSpPr>
                  <p:spPr bwMode="auto">
                    <a:xfrm>
                      <a:off x="2033" y="2664"/>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640" name="AutoShape 472"/>
                    <p:cNvSpPr>
                      <a:spLocks noChangeArrowheads="1"/>
                    </p:cNvSpPr>
                    <p:nvPr/>
                  </p:nvSpPr>
                  <p:spPr bwMode="auto">
                    <a:xfrm>
                      <a:off x="2093" y="2664"/>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641" name="Group 473"/>
                  <p:cNvGrpSpPr>
                    <a:grpSpLocks/>
                  </p:cNvGrpSpPr>
                  <p:nvPr/>
                </p:nvGrpSpPr>
                <p:grpSpPr bwMode="auto">
                  <a:xfrm>
                    <a:off x="2152" y="2664"/>
                    <a:ext cx="127" cy="72"/>
                    <a:chOff x="2152" y="2664"/>
                    <a:chExt cx="127" cy="72"/>
                  </a:xfrm>
                </p:grpSpPr>
                <p:sp>
                  <p:nvSpPr>
                    <p:cNvPr id="263642" name="AutoShape 474"/>
                    <p:cNvSpPr>
                      <a:spLocks noChangeArrowheads="1"/>
                    </p:cNvSpPr>
                    <p:nvPr/>
                  </p:nvSpPr>
                  <p:spPr bwMode="auto">
                    <a:xfrm>
                      <a:off x="2152" y="2664"/>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643" name="AutoShape 475"/>
                    <p:cNvSpPr>
                      <a:spLocks noChangeArrowheads="1"/>
                    </p:cNvSpPr>
                    <p:nvPr/>
                  </p:nvSpPr>
                  <p:spPr bwMode="auto">
                    <a:xfrm>
                      <a:off x="2213" y="2664"/>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644" name="Group 476"/>
                <p:cNvGrpSpPr>
                  <a:grpSpLocks/>
                </p:cNvGrpSpPr>
                <p:nvPr/>
              </p:nvGrpSpPr>
              <p:grpSpPr bwMode="auto">
                <a:xfrm>
                  <a:off x="2013" y="2687"/>
                  <a:ext cx="246" cy="72"/>
                  <a:chOff x="2013" y="2687"/>
                  <a:chExt cx="246" cy="72"/>
                </a:xfrm>
              </p:grpSpPr>
              <p:grpSp>
                <p:nvGrpSpPr>
                  <p:cNvPr id="263645" name="Group 477"/>
                  <p:cNvGrpSpPr>
                    <a:grpSpLocks/>
                  </p:cNvGrpSpPr>
                  <p:nvPr/>
                </p:nvGrpSpPr>
                <p:grpSpPr bwMode="auto">
                  <a:xfrm>
                    <a:off x="2013" y="2687"/>
                    <a:ext cx="127" cy="72"/>
                    <a:chOff x="2013" y="2687"/>
                    <a:chExt cx="127" cy="72"/>
                  </a:xfrm>
                </p:grpSpPr>
                <p:sp>
                  <p:nvSpPr>
                    <p:cNvPr id="263646" name="AutoShape 478"/>
                    <p:cNvSpPr>
                      <a:spLocks noChangeArrowheads="1"/>
                    </p:cNvSpPr>
                    <p:nvPr/>
                  </p:nvSpPr>
                  <p:spPr bwMode="auto">
                    <a:xfrm>
                      <a:off x="2013" y="2687"/>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647" name="AutoShape 479"/>
                    <p:cNvSpPr>
                      <a:spLocks noChangeArrowheads="1"/>
                    </p:cNvSpPr>
                    <p:nvPr/>
                  </p:nvSpPr>
                  <p:spPr bwMode="auto">
                    <a:xfrm>
                      <a:off x="2073" y="2687"/>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648" name="Group 480"/>
                  <p:cNvGrpSpPr>
                    <a:grpSpLocks/>
                  </p:cNvGrpSpPr>
                  <p:nvPr/>
                </p:nvGrpSpPr>
                <p:grpSpPr bwMode="auto">
                  <a:xfrm>
                    <a:off x="2132" y="2687"/>
                    <a:ext cx="127" cy="72"/>
                    <a:chOff x="2132" y="2687"/>
                    <a:chExt cx="127" cy="72"/>
                  </a:xfrm>
                </p:grpSpPr>
                <p:sp>
                  <p:nvSpPr>
                    <p:cNvPr id="263649" name="AutoShape 481"/>
                    <p:cNvSpPr>
                      <a:spLocks noChangeArrowheads="1"/>
                    </p:cNvSpPr>
                    <p:nvPr/>
                  </p:nvSpPr>
                  <p:spPr bwMode="auto">
                    <a:xfrm>
                      <a:off x="2132" y="2687"/>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650" name="AutoShape 482"/>
                    <p:cNvSpPr>
                      <a:spLocks noChangeArrowheads="1"/>
                    </p:cNvSpPr>
                    <p:nvPr/>
                  </p:nvSpPr>
                  <p:spPr bwMode="auto">
                    <a:xfrm>
                      <a:off x="2193" y="2687"/>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651" name="Group 483"/>
                <p:cNvGrpSpPr>
                  <a:grpSpLocks/>
                </p:cNvGrpSpPr>
                <p:nvPr/>
              </p:nvGrpSpPr>
              <p:grpSpPr bwMode="auto">
                <a:xfrm>
                  <a:off x="1992" y="2710"/>
                  <a:ext cx="247" cy="72"/>
                  <a:chOff x="1992" y="2710"/>
                  <a:chExt cx="247" cy="72"/>
                </a:xfrm>
              </p:grpSpPr>
              <p:grpSp>
                <p:nvGrpSpPr>
                  <p:cNvPr id="263652" name="Group 484"/>
                  <p:cNvGrpSpPr>
                    <a:grpSpLocks/>
                  </p:cNvGrpSpPr>
                  <p:nvPr/>
                </p:nvGrpSpPr>
                <p:grpSpPr bwMode="auto">
                  <a:xfrm>
                    <a:off x="1992" y="2710"/>
                    <a:ext cx="127" cy="72"/>
                    <a:chOff x="1992" y="2710"/>
                    <a:chExt cx="127" cy="72"/>
                  </a:xfrm>
                </p:grpSpPr>
                <p:sp>
                  <p:nvSpPr>
                    <p:cNvPr id="263653" name="AutoShape 485"/>
                    <p:cNvSpPr>
                      <a:spLocks noChangeArrowheads="1"/>
                    </p:cNvSpPr>
                    <p:nvPr/>
                  </p:nvSpPr>
                  <p:spPr bwMode="auto">
                    <a:xfrm>
                      <a:off x="1992" y="2710"/>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654" name="AutoShape 486"/>
                    <p:cNvSpPr>
                      <a:spLocks noChangeArrowheads="1"/>
                    </p:cNvSpPr>
                    <p:nvPr/>
                  </p:nvSpPr>
                  <p:spPr bwMode="auto">
                    <a:xfrm>
                      <a:off x="2053" y="2710"/>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655" name="Group 487"/>
                  <p:cNvGrpSpPr>
                    <a:grpSpLocks/>
                  </p:cNvGrpSpPr>
                  <p:nvPr/>
                </p:nvGrpSpPr>
                <p:grpSpPr bwMode="auto">
                  <a:xfrm>
                    <a:off x="2112" y="2710"/>
                    <a:ext cx="127" cy="72"/>
                    <a:chOff x="2112" y="2710"/>
                    <a:chExt cx="127" cy="72"/>
                  </a:xfrm>
                </p:grpSpPr>
                <p:sp>
                  <p:nvSpPr>
                    <p:cNvPr id="263656" name="AutoShape 488"/>
                    <p:cNvSpPr>
                      <a:spLocks noChangeArrowheads="1"/>
                    </p:cNvSpPr>
                    <p:nvPr/>
                  </p:nvSpPr>
                  <p:spPr bwMode="auto">
                    <a:xfrm>
                      <a:off x="2112" y="2710"/>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657" name="AutoShape 489"/>
                    <p:cNvSpPr>
                      <a:spLocks noChangeArrowheads="1"/>
                    </p:cNvSpPr>
                    <p:nvPr/>
                  </p:nvSpPr>
                  <p:spPr bwMode="auto">
                    <a:xfrm>
                      <a:off x="2172" y="2710"/>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grpSp>
            <p:nvGrpSpPr>
              <p:cNvPr id="263658" name="Group 490"/>
              <p:cNvGrpSpPr>
                <a:grpSpLocks/>
              </p:cNvGrpSpPr>
              <p:nvPr/>
            </p:nvGrpSpPr>
            <p:grpSpPr bwMode="auto">
              <a:xfrm>
                <a:off x="1992" y="2579"/>
                <a:ext cx="308" cy="141"/>
                <a:chOff x="1992" y="2579"/>
                <a:chExt cx="308" cy="141"/>
              </a:xfrm>
            </p:grpSpPr>
            <p:grpSp>
              <p:nvGrpSpPr>
                <p:cNvPr id="263659" name="Group 491"/>
                <p:cNvGrpSpPr>
                  <a:grpSpLocks/>
                </p:cNvGrpSpPr>
                <p:nvPr/>
              </p:nvGrpSpPr>
              <p:grpSpPr bwMode="auto">
                <a:xfrm>
                  <a:off x="2053" y="2579"/>
                  <a:ext cx="247" cy="72"/>
                  <a:chOff x="2053" y="2579"/>
                  <a:chExt cx="247" cy="72"/>
                </a:xfrm>
              </p:grpSpPr>
              <p:grpSp>
                <p:nvGrpSpPr>
                  <p:cNvPr id="263660" name="Group 492"/>
                  <p:cNvGrpSpPr>
                    <a:grpSpLocks/>
                  </p:cNvGrpSpPr>
                  <p:nvPr/>
                </p:nvGrpSpPr>
                <p:grpSpPr bwMode="auto">
                  <a:xfrm>
                    <a:off x="2053" y="2579"/>
                    <a:ext cx="127" cy="72"/>
                    <a:chOff x="2053" y="2579"/>
                    <a:chExt cx="127" cy="72"/>
                  </a:xfrm>
                </p:grpSpPr>
                <p:sp>
                  <p:nvSpPr>
                    <p:cNvPr id="263661" name="AutoShape 493"/>
                    <p:cNvSpPr>
                      <a:spLocks noChangeArrowheads="1"/>
                    </p:cNvSpPr>
                    <p:nvPr/>
                  </p:nvSpPr>
                  <p:spPr bwMode="auto">
                    <a:xfrm>
                      <a:off x="2053" y="2579"/>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662" name="AutoShape 494"/>
                    <p:cNvSpPr>
                      <a:spLocks noChangeArrowheads="1"/>
                    </p:cNvSpPr>
                    <p:nvPr/>
                  </p:nvSpPr>
                  <p:spPr bwMode="auto">
                    <a:xfrm>
                      <a:off x="2114" y="2579"/>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663" name="Group 495"/>
                  <p:cNvGrpSpPr>
                    <a:grpSpLocks/>
                  </p:cNvGrpSpPr>
                  <p:nvPr/>
                </p:nvGrpSpPr>
                <p:grpSpPr bwMode="auto">
                  <a:xfrm>
                    <a:off x="2173" y="2579"/>
                    <a:ext cx="127" cy="72"/>
                    <a:chOff x="2173" y="2579"/>
                    <a:chExt cx="127" cy="72"/>
                  </a:xfrm>
                </p:grpSpPr>
                <p:sp>
                  <p:nvSpPr>
                    <p:cNvPr id="263664" name="AutoShape 496"/>
                    <p:cNvSpPr>
                      <a:spLocks noChangeArrowheads="1"/>
                    </p:cNvSpPr>
                    <p:nvPr/>
                  </p:nvSpPr>
                  <p:spPr bwMode="auto">
                    <a:xfrm>
                      <a:off x="2173" y="2579"/>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665" name="AutoShape 497"/>
                    <p:cNvSpPr>
                      <a:spLocks noChangeArrowheads="1"/>
                    </p:cNvSpPr>
                    <p:nvPr/>
                  </p:nvSpPr>
                  <p:spPr bwMode="auto">
                    <a:xfrm>
                      <a:off x="2233" y="2579"/>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666" name="Group 498"/>
                <p:cNvGrpSpPr>
                  <a:grpSpLocks/>
                </p:cNvGrpSpPr>
                <p:nvPr/>
              </p:nvGrpSpPr>
              <p:grpSpPr bwMode="auto">
                <a:xfrm>
                  <a:off x="2033" y="2602"/>
                  <a:ext cx="246" cy="72"/>
                  <a:chOff x="2033" y="2602"/>
                  <a:chExt cx="246" cy="72"/>
                </a:xfrm>
              </p:grpSpPr>
              <p:grpSp>
                <p:nvGrpSpPr>
                  <p:cNvPr id="263667" name="Group 499"/>
                  <p:cNvGrpSpPr>
                    <a:grpSpLocks/>
                  </p:cNvGrpSpPr>
                  <p:nvPr/>
                </p:nvGrpSpPr>
                <p:grpSpPr bwMode="auto">
                  <a:xfrm>
                    <a:off x="2033" y="2602"/>
                    <a:ext cx="127" cy="72"/>
                    <a:chOff x="2033" y="2602"/>
                    <a:chExt cx="127" cy="72"/>
                  </a:xfrm>
                </p:grpSpPr>
                <p:sp>
                  <p:nvSpPr>
                    <p:cNvPr id="263668" name="AutoShape 500"/>
                    <p:cNvSpPr>
                      <a:spLocks noChangeArrowheads="1"/>
                    </p:cNvSpPr>
                    <p:nvPr/>
                  </p:nvSpPr>
                  <p:spPr bwMode="auto">
                    <a:xfrm>
                      <a:off x="2033" y="2602"/>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669" name="AutoShape 501"/>
                    <p:cNvSpPr>
                      <a:spLocks noChangeArrowheads="1"/>
                    </p:cNvSpPr>
                    <p:nvPr/>
                  </p:nvSpPr>
                  <p:spPr bwMode="auto">
                    <a:xfrm>
                      <a:off x="2093" y="2602"/>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670" name="Group 502"/>
                  <p:cNvGrpSpPr>
                    <a:grpSpLocks/>
                  </p:cNvGrpSpPr>
                  <p:nvPr/>
                </p:nvGrpSpPr>
                <p:grpSpPr bwMode="auto">
                  <a:xfrm>
                    <a:off x="2152" y="2602"/>
                    <a:ext cx="127" cy="72"/>
                    <a:chOff x="2152" y="2602"/>
                    <a:chExt cx="127" cy="72"/>
                  </a:xfrm>
                </p:grpSpPr>
                <p:sp>
                  <p:nvSpPr>
                    <p:cNvPr id="263671" name="AutoShape 503"/>
                    <p:cNvSpPr>
                      <a:spLocks noChangeArrowheads="1"/>
                    </p:cNvSpPr>
                    <p:nvPr/>
                  </p:nvSpPr>
                  <p:spPr bwMode="auto">
                    <a:xfrm>
                      <a:off x="2152" y="2602"/>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672" name="AutoShape 504"/>
                    <p:cNvSpPr>
                      <a:spLocks noChangeArrowheads="1"/>
                    </p:cNvSpPr>
                    <p:nvPr/>
                  </p:nvSpPr>
                  <p:spPr bwMode="auto">
                    <a:xfrm>
                      <a:off x="2213" y="2602"/>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673" name="Group 505"/>
                <p:cNvGrpSpPr>
                  <a:grpSpLocks/>
                </p:cNvGrpSpPr>
                <p:nvPr/>
              </p:nvGrpSpPr>
              <p:grpSpPr bwMode="auto">
                <a:xfrm>
                  <a:off x="2013" y="2625"/>
                  <a:ext cx="246" cy="72"/>
                  <a:chOff x="2013" y="2625"/>
                  <a:chExt cx="246" cy="72"/>
                </a:xfrm>
              </p:grpSpPr>
              <p:grpSp>
                <p:nvGrpSpPr>
                  <p:cNvPr id="263674" name="Group 506"/>
                  <p:cNvGrpSpPr>
                    <a:grpSpLocks/>
                  </p:cNvGrpSpPr>
                  <p:nvPr/>
                </p:nvGrpSpPr>
                <p:grpSpPr bwMode="auto">
                  <a:xfrm>
                    <a:off x="2013" y="2625"/>
                    <a:ext cx="127" cy="72"/>
                    <a:chOff x="2013" y="2625"/>
                    <a:chExt cx="127" cy="72"/>
                  </a:xfrm>
                </p:grpSpPr>
                <p:sp>
                  <p:nvSpPr>
                    <p:cNvPr id="263675" name="AutoShape 507"/>
                    <p:cNvSpPr>
                      <a:spLocks noChangeArrowheads="1"/>
                    </p:cNvSpPr>
                    <p:nvPr/>
                  </p:nvSpPr>
                  <p:spPr bwMode="auto">
                    <a:xfrm>
                      <a:off x="2013" y="2625"/>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676" name="AutoShape 508"/>
                    <p:cNvSpPr>
                      <a:spLocks noChangeArrowheads="1"/>
                    </p:cNvSpPr>
                    <p:nvPr/>
                  </p:nvSpPr>
                  <p:spPr bwMode="auto">
                    <a:xfrm>
                      <a:off x="2073" y="2625"/>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677" name="Group 509"/>
                  <p:cNvGrpSpPr>
                    <a:grpSpLocks/>
                  </p:cNvGrpSpPr>
                  <p:nvPr/>
                </p:nvGrpSpPr>
                <p:grpSpPr bwMode="auto">
                  <a:xfrm>
                    <a:off x="2132" y="2625"/>
                    <a:ext cx="127" cy="72"/>
                    <a:chOff x="2132" y="2625"/>
                    <a:chExt cx="127" cy="72"/>
                  </a:xfrm>
                </p:grpSpPr>
                <p:sp>
                  <p:nvSpPr>
                    <p:cNvPr id="263678" name="AutoShape 510"/>
                    <p:cNvSpPr>
                      <a:spLocks noChangeArrowheads="1"/>
                    </p:cNvSpPr>
                    <p:nvPr/>
                  </p:nvSpPr>
                  <p:spPr bwMode="auto">
                    <a:xfrm>
                      <a:off x="2132" y="2625"/>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679" name="AutoShape 511"/>
                    <p:cNvSpPr>
                      <a:spLocks noChangeArrowheads="1"/>
                    </p:cNvSpPr>
                    <p:nvPr/>
                  </p:nvSpPr>
                  <p:spPr bwMode="auto">
                    <a:xfrm>
                      <a:off x="2193" y="2625"/>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680" name="Group 512"/>
                <p:cNvGrpSpPr>
                  <a:grpSpLocks/>
                </p:cNvGrpSpPr>
                <p:nvPr/>
              </p:nvGrpSpPr>
              <p:grpSpPr bwMode="auto">
                <a:xfrm>
                  <a:off x="1992" y="2648"/>
                  <a:ext cx="247" cy="72"/>
                  <a:chOff x="1992" y="2648"/>
                  <a:chExt cx="247" cy="72"/>
                </a:xfrm>
              </p:grpSpPr>
              <p:grpSp>
                <p:nvGrpSpPr>
                  <p:cNvPr id="263681" name="Group 513"/>
                  <p:cNvGrpSpPr>
                    <a:grpSpLocks/>
                  </p:cNvGrpSpPr>
                  <p:nvPr/>
                </p:nvGrpSpPr>
                <p:grpSpPr bwMode="auto">
                  <a:xfrm>
                    <a:off x="1992" y="2648"/>
                    <a:ext cx="127" cy="72"/>
                    <a:chOff x="1992" y="2648"/>
                    <a:chExt cx="127" cy="72"/>
                  </a:xfrm>
                </p:grpSpPr>
                <p:sp>
                  <p:nvSpPr>
                    <p:cNvPr id="263682" name="AutoShape 514"/>
                    <p:cNvSpPr>
                      <a:spLocks noChangeArrowheads="1"/>
                    </p:cNvSpPr>
                    <p:nvPr/>
                  </p:nvSpPr>
                  <p:spPr bwMode="auto">
                    <a:xfrm>
                      <a:off x="1992" y="2648"/>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683" name="AutoShape 515"/>
                    <p:cNvSpPr>
                      <a:spLocks noChangeArrowheads="1"/>
                    </p:cNvSpPr>
                    <p:nvPr/>
                  </p:nvSpPr>
                  <p:spPr bwMode="auto">
                    <a:xfrm>
                      <a:off x="2053" y="2648"/>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684" name="Group 516"/>
                  <p:cNvGrpSpPr>
                    <a:grpSpLocks/>
                  </p:cNvGrpSpPr>
                  <p:nvPr/>
                </p:nvGrpSpPr>
                <p:grpSpPr bwMode="auto">
                  <a:xfrm>
                    <a:off x="2112" y="2648"/>
                    <a:ext cx="127" cy="72"/>
                    <a:chOff x="2112" y="2648"/>
                    <a:chExt cx="127" cy="72"/>
                  </a:xfrm>
                </p:grpSpPr>
                <p:sp>
                  <p:nvSpPr>
                    <p:cNvPr id="263685" name="AutoShape 517"/>
                    <p:cNvSpPr>
                      <a:spLocks noChangeArrowheads="1"/>
                    </p:cNvSpPr>
                    <p:nvPr/>
                  </p:nvSpPr>
                  <p:spPr bwMode="auto">
                    <a:xfrm>
                      <a:off x="2112" y="2648"/>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686" name="AutoShape 518"/>
                    <p:cNvSpPr>
                      <a:spLocks noChangeArrowheads="1"/>
                    </p:cNvSpPr>
                    <p:nvPr/>
                  </p:nvSpPr>
                  <p:spPr bwMode="auto">
                    <a:xfrm>
                      <a:off x="2172" y="2648"/>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grpSp>
            <p:nvGrpSpPr>
              <p:cNvPr id="263687" name="Group 519"/>
              <p:cNvGrpSpPr>
                <a:grpSpLocks/>
              </p:cNvGrpSpPr>
              <p:nvPr/>
            </p:nvGrpSpPr>
            <p:grpSpPr bwMode="auto">
              <a:xfrm>
                <a:off x="1992" y="2516"/>
                <a:ext cx="308" cy="141"/>
                <a:chOff x="1992" y="2516"/>
                <a:chExt cx="308" cy="141"/>
              </a:xfrm>
            </p:grpSpPr>
            <p:grpSp>
              <p:nvGrpSpPr>
                <p:cNvPr id="263688" name="Group 520"/>
                <p:cNvGrpSpPr>
                  <a:grpSpLocks/>
                </p:cNvGrpSpPr>
                <p:nvPr/>
              </p:nvGrpSpPr>
              <p:grpSpPr bwMode="auto">
                <a:xfrm>
                  <a:off x="2053" y="2516"/>
                  <a:ext cx="247" cy="72"/>
                  <a:chOff x="2053" y="2516"/>
                  <a:chExt cx="247" cy="72"/>
                </a:xfrm>
              </p:grpSpPr>
              <p:grpSp>
                <p:nvGrpSpPr>
                  <p:cNvPr id="263689" name="Group 521"/>
                  <p:cNvGrpSpPr>
                    <a:grpSpLocks/>
                  </p:cNvGrpSpPr>
                  <p:nvPr/>
                </p:nvGrpSpPr>
                <p:grpSpPr bwMode="auto">
                  <a:xfrm>
                    <a:off x="2053" y="2516"/>
                    <a:ext cx="127" cy="72"/>
                    <a:chOff x="2053" y="2516"/>
                    <a:chExt cx="127" cy="72"/>
                  </a:xfrm>
                </p:grpSpPr>
                <p:sp>
                  <p:nvSpPr>
                    <p:cNvPr id="263690" name="AutoShape 522"/>
                    <p:cNvSpPr>
                      <a:spLocks noChangeArrowheads="1"/>
                    </p:cNvSpPr>
                    <p:nvPr/>
                  </p:nvSpPr>
                  <p:spPr bwMode="auto">
                    <a:xfrm>
                      <a:off x="2053" y="2516"/>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691" name="AutoShape 523"/>
                    <p:cNvSpPr>
                      <a:spLocks noChangeArrowheads="1"/>
                    </p:cNvSpPr>
                    <p:nvPr/>
                  </p:nvSpPr>
                  <p:spPr bwMode="auto">
                    <a:xfrm>
                      <a:off x="2114" y="2516"/>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692" name="Group 524"/>
                  <p:cNvGrpSpPr>
                    <a:grpSpLocks/>
                  </p:cNvGrpSpPr>
                  <p:nvPr/>
                </p:nvGrpSpPr>
                <p:grpSpPr bwMode="auto">
                  <a:xfrm>
                    <a:off x="2173" y="2516"/>
                    <a:ext cx="127" cy="72"/>
                    <a:chOff x="2173" y="2516"/>
                    <a:chExt cx="127" cy="72"/>
                  </a:xfrm>
                </p:grpSpPr>
                <p:sp>
                  <p:nvSpPr>
                    <p:cNvPr id="263693" name="AutoShape 525"/>
                    <p:cNvSpPr>
                      <a:spLocks noChangeArrowheads="1"/>
                    </p:cNvSpPr>
                    <p:nvPr/>
                  </p:nvSpPr>
                  <p:spPr bwMode="auto">
                    <a:xfrm>
                      <a:off x="2173" y="2516"/>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694" name="AutoShape 526"/>
                    <p:cNvSpPr>
                      <a:spLocks noChangeArrowheads="1"/>
                    </p:cNvSpPr>
                    <p:nvPr/>
                  </p:nvSpPr>
                  <p:spPr bwMode="auto">
                    <a:xfrm>
                      <a:off x="2233" y="2516"/>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695" name="Group 527"/>
                <p:cNvGrpSpPr>
                  <a:grpSpLocks/>
                </p:cNvGrpSpPr>
                <p:nvPr/>
              </p:nvGrpSpPr>
              <p:grpSpPr bwMode="auto">
                <a:xfrm>
                  <a:off x="2033" y="2539"/>
                  <a:ext cx="246" cy="72"/>
                  <a:chOff x="2033" y="2539"/>
                  <a:chExt cx="246" cy="72"/>
                </a:xfrm>
              </p:grpSpPr>
              <p:grpSp>
                <p:nvGrpSpPr>
                  <p:cNvPr id="263696" name="Group 528"/>
                  <p:cNvGrpSpPr>
                    <a:grpSpLocks/>
                  </p:cNvGrpSpPr>
                  <p:nvPr/>
                </p:nvGrpSpPr>
                <p:grpSpPr bwMode="auto">
                  <a:xfrm>
                    <a:off x="2033" y="2539"/>
                    <a:ext cx="127" cy="72"/>
                    <a:chOff x="2033" y="2539"/>
                    <a:chExt cx="127" cy="72"/>
                  </a:xfrm>
                </p:grpSpPr>
                <p:sp>
                  <p:nvSpPr>
                    <p:cNvPr id="263697" name="AutoShape 529"/>
                    <p:cNvSpPr>
                      <a:spLocks noChangeArrowheads="1"/>
                    </p:cNvSpPr>
                    <p:nvPr/>
                  </p:nvSpPr>
                  <p:spPr bwMode="auto">
                    <a:xfrm>
                      <a:off x="2033" y="2539"/>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698" name="AutoShape 530"/>
                    <p:cNvSpPr>
                      <a:spLocks noChangeArrowheads="1"/>
                    </p:cNvSpPr>
                    <p:nvPr/>
                  </p:nvSpPr>
                  <p:spPr bwMode="auto">
                    <a:xfrm>
                      <a:off x="2093" y="2539"/>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699" name="Group 531"/>
                  <p:cNvGrpSpPr>
                    <a:grpSpLocks/>
                  </p:cNvGrpSpPr>
                  <p:nvPr/>
                </p:nvGrpSpPr>
                <p:grpSpPr bwMode="auto">
                  <a:xfrm>
                    <a:off x="2152" y="2539"/>
                    <a:ext cx="127" cy="72"/>
                    <a:chOff x="2152" y="2539"/>
                    <a:chExt cx="127" cy="72"/>
                  </a:xfrm>
                </p:grpSpPr>
                <p:sp>
                  <p:nvSpPr>
                    <p:cNvPr id="263700" name="AutoShape 532"/>
                    <p:cNvSpPr>
                      <a:spLocks noChangeArrowheads="1"/>
                    </p:cNvSpPr>
                    <p:nvPr/>
                  </p:nvSpPr>
                  <p:spPr bwMode="auto">
                    <a:xfrm>
                      <a:off x="2152" y="2539"/>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701" name="AutoShape 533"/>
                    <p:cNvSpPr>
                      <a:spLocks noChangeArrowheads="1"/>
                    </p:cNvSpPr>
                    <p:nvPr/>
                  </p:nvSpPr>
                  <p:spPr bwMode="auto">
                    <a:xfrm>
                      <a:off x="2213" y="2539"/>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702" name="Group 534"/>
                <p:cNvGrpSpPr>
                  <a:grpSpLocks/>
                </p:cNvGrpSpPr>
                <p:nvPr/>
              </p:nvGrpSpPr>
              <p:grpSpPr bwMode="auto">
                <a:xfrm>
                  <a:off x="2013" y="2561"/>
                  <a:ext cx="246" cy="73"/>
                  <a:chOff x="2013" y="2561"/>
                  <a:chExt cx="246" cy="73"/>
                </a:xfrm>
              </p:grpSpPr>
              <p:grpSp>
                <p:nvGrpSpPr>
                  <p:cNvPr id="263703" name="Group 535"/>
                  <p:cNvGrpSpPr>
                    <a:grpSpLocks/>
                  </p:cNvGrpSpPr>
                  <p:nvPr/>
                </p:nvGrpSpPr>
                <p:grpSpPr bwMode="auto">
                  <a:xfrm>
                    <a:off x="2013" y="2561"/>
                    <a:ext cx="127" cy="73"/>
                    <a:chOff x="2013" y="2561"/>
                    <a:chExt cx="127" cy="73"/>
                  </a:xfrm>
                </p:grpSpPr>
                <p:sp>
                  <p:nvSpPr>
                    <p:cNvPr id="263704" name="AutoShape 536"/>
                    <p:cNvSpPr>
                      <a:spLocks noChangeArrowheads="1"/>
                    </p:cNvSpPr>
                    <p:nvPr/>
                  </p:nvSpPr>
                  <p:spPr bwMode="auto">
                    <a:xfrm>
                      <a:off x="2013" y="2561"/>
                      <a:ext cx="66" cy="7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705" name="AutoShape 537"/>
                    <p:cNvSpPr>
                      <a:spLocks noChangeArrowheads="1"/>
                    </p:cNvSpPr>
                    <p:nvPr/>
                  </p:nvSpPr>
                  <p:spPr bwMode="auto">
                    <a:xfrm>
                      <a:off x="2073" y="2561"/>
                      <a:ext cx="67" cy="7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706" name="Group 538"/>
                  <p:cNvGrpSpPr>
                    <a:grpSpLocks/>
                  </p:cNvGrpSpPr>
                  <p:nvPr/>
                </p:nvGrpSpPr>
                <p:grpSpPr bwMode="auto">
                  <a:xfrm>
                    <a:off x="2132" y="2561"/>
                    <a:ext cx="127" cy="73"/>
                    <a:chOff x="2132" y="2561"/>
                    <a:chExt cx="127" cy="73"/>
                  </a:xfrm>
                </p:grpSpPr>
                <p:sp>
                  <p:nvSpPr>
                    <p:cNvPr id="263707" name="AutoShape 539"/>
                    <p:cNvSpPr>
                      <a:spLocks noChangeArrowheads="1"/>
                    </p:cNvSpPr>
                    <p:nvPr/>
                  </p:nvSpPr>
                  <p:spPr bwMode="auto">
                    <a:xfrm>
                      <a:off x="2132" y="2561"/>
                      <a:ext cx="67" cy="7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708" name="AutoShape 540"/>
                    <p:cNvSpPr>
                      <a:spLocks noChangeArrowheads="1"/>
                    </p:cNvSpPr>
                    <p:nvPr/>
                  </p:nvSpPr>
                  <p:spPr bwMode="auto">
                    <a:xfrm>
                      <a:off x="2193" y="2561"/>
                      <a:ext cx="66" cy="7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709" name="Group 541"/>
                <p:cNvGrpSpPr>
                  <a:grpSpLocks/>
                </p:cNvGrpSpPr>
                <p:nvPr/>
              </p:nvGrpSpPr>
              <p:grpSpPr bwMode="auto">
                <a:xfrm>
                  <a:off x="1992" y="2585"/>
                  <a:ext cx="247" cy="72"/>
                  <a:chOff x="1992" y="2585"/>
                  <a:chExt cx="247" cy="72"/>
                </a:xfrm>
              </p:grpSpPr>
              <p:grpSp>
                <p:nvGrpSpPr>
                  <p:cNvPr id="263710" name="Group 542"/>
                  <p:cNvGrpSpPr>
                    <a:grpSpLocks/>
                  </p:cNvGrpSpPr>
                  <p:nvPr/>
                </p:nvGrpSpPr>
                <p:grpSpPr bwMode="auto">
                  <a:xfrm>
                    <a:off x="1992" y="2585"/>
                    <a:ext cx="127" cy="72"/>
                    <a:chOff x="1992" y="2585"/>
                    <a:chExt cx="127" cy="72"/>
                  </a:xfrm>
                </p:grpSpPr>
                <p:sp>
                  <p:nvSpPr>
                    <p:cNvPr id="263711" name="AutoShape 543"/>
                    <p:cNvSpPr>
                      <a:spLocks noChangeArrowheads="1"/>
                    </p:cNvSpPr>
                    <p:nvPr/>
                  </p:nvSpPr>
                  <p:spPr bwMode="auto">
                    <a:xfrm>
                      <a:off x="1992" y="2585"/>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712" name="AutoShape 544"/>
                    <p:cNvSpPr>
                      <a:spLocks noChangeArrowheads="1"/>
                    </p:cNvSpPr>
                    <p:nvPr/>
                  </p:nvSpPr>
                  <p:spPr bwMode="auto">
                    <a:xfrm>
                      <a:off x="2053" y="2585"/>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713" name="Group 545"/>
                  <p:cNvGrpSpPr>
                    <a:grpSpLocks/>
                  </p:cNvGrpSpPr>
                  <p:nvPr/>
                </p:nvGrpSpPr>
                <p:grpSpPr bwMode="auto">
                  <a:xfrm>
                    <a:off x="2112" y="2585"/>
                    <a:ext cx="127" cy="72"/>
                    <a:chOff x="2112" y="2585"/>
                    <a:chExt cx="127" cy="72"/>
                  </a:xfrm>
                </p:grpSpPr>
                <p:sp>
                  <p:nvSpPr>
                    <p:cNvPr id="263714" name="AutoShape 546"/>
                    <p:cNvSpPr>
                      <a:spLocks noChangeArrowheads="1"/>
                    </p:cNvSpPr>
                    <p:nvPr/>
                  </p:nvSpPr>
                  <p:spPr bwMode="auto">
                    <a:xfrm>
                      <a:off x="2112" y="2585"/>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715" name="AutoShape 547"/>
                    <p:cNvSpPr>
                      <a:spLocks noChangeArrowheads="1"/>
                    </p:cNvSpPr>
                    <p:nvPr/>
                  </p:nvSpPr>
                  <p:spPr bwMode="auto">
                    <a:xfrm>
                      <a:off x="2172" y="2585"/>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grpSp>
            <p:nvGrpSpPr>
              <p:cNvPr id="263716" name="Group 548"/>
              <p:cNvGrpSpPr>
                <a:grpSpLocks/>
              </p:cNvGrpSpPr>
              <p:nvPr/>
            </p:nvGrpSpPr>
            <p:grpSpPr bwMode="auto">
              <a:xfrm>
                <a:off x="1992" y="2452"/>
                <a:ext cx="308" cy="141"/>
                <a:chOff x="1992" y="2452"/>
                <a:chExt cx="308" cy="141"/>
              </a:xfrm>
            </p:grpSpPr>
            <p:grpSp>
              <p:nvGrpSpPr>
                <p:cNvPr id="263717" name="Group 549"/>
                <p:cNvGrpSpPr>
                  <a:grpSpLocks/>
                </p:cNvGrpSpPr>
                <p:nvPr/>
              </p:nvGrpSpPr>
              <p:grpSpPr bwMode="auto">
                <a:xfrm>
                  <a:off x="2053" y="2452"/>
                  <a:ext cx="247" cy="72"/>
                  <a:chOff x="2053" y="2452"/>
                  <a:chExt cx="247" cy="72"/>
                </a:xfrm>
              </p:grpSpPr>
              <p:grpSp>
                <p:nvGrpSpPr>
                  <p:cNvPr id="263718" name="Group 550"/>
                  <p:cNvGrpSpPr>
                    <a:grpSpLocks/>
                  </p:cNvGrpSpPr>
                  <p:nvPr/>
                </p:nvGrpSpPr>
                <p:grpSpPr bwMode="auto">
                  <a:xfrm>
                    <a:off x="2053" y="2452"/>
                    <a:ext cx="127" cy="72"/>
                    <a:chOff x="2053" y="2452"/>
                    <a:chExt cx="127" cy="72"/>
                  </a:xfrm>
                </p:grpSpPr>
                <p:sp>
                  <p:nvSpPr>
                    <p:cNvPr id="263719" name="AutoShape 551"/>
                    <p:cNvSpPr>
                      <a:spLocks noChangeArrowheads="1"/>
                    </p:cNvSpPr>
                    <p:nvPr/>
                  </p:nvSpPr>
                  <p:spPr bwMode="auto">
                    <a:xfrm>
                      <a:off x="2053" y="2452"/>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720" name="AutoShape 552"/>
                    <p:cNvSpPr>
                      <a:spLocks noChangeArrowheads="1"/>
                    </p:cNvSpPr>
                    <p:nvPr/>
                  </p:nvSpPr>
                  <p:spPr bwMode="auto">
                    <a:xfrm>
                      <a:off x="2114" y="2452"/>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721" name="Group 553"/>
                  <p:cNvGrpSpPr>
                    <a:grpSpLocks/>
                  </p:cNvGrpSpPr>
                  <p:nvPr/>
                </p:nvGrpSpPr>
                <p:grpSpPr bwMode="auto">
                  <a:xfrm>
                    <a:off x="2173" y="2452"/>
                    <a:ext cx="127" cy="72"/>
                    <a:chOff x="2173" y="2452"/>
                    <a:chExt cx="127" cy="72"/>
                  </a:xfrm>
                </p:grpSpPr>
                <p:sp>
                  <p:nvSpPr>
                    <p:cNvPr id="263722" name="AutoShape 554"/>
                    <p:cNvSpPr>
                      <a:spLocks noChangeArrowheads="1"/>
                    </p:cNvSpPr>
                    <p:nvPr/>
                  </p:nvSpPr>
                  <p:spPr bwMode="auto">
                    <a:xfrm>
                      <a:off x="2173" y="2452"/>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723" name="AutoShape 555"/>
                    <p:cNvSpPr>
                      <a:spLocks noChangeArrowheads="1"/>
                    </p:cNvSpPr>
                    <p:nvPr/>
                  </p:nvSpPr>
                  <p:spPr bwMode="auto">
                    <a:xfrm>
                      <a:off x="2233" y="2452"/>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724" name="Group 556"/>
                <p:cNvGrpSpPr>
                  <a:grpSpLocks/>
                </p:cNvGrpSpPr>
                <p:nvPr/>
              </p:nvGrpSpPr>
              <p:grpSpPr bwMode="auto">
                <a:xfrm>
                  <a:off x="2033" y="2475"/>
                  <a:ext cx="246" cy="72"/>
                  <a:chOff x="2033" y="2475"/>
                  <a:chExt cx="246" cy="72"/>
                </a:xfrm>
              </p:grpSpPr>
              <p:grpSp>
                <p:nvGrpSpPr>
                  <p:cNvPr id="263725" name="Group 557"/>
                  <p:cNvGrpSpPr>
                    <a:grpSpLocks/>
                  </p:cNvGrpSpPr>
                  <p:nvPr/>
                </p:nvGrpSpPr>
                <p:grpSpPr bwMode="auto">
                  <a:xfrm>
                    <a:off x="2033" y="2475"/>
                    <a:ext cx="127" cy="72"/>
                    <a:chOff x="2033" y="2475"/>
                    <a:chExt cx="127" cy="72"/>
                  </a:xfrm>
                </p:grpSpPr>
                <p:sp>
                  <p:nvSpPr>
                    <p:cNvPr id="263726" name="AutoShape 558"/>
                    <p:cNvSpPr>
                      <a:spLocks noChangeArrowheads="1"/>
                    </p:cNvSpPr>
                    <p:nvPr/>
                  </p:nvSpPr>
                  <p:spPr bwMode="auto">
                    <a:xfrm>
                      <a:off x="2033" y="2475"/>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727" name="AutoShape 559"/>
                    <p:cNvSpPr>
                      <a:spLocks noChangeArrowheads="1"/>
                    </p:cNvSpPr>
                    <p:nvPr/>
                  </p:nvSpPr>
                  <p:spPr bwMode="auto">
                    <a:xfrm>
                      <a:off x="2093" y="2475"/>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728" name="Group 560"/>
                  <p:cNvGrpSpPr>
                    <a:grpSpLocks/>
                  </p:cNvGrpSpPr>
                  <p:nvPr/>
                </p:nvGrpSpPr>
                <p:grpSpPr bwMode="auto">
                  <a:xfrm>
                    <a:off x="2152" y="2475"/>
                    <a:ext cx="127" cy="72"/>
                    <a:chOff x="2152" y="2475"/>
                    <a:chExt cx="127" cy="72"/>
                  </a:xfrm>
                </p:grpSpPr>
                <p:sp>
                  <p:nvSpPr>
                    <p:cNvPr id="263729" name="AutoShape 561"/>
                    <p:cNvSpPr>
                      <a:spLocks noChangeArrowheads="1"/>
                    </p:cNvSpPr>
                    <p:nvPr/>
                  </p:nvSpPr>
                  <p:spPr bwMode="auto">
                    <a:xfrm>
                      <a:off x="2152" y="2475"/>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730" name="AutoShape 562"/>
                    <p:cNvSpPr>
                      <a:spLocks noChangeArrowheads="1"/>
                    </p:cNvSpPr>
                    <p:nvPr/>
                  </p:nvSpPr>
                  <p:spPr bwMode="auto">
                    <a:xfrm>
                      <a:off x="2213" y="2475"/>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731" name="Group 563"/>
                <p:cNvGrpSpPr>
                  <a:grpSpLocks/>
                </p:cNvGrpSpPr>
                <p:nvPr/>
              </p:nvGrpSpPr>
              <p:grpSpPr bwMode="auto">
                <a:xfrm>
                  <a:off x="2013" y="2498"/>
                  <a:ext cx="246" cy="72"/>
                  <a:chOff x="2013" y="2498"/>
                  <a:chExt cx="246" cy="72"/>
                </a:xfrm>
              </p:grpSpPr>
              <p:grpSp>
                <p:nvGrpSpPr>
                  <p:cNvPr id="263732" name="Group 564"/>
                  <p:cNvGrpSpPr>
                    <a:grpSpLocks/>
                  </p:cNvGrpSpPr>
                  <p:nvPr/>
                </p:nvGrpSpPr>
                <p:grpSpPr bwMode="auto">
                  <a:xfrm>
                    <a:off x="2013" y="2498"/>
                    <a:ext cx="127" cy="72"/>
                    <a:chOff x="2013" y="2498"/>
                    <a:chExt cx="127" cy="72"/>
                  </a:xfrm>
                </p:grpSpPr>
                <p:sp>
                  <p:nvSpPr>
                    <p:cNvPr id="263733" name="AutoShape 565"/>
                    <p:cNvSpPr>
                      <a:spLocks noChangeArrowheads="1"/>
                    </p:cNvSpPr>
                    <p:nvPr/>
                  </p:nvSpPr>
                  <p:spPr bwMode="auto">
                    <a:xfrm>
                      <a:off x="2013" y="2498"/>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734" name="AutoShape 566"/>
                    <p:cNvSpPr>
                      <a:spLocks noChangeArrowheads="1"/>
                    </p:cNvSpPr>
                    <p:nvPr/>
                  </p:nvSpPr>
                  <p:spPr bwMode="auto">
                    <a:xfrm>
                      <a:off x="2073" y="2498"/>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735" name="Group 567"/>
                  <p:cNvGrpSpPr>
                    <a:grpSpLocks/>
                  </p:cNvGrpSpPr>
                  <p:nvPr/>
                </p:nvGrpSpPr>
                <p:grpSpPr bwMode="auto">
                  <a:xfrm>
                    <a:off x="2132" y="2498"/>
                    <a:ext cx="127" cy="72"/>
                    <a:chOff x="2132" y="2498"/>
                    <a:chExt cx="127" cy="72"/>
                  </a:xfrm>
                </p:grpSpPr>
                <p:sp>
                  <p:nvSpPr>
                    <p:cNvPr id="263736" name="AutoShape 568"/>
                    <p:cNvSpPr>
                      <a:spLocks noChangeArrowheads="1"/>
                    </p:cNvSpPr>
                    <p:nvPr/>
                  </p:nvSpPr>
                  <p:spPr bwMode="auto">
                    <a:xfrm>
                      <a:off x="2132" y="2498"/>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737" name="AutoShape 569"/>
                    <p:cNvSpPr>
                      <a:spLocks noChangeArrowheads="1"/>
                    </p:cNvSpPr>
                    <p:nvPr/>
                  </p:nvSpPr>
                  <p:spPr bwMode="auto">
                    <a:xfrm>
                      <a:off x="2193" y="2498"/>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738" name="Group 570"/>
                <p:cNvGrpSpPr>
                  <a:grpSpLocks/>
                </p:cNvGrpSpPr>
                <p:nvPr/>
              </p:nvGrpSpPr>
              <p:grpSpPr bwMode="auto">
                <a:xfrm>
                  <a:off x="1992" y="2521"/>
                  <a:ext cx="247" cy="72"/>
                  <a:chOff x="1992" y="2521"/>
                  <a:chExt cx="247" cy="72"/>
                </a:xfrm>
              </p:grpSpPr>
              <p:grpSp>
                <p:nvGrpSpPr>
                  <p:cNvPr id="263739" name="Group 571"/>
                  <p:cNvGrpSpPr>
                    <a:grpSpLocks/>
                  </p:cNvGrpSpPr>
                  <p:nvPr/>
                </p:nvGrpSpPr>
                <p:grpSpPr bwMode="auto">
                  <a:xfrm>
                    <a:off x="1992" y="2521"/>
                    <a:ext cx="127" cy="72"/>
                    <a:chOff x="1992" y="2521"/>
                    <a:chExt cx="127" cy="72"/>
                  </a:xfrm>
                </p:grpSpPr>
                <p:sp>
                  <p:nvSpPr>
                    <p:cNvPr id="263740" name="AutoShape 572"/>
                    <p:cNvSpPr>
                      <a:spLocks noChangeArrowheads="1"/>
                    </p:cNvSpPr>
                    <p:nvPr/>
                  </p:nvSpPr>
                  <p:spPr bwMode="auto">
                    <a:xfrm>
                      <a:off x="1992" y="2521"/>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741" name="AutoShape 573"/>
                    <p:cNvSpPr>
                      <a:spLocks noChangeArrowheads="1"/>
                    </p:cNvSpPr>
                    <p:nvPr/>
                  </p:nvSpPr>
                  <p:spPr bwMode="auto">
                    <a:xfrm>
                      <a:off x="2053" y="2521"/>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742" name="Group 574"/>
                  <p:cNvGrpSpPr>
                    <a:grpSpLocks/>
                  </p:cNvGrpSpPr>
                  <p:nvPr/>
                </p:nvGrpSpPr>
                <p:grpSpPr bwMode="auto">
                  <a:xfrm>
                    <a:off x="2112" y="2521"/>
                    <a:ext cx="127" cy="72"/>
                    <a:chOff x="2112" y="2521"/>
                    <a:chExt cx="127" cy="72"/>
                  </a:xfrm>
                </p:grpSpPr>
                <p:sp>
                  <p:nvSpPr>
                    <p:cNvPr id="263743" name="AutoShape 575"/>
                    <p:cNvSpPr>
                      <a:spLocks noChangeArrowheads="1"/>
                    </p:cNvSpPr>
                    <p:nvPr/>
                  </p:nvSpPr>
                  <p:spPr bwMode="auto">
                    <a:xfrm>
                      <a:off x="2112" y="2521"/>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744" name="AutoShape 576"/>
                    <p:cNvSpPr>
                      <a:spLocks noChangeArrowheads="1"/>
                    </p:cNvSpPr>
                    <p:nvPr/>
                  </p:nvSpPr>
                  <p:spPr bwMode="auto">
                    <a:xfrm>
                      <a:off x="2172" y="2521"/>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grpSp>
        <p:grpSp>
          <p:nvGrpSpPr>
            <p:cNvPr id="263745" name="Group 577"/>
            <p:cNvGrpSpPr>
              <a:grpSpLocks/>
            </p:cNvGrpSpPr>
            <p:nvPr/>
          </p:nvGrpSpPr>
          <p:grpSpPr bwMode="auto">
            <a:xfrm>
              <a:off x="2328" y="2452"/>
              <a:ext cx="308" cy="330"/>
              <a:chOff x="2328" y="2452"/>
              <a:chExt cx="308" cy="330"/>
            </a:xfrm>
          </p:grpSpPr>
          <p:grpSp>
            <p:nvGrpSpPr>
              <p:cNvPr id="263746" name="Group 578"/>
              <p:cNvGrpSpPr>
                <a:grpSpLocks/>
              </p:cNvGrpSpPr>
              <p:nvPr/>
            </p:nvGrpSpPr>
            <p:grpSpPr bwMode="auto">
              <a:xfrm>
                <a:off x="2328" y="2641"/>
                <a:ext cx="308" cy="141"/>
                <a:chOff x="2328" y="2641"/>
                <a:chExt cx="308" cy="141"/>
              </a:xfrm>
            </p:grpSpPr>
            <p:grpSp>
              <p:nvGrpSpPr>
                <p:cNvPr id="263747" name="Group 579"/>
                <p:cNvGrpSpPr>
                  <a:grpSpLocks/>
                </p:cNvGrpSpPr>
                <p:nvPr/>
              </p:nvGrpSpPr>
              <p:grpSpPr bwMode="auto">
                <a:xfrm>
                  <a:off x="2389" y="2641"/>
                  <a:ext cx="247" cy="72"/>
                  <a:chOff x="2389" y="2641"/>
                  <a:chExt cx="247" cy="72"/>
                </a:xfrm>
              </p:grpSpPr>
              <p:grpSp>
                <p:nvGrpSpPr>
                  <p:cNvPr id="263748" name="Group 580"/>
                  <p:cNvGrpSpPr>
                    <a:grpSpLocks/>
                  </p:cNvGrpSpPr>
                  <p:nvPr/>
                </p:nvGrpSpPr>
                <p:grpSpPr bwMode="auto">
                  <a:xfrm>
                    <a:off x="2389" y="2641"/>
                    <a:ext cx="127" cy="72"/>
                    <a:chOff x="2389" y="2641"/>
                    <a:chExt cx="127" cy="72"/>
                  </a:xfrm>
                </p:grpSpPr>
                <p:sp>
                  <p:nvSpPr>
                    <p:cNvPr id="263749" name="AutoShape 581"/>
                    <p:cNvSpPr>
                      <a:spLocks noChangeArrowheads="1"/>
                    </p:cNvSpPr>
                    <p:nvPr/>
                  </p:nvSpPr>
                  <p:spPr bwMode="auto">
                    <a:xfrm>
                      <a:off x="2389" y="2641"/>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750" name="AutoShape 582"/>
                    <p:cNvSpPr>
                      <a:spLocks noChangeArrowheads="1"/>
                    </p:cNvSpPr>
                    <p:nvPr/>
                  </p:nvSpPr>
                  <p:spPr bwMode="auto">
                    <a:xfrm>
                      <a:off x="2450" y="2641"/>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751" name="Group 583"/>
                  <p:cNvGrpSpPr>
                    <a:grpSpLocks/>
                  </p:cNvGrpSpPr>
                  <p:nvPr/>
                </p:nvGrpSpPr>
                <p:grpSpPr bwMode="auto">
                  <a:xfrm>
                    <a:off x="2509" y="2641"/>
                    <a:ext cx="127" cy="72"/>
                    <a:chOff x="2509" y="2641"/>
                    <a:chExt cx="127" cy="72"/>
                  </a:xfrm>
                </p:grpSpPr>
                <p:sp>
                  <p:nvSpPr>
                    <p:cNvPr id="263752" name="AutoShape 584"/>
                    <p:cNvSpPr>
                      <a:spLocks noChangeArrowheads="1"/>
                    </p:cNvSpPr>
                    <p:nvPr/>
                  </p:nvSpPr>
                  <p:spPr bwMode="auto">
                    <a:xfrm>
                      <a:off x="2509" y="2641"/>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753" name="AutoShape 585"/>
                    <p:cNvSpPr>
                      <a:spLocks noChangeArrowheads="1"/>
                    </p:cNvSpPr>
                    <p:nvPr/>
                  </p:nvSpPr>
                  <p:spPr bwMode="auto">
                    <a:xfrm>
                      <a:off x="2569" y="2641"/>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754" name="Group 586"/>
                <p:cNvGrpSpPr>
                  <a:grpSpLocks/>
                </p:cNvGrpSpPr>
                <p:nvPr/>
              </p:nvGrpSpPr>
              <p:grpSpPr bwMode="auto">
                <a:xfrm>
                  <a:off x="2369" y="2664"/>
                  <a:ext cx="246" cy="72"/>
                  <a:chOff x="2369" y="2664"/>
                  <a:chExt cx="246" cy="72"/>
                </a:xfrm>
              </p:grpSpPr>
              <p:grpSp>
                <p:nvGrpSpPr>
                  <p:cNvPr id="263755" name="Group 587"/>
                  <p:cNvGrpSpPr>
                    <a:grpSpLocks/>
                  </p:cNvGrpSpPr>
                  <p:nvPr/>
                </p:nvGrpSpPr>
                <p:grpSpPr bwMode="auto">
                  <a:xfrm>
                    <a:off x="2369" y="2664"/>
                    <a:ext cx="127" cy="72"/>
                    <a:chOff x="2369" y="2664"/>
                    <a:chExt cx="127" cy="72"/>
                  </a:xfrm>
                </p:grpSpPr>
                <p:sp>
                  <p:nvSpPr>
                    <p:cNvPr id="263756" name="AutoShape 588"/>
                    <p:cNvSpPr>
                      <a:spLocks noChangeArrowheads="1"/>
                    </p:cNvSpPr>
                    <p:nvPr/>
                  </p:nvSpPr>
                  <p:spPr bwMode="auto">
                    <a:xfrm>
                      <a:off x="2369" y="2664"/>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757" name="AutoShape 589"/>
                    <p:cNvSpPr>
                      <a:spLocks noChangeArrowheads="1"/>
                    </p:cNvSpPr>
                    <p:nvPr/>
                  </p:nvSpPr>
                  <p:spPr bwMode="auto">
                    <a:xfrm>
                      <a:off x="2429" y="2664"/>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758" name="Group 590"/>
                  <p:cNvGrpSpPr>
                    <a:grpSpLocks/>
                  </p:cNvGrpSpPr>
                  <p:nvPr/>
                </p:nvGrpSpPr>
                <p:grpSpPr bwMode="auto">
                  <a:xfrm>
                    <a:off x="2488" y="2664"/>
                    <a:ext cx="127" cy="72"/>
                    <a:chOff x="2488" y="2664"/>
                    <a:chExt cx="127" cy="72"/>
                  </a:xfrm>
                </p:grpSpPr>
                <p:sp>
                  <p:nvSpPr>
                    <p:cNvPr id="263759" name="AutoShape 591"/>
                    <p:cNvSpPr>
                      <a:spLocks noChangeArrowheads="1"/>
                    </p:cNvSpPr>
                    <p:nvPr/>
                  </p:nvSpPr>
                  <p:spPr bwMode="auto">
                    <a:xfrm>
                      <a:off x="2488" y="2664"/>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760" name="AutoShape 592"/>
                    <p:cNvSpPr>
                      <a:spLocks noChangeArrowheads="1"/>
                    </p:cNvSpPr>
                    <p:nvPr/>
                  </p:nvSpPr>
                  <p:spPr bwMode="auto">
                    <a:xfrm>
                      <a:off x="2549" y="2664"/>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761" name="Group 593"/>
                <p:cNvGrpSpPr>
                  <a:grpSpLocks/>
                </p:cNvGrpSpPr>
                <p:nvPr/>
              </p:nvGrpSpPr>
              <p:grpSpPr bwMode="auto">
                <a:xfrm>
                  <a:off x="2349" y="2687"/>
                  <a:ext cx="246" cy="72"/>
                  <a:chOff x="2349" y="2687"/>
                  <a:chExt cx="246" cy="72"/>
                </a:xfrm>
              </p:grpSpPr>
              <p:grpSp>
                <p:nvGrpSpPr>
                  <p:cNvPr id="263762" name="Group 594"/>
                  <p:cNvGrpSpPr>
                    <a:grpSpLocks/>
                  </p:cNvGrpSpPr>
                  <p:nvPr/>
                </p:nvGrpSpPr>
                <p:grpSpPr bwMode="auto">
                  <a:xfrm>
                    <a:off x="2349" y="2687"/>
                    <a:ext cx="127" cy="72"/>
                    <a:chOff x="2349" y="2687"/>
                    <a:chExt cx="127" cy="72"/>
                  </a:xfrm>
                </p:grpSpPr>
                <p:sp>
                  <p:nvSpPr>
                    <p:cNvPr id="263763" name="AutoShape 595"/>
                    <p:cNvSpPr>
                      <a:spLocks noChangeArrowheads="1"/>
                    </p:cNvSpPr>
                    <p:nvPr/>
                  </p:nvSpPr>
                  <p:spPr bwMode="auto">
                    <a:xfrm>
                      <a:off x="2349" y="2687"/>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764" name="AutoShape 596"/>
                    <p:cNvSpPr>
                      <a:spLocks noChangeArrowheads="1"/>
                    </p:cNvSpPr>
                    <p:nvPr/>
                  </p:nvSpPr>
                  <p:spPr bwMode="auto">
                    <a:xfrm>
                      <a:off x="2409" y="2687"/>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765" name="Group 597"/>
                  <p:cNvGrpSpPr>
                    <a:grpSpLocks/>
                  </p:cNvGrpSpPr>
                  <p:nvPr/>
                </p:nvGrpSpPr>
                <p:grpSpPr bwMode="auto">
                  <a:xfrm>
                    <a:off x="2468" y="2687"/>
                    <a:ext cx="127" cy="72"/>
                    <a:chOff x="2468" y="2687"/>
                    <a:chExt cx="127" cy="72"/>
                  </a:xfrm>
                </p:grpSpPr>
                <p:sp>
                  <p:nvSpPr>
                    <p:cNvPr id="263766" name="AutoShape 598"/>
                    <p:cNvSpPr>
                      <a:spLocks noChangeArrowheads="1"/>
                    </p:cNvSpPr>
                    <p:nvPr/>
                  </p:nvSpPr>
                  <p:spPr bwMode="auto">
                    <a:xfrm>
                      <a:off x="2468" y="2687"/>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767" name="AutoShape 599"/>
                    <p:cNvSpPr>
                      <a:spLocks noChangeArrowheads="1"/>
                    </p:cNvSpPr>
                    <p:nvPr/>
                  </p:nvSpPr>
                  <p:spPr bwMode="auto">
                    <a:xfrm>
                      <a:off x="2529" y="2687"/>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768" name="Group 600"/>
                <p:cNvGrpSpPr>
                  <a:grpSpLocks/>
                </p:cNvGrpSpPr>
                <p:nvPr/>
              </p:nvGrpSpPr>
              <p:grpSpPr bwMode="auto">
                <a:xfrm>
                  <a:off x="2328" y="2710"/>
                  <a:ext cx="247" cy="72"/>
                  <a:chOff x="2328" y="2710"/>
                  <a:chExt cx="247" cy="72"/>
                </a:xfrm>
              </p:grpSpPr>
              <p:grpSp>
                <p:nvGrpSpPr>
                  <p:cNvPr id="263769" name="Group 601"/>
                  <p:cNvGrpSpPr>
                    <a:grpSpLocks/>
                  </p:cNvGrpSpPr>
                  <p:nvPr/>
                </p:nvGrpSpPr>
                <p:grpSpPr bwMode="auto">
                  <a:xfrm>
                    <a:off x="2328" y="2710"/>
                    <a:ext cx="127" cy="72"/>
                    <a:chOff x="2328" y="2710"/>
                    <a:chExt cx="127" cy="72"/>
                  </a:xfrm>
                </p:grpSpPr>
                <p:sp>
                  <p:nvSpPr>
                    <p:cNvPr id="263770" name="AutoShape 602"/>
                    <p:cNvSpPr>
                      <a:spLocks noChangeArrowheads="1"/>
                    </p:cNvSpPr>
                    <p:nvPr/>
                  </p:nvSpPr>
                  <p:spPr bwMode="auto">
                    <a:xfrm>
                      <a:off x="2328" y="2710"/>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771" name="AutoShape 603"/>
                    <p:cNvSpPr>
                      <a:spLocks noChangeArrowheads="1"/>
                    </p:cNvSpPr>
                    <p:nvPr/>
                  </p:nvSpPr>
                  <p:spPr bwMode="auto">
                    <a:xfrm>
                      <a:off x="2389" y="2710"/>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772" name="Group 604"/>
                  <p:cNvGrpSpPr>
                    <a:grpSpLocks/>
                  </p:cNvGrpSpPr>
                  <p:nvPr/>
                </p:nvGrpSpPr>
                <p:grpSpPr bwMode="auto">
                  <a:xfrm>
                    <a:off x="2448" y="2710"/>
                    <a:ext cx="127" cy="72"/>
                    <a:chOff x="2448" y="2710"/>
                    <a:chExt cx="127" cy="72"/>
                  </a:xfrm>
                </p:grpSpPr>
                <p:sp>
                  <p:nvSpPr>
                    <p:cNvPr id="263773" name="AutoShape 605"/>
                    <p:cNvSpPr>
                      <a:spLocks noChangeArrowheads="1"/>
                    </p:cNvSpPr>
                    <p:nvPr/>
                  </p:nvSpPr>
                  <p:spPr bwMode="auto">
                    <a:xfrm>
                      <a:off x="2448" y="2710"/>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774" name="AutoShape 606"/>
                    <p:cNvSpPr>
                      <a:spLocks noChangeArrowheads="1"/>
                    </p:cNvSpPr>
                    <p:nvPr/>
                  </p:nvSpPr>
                  <p:spPr bwMode="auto">
                    <a:xfrm>
                      <a:off x="2508" y="2710"/>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grpSp>
            <p:nvGrpSpPr>
              <p:cNvPr id="263775" name="Group 607"/>
              <p:cNvGrpSpPr>
                <a:grpSpLocks/>
              </p:cNvGrpSpPr>
              <p:nvPr/>
            </p:nvGrpSpPr>
            <p:grpSpPr bwMode="auto">
              <a:xfrm>
                <a:off x="2328" y="2579"/>
                <a:ext cx="308" cy="141"/>
                <a:chOff x="2328" y="2579"/>
                <a:chExt cx="308" cy="141"/>
              </a:xfrm>
            </p:grpSpPr>
            <p:grpSp>
              <p:nvGrpSpPr>
                <p:cNvPr id="263776" name="Group 608"/>
                <p:cNvGrpSpPr>
                  <a:grpSpLocks/>
                </p:cNvGrpSpPr>
                <p:nvPr/>
              </p:nvGrpSpPr>
              <p:grpSpPr bwMode="auto">
                <a:xfrm>
                  <a:off x="2389" y="2579"/>
                  <a:ext cx="247" cy="72"/>
                  <a:chOff x="2389" y="2579"/>
                  <a:chExt cx="247" cy="72"/>
                </a:xfrm>
              </p:grpSpPr>
              <p:grpSp>
                <p:nvGrpSpPr>
                  <p:cNvPr id="263777" name="Group 609"/>
                  <p:cNvGrpSpPr>
                    <a:grpSpLocks/>
                  </p:cNvGrpSpPr>
                  <p:nvPr/>
                </p:nvGrpSpPr>
                <p:grpSpPr bwMode="auto">
                  <a:xfrm>
                    <a:off x="2389" y="2579"/>
                    <a:ext cx="127" cy="72"/>
                    <a:chOff x="2389" y="2579"/>
                    <a:chExt cx="127" cy="72"/>
                  </a:xfrm>
                </p:grpSpPr>
                <p:sp>
                  <p:nvSpPr>
                    <p:cNvPr id="263778" name="AutoShape 610"/>
                    <p:cNvSpPr>
                      <a:spLocks noChangeArrowheads="1"/>
                    </p:cNvSpPr>
                    <p:nvPr/>
                  </p:nvSpPr>
                  <p:spPr bwMode="auto">
                    <a:xfrm>
                      <a:off x="2389" y="2579"/>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779" name="AutoShape 611"/>
                    <p:cNvSpPr>
                      <a:spLocks noChangeArrowheads="1"/>
                    </p:cNvSpPr>
                    <p:nvPr/>
                  </p:nvSpPr>
                  <p:spPr bwMode="auto">
                    <a:xfrm>
                      <a:off x="2450" y="2579"/>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780" name="Group 612"/>
                  <p:cNvGrpSpPr>
                    <a:grpSpLocks/>
                  </p:cNvGrpSpPr>
                  <p:nvPr/>
                </p:nvGrpSpPr>
                <p:grpSpPr bwMode="auto">
                  <a:xfrm>
                    <a:off x="2509" y="2579"/>
                    <a:ext cx="127" cy="72"/>
                    <a:chOff x="2509" y="2579"/>
                    <a:chExt cx="127" cy="72"/>
                  </a:xfrm>
                </p:grpSpPr>
                <p:sp>
                  <p:nvSpPr>
                    <p:cNvPr id="263781" name="AutoShape 613"/>
                    <p:cNvSpPr>
                      <a:spLocks noChangeArrowheads="1"/>
                    </p:cNvSpPr>
                    <p:nvPr/>
                  </p:nvSpPr>
                  <p:spPr bwMode="auto">
                    <a:xfrm>
                      <a:off x="2509" y="2579"/>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782" name="AutoShape 614"/>
                    <p:cNvSpPr>
                      <a:spLocks noChangeArrowheads="1"/>
                    </p:cNvSpPr>
                    <p:nvPr/>
                  </p:nvSpPr>
                  <p:spPr bwMode="auto">
                    <a:xfrm>
                      <a:off x="2569" y="2579"/>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783" name="Group 615"/>
                <p:cNvGrpSpPr>
                  <a:grpSpLocks/>
                </p:cNvGrpSpPr>
                <p:nvPr/>
              </p:nvGrpSpPr>
              <p:grpSpPr bwMode="auto">
                <a:xfrm>
                  <a:off x="2369" y="2602"/>
                  <a:ext cx="246" cy="72"/>
                  <a:chOff x="2369" y="2602"/>
                  <a:chExt cx="246" cy="72"/>
                </a:xfrm>
              </p:grpSpPr>
              <p:grpSp>
                <p:nvGrpSpPr>
                  <p:cNvPr id="263784" name="Group 616"/>
                  <p:cNvGrpSpPr>
                    <a:grpSpLocks/>
                  </p:cNvGrpSpPr>
                  <p:nvPr/>
                </p:nvGrpSpPr>
                <p:grpSpPr bwMode="auto">
                  <a:xfrm>
                    <a:off x="2369" y="2602"/>
                    <a:ext cx="127" cy="72"/>
                    <a:chOff x="2369" y="2602"/>
                    <a:chExt cx="127" cy="72"/>
                  </a:xfrm>
                </p:grpSpPr>
                <p:sp>
                  <p:nvSpPr>
                    <p:cNvPr id="263785" name="AutoShape 617"/>
                    <p:cNvSpPr>
                      <a:spLocks noChangeArrowheads="1"/>
                    </p:cNvSpPr>
                    <p:nvPr/>
                  </p:nvSpPr>
                  <p:spPr bwMode="auto">
                    <a:xfrm>
                      <a:off x="2369" y="2602"/>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786" name="AutoShape 618"/>
                    <p:cNvSpPr>
                      <a:spLocks noChangeArrowheads="1"/>
                    </p:cNvSpPr>
                    <p:nvPr/>
                  </p:nvSpPr>
                  <p:spPr bwMode="auto">
                    <a:xfrm>
                      <a:off x="2429" y="2602"/>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787" name="Group 619"/>
                  <p:cNvGrpSpPr>
                    <a:grpSpLocks/>
                  </p:cNvGrpSpPr>
                  <p:nvPr/>
                </p:nvGrpSpPr>
                <p:grpSpPr bwMode="auto">
                  <a:xfrm>
                    <a:off x="2488" y="2602"/>
                    <a:ext cx="127" cy="72"/>
                    <a:chOff x="2488" y="2602"/>
                    <a:chExt cx="127" cy="72"/>
                  </a:xfrm>
                </p:grpSpPr>
                <p:sp>
                  <p:nvSpPr>
                    <p:cNvPr id="263788" name="AutoShape 620"/>
                    <p:cNvSpPr>
                      <a:spLocks noChangeArrowheads="1"/>
                    </p:cNvSpPr>
                    <p:nvPr/>
                  </p:nvSpPr>
                  <p:spPr bwMode="auto">
                    <a:xfrm>
                      <a:off x="2488" y="2602"/>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789" name="AutoShape 621"/>
                    <p:cNvSpPr>
                      <a:spLocks noChangeArrowheads="1"/>
                    </p:cNvSpPr>
                    <p:nvPr/>
                  </p:nvSpPr>
                  <p:spPr bwMode="auto">
                    <a:xfrm>
                      <a:off x="2549" y="2602"/>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790" name="Group 622"/>
                <p:cNvGrpSpPr>
                  <a:grpSpLocks/>
                </p:cNvGrpSpPr>
                <p:nvPr/>
              </p:nvGrpSpPr>
              <p:grpSpPr bwMode="auto">
                <a:xfrm>
                  <a:off x="2349" y="2625"/>
                  <a:ext cx="246" cy="72"/>
                  <a:chOff x="2349" y="2625"/>
                  <a:chExt cx="246" cy="72"/>
                </a:xfrm>
              </p:grpSpPr>
              <p:grpSp>
                <p:nvGrpSpPr>
                  <p:cNvPr id="263791" name="Group 623"/>
                  <p:cNvGrpSpPr>
                    <a:grpSpLocks/>
                  </p:cNvGrpSpPr>
                  <p:nvPr/>
                </p:nvGrpSpPr>
                <p:grpSpPr bwMode="auto">
                  <a:xfrm>
                    <a:off x="2349" y="2625"/>
                    <a:ext cx="127" cy="72"/>
                    <a:chOff x="2349" y="2625"/>
                    <a:chExt cx="127" cy="72"/>
                  </a:xfrm>
                </p:grpSpPr>
                <p:sp>
                  <p:nvSpPr>
                    <p:cNvPr id="263792" name="AutoShape 624"/>
                    <p:cNvSpPr>
                      <a:spLocks noChangeArrowheads="1"/>
                    </p:cNvSpPr>
                    <p:nvPr/>
                  </p:nvSpPr>
                  <p:spPr bwMode="auto">
                    <a:xfrm>
                      <a:off x="2349" y="2625"/>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793" name="AutoShape 625"/>
                    <p:cNvSpPr>
                      <a:spLocks noChangeArrowheads="1"/>
                    </p:cNvSpPr>
                    <p:nvPr/>
                  </p:nvSpPr>
                  <p:spPr bwMode="auto">
                    <a:xfrm>
                      <a:off x="2409" y="2625"/>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794" name="Group 626"/>
                  <p:cNvGrpSpPr>
                    <a:grpSpLocks/>
                  </p:cNvGrpSpPr>
                  <p:nvPr/>
                </p:nvGrpSpPr>
                <p:grpSpPr bwMode="auto">
                  <a:xfrm>
                    <a:off x="2468" y="2625"/>
                    <a:ext cx="127" cy="72"/>
                    <a:chOff x="2468" y="2625"/>
                    <a:chExt cx="127" cy="72"/>
                  </a:xfrm>
                </p:grpSpPr>
                <p:sp>
                  <p:nvSpPr>
                    <p:cNvPr id="263795" name="AutoShape 627"/>
                    <p:cNvSpPr>
                      <a:spLocks noChangeArrowheads="1"/>
                    </p:cNvSpPr>
                    <p:nvPr/>
                  </p:nvSpPr>
                  <p:spPr bwMode="auto">
                    <a:xfrm>
                      <a:off x="2468" y="2625"/>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796" name="AutoShape 628"/>
                    <p:cNvSpPr>
                      <a:spLocks noChangeArrowheads="1"/>
                    </p:cNvSpPr>
                    <p:nvPr/>
                  </p:nvSpPr>
                  <p:spPr bwMode="auto">
                    <a:xfrm>
                      <a:off x="2529" y="2625"/>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797" name="Group 629"/>
                <p:cNvGrpSpPr>
                  <a:grpSpLocks/>
                </p:cNvGrpSpPr>
                <p:nvPr/>
              </p:nvGrpSpPr>
              <p:grpSpPr bwMode="auto">
                <a:xfrm>
                  <a:off x="2328" y="2648"/>
                  <a:ext cx="247" cy="72"/>
                  <a:chOff x="2328" y="2648"/>
                  <a:chExt cx="247" cy="72"/>
                </a:xfrm>
              </p:grpSpPr>
              <p:grpSp>
                <p:nvGrpSpPr>
                  <p:cNvPr id="263798" name="Group 630"/>
                  <p:cNvGrpSpPr>
                    <a:grpSpLocks/>
                  </p:cNvGrpSpPr>
                  <p:nvPr/>
                </p:nvGrpSpPr>
                <p:grpSpPr bwMode="auto">
                  <a:xfrm>
                    <a:off x="2328" y="2648"/>
                    <a:ext cx="127" cy="72"/>
                    <a:chOff x="2328" y="2648"/>
                    <a:chExt cx="127" cy="72"/>
                  </a:xfrm>
                </p:grpSpPr>
                <p:sp>
                  <p:nvSpPr>
                    <p:cNvPr id="263799" name="AutoShape 631"/>
                    <p:cNvSpPr>
                      <a:spLocks noChangeArrowheads="1"/>
                    </p:cNvSpPr>
                    <p:nvPr/>
                  </p:nvSpPr>
                  <p:spPr bwMode="auto">
                    <a:xfrm>
                      <a:off x="2328" y="2648"/>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800" name="AutoShape 632"/>
                    <p:cNvSpPr>
                      <a:spLocks noChangeArrowheads="1"/>
                    </p:cNvSpPr>
                    <p:nvPr/>
                  </p:nvSpPr>
                  <p:spPr bwMode="auto">
                    <a:xfrm>
                      <a:off x="2389" y="2648"/>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801" name="Group 633"/>
                  <p:cNvGrpSpPr>
                    <a:grpSpLocks/>
                  </p:cNvGrpSpPr>
                  <p:nvPr/>
                </p:nvGrpSpPr>
                <p:grpSpPr bwMode="auto">
                  <a:xfrm>
                    <a:off x="2448" y="2648"/>
                    <a:ext cx="127" cy="72"/>
                    <a:chOff x="2448" y="2648"/>
                    <a:chExt cx="127" cy="72"/>
                  </a:xfrm>
                </p:grpSpPr>
                <p:sp>
                  <p:nvSpPr>
                    <p:cNvPr id="263802" name="AutoShape 634"/>
                    <p:cNvSpPr>
                      <a:spLocks noChangeArrowheads="1"/>
                    </p:cNvSpPr>
                    <p:nvPr/>
                  </p:nvSpPr>
                  <p:spPr bwMode="auto">
                    <a:xfrm>
                      <a:off x="2448" y="2648"/>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803" name="AutoShape 635"/>
                    <p:cNvSpPr>
                      <a:spLocks noChangeArrowheads="1"/>
                    </p:cNvSpPr>
                    <p:nvPr/>
                  </p:nvSpPr>
                  <p:spPr bwMode="auto">
                    <a:xfrm>
                      <a:off x="2508" y="2648"/>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grpSp>
            <p:nvGrpSpPr>
              <p:cNvPr id="263804" name="Group 636"/>
              <p:cNvGrpSpPr>
                <a:grpSpLocks/>
              </p:cNvGrpSpPr>
              <p:nvPr/>
            </p:nvGrpSpPr>
            <p:grpSpPr bwMode="auto">
              <a:xfrm>
                <a:off x="2328" y="2516"/>
                <a:ext cx="308" cy="141"/>
                <a:chOff x="2328" y="2516"/>
                <a:chExt cx="308" cy="141"/>
              </a:xfrm>
            </p:grpSpPr>
            <p:grpSp>
              <p:nvGrpSpPr>
                <p:cNvPr id="263805" name="Group 637"/>
                <p:cNvGrpSpPr>
                  <a:grpSpLocks/>
                </p:cNvGrpSpPr>
                <p:nvPr/>
              </p:nvGrpSpPr>
              <p:grpSpPr bwMode="auto">
                <a:xfrm>
                  <a:off x="2389" y="2516"/>
                  <a:ext cx="247" cy="72"/>
                  <a:chOff x="2389" y="2516"/>
                  <a:chExt cx="247" cy="72"/>
                </a:xfrm>
              </p:grpSpPr>
              <p:grpSp>
                <p:nvGrpSpPr>
                  <p:cNvPr id="263806" name="Group 638"/>
                  <p:cNvGrpSpPr>
                    <a:grpSpLocks/>
                  </p:cNvGrpSpPr>
                  <p:nvPr/>
                </p:nvGrpSpPr>
                <p:grpSpPr bwMode="auto">
                  <a:xfrm>
                    <a:off x="2389" y="2516"/>
                    <a:ext cx="127" cy="72"/>
                    <a:chOff x="2389" y="2516"/>
                    <a:chExt cx="127" cy="72"/>
                  </a:xfrm>
                </p:grpSpPr>
                <p:sp>
                  <p:nvSpPr>
                    <p:cNvPr id="263807" name="AutoShape 639"/>
                    <p:cNvSpPr>
                      <a:spLocks noChangeArrowheads="1"/>
                    </p:cNvSpPr>
                    <p:nvPr/>
                  </p:nvSpPr>
                  <p:spPr bwMode="auto">
                    <a:xfrm>
                      <a:off x="2389" y="2516"/>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808" name="AutoShape 640"/>
                    <p:cNvSpPr>
                      <a:spLocks noChangeArrowheads="1"/>
                    </p:cNvSpPr>
                    <p:nvPr/>
                  </p:nvSpPr>
                  <p:spPr bwMode="auto">
                    <a:xfrm>
                      <a:off x="2450" y="2516"/>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809" name="Group 641"/>
                  <p:cNvGrpSpPr>
                    <a:grpSpLocks/>
                  </p:cNvGrpSpPr>
                  <p:nvPr/>
                </p:nvGrpSpPr>
                <p:grpSpPr bwMode="auto">
                  <a:xfrm>
                    <a:off x="2509" y="2516"/>
                    <a:ext cx="127" cy="72"/>
                    <a:chOff x="2509" y="2516"/>
                    <a:chExt cx="127" cy="72"/>
                  </a:xfrm>
                </p:grpSpPr>
                <p:sp>
                  <p:nvSpPr>
                    <p:cNvPr id="263810" name="AutoShape 642"/>
                    <p:cNvSpPr>
                      <a:spLocks noChangeArrowheads="1"/>
                    </p:cNvSpPr>
                    <p:nvPr/>
                  </p:nvSpPr>
                  <p:spPr bwMode="auto">
                    <a:xfrm>
                      <a:off x="2509" y="2516"/>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811" name="AutoShape 643"/>
                    <p:cNvSpPr>
                      <a:spLocks noChangeArrowheads="1"/>
                    </p:cNvSpPr>
                    <p:nvPr/>
                  </p:nvSpPr>
                  <p:spPr bwMode="auto">
                    <a:xfrm>
                      <a:off x="2569" y="2516"/>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812" name="Group 644"/>
                <p:cNvGrpSpPr>
                  <a:grpSpLocks/>
                </p:cNvGrpSpPr>
                <p:nvPr/>
              </p:nvGrpSpPr>
              <p:grpSpPr bwMode="auto">
                <a:xfrm>
                  <a:off x="2369" y="2539"/>
                  <a:ext cx="246" cy="72"/>
                  <a:chOff x="2369" y="2539"/>
                  <a:chExt cx="246" cy="72"/>
                </a:xfrm>
              </p:grpSpPr>
              <p:grpSp>
                <p:nvGrpSpPr>
                  <p:cNvPr id="263813" name="Group 645"/>
                  <p:cNvGrpSpPr>
                    <a:grpSpLocks/>
                  </p:cNvGrpSpPr>
                  <p:nvPr/>
                </p:nvGrpSpPr>
                <p:grpSpPr bwMode="auto">
                  <a:xfrm>
                    <a:off x="2369" y="2539"/>
                    <a:ext cx="127" cy="72"/>
                    <a:chOff x="2369" y="2539"/>
                    <a:chExt cx="127" cy="72"/>
                  </a:xfrm>
                </p:grpSpPr>
                <p:sp>
                  <p:nvSpPr>
                    <p:cNvPr id="263814" name="AutoShape 646"/>
                    <p:cNvSpPr>
                      <a:spLocks noChangeArrowheads="1"/>
                    </p:cNvSpPr>
                    <p:nvPr/>
                  </p:nvSpPr>
                  <p:spPr bwMode="auto">
                    <a:xfrm>
                      <a:off x="2369" y="2539"/>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815" name="AutoShape 647"/>
                    <p:cNvSpPr>
                      <a:spLocks noChangeArrowheads="1"/>
                    </p:cNvSpPr>
                    <p:nvPr/>
                  </p:nvSpPr>
                  <p:spPr bwMode="auto">
                    <a:xfrm>
                      <a:off x="2429" y="2539"/>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816" name="Group 648"/>
                  <p:cNvGrpSpPr>
                    <a:grpSpLocks/>
                  </p:cNvGrpSpPr>
                  <p:nvPr/>
                </p:nvGrpSpPr>
                <p:grpSpPr bwMode="auto">
                  <a:xfrm>
                    <a:off x="2488" y="2539"/>
                    <a:ext cx="127" cy="72"/>
                    <a:chOff x="2488" y="2539"/>
                    <a:chExt cx="127" cy="72"/>
                  </a:xfrm>
                </p:grpSpPr>
                <p:sp>
                  <p:nvSpPr>
                    <p:cNvPr id="263817" name="AutoShape 649"/>
                    <p:cNvSpPr>
                      <a:spLocks noChangeArrowheads="1"/>
                    </p:cNvSpPr>
                    <p:nvPr/>
                  </p:nvSpPr>
                  <p:spPr bwMode="auto">
                    <a:xfrm>
                      <a:off x="2488" y="2539"/>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818" name="AutoShape 650"/>
                    <p:cNvSpPr>
                      <a:spLocks noChangeArrowheads="1"/>
                    </p:cNvSpPr>
                    <p:nvPr/>
                  </p:nvSpPr>
                  <p:spPr bwMode="auto">
                    <a:xfrm>
                      <a:off x="2549" y="2539"/>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819" name="Group 651"/>
                <p:cNvGrpSpPr>
                  <a:grpSpLocks/>
                </p:cNvGrpSpPr>
                <p:nvPr/>
              </p:nvGrpSpPr>
              <p:grpSpPr bwMode="auto">
                <a:xfrm>
                  <a:off x="2349" y="2561"/>
                  <a:ext cx="246" cy="73"/>
                  <a:chOff x="2349" y="2561"/>
                  <a:chExt cx="246" cy="73"/>
                </a:xfrm>
              </p:grpSpPr>
              <p:grpSp>
                <p:nvGrpSpPr>
                  <p:cNvPr id="263820" name="Group 652"/>
                  <p:cNvGrpSpPr>
                    <a:grpSpLocks/>
                  </p:cNvGrpSpPr>
                  <p:nvPr/>
                </p:nvGrpSpPr>
                <p:grpSpPr bwMode="auto">
                  <a:xfrm>
                    <a:off x="2349" y="2561"/>
                    <a:ext cx="127" cy="73"/>
                    <a:chOff x="2349" y="2561"/>
                    <a:chExt cx="127" cy="73"/>
                  </a:xfrm>
                </p:grpSpPr>
                <p:sp>
                  <p:nvSpPr>
                    <p:cNvPr id="263821" name="AutoShape 653"/>
                    <p:cNvSpPr>
                      <a:spLocks noChangeArrowheads="1"/>
                    </p:cNvSpPr>
                    <p:nvPr/>
                  </p:nvSpPr>
                  <p:spPr bwMode="auto">
                    <a:xfrm>
                      <a:off x="2349" y="2561"/>
                      <a:ext cx="66" cy="7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822" name="AutoShape 654"/>
                    <p:cNvSpPr>
                      <a:spLocks noChangeArrowheads="1"/>
                    </p:cNvSpPr>
                    <p:nvPr/>
                  </p:nvSpPr>
                  <p:spPr bwMode="auto">
                    <a:xfrm>
                      <a:off x="2409" y="2561"/>
                      <a:ext cx="67" cy="7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823" name="Group 655"/>
                  <p:cNvGrpSpPr>
                    <a:grpSpLocks/>
                  </p:cNvGrpSpPr>
                  <p:nvPr/>
                </p:nvGrpSpPr>
                <p:grpSpPr bwMode="auto">
                  <a:xfrm>
                    <a:off x="2468" y="2561"/>
                    <a:ext cx="127" cy="73"/>
                    <a:chOff x="2468" y="2561"/>
                    <a:chExt cx="127" cy="73"/>
                  </a:xfrm>
                </p:grpSpPr>
                <p:sp>
                  <p:nvSpPr>
                    <p:cNvPr id="263824" name="AutoShape 656"/>
                    <p:cNvSpPr>
                      <a:spLocks noChangeArrowheads="1"/>
                    </p:cNvSpPr>
                    <p:nvPr/>
                  </p:nvSpPr>
                  <p:spPr bwMode="auto">
                    <a:xfrm>
                      <a:off x="2468" y="2561"/>
                      <a:ext cx="67" cy="7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825" name="AutoShape 657"/>
                    <p:cNvSpPr>
                      <a:spLocks noChangeArrowheads="1"/>
                    </p:cNvSpPr>
                    <p:nvPr/>
                  </p:nvSpPr>
                  <p:spPr bwMode="auto">
                    <a:xfrm>
                      <a:off x="2529" y="2561"/>
                      <a:ext cx="66" cy="7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826" name="Group 658"/>
                <p:cNvGrpSpPr>
                  <a:grpSpLocks/>
                </p:cNvGrpSpPr>
                <p:nvPr/>
              </p:nvGrpSpPr>
              <p:grpSpPr bwMode="auto">
                <a:xfrm>
                  <a:off x="2328" y="2585"/>
                  <a:ext cx="247" cy="72"/>
                  <a:chOff x="2328" y="2585"/>
                  <a:chExt cx="247" cy="72"/>
                </a:xfrm>
              </p:grpSpPr>
              <p:grpSp>
                <p:nvGrpSpPr>
                  <p:cNvPr id="263827" name="Group 659"/>
                  <p:cNvGrpSpPr>
                    <a:grpSpLocks/>
                  </p:cNvGrpSpPr>
                  <p:nvPr/>
                </p:nvGrpSpPr>
                <p:grpSpPr bwMode="auto">
                  <a:xfrm>
                    <a:off x="2328" y="2585"/>
                    <a:ext cx="127" cy="72"/>
                    <a:chOff x="2328" y="2585"/>
                    <a:chExt cx="127" cy="72"/>
                  </a:xfrm>
                </p:grpSpPr>
                <p:sp>
                  <p:nvSpPr>
                    <p:cNvPr id="263828" name="AutoShape 660"/>
                    <p:cNvSpPr>
                      <a:spLocks noChangeArrowheads="1"/>
                    </p:cNvSpPr>
                    <p:nvPr/>
                  </p:nvSpPr>
                  <p:spPr bwMode="auto">
                    <a:xfrm>
                      <a:off x="2328" y="2585"/>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829" name="AutoShape 661"/>
                    <p:cNvSpPr>
                      <a:spLocks noChangeArrowheads="1"/>
                    </p:cNvSpPr>
                    <p:nvPr/>
                  </p:nvSpPr>
                  <p:spPr bwMode="auto">
                    <a:xfrm>
                      <a:off x="2389" y="2585"/>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830" name="Group 662"/>
                  <p:cNvGrpSpPr>
                    <a:grpSpLocks/>
                  </p:cNvGrpSpPr>
                  <p:nvPr/>
                </p:nvGrpSpPr>
                <p:grpSpPr bwMode="auto">
                  <a:xfrm>
                    <a:off x="2448" y="2585"/>
                    <a:ext cx="127" cy="72"/>
                    <a:chOff x="2448" y="2585"/>
                    <a:chExt cx="127" cy="72"/>
                  </a:xfrm>
                </p:grpSpPr>
                <p:sp>
                  <p:nvSpPr>
                    <p:cNvPr id="263831" name="AutoShape 663"/>
                    <p:cNvSpPr>
                      <a:spLocks noChangeArrowheads="1"/>
                    </p:cNvSpPr>
                    <p:nvPr/>
                  </p:nvSpPr>
                  <p:spPr bwMode="auto">
                    <a:xfrm>
                      <a:off x="2448" y="2585"/>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832" name="AutoShape 664"/>
                    <p:cNvSpPr>
                      <a:spLocks noChangeArrowheads="1"/>
                    </p:cNvSpPr>
                    <p:nvPr/>
                  </p:nvSpPr>
                  <p:spPr bwMode="auto">
                    <a:xfrm>
                      <a:off x="2508" y="2585"/>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grpSp>
            <p:nvGrpSpPr>
              <p:cNvPr id="263833" name="Group 665"/>
              <p:cNvGrpSpPr>
                <a:grpSpLocks/>
              </p:cNvGrpSpPr>
              <p:nvPr/>
            </p:nvGrpSpPr>
            <p:grpSpPr bwMode="auto">
              <a:xfrm>
                <a:off x="2328" y="2452"/>
                <a:ext cx="308" cy="141"/>
                <a:chOff x="2328" y="2452"/>
                <a:chExt cx="308" cy="141"/>
              </a:xfrm>
            </p:grpSpPr>
            <p:grpSp>
              <p:nvGrpSpPr>
                <p:cNvPr id="263834" name="Group 666"/>
                <p:cNvGrpSpPr>
                  <a:grpSpLocks/>
                </p:cNvGrpSpPr>
                <p:nvPr/>
              </p:nvGrpSpPr>
              <p:grpSpPr bwMode="auto">
                <a:xfrm>
                  <a:off x="2389" y="2452"/>
                  <a:ext cx="247" cy="72"/>
                  <a:chOff x="2389" y="2452"/>
                  <a:chExt cx="247" cy="72"/>
                </a:xfrm>
              </p:grpSpPr>
              <p:grpSp>
                <p:nvGrpSpPr>
                  <p:cNvPr id="263835" name="Group 667"/>
                  <p:cNvGrpSpPr>
                    <a:grpSpLocks/>
                  </p:cNvGrpSpPr>
                  <p:nvPr/>
                </p:nvGrpSpPr>
                <p:grpSpPr bwMode="auto">
                  <a:xfrm>
                    <a:off x="2389" y="2452"/>
                    <a:ext cx="127" cy="72"/>
                    <a:chOff x="2389" y="2452"/>
                    <a:chExt cx="127" cy="72"/>
                  </a:xfrm>
                </p:grpSpPr>
                <p:sp>
                  <p:nvSpPr>
                    <p:cNvPr id="263836" name="AutoShape 668"/>
                    <p:cNvSpPr>
                      <a:spLocks noChangeArrowheads="1"/>
                    </p:cNvSpPr>
                    <p:nvPr/>
                  </p:nvSpPr>
                  <p:spPr bwMode="auto">
                    <a:xfrm>
                      <a:off x="2389" y="2452"/>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837" name="AutoShape 669"/>
                    <p:cNvSpPr>
                      <a:spLocks noChangeArrowheads="1"/>
                    </p:cNvSpPr>
                    <p:nvPr/>
                  </p:nvSpPr>
                  <p:spPr bwMode="auto">
                    <a:xfrm>
                      <a:off x="2450" y="2452"/>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838" name="Group 670"/>
                  <p:cNvGrpSpPr>
                    <a:grpSpLocks/>
                  </p:cNvGrpSpPr>
                  <p:nvPr/>
                </p:nvGrpSpPr>
                <p:grpSpPr bwMode="auto">
                  <a:xfrm>
                    <a:off x="2509" y="2452"/>
                    <a:ext cx="127" cy="72"/>
                    <a:chOff x="2509" y="2452"/>
                    <a:chExt cx="127" cy="72"/>
                  </a:xfrm>
                </p:grpSpPr>
                <p:sp>
                  <p:nvSpPr>
                    <p:cNvPr id="263839" name="AutoShape 671"/>
                    <p:cNvSpPr>
                      <a:spLocks noChangeArrowheads="1"/>
                    </p:cNvSpPr>
                    <p:nvPr/>
                  </p:nvSpPr>
                  <p:spPr bwMode="auto">
                    <a:xfrm>
                      <a:off x="2509" y="2452"/>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840" name="AutoShape 672"/>
                    <p:cNvSpPr>
                      <a:spLocks noChangeArrowheads="1"/>
                    </p:cNvSpPr>
                    <p:nvPr/>
                  </p:nvSpPr>
                  <p:spPr bwMode="auto">
                    <a:xfrm>
                      <a:off x="2569" y="2452"/>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841" name="Group 673"/>
                <p:cNvGrpSpPr>
                  <a:grpSpLocks/>
                </p:cNvGrpSpPr>
                <p:nvPr/>
              </p:nvGrpSpPr>
              <p:grpSpPr bwMode="auto">
                <a:xfrm>
                  <a:off x="2369" y="2475"/>
                  <a:ext cx="246" cy="72"/>
                  <a:chOff x="2369" y="2475"/>
                  <a:chExt cx="246" cy="72"/>
                </a:xfrm>
              </p:grpSpPr>
              <p:grpSp>
                <p:nvGrpSpPr>
                  <p:cNvPr id="263842" name="Group 674"/>
                  <p:cNvGrpSpPr>
                    <a:grpSpLocks/>
                  </p:cNvGrpSpPr>
                  <p:nvPr/>
                </p:nvGrpSpPr>
                <p:grpSpPr bwMode="auto">
                  <a:xfrm>
                    <a:off x="2369" y="2475"/>
                    <a:ext cx="127" cy="72"/>
                    <a:chOff x="2369" y="2475"/>
                    <a:chExt cx="127" cy="72"/>
                  </a:xfrm>
                </p:grpSpPr>
                <p:sp>
                  <p:nvSpPr>
                    <p:cNvPr id="263843" name="AutoShape 675"/>
                    <p:cNvSpPr>
                      <a:spLocks noChangeArrowheads="1"/>
                    </p:cNvSpPr>
                    <p:nvPr/>
                  </p:nvSpPr>
                  <p:spPr bwMode="auto">
                    <a:xfrm>
                      <a:off x="2369" y="2475"/>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844" name="AutoShape 676"/>
                    <p:cNvSpPr>
                      <a:spLocks noChangeArrowheads="1"/>
                    </p:cNvSpPr>
                    <p:nvPr/>
                  </p:nvSpPr>
                  <p:spPr bwMode="auto">
                    <a:xfrm>
                      <a:off x="2429" y="2475"/>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845" name="Group 677"/>
                  <p:cNvGrpSpPr>
                    <a:grpSpLocks/>
                  </p:cNvGrpSpPr>
                  <p:nvPr/>
                </p:nvGrpSpPr>
                <p:grpSpPr bwMode="auto">
                  <a:xfrm>
                    <a:off x="2488" y="2475"/>
                    <a:ext cx="127" cy="72"/>
                    <a:chOff x="2488" y="2475"/>
                    <a:chExt cx="127" cy="72"/>
                  </a:xfrm>
                </p:grpSpPr>
                <p:sp>
                  <p:nvSpPr>
                    <p:cNvPr id="263846" name="AutoShape 678"/>
                    <p:cNvSpPr>
                      <a:spLocks noChangeArrowheads="1"/>
                    </p:cNvSpPr>
                    <p:nvPr/>
                  </p:nvSpPr>
                  <p:spPr bwMode="auto">
                    <a:xfrm>
                      <a:off x="2488" y="2475"/>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847" name="AutoShape 679"/>
                    <p:cNvSpPr>
                      <a:spLocks noChangeArrowheads="1"/>
                    </p:cNvSpPr>
                    <p:nvPr/>
                  </p:nvSpPr>
                  <p:spPr bwMode="auto">
                    <a:xfrm>
                      <a:off x="2549" y="2475"/>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848" name="Group 680"/>
                <p:cNvGrpSpPr>
                  <a:grpSpLocks/>
                </p:cNvGrpSpPr>
                <p:nvPr/>
              </p:nvGrpSpPr>
              <p:grpSpPr bwMode="auto">
                <a:xfrm>
                  <a:off x="2349" y="2498"/>
                  <a:ext cx="246" cy="72"/>
                  <a:chOff x="2349" y="2498"/>
                  <a:chExt cx="246" cy="72"/>
                </a:xfrm>
              </p:grpSpPr>
              <p:grpSp>
                <p:nvGrpSpPr>
                  <p:cNvPr id="263849" name="Group 681"/>
                  <p:cNvGrpSpPr>
                    <a:grpSpLocks/>
                  </p:cNvGrpSpPr>
                  <p:nvPr/>
                </p:nvGrpSpPr>
                <p:grpSpPr bwMode="auto">
                  <a:xfrm>
                    <a:off x="2349" y="2498"/>
                    <a:ext cx="127" cy="72"/>
                    <a:chOff x="2349" y="2498"/>
                    <a:chExt cx="127" cy="72"/>
                  </a:xfrm>
                </p:grpSpPr>
                <p:sp>
                  <p:nvSpPr>
                    <p:cNvPr id="263850" name="AutoShape 682"/>
                    <p:cNvSpPr>
                      <a:spLocks noChangeArrowheads="1"/>
                    </p:cNvSpPr>
                    <p:nvPr/>
                  </p:nvSpPr>
                  <p:spPr bwMode="auto">
                    <a:xfrm>
                      <a:off x="2349" y="2498"/>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851" name="AutoShape 683"/>
                    <p:cNvSpPr>
                      <a:spLocks noChangeArrowheads="1"/>
                    </p:cNvSpPr>
                    <p:nvPr/>
                  </p:nvSpPr>
                  <p:spPr bwMode="auto">
                    <a:xfrm>
                      <a:off x="2409" y="2498"/>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852" name="Group 684"/>
                  <p:cNvGrpSpPr>
                    <a:grpSpLocks/>
                  </p:cNvGrpSpPr>
                  <p:nvPr/>
                </p:nvGrpSpPr>
                <p:grpSpPr bwMode="auto">
                  <a:xfrm>
                    <a:off x="2468" y="2498"/>
                    <a:ext cx="127" cy="72"/>
                    <a:chOff x="2468" y="2498"/>
                    <a:chExt cx="127" cy="72"/>
                  </a:xfrm>
                </p:grpSpPr>
                <p:sp>
                  <p:nvSpPr>
                    <p:cNvPr id="263853" name="AutoShape 685"/>
                    <p:cNvSpPr>
                      <a:spLocks noChangeArrowheads="1"/>
                    </p:cNvSpPr>
                    <p:nvPr/>
                  </p:nvSpPr>
                  <p:spPr bwMode="auto">
                    <a:xfrm>
                      <a:off x="2468" y="2498"/>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854" name="AutoShape 686"/>
                    <p:cNvSpPr>
                      <a:spLocks noChangeArrowheads="1"/>
                    </p:cNvSpPr>
                    <p:nvPr/>
                  </p:nvSpPr>
                  <p:spPr bwMode="auto">
                    <a:xfrm>
                      <a:off x="2529" y="2498"/>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855" name="Group 687"/>
                <p:cNvGrpSpPr>
                  <a:grpSpLocks/>
                </p:cNvGrpSpPr>
                <p:nvPr/>
              </p:nvGrpSpPr>
              <p:grpSpPr bwMode="auto">
                <a:xfrm>
                  <a:off x="2328" y="2521"/>
                  <a:ext cx="247" cy="72"/>
                  <a:chOff x="2328" y="2521"/>
                  <a:chExt cx="247" cy="72"/>
                </a:xfrm>
              </p:grpSpPr>
              <p:grpSp>
                <p:nvGrpSpPr>
                  <p:cNvPr id="263856" name="Group 688"/>
                  <p:cNvGrpSpPr>
                    <a:grpSpLocks/>
                  </p:cNvGrpSpPr>
                  <p:nvPr/>
                </p:nvGrpSpPr>
                <p:grpSpPr bwMode="auto">
                  <a:xfrm>
                    <a:off x="2328" y="2521"/>
                    <a:ext cx="127" cy="72"/>
                    <a:chOff x="2328" y="2521"/>
                    <a:chExt cx="127" cy="72"/>
                  </a:xfrm>
                </p:grpSpPr>
                <p:sp>
                  <p:nvSpPr>
                    <p:cNvPr id="263857" name="AutoShape 689"/>
                    <p:cNvSpPr>
                      <a:spLocks noChangeArrowheads="1"/>
                    </p:cNvSpPr>
                    <p:nvPr/>
                  </p:nvSpPr>
                  <p:spPr bwMode="auto">
                    <a:xfrm>
                      <a:off x="2328" y="2521"/>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858" name="AutoShape 690"/>
                    <p:cNvSpPr>
                      <a:spLocks noChangeArrowheads="1"/>
                    </p:cNvSpPr>
                    <p:nvPr/>
                  </p:nvSpPr>
                  <p:spPr bwMode="auto">
                    <a:xfrm>
                      <a:off x="2389" y="2521"/>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859" name="Group 691"/>
                  <p:cNvGrpSpPr>
                    <a:grpSpLocks/>
                  </p:cNvGrpSpPr>
                  <p:nvPr/>
                </p:nvGrpSpPr>
                <p:grpSpPr bwMode="auto">
                  <a:xfrm>
                    <a:off x="2448" y="2521"/>
                    <a:ext cx="127" cy="72"/>
                    <a:chOff x="2448" y="2521"/>
                    <a:chExt cx="127" cy="72"/>
                  </a:xfrm>
                </p:grpSpPr>
                <p:sp>
                  <p:nvSpPr>
                    <p:cNvPr id="263860" name="AutoShape 692"/>
                    <p:cNvSpPr>
                      <a:spLocks noChangeArrowheads="1"/>
                    </p:cNvSpPr>
                    <p:nvPr/>
                  </p:nvSpPr>
                  <p:spPr bwMode="auto">
                    <a:xfrm>
                      <a:off x="2448" y="2521"/>
                      <a:ext cx="66"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861" name="AutoShape 693"/>
                    <p:cNvSpPr>
                      <a:spLocks noChangeArrowheads="1"/>
                    </p:cNvSpPr>
                    <p:nvPr/>
                  </p:nvSpPr>
                  <p:spPr bwMode="auto">
                    <a:xfrm>
                      <a:off x="2508" y="2521"/>
                      <a:ext cx="67" cy="72"/>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grpSp>
      </p:grpSp>
      <p:sp>
        <p:nvSpPr>
          <p:cNvPr id="263862" name="Rectangle 694"/>
          <p:cNvSpPr>
            <a:spLocks noChangeArrowheads="1"/>
          </p:cNvSpPr>
          <p:nvPr/>
        </p:nvSpPr>
        <p:spPr bwMode="auto">
          <a:xfrm>
            <a:off x="5610225" y="3325813"/>
            <a:ext cx="1470025" cy="635000"/>
          </a:xfrm>
          <a:prstGeom prst="rect">
            <a:avLst/>
          </a:prstGeom>
          <a:solidFill>
            <a:srgbClr val="FFFF99"/>
          </a:solidFill>
          <a:ln w="12700">
            <a:solidFill>
              <a:schemeClr val="bg2"/>
            </a:solidFill>
            <a:miter lim="800000"/>
            <a:headEnd/>
            <a:tailEnd/>
          </a:ln>
          <a:effectLst/>
        </p:spPr>
        <p:txBody>
          <a:bodyPr wrap="none" lIns="92075" tIns="46038" rIns="92075" bIns="46038" anchor="ctr"/>
          <a:lstStyle/>
          <a:p>
            <a:pPr algn="ctr"/>
            <a:r>
              <a:rPr lang="es-ES" sz="1800" b="1">
                <a:solidFill>
                  <a:srgbClr val="000000"/>
                </a:solidFill>
                <a:latin typeface="Arial" charset="0"/>
              </a:rPr>
              <a:t> Herramienta</a:t>
            </a:r>
          </a:p>
          <a:p>
            <a:pPr algn="ctr"/>
            <a:r>
              <a:rPr lang="es-ES" sz="1800" b="1">
                <a:solidFill>
                  <a:srgbClr val="000000"/>
                </a:solidFill>
                <a:latin typeface="Arial" charset="0"/>
              </a:rPr>
              <a:t>OLAP</a:t>
            </a:r>
          </a:p>
        </p:txBody>
      </p:sp>
      <p:sp>
        <p:nvSpPr>
          <p:cNvPr id="263863" name="Line 695"/>
          <p:cNvSpPr>
            <a:spLocks noChangeShapeType="1"/>
          </p:cNvSpPr>
          <p:nvPr/>
        </p:nvSpPr>
        <p:spPr bwMode="auto">
          <a:xfrm flipV="1">
            <a:off x="6273800" y="4964113"/>
            <a:ext cx="1588" cy="803275"/>
          </a:xfrm>
          <a:prstGeom prst="line">
            <a:avLst/>
          </a:prstGeom>
          <a:noFill/>
          <a:ln w="25400">
            <a:solidFill>
              <a:srgbClr val="339966"/>
            </a:solidFill>
            <a:round/>
            <a:headEnd type="none" w="sm" len="sm"/>
            <a:tailEnd type="stealth" w="med" len="lg"/>
          </a:ln>
          <a:effectLst/>
        </p:spPr>
        <p:txBody>
          <a:bodyPr/>
          <a:lstStyle/>
          <a:p>
            <a:endParaRPr lang="es-MX"/>
          </a:p>
        </p:txBody>
      </p:sp>
      <p:grpSp>
        <p:nvGrpSpPr>
          <p:cNvPr id="263864" name="Group 696"/>
          <p:cNvGrpSpPr>
            <a:grpSpLocks/>
          </p:cNvGrpSpPr>
          <p:nvPr/>
        </p:nvGrpSpPr>
        <p:grpSpPr bwMode="auto">
          <a:xfrm>
            <a:off x="2411413" y="2792413"/>
            <a:ext cx="2363787" cy="1300162"/>
            <a:chOff x="3408" y="1488"/>
            <a:chExt cx="1489" cy="819"/>
          </a:xfrm>
        </p:grpSpPr>
        <p:grpSp>
          <p:nvGrpSpPr>
            <p:cNvPr id="263865" name="Group 697"/>
            <p:cNvGrpSpPr>
              <a:grpSpLocks/>
            </p:cNvGrpSpPr>
            <p:nvPr/>
          </p:nvGrpSpPr>
          <p:grpSpPr bwMode="auto">
            <a:xfrm>
              <a:off x="4020" y="1488"/>
              <a:ext cx="877" cy="778"/>
              <a:chOff x="4020" y="1488"/>
              <a:chExt cx="877" cy="778"/>
            </a:xfrm>
          </p:grpSpPr>
          <p:sp>
            <p:nvSpPr>
              <p:cNvPr id="263866" name="Freeform 698"/>
              <p:cNvSpPr>
                <a:spLocks/>
              </p:cNvSpPr>
              <p:nvPr/>
            </p:nvSpPr>
            <p:spPr bwMode="auto">
              <a:xfrm>
                <a:off x="4260" y="1752"/>
                <a:ext cx="381" cy="290"/>
              </a:xfrm>
              <a:custGeom>
                <a:avLst/>
                <a:gdLst/>
                <a:ahLst/>
                <a:cxnLst>
                  <a:cxn ang="0">
                    <a:pos x="198" y="25"/>
                  </a:cxn>
                  <a:cxn ang="0">
                    <a:pos x="164" y="11"/>
                  </a:cxn>
                  <a:cxn ang="0">
                    <a:pos x="125" y="11"/>
                  </a:cxn>
                  <a:cxn ang="0">
                    <a:pos x="80" y="38"/>
                  </a:cxn>
                  <a:cxn ang="0">
                    <a:pos x="68" y="74"/>
                  </a:cxn>
                  <a:cxn ang="0">
                    <a:pos x="96" y="108"/>
                  </a:cxn>
                  <a:cxn ang="0">
                    <a:pos x="68" y="115"/>
                  </a:cxn>
                  <a:cxn ang="0">
                    <a:pos x="26" y="143"/>
                  </a:cxn>
                  <a:cxn ang="0">
                    <a:pos x="15" y="184"/>
                  </a:cxn>
                  <a:cxn ang="0">
                    <a:pos x="36" y="196"/>
                  </a:cxn>
                  <a:cxn ang="0">
                    <a:pos x="67" y="186"/>
                  </a:cxn>
                  <a:cxn ang="0">
                    <a:pos x="52" y="214"/>
                  </a:cxn>
                  <a:cxn ang="0">
                    <a:pos x="64" y="235"/>
                  </a:cxn>
                  <a:cxn ang="0">
                    <a:pos x="83" y="245"/>
                  </a:cxn>
                  <a:cxn ang="0">
                    <a:pos x="103" y="272"/>
                  </a:cxn>
                  <a:cxn ang="0">
                    <a:pos x="154" y="277"/>
                  </a:cxn>
                  <a:cxn ang="0">
                    <a:pos x="187" y="251"/>
                  </a:cxn>
                  <a:cxn ang="0">
                    <a:pos x="192" y="218"/>
                  </a:cxn>
                  <a:cxn ang="0">
                    <a:pos x="177" y="187"/>
                  </a:cxn>
                  <a:cxn ang="0">
                    <a:pos x="171" y="166"/>
                  </a:cxn>
                  <a:cxn ang="0">
                    <a:pos x="198" y="180"/>
                  </a:cxn>
                  <a:cxn ang="0">
                    <a:pos x="235" y="184"/>
                  </a:cxn>
                  <a:cxn ang="0">
                    <a:pos x="253" y="153"/>
                  </a:cxn>
                  <a:cxn ang="0">
                    <a:pos x="233" y="126"/>
                  </a:cxn>
                  <a:cxn ang="0">
                    <a:pos x="190" y="95"/>
                  </a:cxn>
                  <a:cxn ang="0">
                    <a:pos x="161" y="89"/>
                  </a:cxn>
                  <a:cxn ang="0">
                    <a:pos x="221" y="71"/>
                  </a:cxn>
                  <a:cxn ang="0">
                    <a:pos x="296" y="42"/>
                  </a:cxn>
                  <a:cxn ang="0">
                    <a:pos x="319" y="41"/>
                  </a:cxn>
                  <a:cxn ang="0">
                    <a:pos x="245" y="71"/>
                  </a:cxn>
                  <a:cxn ang="0">
                    <a:pos x="221" y="99"/>
                  </a:cxn>
                  <a:cxn ang="0">
                    <a:pos x="334" y="152"/>
                  </a:cxn>
                  <a:cxn ang="0">
                    <a:pos x="375" y="169"/>
                  </a:cxn>
                  <a:cxn ang="0">
                    <a:pos x="261" y="135"/>
                  </a:cxn>
                  <a:cxn ang="0">
                    <a:pos x="265" y="156"/>
                  </a:cxn>
                  <a:cxn ang="0">
                    <a:pos x="256" y="193"/>
                  </a:cxn>
                  <a:cxn ang="0">
                    <a:pos x="210" y="197"/>
                  </a:cxn>
                  <a:cxn ang="0">
                    <a:pos x="211" y="220"/>
                  </a:cxn>
                  <a:cxn ang="0">
                    <a:pos x="195" y="267"/>
                  </a:cxn>
                  <a:cxn ang="0">
                    <a:pos x="144" y="289"/>
                  </a:cxn>
                  <a:cxn ang="0">
                    <a:pos x="88" y="278"/>
                  </a:cxn>
                  <a:cxn ang="0">
                    <a:pos x="73" y="250"/>
                  </a:cxn>
                  <a:cxn ang="0">
                    <a:pos x="50" y="245"/>
                  </a:cxn>
                  <a:cxn ang="0">
                    <a:pos x="42" y="224"/>
                  </a:cxn>
                  <a:cxn ang="0">
                    <a:pos x="45" y="203"/>
                  </a:cxn>
                  <a:cxn ang="0">
                    <a:pos x="7" y="197"/>
                  </a:cxn>
                  <a:cxn ang="0">
                    <a:pos x="0" y="162"/>
                  </a:cxn>
                  <a:cxn ang="0">
                    <a:pos x="22" y="126"/>
                  </a:cxn>
                  <a:cxn ang="0">
                    <a:pos x="56" y="106"/>
                  </a:cxn>
                  <a:cxn ang="0">
                    <a:pos x="61" y="87"/>
                  </a:cxn>
                  <a:cxn ang="0">
                    <a:pos x="61" y="61"/>
                  </a:cxn>
                  <a:cxn ang="0">
                    <a:pos x="80" y="21"/>
                  </a:cxn>
                  <a:cxn ang="0">
                    <a:pos x="130" y="0"/>
                  </a:cxn>
                  <a:cxn ang="0">
                    <a:pos x="190" y="3"/>
                  </a:cxn>
                  <a:cxn ang="0">
                    <a:pos x="206" y="14"/>
                  </a:cxn>
                </a:cxnLst>
                <a:rect l="0" t="0" r="r" b="b"/>
                <a:pathLst>
                  <a:path w="381" h="290">
                    <a:moveTo>
                      <a:pt x="206" y="14"/>
                    </a:moveTo>
                    <a:lnTo>
                      <a:pt x="198" y="25"/>
                    </a:lnTo>
                    <a:lnTo>
                      <a:pt x="177" y="20"/>
                    </a:lnTo>
                    <a:lnTo>
                      <a:pt x="164" y="11"/>
                    </a:lnTo>
                    <a:lnTo>
                      <a:pt x="149" y="7"/>
                    </a:lnTo>
                    <a:lnTo>
                      <a:pt x="125" y="11"/>
                    </a:lnTo>
                    <a:lnTo>
                      <a:pt x="98" y="23"/>
                    </a:lnTo>
                    <a:lnTo>
                      <a:pt x="80" y="38"/>
                    </a:lnTo>
                    <a:lnTo>
                      <a:pt x="73" y="55"/>
                    </a:lnTo>
                    <a:lnTo>
                      <a:pt x="68" y="74"/>
                    </a:lnTo>
                    <a:lnTo>
                      <a:pt x="79" y="98"/>
                    </a:lnTo>
                    <a:lnTo>
                      <a:pt x="96" y="108"/>
                    </a:lnTo>
                    <a:lnTo>
                      <a:pt x="94" y="113"/>
                    </a:lnTo>
                    <a:lnTo>
                      <a:pt x="68" y="115"/>
                    </a:lnTo>
                    <a:lnTo>
                      <a:pt x="42" y="125"/>
                    </a:lnTo>
                    <a:lnTo>
                      <a:pt x="26" y="143"/>
                    </a:lnTo>
                    <a:lnTo>
                      <a:pt x="15" y="166"/>
                    </a:lnTo>
                    <a:lnTo>
                      <a:pt x="15" y="184"/>
                    </a:lnTo>
                    <a:lnTo>
                      <a:pt x="22" y="194"/>
                    </a:lnTo>
                    <a:lnTo>
                      <a:pt x="36" y="196"/>
                    </a:lnTo>
                    <a:lnTo>
                      <a:pt x="60" y="190"/>
                    </a:lnTo>
                    <a:lnTo>
                      <a:pt x="67" y="186"/>
                    </a:lnTo>
                    <a:lnTo>
                      <a:pt x="61" y="193"/>
                    </a:lnTo>
                    <a:lnTo>
                      <a:pt x="52" y="214"/>
                    </a:lnTo>
                    <a:lnTo>
                      <a:pt x="52" y="224"/>
                    </a:lnTo>
                    <a:lnTo>
                      <a:pt x="64" y="235"/>
                    </a:lnTo>
                    <a:lnTo>
                      <a:pt x="83" y="235"/>
                    </a:lnTo>
                    <a:lnTo>
                      <a:pt x="83" y="245"/>
                    </a:lnTo>
                    <a:lnTo>
                      <a:pt x="88" y="264"/>
                    </a:lnTo>
                    <a:lnTo>
                      <a:pt x="103" y="272"/>
                    </a:lnTo>
                    <a:lnTo>
                      <a:pt x="130" y="277"/>
                    </a:lnTo>
                    <a:lnTo>
                      <a:pt x="154" y="277"/>
                    </a:lnTo>
                    <a:lnTo>
                      <a:pt x="177" y="265"/>
                    </a:lnTo>
                    <a:lnTo>
                      <a:pt x="187" y="251"/>
                    </a:lnTo>
                    <a:lnTo>
                      <a:pt x="192" y="235"/>
                    </a:lnTo>
                    <a:lnTo>
                      <a:pt x="192" y="218"/>
                    </a:lnTo>
                    <a:lnTo>
                      <a:pt x="190" y="201"/>
                    </a:lnTo>
                    <a:lnTo>
                      <a:pt x="177" y="187"/>
                    </a:lnTo>
                    <a:lnTo>
                      <a:pt x="167" y="169"/>
                    </a:lnTo>
                    <a:lnTo>
                      <a:pt x="171" y="166"/>
                    </a:lnTo>
                    <a:lnTo>
                      <a:pt x="187" y="174"/>
                    </a:lnTo>
                    <a:lnTo>
                      <a:pt x="198" y="180"/>
                    </a:lnTo>
                    <a:lnTo>
                      <a:pt x="218" y="184"/>
                    </a:lnTo>
                    <a:lnTo>
                      <a:pt x="235" y="184"/>
                    </a:lnTo>
                    <a:lnTo>
                      <a:pt x="250" y="174"/>
                    </a:lnTo>
                    <a:lnTo>
                      <a:pt x="253" y="153"/>
                    </a:lnTo>
                    <a:lnTo>
                      <a:pt x="248" y="140"/>
                    </a:lnTo>
                    <a:lnTo>
                      <a:pt x="233" y="126"/>
                    </a:lnTo>
                    <a:lnTo>
                      <a:pt x="215" y="109"/>
                    </a:lnTo>
                    <a:lnTo>
                      <a:pt x="190" y="95"/>
                    </a:lnTo>
                    <a:lnTo>
                      <a:pt x="173" y="91"/>
                    </a:lnTo>
                    <a:lnTo>
                      <a:pt x="161" y="89"/>
                    </a:lnTo>
                    <a:lnTo>
                      <a:pt x="171" y="82"/>
                    </a:lnTo>
                    <a:lnTo>
                      <a:pt x="221" y="71"/>
                    </a:lnTo>
                    <a:lnTo>
                      <a:pt x="253" y="61"/>
                    </a:lnTo>
                    <a:lnTo>
                      <a:pt x="296" y="42"/>
                    </a:lnTo>
                    <a:lnTo>
                      <a:pt x="318" y="31"/>
                    </a:lnTo>
                    <a:lnTo>
                      <a:pt x="319" y="41"/>
                    </a:lnTo>
                    <a:lnTo>
                      <a:pt x="273" y="59"/>
                    </a:lnTo>
                    <a:lnTo>
                      <a:pt x="245" y="71"/>
                    </a:lnTo>
                    <a:lnTo>
                      <a:pt x="214" y="89"/>
                    </a:lnTo>
                    <a:lnTo>
                      <a:pt x="221" y="99"/>
                    </a:lnTo>
                    <a:lnTo>
                      <a:pt x="280" y="129"/>
                    </a:lnTo>
                    <a:lnTo>
                      <a:pt x="334" y="152"/>
                    </a:lnTo>
                    <a:lnTo>
                      <a:pt x="380" y="166"/>
                    </a:lnTo>
                    <a:lnTo>
                      <a:pt x="375" y="169"/>
                    </a:lnTo>
                    <a:lnTo>
                      <a:pt x="306" y="149"/>
                    </a:lnTo>
                    <a:lnTo>
                      <a:pt x="261" y="135"/>
                    </a:lnTo>
                    <a:lnTo>
                      <a:pt x="257" y="140"/>
                    </a:lnTo>
                    <a:lnTo>
                      <a:pt x="265" y="156"/>
                    </a:lnTo>
                    <a:lnTo>
                      <a:pt x="265" y="174"/>
                    </a:lnTo>
                    <a:lnTo>
                      <a:pt x="256" y="193"/>
                    </a:lnTo>
                    <a:lnTo>
                      <a:pt x="235" y="197"/>
                    </a:lnTo>
                    <a:lnTo>
                      <a:pt x="210" y="197"/>
                    </a:lnTo>
                    <a:lnTo>
                      <a:pt x="204" y="197"/>
                    </a:lnTo>
                    <a:lnTo>
                      <a:pt x="211" y="220"/>
                    </a:lnTo>
                    <a:lnTo>
                      <a:pt x="206" y="241"/>
                    </a:lnTo>
                    <a:lnTo>
                      <a:pt x="195" y="267"/>
                    </a:lnTo>
                    <a:lnTo>
                      <a:pt x="171" y="285"/>
                    </a:lnTo>
                    <a:lnTo>
                      <a:pt x="144" y="289"/>
                    </a:lnTo>
                    <a:lnTo>
                      <a:pt x="106" y="287"/>
                    </a:lnTo>
                    <a:lnTo>
                      <a:pt x="88" y="278"/>
                    </a:lnTo>
                    <a:lnTo>
                      <a:pt x="76" y="267"/>
                    </a:lnTo>
                    <a:lnTo>
                      <a:pt x="73" y="250"/>
                    </a:lnTo>
                    <a:lnTo>
                      <a:pt x="73" y="245"/>
                    </a:lnTo>
                    <a:lnTo>
                      <a:pt x="50" y="245"/>
                    </a:lnTo>
                    <a:lnTo>
                      <a:pt x="42" y="235"/>
                    </a:lnTo>
                    <a:lnTo>
                      <a:pt x="42" y="224"/>
                    </a:lnTo>
                    <a:lnTo>
                      <a:pt x="42" y="213"/>
                    </a:lnTo>
                    <a:lnTo>
                      <a:pt x="45" y="203"/>
                    </a:lnTo>
                    <a:lnTo>
                      <a:pt x="29" y="204"/>
                    </a:lnTo>
                    <a:lnTo>
                      <a:pt x="7" y="197"/>
                    </a:lnTo>
                    <a:lnTo>
                      <a:pt x="2" y="183"/>
                    </a:lnTo>
                    <a:lnTo>
                      <a:pt x="0" y="162"/>
                    </a:lnTo>
                    <a:lnTo>
                      <a:pt x="7" y="143"/>
                    </a:lnTo>
                    <a:lnTo>
                      <a:pt x="22" y="126"/>
                    </a:lnTo>
                    <a:lnTo>
                      <a:pt x="38" y="116"/>
                    </a:lnTo>
                    <a:lnTo>
                      <a:pt x="56" y="106"/>
                    </a:lnTo>
                    <a:lnTo>
                      <a:pt x="71" y="106"/>
                    </a:lnTo>
                    <a:lnTo>
                      <a:pt x="61" y="87"/>
                    </a:lnTo>
                    <a:lnTo>
                      <a:pt x="60" y="74"/>
                    </a:lnTo>
                    <a:lnTo>
                      <a:pt x="61" y="61"/>
                    </a:lnTo>
                    <a:lnTo>
                      <a:pt x="68" y="41"/>
                    </a:lnTo>
                    <a:lnTo>
                      <a:pt x="80" y="21"/>
                    </a:lnTo>
                    <a:lnTo>
                      <a:pt x="99" y="11"/>
                    </a:lnTo>
                    <a:lnTo>
                      <a:pt x="130" y="0"/>
                    </a:lnTo>
                    <a:lnTo>
                      <a:pt x="165" y="1"/>
                    </a:lnTo>
                    <a:lnTo>
                      <a:pt x="190" y="3"/>
                    </a:lnTo>
                    <a:lnTo>
                      <a:pt x="202" y="7"/>
                    </a:lnTo>
                    <a:lnTo>
                      <a:pt x="206" y="14"/>
                    </a:lnTo>
                  </a:path>
                </a:pathLst>
              </a:custGeom>
              <a:solidFill>
                <a:srgbClr val="000000"/>
              </a:solidFill>
              <a:ln w="9525" cap="rnd">
                <a:noFill/>
                <a:round/>
                <a:headEnd/>
                <a:tailEnd/>
              </a:ln>
              <a:effectLst/>
            </p:spPr>
            <p:txBody>
              <a:bodyPr/>
              <a:lstStyle/>
              <a:p>
                <a:endParaRPr lang="es-MX"/>
              </a:p>
            </p:txBody>
          </p:sp>
          <p:sp>
            <p:nvSpPr>
              <p:cNvPr id="263867" name="Freeform 699"/>
              <p:cNvSpPr>
                <a:spLocks/>
              </p:cNvSpPr>
              <p:nvPr/>
            </p:nvSpPr>
            <p:spPr bwMode="auto">
              <a:xfrm>
                <a:off x="4370" y="1858"/>
                <a:ext cx="45" cy="39"/>
              </a:xfrm>
              <a:custGeom>
                <a:avLst/>
                <a:gdLst/>
                <a:ahLst/>
                <a:cxnLst>
                  <a:cxn ang="0">
                    <a:pos x="1" y="13"/>
                  </a:cxn>
                  <a:cxn ang="0">
                    <a:pos x="15" y="23"/>
                  </a:cxn>
                  <a:cxn ang="0">
                    <a:pos x="19" y="34"/>
                  </a:cxn>
                  <a:cxn ang="0">
                    <a:pos x="27" y="38"/>
                  </a:cxn>
                  <a:cxn ang="0">
                    <a:pos x="30" y="27"/>
                  </a:cxn>
                  <a:cxn ang="0">
                    <a:pos x="44" y="20"/>
                  </a:cxn>
                  <a:cxn ang="0">
                    <a:pos x="30" y="12"/>
                  </a:cxn>
                  <a:cxn ang="0">
                    <a:pos x="31" y="0"/>
                  </a:cxn>
                  <a:cxn ang="0">
                    <a:pos x="19" y="3"/>
                  </a:cxn>
                  <a:cxn ang="0">
                    <a:pos x="0" y="5"/>
                  </a:cxn>
                  <a:cxn ang="0">
                    <a:pos x="1" y="13"/>
                  </a:cxn>
                </a:cxnLst>
                <a:rect l="0" t="0" r="r" b="b"/>
                <a:pathLst>
                  <a:path w="45" h="39">
                    <a:moveTo>
                      <a:pt x="1" y="13"/>
                    </a:moveTo>
                    <a:lnTo>
                      <a:pt x="15" y="23"/>
                    </a:lnTo>
                    <a:lnTo>
                      <a:pt x="19" y="34"/>
                    </a:lnTo>
                    <a:lnTo>
                      <a:pt x="27" y="38"/>
                    </a:lnTo>
                    <a:lnTo>
                      <a:pt x="30" y="27"/>
                    </a:lnTo>
                    <a:lnTo>
                      <a:pt x="44" y="20"/>
                    </a:lnTo>
                    <a:lnTo>
                      <a:pt x="30" y="12"/>
                    </a:lnTo>
                    <a:lnTo>
                      <a:pt x="31" y="0"/>
                    </a:lnTo>
                    <a:lnTo>
                      <a:pt x="19" y="3"/>
                    </a:lnTo>
                    <a:lnTo>
                      <a:pt x="0" y="5"/>
                    </a:lnTo>
                    <a:lnTo>
                      <a:pt x="1" y="13"/>
                    </a:lnTo>
                  </a:path>
                </a:pathLst>
              </a:custGeom>
              <a:solidFill>
                <a:srgbClr val="000000"/>
              </a:solidFill>
              <a:ln w="9525" cap="rnd">
                <a:noFill/>
                <a:round/>
                <a:headEnd/>
                <a:tailEnd/>
              </a:ln>
              <a:effectLst/>
            </p:spPr>
            <p:txBody>
              <a:bodyPr/>
              <a:lstStyle/>
              <a:p>
                <a:endParaRPr lang="es-MX"/>
              </a:p>
            </p:txBody>
          </p:sp>
          <p:sp>
            <p:nvSpPr>
              <p:cNvPr id="263868" name="Freeform 700"/>
              <p:cNvSpPr>
                <a:spLocks/>
              </p:cNvSpPr>
              <p:nvPr/>
            </p:nvSpPr>
            <p:spPr bwMode="auto">
              <a:xfrm>
                <a:off x="4496" y="1674"/>
                <a:ext cx="272" cy="375"/>
              </a:xfrm>
              <a:custGeom>
                <a:avLst/>
                <a:gdLst/>
                <a:ahLst/>
                <a:cxnLst>
                  <a:cxn ang="0">
                    <a:pos x="73" y="13"/>
                  </a:cxn>
                  <a:cxn ang="0">
                    <a:pos x="13" y="14"/>
                  </a:cxn>
                  <a:cxn ang="0">
                    <a:pos x="0" y="37"/>
                  </a:cxn>
                  <a:cxn ang="0">
                    <a:pos x="27" y="30"/>
                  </a:cxn>
                  <a:cxn ang="0">
                    <a:pos x="58" y="20"/>
                  </a:cxn>
                  <a:cxn ang="0">
                    <a:pos x="86" y="37"/>
                  </a:cxn>
                  <a:cxn ang="0">
                    <a:pos x="63" y="69"/>
                  </a:cxn>
                  <a:cxn ang="0">
                    <a:pos x="67" y="92"/>
                  </a:cxn>
                  <a:cxn ang="0">
                    <a:pos x="90" y="68"/>
                  </a:cxn>
                  <a:cxn ang="0">
                    <a:pos x="109" y="69"/>
                  </a:cxn>
                  <a:cxn ang="0">
                    <a:pos x="147" y="74"/>
                  </a:cxn>
                  <a:cxn ang="0">
                    <a:pos x="189" y="94"/>
                  </a:cxn>
                  <a:cxn ang="0">
                    <a:pos x="202" y="119"/>
                  </a:cxn>
                  <a:cxn ang="0">
                    <a:pos x="198" y="142"/>
                  </a:cxn>
                  <a:cxn ang="0">
                    <a:pos x="167" y="150"/>
                  </a:cxn>
                  <a:cxn ang="0">
                    <a:pos x="143" y="160"/>
                  </a:cxn>
                  <a:cxn ang="0">
                    <a:pos x="212" y="166"/>
                  </a:cxn>
                  <a:cxn ang="0">
                    <a:pos x="251" y="197"/>
                  </a:cxn>
                  <a:cxn ang="0">
                    <a:pos x="251" y="264"/>
                  </a:cxn>
                  <a:cxn ang="0">
                    <a:pos x="229" y="282"/>
                  </a:cxn>
                  <a:cxn ang="0">
                    <a:pos x="241" y="292"/>
                  </a:cxn>
                  <a:cxn ang="0">
                    <a:pos x="259" y="322"/>
                  </a:cxn>
                  <a:cxn ang="0">
                    <a:pos x="240" y="355"/>
                  </a:cxn>
                  <a:cxn ang="0">
                    <a:pos x="187" y="366"/>
                  </a:cxn>
                  <a:cxn ang="0">
                    <a:pos x="132" y="342"/>
                  </a:cxn>
                  <a:cxn ang="0">
                    <a:pos x="108" y="350"/>
                  </a:cxn>
                  <a:cxn ang="0">
                    <a:pos x="173" y="372"/>
                  </a:cxn>
                  <a:cxn ang="0">
                    <a:pos x="247" y="363"/>
                  </a:cxn>
                  <a:cxn ang="0">
                    <a:pos x="271" y="329"/>
                  </a:cxn>
                  <a:cxn ang="0">
                    <a:pos x="263" y="288"/>
                  </a:cxn>
                  <a:cxn ang="0">
                    <a:pos x="260" y="267"/>
                  </a:cxn>
                  <a:cxn ang="0">
                    <a:pos x="264" y="200"/>
                  </a:cxn>
                  <a:cxn ang="0">
                    <a:pos x="233" y="160"/>
                  </a:cxn>
                  <a:cxn ang="0">
                    <a:pos x="218" y="125"/>
                  </a:cxn>
                  <a:cxn ang="0">
                    <a:pos x="185" y="75"/>
                  </a:cxn>
                  <a:cxn ang="0">
                    <a:pos x="137" y="61"/>
                  </a:cxn>
                  <a:cxn ang="0">
                    <a:pos x="109" y="47"/>
                  </a:cxn>
                  <a:cxn ang="0">
                    <a:pos x="131" y="0"/>
                  </a:cxn>
                  <a:cxn ang="0">
                    <a:pos x="92" y="21"/>
                  </a:cxn>
                </a:cxnLst>
                <a:rect l="0" t="0" r="r" b="b"/>
                <a:pathLst>
                  <a:path w="272" h="375">
                    <a:moveTo>
                      <a:pt x="92" y="21"/>
                    </a:moveTo>
                    <a:lnTo>
                      <a:pt x="73" y="13"/>
                    </a:lnTo>
                    <a:lnTo>
                      <a:pt x="28" y="6"/>
                    </a:lnTo>
                    <a:lnTo>
                      <a:pt x="13" y="14"/>
                    </a:lnTo>
                    <a:lnTo>
                      <a:pt x="0" y="25"/>
                    </a:lnTo>
                    <a:lnTo>
                      <a:pt x="0" y="37"/>
                    </a:lnTo>
                    <a:lnTo>
                      <a:pt x="12" y="41"/>
                    </a:lnTo>
                    <a:lnTo>
                      <a:pt x="27" y="30"/>
                    </a:lnTo>
                    <a:lnTo>
                      <a:pt x="43" y="20"/>
                    </a:lnTo>
                    <a:lnTo>
                      <a:pt x="58" y="20"/>
                    </a:lnTo>
                    <a:lnTo>
                      <a:pt x="73" y="27"/>
                    </a:lnTo>
                    <a:lnTo>
                      <a:pt x="86" y="37"/>
                    </a:lnTo>
                    <a:lnTo>
                      <a:pt x="86" y="42"/>
                    </a:lnTo>
                    <a:lnTo>
                      <a:pt x="63" y="69"/>
                    </a:lnTo>
                    <a:lnTo>
                      <a:pt x="59" y="86"/>
                    </a:lnTo>
                    <a:lnTo>
                      <a:pt x="67" y="92"/>
                    </a:lnTo>
                    <a:lnTo>
                      <a:pt x="81" y="84"/>
                    </a:lnTo>
                    <a:lnTo>
                      <a:pt x="90" y="68"/>
                    </a:lnTo>
                    <a:lnTo>
                      <a:pt x="98" y="61"/>
                    </a:lnTo>
                    <a:lnTo>
                      <a:pt x="109" y="69"/>
                    </a:lnTo>
                    <a:lnTo>
                      <a:pt x="120" y="72"/>
                    </a:lnTo>
                    <a:lnTo>
                      <a:pt x="147" y="74"/>
                    </a:lnTo>
                    <a:lnTo>
                      <a:pt x="173" y="82"/>
                    </a:lnTo>
                    <a:lnTo>
                      <a:pt x="189" y="94"/>
                    </a:lnTo>
                    <a:lnTo>
                      <a:pt x="198" y="106"/>
                    </a:lnTo>
                    <a:lnTo>
                      <a:pt x="202" y="119"/>
                    </a:lnTo>
                    <a:lnTo>
                      <a:pt x="201" y="132"/>
                    </a:lnTo>
                    <a:lnTo>
                      <a:pt x="198" y="142"/>
                    </a:lnTo>
                    <a:lnTo>
                      <a:pt x="189" y="146"/>
                    </a:lnTo>
                    <a:lnTo>
                      <a:pt x="167" y="150"/>
                    </a:lnTo>
                    <a:lnTo>
                      <a:pt x="143" y="155"/>
                    </a:lnTo>
                    <a:lnTo>
                      <a:pt x="143" y="160"/>
                    </a:lnTo>
                    <a:lnTo>
                      <a:pt x="175" y="160"/>
                    </a:lnTo>
                    <a:lnTo>
                      <a:pt x="212" y="166"/>
                    </a:lnTo>
                    <a:lnTo>
                      <a:pt x="237" y="179"/>
                    </a:lnTo>
                    <a:lnTo>
                      <a:pt x="251" y="197"/>
                    </a:lnTo>
                    <a:lnTo>
                      <a:pt x="256" y="233"/>
                    </a:lnTo>
                    <a:lnTo>
                      <a:pt x="251" y="264"/>
                    </a:lnTo>
                    <a:lnTo>
                      <a:pt x="241" y="274"/>
                    </a:lnTo>
                    <a:lnTo>
                      <a:pt x="229" y="282"/>
                    </a:lnTo>
                    <a:lnTo>
                      <a:pt x="221" y="287"/>
                    </a:lnTo>
                    <a:lnTo>
                      <a:pt x="241" y="292"/>
                    </a:lnTo>
                    <a:lnTo>
                      <a:pt x="255" y="304"/>
                    </a:lnTo>
                    <a:lnTo>
                      <a:pt x="259" y="322"/>
                    </a:lnTo>
                    <a:lnTo>
                      <a:pt x="252" y="345"/>
                    </a:lnTo>
                    <a:lnTo>
                      <a:pt x="240" y="355"/>
                    </a:lnTo>
                    <a:lnTo>
                      <a:pt x="218" y="366"/>
                    </a:lnTo>
                    <a:lnTo>
                      <a:pt x="187" y="366"/>
                    </a:lnTo>
                    <a:lnTo>
                      <a:pt x="154" y="356"/>
                    </a:lnTo>
                    <a:lnTo>
                      <a:pt x="132" y="342"/>
                    </a:lnTo>
                    <a:lnTo>
                      <a:pt x="116" y="331"/>
                    </a:lnTo>
                    <a:lnTo>
                      <a:pt x="108" y="350"/>
                    </a:lnTo>
                    <a:lnTo>
                      <a:pt x="117" y="362"/>
                    </a:lnTo>
                    <a:lnTo>
                      <a:pt x="173" y="372"/>
                    </a:lnTo>
                    <a:lnTo>
                      <a:pt x="216" y="374"/>
                    </a:lnTo>
                    <a:lnTo>
                      <a:pt x="247" y="363"/>
                    </a:lnTo>
                    <a:lnTo>
                      <a:pt x="263" y="348"/>
                    </a:lnTo>
                    <a:lnTo>
                      <a:pt x="271" y="329"/>
                    </a:lnTo>
                    <a:lnTo>
                      <a:pt x="267" y="305"/>
                    </a:lnTo>
                    <a:lnTo>
                      <a:pt x="263" y="288"/>
                    </a:lnTo>
                    <a:lnTo>
                      <a:pt x="255" y="282"/>
                    </a:lnTo>
                    <a:lnTo>
                      <a:pt x="260" y="267"/>
                    </a:lnTo>
                    <a:lnTo>
                      <a:pt x="266" y="240"/>
                    </a:lnTo>
                    <a:lnTo>
                      <a:pt x="264" y="200"/>
                    </a:lnTo>
                    <a:lnTo>
                      <a:pt x="252" y="179"/>
                    </a:lnTo>
                    <a:lnTo>
                      <a:pt x="233" y="160"/>
                    </a:lnTo>
                    <a:lnTo>
                      <a:pt x="212" y="146"/>
                    </a:lnTo>
                    <a:lnTo>
                      <a:pt x="218" y="125"/>
                    </a:lnTo>
                    <a:lnTo>
                      <a:pt x="209" y="92"/>
                    </a:lnTo>
                    <a:lnTo>
                      <a:pt x="185" y="75"/>
                    </a:lnTo>
                    <a:lnTo>
                      <a:pt x="162" y="69"/>
                    </a:lnTo>
                    <a:lnTo>
                      <a:pt x="137" y="61"/>
                    </a:lnTo>
                    <a:lnTo>
                      <a:pt x="120" y="57"/>
                    </a:lnTo>
                    <a:lnTo>
                      <a:pt x="109" y="47"/>
                    </a:lnTo>
                    <a:lnTo>
                      <a:pt x="109" y="41"/>
                    </a:lnTo>
                    <a:lnTo>
                      <a:pt x="131" y="0"/>
                    </a:lnTo>
                    <a:lnTo>
                      <a:pt x="98" y="28"/>
                    </a:lnTo>
                    <a:lnTo>
                      <a:pt x="92" y="21"/>
                    </a:lnTo>
                  </a:path>
                </a:pathLst>
              </a:custGeom>
              <a:solidFill>
                <a:srgbClr val="000000"/>
              </a:solidFill>
              <a:ln w="9525" cap="rnd">
                <a:noFill/>
                <a:round/>
                <a:headEnd/>
                <a:tailEnd/>
              </a:ln>
              <a:effectLst/>
            </p:spPr>
            <p:txBody>
              <a:bodyPr/>
              <a:lstStyle/>
              <a:p>
                <a:endParaRPr lang="es-MX"/>
              </a:p>
            </p:txBody>
          </p:sp>
          <p:sp>
            <p:nvSpPr>
              <p:cNvPr id="263869" name="Freeform 701"/>
              <p:cNvSpPr>
                <a:spLocks/>
              </p:cNvSpPr>
              <p:nvPr/>
            </p:nvSpPr>
            <p:spPr bwMode="auto">
              <a:xfrm>
                <a:off x="4744" y="1719"/>
                <a:ext cx="74" cy="40"/>
              </a:xfrm>
              <a:custGeom>
                <a:avLst/>
                <a:gdLst/>
                <a:ahLst/>
                <a:cxnLst>
                  <a:cxn ang="0">
                    <a:pos x="7" y="33"/>
                  </a:cxn>
                  <a:cxn ang="0">
                    <a:pos x="62" y="0"/>
                  </a:cxn>
                  <a:cxn ang="0">
                    <a:pos x="73" y="3"/>
                  </a:cxn>
                  <a:cxn ang="0">
                    <a:pos x="70" y="12"/>
                  </a:cxn>
                  <a:cxn ang="0">
                    <a:pos x="0" y="39"/>
                  </a:cxn>
                  <a:cxn ang="0">
                    <a:pos x="7" y="33"/>
                  </a:cxn>
                </a:cxnLst>
                <a:rect l="0" t="0" r="r" b="b"/>
                <a:pathLst>
                  <a:path w="74" h="40">
                    <a:moveTo>
                      <a:pt x="7" y="33"/>
                    </a:moveTo>
                    <a:lnTo>
                      <a:pt x="62" y="0"/>
                    </a:lnTo>
                    <a:lnTo>
                      <a:pt x="73" y="3"/>
                    </a:lnTo>
                    <a:lnTo>
                      <a:pt x="70" y="12"/>
                    </a:lnTo>
                    <a:lnTo>
                      <a:pt x="0" y="39"/>
                    </a:lnTo>
                    <a:lnTo>
                      <a:pt x="7" y="33"/>
                    </a:lnTo>
                  </a:path>
                </a:pathLst>
              </a:custGeom>
              <a:solidFill>
                <a:srgbClr val="000000"/>
              </a:solidFill>
              <a:ln w="9525" cap="rnd">
                <a:noFill/>
                <a:round/>
                <a:headEnd/>
                <a:tailEnd/>
              </a:ln>
              <a:effectLst/>
            </p:spPr>
            <p:txBody>
              <a:bodyPr/>
              <a:lstStyle/>
              <a:p>
                <a:endParaRPr lang="es-MX"/>
              </a:p>
            </p:txBody>
          </p:sp>
          <p:sp>
            <p:nvSpPr>
              <p:cNvPr id="263870" name="Freeform 702"/>
              <p:cNvSpPr>
                <a:spLocks/>
              </p:cNvSpPr>
              <p:nvPr/>
            </p:nvSpPr>
            <p:spPr bwMode="auto">
              <a:xfrm>
                <a:off x="4613" y="2152"/>
                <a:ext cx="71" cy="103"/>
              </a:xfrm>
              <a:custGeom>
                <a:avLst/>
                <a:gdLst/>
                <a:ahLst/>
                <a:cxnLst>
                  <a:cxn ang="0">
                    <a:pos x="70" y="102"/>
                  </a:cxn>
                  <a:cxn ang="0">
                    <a:pos x="43" y="36"/>
                  </a:cxn>
                  <a:cxn ang="0">
                    <a:pos x="15" y="0"/>
                  </a:cxn>
                  <a:cxn ang="0">
                    <a:pos x="4" y="0"/>
                  </a:cxn>
                  <a:cxn ang="0">
                    <a:pos x="0" y="10"/>
                  </a:cxn>
                  <a:cxn ang="0">
                    <a:pos x="23" y="33"/>
                  </a:cxn>
                  <a:cxn ang="0">
                    <a:pos x="46" y="65"/>
                  </a:cxn>
                  <a:cxn ang="0">
                    <a:pos x="70" y="102"/>
                  </a:cxn>
                </a:cxnLst>
                <a:rect l="0" t="0" r="r" b="b"/>
                <a:pathLst>
                  <a:path w="71" h="103">
                    <a:moveTo>
                      <a:pt x="70" y="102"/>
                    </a:moveTo>
                    <a:lnTo>
                      <a:pt x="43" y="36"/>
                    </a:lnTo>
                    <a:lnTo>
                      <a:pt x="15" y="0"/>
                    </a:lnTo>
                    <a:lnTo>
                      <a:pt x="4" y="0"/>
                    </a:lnTo>
                    <a:lnTo>
                      <a:pt x="0" y="10"/>
                    </a:lnTo>
                    <a:lnTo>
                      <a:pt x="23" y="33"/>
                    </a:lnTo>
                    <a:lnTo>
                      <a:pt x="46" y="65"/>
                    </a:lnTo>
                    <a:lnTo>
                      <a:pt x="70" y="102"/>
                    </a:lnTo>
                  </a:path>
                </a:pathLst>
              </a:custGeom>
              <a:solidFill>
                <a:srgbClr val="000000"/>
              </a:solidFill>
              <a:ln w="9525" cap="rnd">
                <a:noFill/>
                <a:round/>
                <a:headEnd/>
                <a:tailEnd/>
              </a:ln>
              <a:effectLst/>
            </p:spPr>
            <p:txBody>
              <a:bodyPr/>
              <a:lstStyle/>
              <a:p>
                <a:endParaRPr lang="es-MX"/>
              </a:p>
            </p:txBody>
          </p:sp>
          <p:sp>
            <p:nvSpPr>
              <p:cNvPr id="263871" name="Freeform 703"/>
              <p:cNvSpPr>
                <a:spLocks/>
              </p:cNvSpPr>
              <p:nvPr/>
            </p:nvSpPr>
            <p:spPr bwMode="auto">
              <a:xfrm>
                <a:off x="4213" y="1989"/>
                <a:ext cx="381" cy="277"/>
              </a:xfrm>
              <a:custGeom>
                <a:avLst/>
                <a:gdLst/>
                <a:ahLst/>
                <a:cxnLst>
                  <a:cxn ang="0">
                    <a:pos x="369" y="38"/>
                  </a:cxn>
                  <a:cxn ang="0">
                    <a:pos x="380" y="92"/>
                  </a:cxn>
                  <a:cxn ang="0">
                    <a:pos x="357" y="129"/>
                  </a:cxn>
                  <a:cxn ang="0">
                    <a:pos x="312" y="128"/>
                  </a:cxn>
                  <a:cxn ang="0">
                    <a:pos x="324" y="196"/>
                  </a:cxn>
                  <a:cxn ang="0">
                    <a:pos x="300" y="245"/>
                  </a:cxn>
                  <a:cxn ang="0">
                    <a:pos x="262" y="268"/>
                  </a:cxn>
                  <a:cxn ang="0">
                    <a:pos x="186" y="276"/>
                  </a:cxn>
                  <a:cxn ang="0">
                    <a:pos x="109" y="268"/>
                  </a:cxn>
                  <a:cxn ang="0">
                    <a:pos x="65" y="227"/>
                  </a:cxn>
                  <a:cxn ang="0">
                    <a:pos x="36" y="190"/>
                  </a:cxn>
                  <a:cxn ang="0">
                    <a:pos x="5" y="153"/>
                  </a:cxn>
                  <a:cxn ang="0">
                    <a:pos x="0" y="102"/>
                  </a:cxn>
                  <a:cxn ang="0">
                    <a:pos x="30" y="71"/>
                  </a:cxn>
                  <a:cxn ang="0">
                    <a:pos x="27" y="92"/>
                  </a:cxn>
                  <a:cxn ang="0">
                    <a:pos x="13" y="136"/>
                  </a:cxn>
                  <a:cxn ang="0">
                    <a:pos x="35" y="172"/>
                  </a:cxn>
                  <a:cxn ang="0">
                    <a:pos x="77" y="165"/>
                  </a:cxn>
                  <a:cxn ang="0">
                    <a:pos x="104" y="162"/>
                  </a:cxn>
                  <a:cxn ang="0">
                    <a:pos x="67" y="197"/>
                  </a:cxn>
                  <a:cxn ang="0">
                    <a:pos x="82" y="231"/>
                  </a:cxn>
                  <a:cxn ang="0">
                    <a:pos x="132" y="260"/>
                  </a:cxn>
                  <a:cxn ang="0">
                    <a:pos x="157" y="240"/>
                  </a:cxn>
                  <a:cxn ang="0">
                    <a:pos x="173" y="261"/>
                  </a:cxn>
                  <a:cxn ang="0">
                    <a:pos x="216" y="267"/>
                  </a:cxn>
                  <a:cxn ang="0">
                    <a:pos x="266" y="250"/>
                  </a:cxn>
                  <a:cxn ang="0">
                    <a:pos x="305" y="221"/>
                  </a:cxn>
                  <a:cxn ang="0">
                    <a:pos x="308" y="180"/>
                  </a:cxn>
                  <a:cxn ang="0">
                    <a:pos x="303" y="136"/>
                  </a:cxn>
                  <a:cxn ang="0">
                    <a:pos x="285" y="99"/>
                  </a:cxn>
                  <a:cxn ang="0">
                    <a:pos x="318" y="114"/>
                  </a:cxn>
                  <a:cxn ang="0">
                    <a:pos x="347" y="119"/>
                  </a:cxn>
                  <a:cxn ang="0">
                    <a:pos x="369" y="99"/>
                  </a:cxn>
                  <a:cxn ang="0">
                    <a:pos x="362" y="58"/>
                  </a:cxn>
                  <a:cxn ang="0">
                    <a:pos x="341" y="11"/>
                  </a:cxn>
                  <a:cxn ang="0">
                    <a:pos x="346" y="0"/>
                  </a:cxn>
                </a:cxnLst>
                <a:rect l="0" t="0" r="r" b="b"/>
                <a:pathLst>
                  <a:path w="381" h="277">
                    <a:moveTo>
                      <a:pt x="346" y="0"/>
                    </a:moveTo>
                    <a:lnTo>
                      <a:pt x="369" y="38"/>
                    </a:lnTo>
                    <a:lnTo>
                      <a:pt x="374" y="64"/>
                    </a:lnTo>
                    <a:lnTo>
                      <a:pt x="380" y="92"/>
                    </a:lnTo>
                    <a:lnTo>
                      <a:pt x="374" y="119"/>
                    </a:lnTo>
                    <a:lnTo>
                      <a:pt x="357" y="129"/>
                    </a:lnTo>
                    <a:lnTo>
                      <a:pt x="335" y="132"/>
                    </a:lnTo>
                    <a:lnTo>
                      <a:pt x="312" y="128"/>
                    </a:lnTo>
                    <a:lnTo>
                      <a:pt x="323" y="153"/>
                    </a:lnTo>
                    <a:lnTo>
                      <a:pt x="324" y="196"/>
                    </a:lnTo>
                    <a:lnTo>
                      <a:pt x="318" y="224"/>
                    </a:lnTo>
                    <a:lnTo>
                      <a:pt x="300" y="245"/>
                    </a:lnTo>
                    <a:lnTo>
                      <a:pt x="282" y="257"/>
                    </a:lnTo>
                    <a:lnTo>
                      <a:pt x="262" y="268"/>
                    </a:lnTo>
                    <a:lnTo>
                      <a:pt x="235" y="274"/>
                    </a:lnTo>
                    <a:lnTo>
                      <a:pt x="186" y="276"/>
                    </a:lnTo>
                    <a:lnTo>
                      <a:pt x="147" y="276"/>
                    </a:lnTo>
                    <a:lnTo>
                      <a:pt x="109" y="268"/>
                    </a:lnTo>
                    <a:lnTo>
                      <a:pt x="78" y="248"/>
                    </a:lnTo>
                    <a:lnTo>
                      <a:pt x="65" y="227"/>
                    </a:lnTo>
                    <a:lnTo>
                      <a:pt x="59" y="201"/>
                    </a:lnTo>
                    <a:lnTo>
                      <a:pt x="36" y="190"/>
                    </a:lnTo>
                    <a:lnTo>
                      <a:pt x="13" y="172"/>
                    </a:lnTo>
                    <a:lnTo>
                      <a:pt x="5" y="153"/>
                    </a:lnTo>
                    <a:lnTo>
                      <a:pt x="0" y="129"/>
                    </a:lnTo>
                    <a:lnTo>
                      <a:pt x="0" y="102"/>
                    </a:lnTo>
                    <a:lnTo>
                      <a:pt x="12" y="71"/>
                    </a:lnTo>
                    <a:lnTo>
                      <a:pt x="30" y="71"/>
                    </a:lnTo>
                    <a:lnTo>
                      <a:pt x="35" y="81"/>
                    </a:lnTo>
                    <a:lnTo>
                      <a:pt x="27" y="92"/>
                    </a:lnTo>
                    <a:lnTo>
                      <a:pt x="16" y="105"/>
                    </a:lnTo>
                    <a:lnTo>
                      <a:pt x="13" y="136"/>
                    </a:lnTo>
                    <a:lnTo>
                      <a:pt x="16" y="155"/>
                    </a:lnTo>
                    <a:lnTo>
                      <a:pt x="35" y="172"/>
                    </a:lnTo>
                    <a:lnTo>
                      <a:pt x="54" y="172"/>
                    </a:lnTo>
                    <a:lnTo>
                      <a:pt x="77" y="165"/>
                    </a:lnTo>
                    <a:lnTo>
                      <a:pt x="108" y="148"/>
                    </a:lnTo>
                    <a:lnTo>
                      <a:pt x="104" y="162"/>
                    </a:lnTo>
                    <a:lnTo>
                      <a:pt x="70" y="182"/>
                    </a:lnTo>
                    <a:lnTo>
                      <a:pt x="67" y="197"/>
                    </a:lnTo>
                    <a:lnTo>
                      <a:pt x="74" y="213"/>
                    </a:lnTo>
                    <a:lnTo>
                      <a:pt x="82" y="231"/>
                    </a:lnTo>
                    <a:lnTo>
                      <a:pt x="101" y="251"/>
                    </a:lnTo>
                    <a:lnTo>
                      <a:pt x="132" y="260"/>
                    </a:lnTo>
                    <a:lnTo>
                      <a:pt x="151" y="254"/>
                    </a:lnTo>
                    <a:lnTo>
                      <a:pt x="157" y="240"/>
                    </a:lnTo>
                    <a:lnTo>
                      <a:pt x="165" y="240"/>
                    </a:lnTo>
                    <a:lnTo>
                      <a:pt x="173" y="261"/>
                    </a:lnTo>
                    <a:lnTo>
                      <a:pt x="192" y="267"/>
                    </a:lnTo>
                    <a:lnTo>
                      <a:pt x="216" y="267"/>
                    </a:lnTo>
                    <a:lnTo>
                      <a:pt x="244" y="261"/>
                    </a:lnTo>
                    <a:lnTo>
                      <a:pt x="266" y="250"/>
                    </a:lnTo>
                    <a:lnTo>
                      <a:pt x="293" y="237"/>
                    </a:lnTo>
                    <a:lnTo>
                      <a:pt x="305" y="221"/>
                    </a:lnTo>
                    <a:lnTo>
                      <a:pt x="308" y="203"/>
                    </a:lnTo>
                    <a:lnTo>
                      <a:pt x="308" y="180"/>
                    </a:lnTo>
                    <a:lnTo>
                      <a:pt x="307" y="155"/>
                    </a:lnTo>
                    <a:lnTo>
                      <a:pt x="303" y="136"/>
                    </a:lnTo>
                    <a:lnTo>
                      <a:pt x="296" y="121"/>
                    </a:lnTo>
                    <a:lnTo>
                      <a:pt x="285" y="99"/>
                    </a:lnTo>
                    <a:lnTo>
                      <a:pt x="292" y="94"/>
                    </a:lnTo>
                    <a:lnTo>
                      <a:pt x="318" y="114"/>
                    </a:lnTo>
                    <a:lnTo>
                      <a:pt x="331" y="119"/>
                    </a:lnTo>
                    <a:lnTo>
                      <a:pt x="347" y="119"/>
                    </a:lnTo>
                    <a:lnTo>
                      <a:pt x="358" y="112"/>
                    </a:lnTo>
                    <a:lnTo>
                      <a:pt x="369" y="99"/>
                    </a:lnTo>
                    <a:lnTo>
                      <a:pt x="366" y="78"/>
                    </a:lnTo>
                    <a:lnTo>
                      <a:pt x="362" y="58"/>
                    </a:lnTo>
                    <a:lnTo>
                      <a:pt x="351" y="33"/>
                    </a:lnTo>
                    <a:lnTo>
                      <a:pt x="341" y="11"/>
                    </a:lnTo>
                    <a:lnTo>
                      <a:pt x="338" y="0"/>
                    </a:lnTo>
                    <a:lnTo>
                      <a:pt x="346" y="0"/>
                    </a:lnTo>
                  </a:path>
                </a:pathLst>
              </a:custGeom>
              <a:solidFill>
                <a:srgbClr val="000000"/>
              </a:solidFill>
              <a:ln w="9525" cap="rnd">
                <a:noFill/>
                <a:round/>
                <a:headEnd/>
                <a:tailEnd/>
              </a:ln>
              <a:effectLst/>
            </p:spPr>
            <p:txBody>
              <a:bodyPr/>
              <a:lstStyle/>
              <a:p>
                <a:endParaRPr lang="es-MX"/>
              </a:p>
            </p:txBody>
          </p:sp>
          <p:sp>
            <p:nvSpPr>
              <p:cNvPr id="263872" name="Freeform 704"/>
              <p:cNvSpPr>
                <a:spLocks/>
              </p:cNvSpPr>
              <p:nvPr/>
            </p:nvSpPr>
            <p:spPr bwMode="auto">
              <a:xfrm>
                <a:off x="4421" y="1488"/>
                <a:ext cx="70" cy="130"/>
              </a:xfrm>
              <a:custGeom>
                <a:avLst/>
                <a:gdLst/>
                <a:ahLst/>
                <a:cxnLst>
                  <a:cxn ang="0">
                    <a:pos x="2" y="111"/>
                  </a:cxn>
                  <a:cxn ang="0">
                    <a:pos x="23" y="58"/>
                  </a:cxn>
                  <a:cxn ang="0">
                    <a:pos x="46" y="20"/>
                  </a:cxn>
                  <a:cxn ang="0">
                    <a:pos x="69" y="0"/>
                  </a:cxn>
                  <a:cxn ang="0">
                    <a:pos x="54" y="28"/>
                  </a:cxn>
                  <a:cxn ang="0">
                    <a:pos x="35" y="70"/>
                  </a:cxn>
                  <a:cxn ang="0">
                    <a:pos x="23" y="108"/>
                  </a:cxn>
                  <a:cxn ang="0">
                    <a:pos x="13" y="126"/>
                  </a:cxn>
                  <a:cxn ang="0">
                    <a:pos x="2" y="129"/>
                  </a:cxn>
                  <a:cxn ang="0">
                    <a:pos x="0" y="118"/>
                  </a:cxn>
                  <a:cxn ang="0">
                    <a:pos x="2" y="111"/>
                  </a:cxn>
                </a:cxnLst>
                <a:rect l="0" t="0" r="r" b="b"/>
                <a:pathLst>
                  <a:path w="70" h="130">
                    <a:moveTo>
                      <a:pt x="2" y="111"/>
                    </a:moveTo>
                    <a:lnTo>
                      <a:pt x="23" y="58"/>
                    </a:lnTo>
                    <a:lnTo>
                      <a:pt x="46" y="20"/>
                    </a:lnTo>
                    <a:lnTo>
                      <a:pt x="69" y="0"/>
                    </a:lnTo>
                    <a:lnTo>
                      <a:pt x="54" y="28"/>
                    </a:lnTo>
                    <a:lnTo>
                      <a:pt x="35" y="70"/>
                    </a:lnTo>
                    <a:lnTo>
                      <a:pt x="23" y="108"/>
                    </a:lnTo>
                    <a:lnTo>
                      <a:pt x="13" y="126"/>
                    </a:lnTo>
                    <a:lnTo>
                      <a:pt x="2" y="129"/>
                    </a:lnTo>
                    <a:lnTo>
                      <a:pt x="0" y="118"/>
                    </a:lnTo>
                    <a:lnTo>
                      <a:pt x="2" y="111"/>
                    </a:lnTo>
                  </a:path>
                </a:pathLst>
              </a:custGeom>
              <a:solidFill>
                <a:srgbClr val="000000"/>
              </a:solidFill>
              <a:ln w="9525" cap="rnd">
                <a:noFill/>
                <a:round/>
                <a:headEnd/>
                <a:tailEnd/>
              </a:ln>
              <a:effectLst/>
            </p:spPr>
            <p:txBody>
              <a:bodyPr/>
              <a:lstStyle/>
              <a:p>
                <a:endParaRPr lang="es-MX"/>
              </a:p>
            </p:txBody>
          </p:sp>
          <p:sp>
            <p:nvSpPr>
              <p:cNvPr id="263873" name="Freeform 705"/>
              <p:cNvSpPr>
                <a:spLocks/>
              </p:cNvSpPr>
              <p:nvPr/>
            </p:nvSpPr>
            <p:spPr bwMode="auto">
              <a:xfrm>
                <a:off x="4419" y="1657"/>
                <a:ext cx="33" cy="21"/>
              </a:xfrm>
              <a:custGeom>
                <a:avLst/>
                <a:gdLst/>
                <a:ahLst/>
                <a:cxnLst>
                  <a:cxn ang="0">
                    <a:pos x="32" y="7"/>
                  </a:cxn>
                  <a:cxn ang="0">
                    <a:pos x="21" y="0"/>
                  </a:cxn>
                  <a:cxn ang="0">
                    <a:pos x="3" y="0"/>
                  </a:cxn>
                  <a:cxn ang="0">
                    <a:pos x="0" y="10"/>
                  </a:cxn>
                  <a:cxn ang="0">
                    <a:pos x="8" y="20"/>
                  </a:cxn>
                  <a:cxn ang="0">
                    <a:pos x="24" y="20"/>
                  </a:cxn>
                  <a:cxn ang="0">
                    <a:pos x="32" y="7"/>
                  </a:cxn>
                </a:cxnLst>
                <a:rect l="0" t="0" r="r" b="b"/>
                <a:pathLst>
                  <a:path w="33" h="21">
                    <a:moveTo>
                      <a:pt x="32" y="7"/>
                    </a:moveTo>
                    <a:lnTo>
                      <a:pt x="21" y="0"/>
                    </a:lnTo>
                    <a:lnTo>
                      <a:pt x="3" y="0"/>
                    </a:lnTo>
                    <a:lnTo>
                      <a:pt x="0" y="10"/>
                    </a:lnTo>
                    <a:lnTo>
                      <a:pt x="8" y="20"/>
                    </a:lnTo>
                    <a:lnTo>
                      <a:pt x="24" y="20"/>
                    </a:lnTo>
                    <a:lnTo>
                      <a:pt x="32" y="7"/>
                    </a:lnTo>
                  </a:path>
                </a:pathLst>
              </a:custGeom>
              <a:solidFill>
                <a:srgbClr val="000000"/>
              </a:solidFill>
              <a:ln w="9525" cap="rnd">
                <a:noFill/>
                <a:round/>
                <a:headEnd/>
                <a:tailEnd/>
              </a:ln>
              <a:effectLst/>
            </p:spPr>
            <p:txBody>
              <a:bodyPr/>
              <a:lstStyle/>
              <a:p>
                <a:endParaRPr lang="es-MX"/>
              </a:p>
            </p:txBody>
          </p:sp>
          <p:sp>
            <p:nvSpPr>
              <p:cNvPr id="263874" name="Oval 706"/>
              <p:cNvSpPr>
                <a:spLocks noChangeArrowheads="1"/>
              </p:cNvSpPr>
              <p:nvPr/>
            </p:nvSpPr>
            <p:spPr bwMode="auto">
              <a:xfrm>
                <a:off x="4643" y="1521"/>
                <a:ext cx="33" cy="21"/>
              </a:xfrm>
              <a:prstGeom prst="ellipse">
                <a:avLst/>
              </a:prstGeom>
              <a:solidFill>
                <a:srgbClr val="000000"/>
              </a:solidFill>
              <a:ln w="9525">
                <a:noFill/>
                <a:round/>
                <a:headEnd/>
                <a:tailEnd/>
              </a:ln>
              <a:effectLst/>
            </p:spPr>
            <p:txBody>
              <a:bodyPr wrap="none" anchor="ctr"/>
              <a:lstStyle/>
              <a:p>
                <a:endParaRPr lang="es-MX"/>
              </a:p>
            </p:txBody>
          </p:sp>
          <p:sp>
            <p:nvSpPr>
              <p:cNvPr id="263875" name="Freeform 707"/>
              <p:cNvSpPr>
                <a:spLocks/>
              </p:cNvSpPr>
              <p:nvPr/>
            </p:nvSpPr>
            <p:spPr bwMode="auto">
              <a:xfrm>
                <a:off x="4861" y="1583"/>
                <a:ext cx="36" cy="25"/>
              </a:xfrm>
              <a:custGeom>
                <a:avLst/>
                <a:gdLst/>
                <a:ahLst/>
                <a:cxnLst>
                  <a:cxn ang="0">
                    <a:pos x="22" y="3"/>
                  </a:cxn>
                  <a:cxn ang="0">
                    <a:pos x="12" y="0"/>
                  </a:cxn>
                  <a:cxn ang="0">
                    <a:pos x="6" y="1"/>
                  </a:cxn>
                  <a:cxn ang="0">
                    <a:pos x="0" y="14"/>
                  </a:cxn>
                  <a:cxn ang="0">
                    <a:pos x="12" y="24"/>
                  </a:cxn>
                  <a:cxn ang="0">
                    <a:pos x="35" y="13"/>
                  </a:cxn>
                  <a:cxn ang="0">
                    <a:pos x="30" y="6"/>
                  </a:cxn>
                  <a:cxn ang="0">
                    <a:pos x="22" y="3"/>
                  </a:cxn>
                </a:cxnLst>
                <a:rect l="0" t="0" r="r" b="b"/>
                <a:pathLst>
                  <a:path w="36" h="25">
                    <a:moveTo>
                      <a:pt x="22" y="3"/>
                    </a:moveTo>
                    <a:lnTo>
                      <a:pt x="12" y="0"/>
                    </a:lnTo>
                    <a:lnTo>
                      <a:pt x="6" y="1"/>
                    </a:lnTo>
                    <a:lnTo>
                      <a:pt x="0" y="14"/>
                    </a:lnTo>
                    <a:lnTo>
                      <a:pt x="12" y="24"/>
                    </a:lnTo>
                    <a:lnTo>
                      <a:pt x="35" y="13"/>
                    </a:lnTo>
                    <a:lnTo>
                      <a:pt x="30" y="6"/>
                    </a:lnTo>
                    <a:lnTo>
                      <a:pt x="22" y="3"/>
                    </a:lnTo>
                  </a:path>
                </a:pathLst>
              </a:custGeom>
              <a:solidFill>
                <a:srgbClr val="000000"/>
              </a:solidFill>
              <a:ln w="9525" cap="rnd">
                <a:noFill/>
                <a:round/>
                <a:headEnd/>
                <a:tailEnd/>
              </a:ln>
              <a:effectLst/>
            </p:spPr>
            <p:txBody>
              <a:bodyPr/>
              <a:lstStyle/>
              <a:p>
                <a:endParaRPr lang="es-MX"/>
              </a:p>
            </p:txBody>
          </p:sp>
          <p:sp>
            <p:nvSpPr>
              <p:cNvPr id="263876" name="Freeform 708"/>
              <p:cNvSpPr>
                <a:spLocks/>
              </p:cNvSpPr>
              <p:nvPr/>
            </p:nvSpPr>
            <p:spPr bwMode="auto">
              <a:xfrm>
                <a:off x="4638" y="1648"/>
                <a:ext cx="24" cy="20"/>
              </a:xfrm>
              <a:custGeom>
                <a:avLst/>
                <a:gdLst/>
                <a:ahLst/>
                <a:cxnLst>
                  <a:cxn ang="0">
                    <a:pos x="23" y="0"/>
                  </a:cxn>
                  <a:cxn ang="0">
                    <a:pos x="7" y="2"/>
                  </a:cxn>
                  <a:cxn ang="0">
                    <a:pos x="0" y="19"/>
                  </a:cxn>
                  <a:cxn ang="0">
                    <a:pos x="23" y="0"/>
                  </a:cxn>
                </a:cxnLst>
                <a:rect l="0" t="0" r="r" b="b"/>
                <a:pathLst>
                  <a:path w="24" h="20">
                    <a:moveTo>
                      <a:pt x="23" y="0"/>
                    </a:moveTo>
                    <a:lnTo>
                      <a:pt x="7" y="2"/>
                    </a:lnTo>
                    <a:lnTo>
                      <a:pt x="0" y="19"/>
                    </a:lnTo>
                    <a:lnTo>
                      <a:pt x="23" y="0"/>
                    </a:lnTo>
                  </a:path>
                </a:pathLst>
              </a:custGeom>
              <a:solidFill>
                <a:srgbClr val="000000"/>
              </a:solidFill>
              <a:ln w="9525" cap="rnd">
                <a:noFill/>
                <a:round/>
                <a:headEnd/>
                <a:tailEnd/>
              </a:ln>
              <a:effectLst/>
            </p:spPr>
            <p:txBody>
              <a:bodyPr/>
              <a:lstStyle/>
              <a:p>
                <a:endParaRPr lang="es-MX"/>
              </a:p>
            </p:txBody>
          </p:sp>
          <p:sp>
            <p:nvSpPr>
              <p:cNvPr id="263877" name="Freeform 709"/>
              <p:cNvSpPr>
                <a:spLocks/>
              </p:cNvSpPr>
              <p:nvPr/>
            </p:nvSpPr>
            <p:spPr bwMode="auto">
              <a:xfrm>
                <a:off x="4020" y="1611"/>
                <a:ext cx="282" cy="401"/>
              </a:xfrm>
              <a:custGeom>
                <a:avLst/>
                <a:gdLst/>
                <a:ahLst/>
                <a:cxnLst>
                  <a:cxn ang="0">
                    <a:pos x="53" y="365"/>
                  </a:cxn>
                  <a:cxn ang="0">
                    <a:pos x="99" y="400"/>
                  </a:cxn>
                  <a:cxn ang="0">
                    <a:pos x="127" y="389"/>
                  </a:cxn>
                  <a:cxn ang="0">
                    <a:pos x="101" y="379"/>
                  </a:cxn>
                  <a:cxn ang="0">
                    <a:pos x="70" y="369"/>
                  </a:cxn>
                  <a:cxn ang="0">
                    <a:pos x="61" y="339"/>
                  </a:cxn>
                  <a:cxn ang="0">
                    <a:pos x="102" y="329"/>
                  </a:cxn>
                  <a:cxn ang="0">
                    <a:pos x="118" y="309"/>
                  </a:cxn>
                  <a:cxn ang="0">
                    <a:pos x="82" y="314"/>
                  </a:cxn>
                  <a:cxn ang="0">
                    <a:pos x="67" y="302"/>
                  </a:cxn>
                  <a:cxn ang="0">
                    <a:pos x="44" y="277"/>
                  </a:cxn>
                  <a:cxn ang="0">
                    <a:pos x="27" y="236"/>
                  </a:cxn>
                  <a:cxn ang="0">
                    <a:pos x="35" y="210"/>
                  </a:cxn>
                  <a:cxn ang="0">
                    <a:pos x="56" y="195"/>
                  </a:cxn>
                  <a:cxn ang="0">
                    <a:pos x="84" y="208"/>
                  </a:cxn>
                  <a:cxn ang="0">
                    <a:pos x="112" y="213"/>
                  </a:cxn>
                  <a:cxn ang="0">
                    <a:pos x="62" y="169"/>
                  </a:cxn>
                  <a:cxn ang="0">
                    <a:pos x="57" y="123"/>
                  </a:cxn>
                  <a:cxn ang="0">
                    <a:pos x="107" y="73"/>
                  </a:cxn>
                  <a:cxn ang="0">
                    <a:pos x="137" y="72"/>
                  </a:cxn>
                  <a:cxn ang="0">
                    <a:pos x="136" y="57"/>
                  </a:cxn>
                  <a:cxn ang="0">
                    <a:pos x="145" y="23"/>
                  </a:cxn>
                  <a:cxn ang="0">
                    <a:pos x="185" y="10"/>
                  </a:cxn>
                  <a:cxn ang="0">
                    <a:pos x="231" y="34"/>
                  </a:cxn>
                  <a:cxn ang="0">
                    <a:pos x="254" y="82"/>
                  </a:cxn>
                  <a:cxn ang="0">
                    <a:pos x="279" y="90"/>
                  </a:cxn>
                  <a:cxn ang="0">
                    <a:pos x="247" y="36"/>
                  </a:cxn>
                  <a:cxn ang="0">
                    <a:pos x="185" y="0"/>
                  </a:cxn>
                  <a:cxn ang="0">
                    <a:pos x="141" y="12"/>
                  </a:cxn>
                  <a:cxn ang="0">
                    <a:pos x="116" y="47"/>
                  </a:cxn>
                  <a:cxn ang="0">
                    <a:pos x="102" y="65"/>
                  </a:cxn>
                  <a:cxn ang="0">
                    <a:pos x="50" y="113"/>
                  </a:cxn>
                  <a:cxn ang="0">
                    <a:pos x="43" y="162"/>
                  </a:cxn>
                  <a:cxn ang="0">
                    <a:pos x="29" y="198"/>
                  </a:cxn>
                  <a:cxn ang="0">
                    <a:pos x="16" y="253"/>
                  </a:cxn>
                  <a:cxn ang="0">
                    <a:pos x="42" y="293"/>
                  </a:cxn>
                  <a:cxn ang="0">
                    <a:pos x="52" y="319"/>
                  </a:cxn>
                  <a:cxn ang="0">
                    <a:pos x="0" y="341"/>
                  </a:cxn>
                  <a:cxn ang="0">
                    <a:pos x="44" y="348"/>
                  </a:cxn>
                </a:cxnLst>
                <a:rect l="0" t="0" r="r" b="b"/>
                <a:pathLst>
                  <a:path w="282" h="401">
                    <a:moveTo>
                      <a:pt x="44" y="348"/>
                    </a:moveTo>
                    <a:lnTo>
                      <a:pt x="53" y="365"/>
                    </a:lnTo>
                    <a:lnTo>
                      <a:pt x="83" y="396"/>
                    </a:lnTo>
                    <a:lnTo>
                      <a:pt x="99" y="400"/>
                    </a:lnTo>
                    <a:lnTo>
                      <a:pt x="118" y="400"/>
                    </a:lnTo>
                    <a:lnTo>
                      <a:pt x="127" y="389"/>
                    </a:lnTo>
                    <a:lnTo>
                      <a:pt x="120" y="380"/>
                    </a:lnTo>
                    <a:lnTo>
                      <a:pt x="101" y="379"/>
                    </a:lnTo>
                    <a:lnTo>
                      <a:pt x="82" y="378"/>
                    </a:lnTo>
                    <a:lnTo>
                      <a:pt x="70" y="369"/>
                    </a:lnTo>
                    <a:lnTo>
                      <a:pt x="64" y="355"/>
                    </a:lnTo>
                    <a:lnTo>
                      <a:pt x="61" y="339"/>
                    </a:lnTo>
                    <a:lnTo>
                      <a:pt x="65" y="336"/>
                    </a:lnTo>
                    <a:lnTo>
                      <a:pt x="102" y="329"/>
                    </a:lnTo>
                    <a:lnTo>
                      <a:pt x="118" y="319"/>
                    </a:lnTo>
                    <a:lnTo>
                      <a:pt x="118" y="309"/>
                    </a:lnTo>
                    <a:lnTo>
                      <a:pt x="101" y="306"/>
                    </a:lnTo>
                    <a:lnTo>
                      <a:pt x="82" y="314"/>
                    </a:lnTo>
                    <a:lnTo>
                      <a:pt x="70" y="315"/>
                    </a:lnTo>
                    <a:lnTo>
                      <a:pt x="67" y="302"/>
                    </a:lnTo>
                    <a:lnTo>
                      <a:pt x="62" y="294"/>
                    </a:lnTo>
                    <a:lnTo>
                      <a:pt x="44" y="277"/>
                    </a:lnTo>
                    <a:lnTo>
                      <a:pt x="29" y="256"/>
                    </a:lnTo>
                    <a:lnTo>
                      <a:pt x="27" y="236"/>
                    </a:lnTo>
                    <a:lnTo>
                      <a:pt x="29" y="222"/>
                    </a:lnTo>
                    <a:lnTo>
                      <a:pt x="35" y="210"/>
                    </a:lnTo>
                    <a:lnTo>
                      <a:pt x="46" y="202"/>
                    </a:lnTo>
                    <a:lnTo>
                      <a:pt x="56" y="195"/>
                    </a:lnTo>
                    <a:lnTo>
                      <a:pt x="66" y="198"/>
                    </a:lnTo>
                    <a:lnTo>
                      <a:pt x="84" y="208"/>
                    </a:lnTo>
                    <a:lnTo>
                      <a:pt x="107" y="217"/>
                    </a:lnTo>
                    <a:lnTo>
                      <a:pt x="112" y="213"/>
                    </a:lnTo>
                    <a:lnTo>
                      <a:pt x="87" y="195"/>
                    </a:lnTo>
                    <a:lnTo>
                      <a:pt x="62" y="169"/>
                    </a:lnTo>
                    <a:lnTo>
                      <a:pt x="55" y="145"/>
                    </a:lnTo>
                    <a:lnTo>
                      <a:pt x="57" y="123"/>
                    </a:lnTo>
                    <a:lnTo>
                      <a:pt x="81" y="92"/>
                    </a:lnTo>
                    <a:lnTo>
                      <a:pt x="107" y="73"/>
                    </a:lnTo>
                    <a:lnTo>
                      <a:pt x="123" y="71"/>
                    </a:lnTo>
                    <a:lnTo>
                      <a:pt x="137" y="72"/>
                    </a:lnTo>
                    <a:lnTo>
                      <a:pt x="147" y="72"/>
                    </a:lnTo>
                    <a:lnTo>
                      <a:pt x="136" y="57"/>
                    </a:lnTo>
                    <a:lnTo>
                      <a:pt x="135" y="40"/>
                    </a:lnTo>
                    <a:lnTo>
                      <a:pt x="145" y="23"/>
                    </a:lnTo>
                    <a:lnTo>
                      <a:pt x="167" y="11"/>
                    </a:lnTo>
                    <a:lnTo>
                      <a:pt x="185" y="10"/>
                    </a:lnTo>
                    <a:lnTo>
                      <a:pt x="208" y="16"/>
                    </a:lnTo>
                    <a:lnTo>
                      <a:pt x="231" y="34"/>
                    </a:lnTo>
                    <a:lnTo>
                      <a:pt x="249" y="58"/>
                    </a:lnTo>
                    <a:lnTo>
                      <a:pt x="254" y="82"/>
                    </a:lnTo>
                    <a:lnTo>
                      <a:pt x="259" y="99"/>
                    </a:lnTo>
                    <a:lnTo>
                      <a:pt x="279" y="90"/>
                    </a:lnTo>
                    <a:lnTo>
                      <a:pt x="281" y="75"/>
                    </a:lnTo>
                    <a:lnTo>
                      <a:pt x="247" y="36"/>
                    </a:lnTo>
                    <a:lnTo>
                      <a:pt x="216" y="10"/>
                    </a:lnTo>
                    <a:lnTo>
                      <a:pt x="185" y="0"/>
                    </a:lnTo>
                    <a:lnTo>
                      <a:pt x="161" y="2"/>
                    </a:lnTo>
                    <a:lnTo>
                      <a:pt x="141" y="12"/>
                    </a:lnTo>
                    <a:lnTo>
                      <a:pt x="125" y="31"/>
                    </a:lnTo>
                    <a:lnTo>
                      <a:pt x="116" y="47"/>
                    </a:lnTo>
                    <a:lnTo>
                      <a:pt x="118" y="57"/>
                    </a:lnTo>
                    <a:lnTo>
                      <a:pt x="102" y="65"/>
                    </a:lnTo>
                    <a:lnTo>
                      <a:pt x="78" y="82"/>
                    </a:lnTo>
                    <a:lnTo>
                      <a:pt x="50" y="113"/>
                    </a:lnTo>
                    <a:lnTo>
                      <a:pt x="43" y="137"/>
                    </a:lnTo>
                    <a:lnTo>
                      <a:pt x="43" y="162"/>
                    </a:lnTo>
                    <a:lnTo>
                      <a:pt x="48" y="184"/>
                    </a:lnTo>
                    <a:lnTo>
                      <a:pt x="29" y="198"/>
                    </a:lnTo>
                    <a:lnTo>
                      <a:pt x="11" y="227"/>
                    </a:lnTo>
                    <a:lnTo>
                      <a:pt x="16" y="253"/>
                    </a:lnTo>
                    <a:lnTo>
                      <a:pt x="27" y="272"/>
                    </a:lnTo>
                    <a:lnTo>
                      <a:pt x="42" y="293"/>
                    </a:lnTo>
                    <a:lnTo>
                      <a:pt x="52" y="305"/>
                    </a:lnTo>
                    <a:lnTo>
                      <a:pt x="52" y="319"/>
                    </a:lnTo>
                    <a:lnTo>
                      <a:pt x="47" y="323"/>
                    </a:lnTo>
                    <a:lnTo>
                      <a:pt x="0" y="341"/>
                    </a:lnTo>
                    <a:lnTo>
                      <a:pt x="46" y="339"/>
                    </a:lnTo>
                    <a:lnTo>
                      <a:pt x="44" y="348"/>
                    </a:lnTo>
                  </a:path>
                </a:pathLst>
              </a:custGeom>
              <a:solidFill>
                <a:srgbClr val="000000"/>
              </a:solidFill>
              <a:ln w="9525" cap="rnd">
                <a:noFill/>
                <a:round/>
                <a:headEnd/>
                <a:tailEnd/>
              </a:ln>
              <a:effectLst/>
            </p:spPr>
            <p:txBody>
              <a:bodyPr/>
              <a:lstStyle/>
              <a:p>
                <a:endParaRPr lang="es-MX"/>
              </a:p>
            </p:txBody>
          </p:sp>
          <p:sp>
            <p:nvSpPr>
              <p:cNvPr id="263878" name="Freeform 710"/>
              <p:cNvSpPr>
                <a:spLocks/>
              </p:cNvSpPr>
              <p:nvPr/>
            </p:nvSpPr>
            <p:spPr bwMode="auto">
              <a:xfrm>
                <a:off x="4161" y="1766"/>
                <a:ext cx="125" cy="73"/>
              </a:xfrm>
              <a:custGeom>
                <a:avLst/>
                <a:gdLst/>
                <a:ahLst/>
                <a:cxnLst>
                  <a:cxn ang="0">
                    <a:pos x="121" y="72"/>
                  </a:cxn>
                  <a:cxn ang="0">
                    <a:pos x="124" y="62"/>
                  </a:cxn>
                  <a:cxn ang="0">
                    <a:pos x="116" y="52"/>
                  </a:cxn>
                  <a:cxn ang="0">
                    <a:pos x="62" y="20"/>
                  </a:cxn>
                  <a:cxn ang="0">
                    <a:pos x="0" y="0"/>
                  </a:cxn>
                  <a:cxn ang="0">
                    <a:pos x="46" y="27"/>
                  </a:cxn>
                  <a:cxn ang="0">
                    <a:pos x="84" y="48"/>
                  </a:cxn>
                  <a:cxn ang="0">
                    <a:pos x="108" y="69"/>
                  </a:cxn>
                  <a:cxn ang="0">
                    <a:pos x="121" y="72"/>
                  </a:cxn>
                </a:cxnLst>
                <a:rect l="0" t="0" r="r" b="b"/>
                <a:pathLst>
                  <a:path w="125" h="73">
                    <a:moveTo>
                      <a:pt x="121" y="72"/>
                    </a:moveTo>
                    <a:lnTo>
                      <a:pt x="124" y="62"/>
                    </a:lnTo>
                    <a:lnTo>
                      <a:pt x="116" y="52"/>
                    </a:lnTo>
                    <a:lnTo>
                      <a:pt x="62" y="20"/>
                    </a:lnTo>
                    <a:lnTo>
                      <a:pt x="0" y="0"/>
                    </a:lnTo>
                    <a:lnTo>
                      <a:pt x="46" y="27"/>
                    </a:lnTo>
                    <a:lnTo>
                      <a:pt x="84" y="48"/>
                    </a:lnTo>
                    <a:lnTo>
                      <a:pt x="108" y="69"/>
                    </a:lnTo>
                    <a:lnTo>
                      <a:pt x="121" y="72"/>
                    </a:lnTo>
                  </a:path>
                </a:pathLst>
              </a:custGeom>
              <a:solidFill>
                <a:srgbClr val="000000"/>
              </a:solidFill>
              <a:ln w="9525" cap="rnd">
                <a:noFill/>
                <a:round/>
                <a:headEnd/>
                <a:tailEnd/>
              </a:ln>
              <a:effectLst/>
            </p:spPr>
            <p:txBody>
              <a:bodyPr/>
              <a:lstStyle/>
              <a:p>
                <a:endParaRPr lang="es-MX"/>
              </a:p>
            </p:txBody>
          </p:sp>
        </p:grpSp>
        <p:grpSp>
          <p:nvGrpSpPr>
            <p:cNvPr id="263879" name="Group 711"/>
            <p:cNvGrpSpPr>
              <a:grpSpLocks/>
            </p:cNvGrpSpPr>
            <p:nvPr/>
          </p:nvGrpSpPr>
          <p:grpSpPr bwMode="auto">
            <a:xfrm>
              <a:off x="3408" y="1529"/>
              <a:ext cx="877" cy="778"/>
              <a:chOff x="3408" y="1529"/>
              <a:chExt cx="877" cy="778"/>
            </a:xfrm>
          </p:grpSpPr>
          <p:sp>
            <p:nvSpPr>
              <p:cNvPr id="263880" name="Freeform 712"/>
              <p:cNvSpPr>
                <a:spLocks/>
              </p:cNvSpPr>
              <p:nvPr/>
            </p:nvSpPr>
            <p:spPr bwMode="auto">
              <a:xfrm>
                <a:off x="3648" y="1792"/>
                <a:ext cx="382" cy="291"/>
              </a:xfrm>
              <a:custGeom>
                <a:avLst/>
                <a:gdLst/>
                <a:ahLst/>
                <a:cxnLst>
                  <a:cxn ang="0">
                    <a:pos x="199" y="25"/>
                  </a:cxn>
                  <a:cxn ang="0">
                    <a:pos x="164" y="11"/>
                  </a:cxn>
                  <a:cxn ang="0">
                    <a:pos x="125" y="11"/>
                  </a:cxn>
                  <a:cxn ang="0">
                    <a:pos x="81" y="38"/>
                  </a:cxn>
                  <a:cxn ang="0">
                    <a:pos x="69" y="74"/>
                  </a:cxn>
                  <a:cxn ang="0">
                    <a:pos x="96" y="108"/>
                  </a:cxn>
                  <a:cxn ang="0">
                    <a:pos x="69" y="115"/>
                  </a:cxn>
                  <a:cxn ang="0">
                    <a:pos x="26" y="143"/>
                  </a:cxn>
                  <a:cxn ang="0">
                    <a:pos x="15" y="185"/>
                  </a:cxn>
                  <a:cxn ang="0">
                    <a:pos x="36" y="197"/>
                  </a:cxn>
                  <a:cxn ang="0">
                    <a:pos x="67" y="187"/>
                  </a:cxn>
                  <a:cxn ang="0">
                    <a:pos x="52" y="215"/>
                  </a:cxn>
                  <a:cxn ang="0">
                    <a:pos x="64" y="235"/>
                  </a:cxn>
                  <a:cxn ang="0">
                    <a:pos x="83" y="246"/>
                  </a:cxn>
                  <a:cxn ang="0">
                    <a:pos x="104" y="273"/>
                  </a:cxn>
                  <a:cxn ang="0">
                    <a:pos x="154" y="278"/>
                  </a:cxn>
                  <a:cxn ang="0">
                    <a:pos x="187" y="252"/>
                  </a:cxn>
                  <a:cxn ang="0">
                    <a:pos x="192" y="218"/>
                  </a:cxn>
                  <a:cxn ang="0">
                    <a:pos x="177" y="188"/>
                  </a:cxn>
                  <a:cxn ang="0">
                    <a:pos x="172" y="166"/>
                  </a:cxn>
                  <a:cxn ang="0">
                    <a:pos x="199" y="181"/>
                  </a:cxn>
                  <a:cxn ang="0">
                    <a:pos x="235" y="185"/>
                  </a:cxn>
                  <a:cxn ang="0">
                    <a:pos x="254" y="154"/>
                  </a:cxn>
                  <a:cxn ang="0">
                    <a:pos x="233" y="126"/>
                  </a:cxn>
                  <a:cxn ang="0">
                    <a:pos x="191" y="96"/>
                  </a:cxn>
                  <a:cxn ang="0">
                    <a:pos x="161" y="89"/>
                  </a:cxn>
                  <a:cxn ang="0">
                    <a:pos x="222" y="72"/>
                  </a:cxn>
                  <a:cxn ang="0">
                    <a:pos x="297" y="42"/>
                  </a:cxn>
                  <a:cxn ang="0">
                    <a:pos x="320" y="41"/>
                  </a:cxn>
                  <a:cxn ang="0">
                    <a:pos x="245" y="72"/>
                  </a:cxn>
                  <a:cxn ang="0">
                    <a:pos x="222" y="99"/>
                  </a:cxn>
                  <a:cxn ang="0">
                    <a:pos x="335" y="153"/>
                  </a:cxn>
                  <a:cxn ang="0">
                    <a:pos x="376" y="170"/>
                  </a:cxn>
                  <a:cxn ang="0">
                    <a:pos x="262" y="135"/>
                  </a:cxn>
                  <a:cxn ang="0">
                    <a:pos x="266" y="156"/>
                  </a:cxn>
                  <a:cxn ang="0">
                    <a:pos x="257" y="194"/>
                  </a:cxn>
                  <a:cxn ang="0">
                    <a:pos x="210" y="198"/>
                  </a:cxn>
                  <a:cxn ang="0">
                    <a:pos x="212" y="220"/>
                  </a:cxn>
                  <a:cxn ang="0">
                    <a:pos x="195" y="268"/>
                  </a:cxn>
                  <a:cxn ang="0">
                    <a:pos x="145" y="290"/>
                  </a:cxn>
                  <a:cxn ang="0">
                    <a:pos x="88" y="279"/>
                  </a:cxn>
                  <a:cxn ang="0">
                    <a:pos x="73" y="251"/>
                  </a:cxn>
                  <a:cxn ang="0">
                    <a:pos x="50" y="246"/>
                  </a:cxn>
                  <a:cxn ang="0">
                    <a:pos x="42" y="225"/>
                  </a:cxn>
                  <a:cxn ang="0">
                    <a:pos x="46" y="204"/>
                  </a:cxn>
                  <a:cxn ang="0">
                    <a:pos x="7" y="198"/>
                  </a:cxn>
                  <a:cxn ang="0">
                    <a:pos x="0" y="163"/>
                  </a:cxn>
                  <a:cxn ang="0">
                    <a:pos x="23" y="126"/>
                  </a:cxn>
                  <a:cxn ang="0">
                    <a:pos x="56" y="106"/>
                  </a:cxn>
                  <a:cxn ang="0">
                    <a:pos x="61" y="88"/>
                  </a:cxn>
                  <a:cxn ang="0">
                    <a:pos x="61" y="61"/>
                  </a:cxn>
                  <a:cxn ang="0">
                    <a:pos x="81" y="21"/>
                  </a:cxn>
                  <a:cxn ang="0">
                    <a:pos x="130" y="0"/>
                  </a:cxn>
                  <a:cxn ang="0">
                    <a:pos x="191" y="3"/>
                  </a:cxn>
                  <a:cxn ang="0">
                    <a:pos x="207" y="14"/>
                  </a:cxn>
                </a:cxnLst>
                <a:rect l="0" t="0" r="r" b="b"/>
                <a:pathLst>
                  <a:path w="382" h="291">
                    <a:moveTo>
                      <a:pt x="207" y="14"/>
                    </a:moveTo>
                    <a:lnTo>
                      <a:pt x="199" y="25"/>
                    </a:lnTo>
                    <a:lnTo>
                      <a:pt x="177" y="20"/>
                    </a:lnTo>
                    <a:lnTo>
                      <a:pt x="164" y="11"/>
                    </a:lnTo>
                    <a:lnTo>
                      <a:pt x="150" y="8"/>
                    </a:lnTo>
                    <a:lnTo>
                      <a:pt x="125" y="11"/>
                    </a:lnTo>
                    <a:lnTo>
                      <a:pt x="98" y="24"/>
                    </a:lnTo>
                    <a:lnTo>
                      <a:pt x="81" y="38"/>
                    </a:lnTo>
                    <a:lnTo>
                      <a:pt x="73" y="55"/>
                    </a:lnTo>
                    <a:lnTo>
                      <a:pt x="69" y="74"/>
                    </a:lnTo>
                    <a:lnTo>
                      <a:pt x="79" y="98"/>
                    </a:lnTo>
                    <a:lnTo>
                      <a:pt x="96" y="108"/>
                    </a:lnTo>
                    <a:lnTo>
                      <a:pt x="95" y="113"/>
                    </a:lnTo>
                    <a:lnTo>
                      <a:pt x="69" y="115"/>
                    </a:lnTo>
                    <a:lnTo>
                      <a:pt x="42" y="125"/>
                    </a:lnTo>
                    <a:lnTo>
                      <a:pt x="26" y="143"/>
                    </a:lnTo>
                    <a:lnTo>
                      <a:pt x="15" y="166"/>
                    </a:lnTo>
                    <a:lnTo>
                      <a:pt x="15" y="185"/>
                    </a:lnTo>
                    <a:lnTo>
                      <a:pt x="23" y="195"/>
                    </a:lnTo>
                    <a:lnTo>
                      <a:pt x="36" y="197"/>
                    </a:lnTo>
                    <a:lnTo>
                      <a:pt x="60" y="191"/>
                    </a:lnTo>
                    <a:lnTo>
                      <a:pt x="67" y="187"/>
                    </a:lnTo>
                    <a:lnTo>
                      <a:pt x="61" y="194"/>
                    </a:lnTo>
                    <a:lnTo>
                      <a:pt x="52" y="215"/>
                    </a:lnTo>
                    <a:lnTo>
                      <a:pt x="52" y="225"/>
                    </a:lnTo>
                    <a:lnTo>
                      <a:pt x="64" y="235"/>
                    </a:lnTo>
                    <a:lnTo>
                      <a:pt x="83" y="235"/>
                    </a:lnTo>
                    <a:lnTo>
                      <a:pt x="83" y="246"/>
                    </a:lnTo>
                    <a:lnTo>
                      <a:pt x="88" y="265"/>
                    </a:lnTo>
                    <a:lnTo>
                      <a:pt x="104" y="273"/>
                    </a:lnTo>
                    <a:lnTo>
                      <a:pt x="130" y="278"/>
                    </a:lnTo>
                    <a:lnTo>
                      <a:pt x="154" y="278"/>
                    </a:lnTo>
                    <a:lnTo>
                      <a:pt x="177" y="266"/>
                    </a:lnTo>
                    <a:lnTo>
                      <a:pt x="187" y="252"/>
                    </a:lnTo>
                    <a:lnTo>
                      <a:pt x="192" y="235"/>
                    </a:lnTo>
                    <a:lnTo>
                      <a:pt x="192" y="218"/>
                    </a:lnTo>
                    <a:lnTo>
                      <a:pt x="191" y="202"/>
                    </a:lnTo>
                    <a:lnTo>
                      <a:pt x="177" y="188"/>
                    </a:lnTo>
                    <a:lnTo>
                      <a:pt x="168" y="170"/>
                    </a:lnTo>
                    <a:lnTo>
                      <a:pt x="172" y="166"/>
                    </a:lnTo>
                    <a:lnTo>
                      <a:pt x="187" y="174"/>
                    </a:lnTo>
                    <a:lnTo>
                      <a:pt x="199" y="181"/>
                    </a:lnTo>
                    <a:lnTo>
                      <a:pt x="218" y="185"/>
                    </a:lnTo>
                    <a:lnTo>
                      <a:pt x="235" y="185"/>
                    </a:lnTo>
                    <a:lnTo>
                      <a:pt x="250" y="174"/>
                    </a:lnTo>
                    <a:lnTo>
                      <a:pt x="254" y="154"/>
                    </a:lnTo>
                    <a:lnTo>
                      <a:pt x="249" y="140"/>
                    </a:lnTo>
                    <a:lnTo>
                      <a:pt x="233" y="126"/>
                    </a:lnTo>
                    <a:lnTo>
                      <a:pt x="216" y="110"/>
                    </a:lnTo>
                    <a:lnTo>
                      <a:pt x="191" y="96"/>
                    </a:lnTo>
                    <a:lnTo>
                      <a:pt x="173" y="92"/>
                    </a:lnTo>
                    <a:lnTo>
                      <a:pt x="161" y="89"/>
                    </a:lnTo>
                    <a:lnTo>
                      <a:pt x="172" y="82"/>
                    </a:lnTo>
                    <a:lnTo>
                      <a:pt x="222" y="72"/>
                    </a:lnTo>
                    <a:lnTo>
                      <a:pt x="254" y="61"/>
                    </a:lnTo>
                    <a:lnTo>
                      <a:pt x="297" y="42"/>
                    </a:lnTo>
                    <a:lnTo>
                      <a:pt x="319" y="32"/>
                    </a:lnTo>
                    <a:lnTo>
                      <a:pt x="320" y="41"/>
                    </a:lnTo>
                    <a:lnTo>
                      <a:pt x="273" y="59"/>
                    </a:lnTo>
                    <a:lnTo>
                      <a:pt x="245" y="72"/>
                    </a:lnTo>
                    <a:lnTo>
                      <a:pt x="215" y="89"/>
                    </a:lnTo>
                    <a:lnTo>
                      <a:pt x="222" y="99"/>
                    </a:lnTo>
                    <a:lnTo>
                      <a:pt x="281" y="129"/>
                    </a:lnTo>
                    <a:lnTo>
                      <a:pt x="335" y="153"/>
                    </a:lnTo>
                    <a:lnTo>
                      <a:pt x="381" y="166"/>
                    </a:lnTo>
                    <a:lnTo>
                      <a:pt x="376" y="170"/>
                    </a:lnTo>
                    <a:lnTo>
                      <a:pt x="307" y="149"/>
                    </a:lnTo>
                    <a:lnTo>
                      <a:pt x="262" y="135"/>
                    </a:lnTo>
                    <a:lnTo>
                      <a:pt x="258" y="140"/>
                    </a:lnTo>
                    <a:lnTo>
                      <a:pt x="266" y="156"/>
                    </a:lnTo>
                    <a:lnTo>
                      <a:pt x="266" y="174"/>
                    </a:lnTo>
                    <a:lnTo>
                      <a:pt x="257" y="194"/>
                    </a:lnTo>
                    <a:lnTo>
                      <a:pt x="235" y="198"/>
                    </a:lnTo>
                    <a:lnTo>
                      <a:pt x="210" y="198"/>
                    </a:lnTo>
                    <a:lnTo>
                      <a:pt x="204" y="198"/>
                    </a:lnTo>
                    <a:lnTo>
                      <a:pt x="212" y="220"/>
                    </a:lnTo>
                    <a:lnTo>
                      <a:pt x="207" y="242"/>
                    </a:lnTo>
                    <a:lnTo>
                      <a:pt x="195" y="268"/>
                    </a:lnTo>
                    <a:lnTo>
                      <a:pt x="172" y="286"/>
                    </a:lnTo>
                    <a:lnTo>
                      <a:pt x="145" y="290"/>
                    </a:lnTo>
                    <a:lnTo>
                      <a:pt x="106" y="288"/>
                    </a:lnTo>
                    <a:lnTo>
                      <a:pt x="88" y="279"/>
                    </a:lnTo>
                    <a:lnTo>
                      <a:pt x="76" y="268"/>
                    </a:lnTo>
                    <a:lnTo>
                      <a:pt x="73" y="251"/>
                    </a:lnTo>
                    <a:lnTo>
                      <a:pt x="73" y="246"/>
                    </a:lnTo>
                    <a:lnTo>
                      <a:pt x="50" y="246"/>
                    </a:lnTo>
                    <a:lnTo>
                      <a:pt x="42" y="235"/>
                    </a:lnTo>
                    <a:lnTo>
                      <a:pt x="42" y="225"/>
                    </a:lnTo>
                    <a:lnTo>
                      <a:pt x="42" y="214"/>
                    </a:lnTo>
                    <a:lnTo>
                      <a:pt x="46" y="204"/>
                    </a:lnTo>
                    <a:lnTo>
                      <a:pt x="29" y="205"/>
                    </a:lnTo>
                    <a:lnTo>
                      <a:pt x="7" y="198"/>
                    </a:lnTo>
                    <a:lnTo>
                      <a:pt x="2" y="184"/>
                    </a:lnTo>
                    <a:lnTo>
                      <a:pt x="0" y="163"/>
                    </a:lnTo>
                    <a:lnTo>
                      <a:pt x="7" y="143"/>
                    </a:lnTo>
                    <a:lnTo>
                      <a:pt x="23" y="126"/>
                    </a:lnTo>
                    <a:lnTo>
                      <a:pt x="38" y="116"/>
                    </a:lnTo>
                    <a:lnTo>
                      <a:pt x="56" y="106"/>
                    </a:lnTo>
                    <a:lnTo>
                      <a:pt x="72" y="106"/>
                    </a:lnTo>
                    <a:lnTo>
                      <a:pt x="61" y="88"/>
                    </a:lnTo>
                    <a:lnTo>
                      <a:pt x="60" y="74"/>
                    </a:lnTo>
                    <a:lnTo>
                      <a:pt x="61" y="61"/>
                    </a:lnTo>
                    <a:lnTo>
                      <a:pt x="69" y="41"/>
                    </a:lnTo>
                    <a:lnTo>
                      <a:pt x="81" y="21"/>
                    </a:lnTo>
                    <a:lnTo>
                      <a:pt x="99" y="11"/>
                    </a:lnTo>
                    <a:lnTo>
                      <a:pt x="130" y="0"/>
                    </a:lnTo>
                    <a:lnTo>
                      <a:pt x="165" y="1"/>
                    </a:lnTo>
                    <a:lnTo>
                      <a:pt x="191" y="3"/>
                    </a:lnTo>
                    <a:lnTo>
                      <a:pt x="202" y="8"/>
                    </a:lnTo>
                    <a:lnTo>
                      <a:pt x="207" y="14"/>
                    </a:lnTo>
                  </a:path>
                </a:pathLst>
              </a:custGeom>
              <a:solidFill>
                <a:srgbClr val="000000"/>
              </a:solidFill>
              <a:ln w="9525" cap="rnd">
                <a:noFill/>
                <a:round/>
                <a:headEnd/>
                <a:tailEnd/>
              </a:ln>
              <a:effectLst/>
            </p:spPr>
            <p:txBody>
              <a:bodyPr/>
              <a:lstStyle/>
              <a:p>
                <a:endParaRPr lang="es-MX"/>
              </a:p>
            </p:txBody>
          </p:sp>
          <p:sp>
            <p:nvSpPr>
              <p:cNvPr id="263881" name="Freeform 713"/>
              <p:cNvSpPr>
                <a:spLocks/>
              </p:cNvSpPr>
              <p:nvPr/>
            </p:nvSpPr>
            <p:spPr bwMode="auto">
              <a:xfrm>
                <a:off x="3758" y="1899"/>
                <a:ext cx="45" cy="39"/>
              </a:xfrm>
              <a:custGeom>
                <a:avLst/>
                <a:gdLst/>
                <a:ahLst/>
                <a:cxnLst>
                  <a:cxn ang="0">
                    <a:pos x="1" y="13"/>
                  </a:cxn>
                  <a:cxn ang="0">
                    <a:pos x="15" y="23"/>
                  </a:cxn>
                  <a:cxn ang="0">
                    <a:pos x="19" y="34"/>
                  </a:cxn>
                  <a:cxn ang="0">
                    <a:pos x="27" y="38"/>
                  </a:cxn>
                  <a:cxn ang="0">
                    <a:pos x="30" y="27"/>
                  </a:cxn>
                  <a:cxn ang="0">
                    <a:pos x="44" y="20"/>
                  </a:cxn>
                  <a:cxn ang="0">
                    <a:pos x="30" y="12"/>
                  </a:cxn>
                  <a:cxn ang="0">
                    <a:pos x="31" y="0"/>
                  </a:cxn>
                  <a:cxn ang="0">
                    <a:pos x="19" y="3"/>
                  </a:cxn>
                  <a:cxn ang="0">
                    <a:pos x="0" y="5"/>
                  </a:cxn>
                  <a:cxn ang="0">
                    <a:pos x="1" y="13"/>
                  </a:cxn>
                </a:cxnLst>
                <a:rect l="0" t="0" r="r" b="b"/>
                <a:pathLst>
                  <a:path w="45" h="39">
                    <a:moveTo>
                      <a:pt x="1" y="13"/>
                    </a:moveTo>
                    <a:lnTo>
                      <a:pt x="15" y="23"/>
                    </a:lnTo>
                    <a:lnTo>
                      <a:pt x="19" y="34"/>
                    </a:lnTo>
                    <a:lnTo>
                      <a:pt x="27" y="38"/>
                    </a:lnTo>
                    <a:lnTo>
                      <a:pt x="30" y="27"/>
                    </a:lnTo>
                    <a:lnTo>
                      <a:pt x="44" y="20"/>
                    </a:lnTo>
                    <a:lnTo>
                      <a:pt x="30" y="12"/>
                    </a:lnTo>
                    <a:lnTo>
                      <a:pt x="31" y="0"/>
                    </a:lnTo>
                    <a:lnTo>
                      <a:pt x="19" y="3"/>
                    </a:lnTo>
                    <a:lnTo>
                      <a:pt x="0" y="5"/>
                    </a:lnTo>
                    <a:lnTo>
                      <a:pt x="1" y="13"/>
                    </a:lnTo>
                  </a:path>
                </a:pathLst>
              </a:custGeom>
              <a:solidFill>
                <a:srgbClr val="000000"/>
              </a:solidFill>
              <a:ln w="9525" cap="rnd">
                <a:noFill/>
                <a:round/>
                <a:headEnd/>
                <a:tailEnd/>
              </a:ln>
              <a:effectLst/>
            </p:spPr>
            <p:txBody>
              <a:bodyPr/>
              <a:lstStyle/>
              <a:p>
                <a:endParaRPr lang="es-MX"/>
              </a:p>
            </p:txBody>
          </p:sp>
          <p:sp>
            <p:nvSpPr>
              <p:cNvPr id="263882" name="Freeform 714"/>
              <p:cNvSpPr>
                <a:spLocks/>
              </p:cNvSpPr>
              <p:nvPr/>
            </p:nvSpPr>
            <p:spPr bwMode="auto">
              <a:xfrm>
                <a:off x="3885" y="1715"/>
                <a:ext cx="271" cy="375"/>
              </a:xfrm>
              <a:custGeom>
                <a:avLst/>
                <a:gdLst/>
                <a:ahLst/>
                <a:cxnLst>
                  <a:cxn ang="0">
                    <a:pos x="73" y="13"/>
                  </a:cxn>
                  <a:cxn ang="0">
                    <a:pos x="13" y="14"/>
                  </a:cxn>
                  <a:cxn ang="0">
                    <a:pos x="0" y="37"/>
                  </a:cxn>
                  <a:cxn ang="0">
                    <a:pos x="27" y="30"/>
                  </a:cxn>
                  <a:cxn ang="0">
                    <a:pos x="57" y="20"/>
                  </a:cxn>
                  <a:cxn ang="0">
                    <a:pos x="86" y="37"/>
                  </a:cxn>
                  <a:cxn ang="0">
                    <a:pos x="63" y="69"/>
                  </a:cxn>
                  <a:cxn ang="0">
                    <a:pos x="67" y="92"/>
                  </a:cxn>
                  <a:cxn ang="0">
                    <a:pos x="90" y="68"/>
                  </a:cxn>
                  <a:cxn ang="0">
                    <a:pos x="109" y="69"/>
                  </a:cxn>
                  <a:cxn ang="0">
                    <a:pos x="146" y="74"/>
                  </a:cxn>
                  <a:cxn ang="0">
                    <a:pos x="189" y="94"/>
                  </a:cxn>
                  <a:cxn ang="0">
                    <a:pos x="201" y="119"/>
                  </a:cxn>
                  <a:cxn ang="0">
                    <a:pos x="198" y="142"/>
                  </a:cxn>
                  <a:cxn ang="0">
                    <a:pos x="167" y="150"/>
                  </a:cxn>
                  <a:cxn ang="0">
                    <a:pos x="142" y="160"/>
                  </a:cxn>
                  <a:cxn ang="0">
                    <a:pos x="212" y="166"/>
                  </a:cxn>
                  <a:cxn ang="0">
                    <a:pos x="250" y="197"/>
                  </a:cxn>
                  <a:cxn ang="0">
                    <a:pos x="250" y="264"/>
                  </a:cxn>
                  <a:cxn ang="0">
                    <a:pos x="228" y="282"/>
                  </a:cxn>
                  <a:cxn ang="0">
                    <a:pos x="240" y="292"/>
                  </a:cxn>
                  <a:cxn ang="0">
                    <a:pos x="258" y="322"/>
                  </a:cxn>
                  <a:cxn ang="0">
                    <a:pos x="239" y="355"/>
                  </a:cxn>
                  <a:cxn ang="0">
                    <a:pos x="186" y="366"/>
                  </a:cxn>
                  <a:cxn ang="0">
                    <a:pos x="132" y="342"/>
                  </a:cxn>
                  <a:cxn ang="0">
                    <a:pos x="108" y="350"/>
                  </a:cxn>
                  <a:cxn ang="0">
                    <a:pos x="173" y="372"/>
                  </a:cxn>
                  <a:cxn ang="0">
                    <a:pos x="246" y="363"/>
                  </a:cxn>
                  <a:cxn ang="0">
                    <a:pos x="270" y="329"/>
                  </a:cxn>
                  <a:cxn ang="0">
                    <a:pos x="262" y="288"/>
                  </a:cxn>
                  <a:cxn ang="0">
                    <a:pos x="259" y="267"/>
                  </a:cxn>
                  <a:cxn ang="0">
                    <a:pos x="263" y="200"/>
                  </a:cxn>
                  <a:cxn ang="0">
                    <a:pos x="232" y="160"/>
                  </a:cxn>
                  <a:cxn ang="0">
                    <a:pos x="217" y="125"/>
                  </a:cxn>
                  <a:cxn ang="0">
                    <a:pos x="184" y="75"/>
                  </a:cxn>
                  <a:cxn ang="0">
                    <a:pos x="136" y="61"/>
                  </a:cxn>
                  <a:cxn ang="0">
                    <a:pos x="109" y="47"/>
                  </a:cxn>
                  <a:cxn ang="0">
                    <a:pos x="131" y="0"/>
                  </a:cxn>
                  <a:cxn ang="0">
                    <a:pos x="92" y="21"/>
                  </a:cxn>
                </a:cxnLst>
                <a:rect l="0" t="0" r="r" b="b"/>
                <a:pathLst>
                  <a:path w="271" h="375">
                    <a:moveTo>
                      <a:pt x="92" y="21"/>
                    </a:moveTo>
                    <a:lnTo>
                      <a:pt x="73" y="13"/>
                    </a:lnTo>
                    <a:lnTo>
                      <a:pt x="28" y="6"/>
                    </a:lnTo>
                    <a:lnTo>
                      <a:pt x="13" y="14"/>
                    </a:lnTo>
                    <a:lnTo>
                      <a:pt x="0" y="25"/>
                    </a:lnTo>
                    <a:lnTo>
                      <a:pt x="0" y="37"/>
                    </a:lnTo>
                    <a:lnTo>
                      <a:pt x="12" y="41"/>
                    </a:lnTo>
                    <a:lnTo>
                      <a:pt x="27" y="30"/>
                    </a:lnTo>
                    <a:lnTo>
                      <a:pt x="42" y="20"/>
                    </a:lnTo>
                    <a:lnTo>
                      <a:pt x="57" y="20"/>
                    </a:lnTo>
                    <a:lnTo>
                      <a:pt x="73" y="27"/>
                    </a:lnTo>
                    <a:lnTo>
                      <a:pt x="86" y="37"/>
                    </a:lnTo>
                    <a:lnTo>
                      <a:pt x="86" y="42"/>
                    </a:lnTo>
                    <a:lnTo>
                      <a:pt x="63" y="69"/>
                    </a:lnTo>
                    <a:lnTo>
                      <a:pt x="59" y="86"/>
                    </a:lnTo>
                    <a:lnTo>
                      <a:pt x="67" y="92"/>
                    </a:lnTo>
                    <a:lnTo>
                      <a:pt x="80" y="84"/>
                    </a:lnTo>
                    <a:lnTo>
                      <a:pt x="90" y="68"/>
                    </a:lnTo>
                    <a:lnTo>
                      <a:pt x="97" y="61"/>
                    </a:lnTo>
                    <a:lnTo>
                      <a:pt x="109" y="69"/>
                    </a:lnTo>
                    <a:lnTo>
                      <a:pt x="119" y="72"/>
                    </a:lnTo>
                    <a:lnTo>
                      <a:pt x="146" y="74"/>
                    </a:lnTo>
                    <a:lnTo>
                      <a:pt x="173" y="82"/>
                    </a:lnTo>
                    <a:lnTo>
                      <a:pt x="189" y="94"/>
                    </a:lnTo>
                    <a:lnTo>
                      <a:pt x="198" y="106"/>
                    </a:lnTo>
                    <a:lnTo>
                      <a:pt x="201" y="119"/>
                    </a:lnTo>
                    <a:lnTo>
                      <a:pt x="200" y="132"/>
                    </a:lnTo>
                    <a:lnTo>
                      <a:pt x="198" y="142"/>
                    </a:lnTo>
                    <a:lnTo>
                      <a:pt x="189" y="146"/>
                    </a:lnTo>
                    <a:lnTo>
                      <a:pt x="167" y="150"/>
                    </a:lnTo>
                    <a:lnTo>
                      <a:pt x="142" y="155"/>
                    </a:lnTo>
                    <a:lnTo>
                      <a:pt x="142" y="160"/>
                    </a:lnTo>
                    <a:lnTo>
                      <a:pt x="174" y="160"/>
                    </a:lnTo>
                    <a:lnTo>
                      <a:pt x="212" y="166"/>
                    </a:lnTo>
                    <a:lnTo>
                      <a:pt x="236" y="179"/>
                    </a:lnTo>
                    <a:lnTo>
                      <a:pt x="250" y="197"/>
                    </a:lnTo>
                    <a:lnTo>
                      <a:pt x="255" y="233"/>
                    </a:lnTo>
                    <a:lnTo>
                      <a:pt x="250" y="264"/>
                    </a:lnTo>
                    <a:lnTo>
                      <a:pt x="240" y="274"/>
                    </a:lnTo>
                    <a:lnTo>
                      <a:pt x="228" y="282"/>
                    </a:lnTo>
                    <a:lnTo>
                      <a:pt x="221" y="287"/>
                    </a:lnTo>
                    <a:lnTo>
                      <a:pt x="240" y="292"/>
                    </a:lnTo>
                    <a:lnTo>
                      <a:pt x="254" y="304"/>
                    </a:lnTo>
                    <a:lnTo>
                      <a:pt x="258" y="322"/>
                    </a:lnTo>
                    <a:lnTo>
                      <a:pt x="251" y="345"/>
                    </a:lnTo>
                    <a:lnTo>
                      <a:pt x="239" y="355"/>
                    </a:lnTo>
                    <a:lnTo>
                      <a:pt x="217" y="366"/>
                    </a:lnTo>
                    <a:lnTo>
                      <a:pt x="186" y="366"/>
                    </a:lnTo>
                    <a:lnTo>
                      <a:pt x="154" y="356"/>
                    </a:lnTo>
                    <a:lnTo>
                      <a:pt x="132" y="342"/>
                    </a:lnTo>
                    <a:lnTo>
                      <a:pt x="115" y="331"/>
                    </a:lnTo>
                    <a:lnTo>
                      <a:pt x="108" y="350"/>
                    </a:lnTo>
                    <a:lnTo>
                      <a:pt x="117" y="362"/>
                    </a:lnTo>
                    <a:lnTo>
                      <a:pt x="173" y="372"/>
                    </a:lnTo>
                    <a:lnTo>
                      <a:pt x="215" y="374"/>
                    </a:lnTo>
                    <a:lnTo>
                      <a:pt x="246" y="363"/>
                    </a:lnTo>
                    <a:lnTo>
                      <a:pt x="262" y="348"/>
                    </a:lnTo>
                    <a:lnTo>
                      <a:pt x="270" y="329"/>
                    </a:lnTo>
                    <a:lnTo>
                      <a:pt x="266" y="305"/>
                    </a:lnTo>
                    <a:lnTo>
                      <a:pt x="262" y="288"/>
                    </a:lnTo>
                    <a:lnTo>
                      <a:pt x="254" y="282"/>
                    </a:lnTo>
                    <a:lnTo>
                      <a:pt x="259" y="267"/>
                    </a:lnTo>
                    <a:lnTo>
                      <a:pt x="265" y="240"/>
                    </a:lnTo>
                    <a:lnTo>
                      <a:pt x="263" y="200"/>
                    </a:lnTo>
                    <a:lnTo>
                      <a:pt x="251" y="179"/>
                    </a:lnTo>
                    <a:lnTo>
                      <a:pt x="232" y="160"/>
                    </a:lnTo>
                    <a:lnTo>
                      <a:pt x="212" y="146"/>
                    </a:lnTo>
                    <a:lnTo>
                      <a:pt x="217" y="125"/>
                    </a:lnTo>
                    <a:lnTo>
                      <a:pt x="208" y="92"/>
                    </a:lnTo>
                    <a:lnTo>
                      <a:pt x="184" y="75"/>
                    </a:lnTo>
                    <a:lnTo>
                      <a:pt x="161" y="69"/>
                    </a:lnTo>
                    <a:lnTo>
                      <a:pt x="136" y="61"/>
                    </a:lnTo>
                    <a:lnTo>
                      <a:pt x="119" y="57"/>
                    </a:lnTo>
                    <a:lnTo>
                      <a:pt x="109" y="47"/>
                    </a:lnTo>
                    <a:lnTo>
                      <a:pt x="109" y="41"/>
                    </a:lnTo>
                    <a:lnTo>
                      <a:pt x="131" y="0"/>
                    </a:lnTo>
                    <a:lnTo>
                      <a:pt x="97" y="28"/>
                    </a:lnTo>
                    <a:lnTo>
                      <a:pt x="92" y="21"/>
                    </a:lnTo>
                  </a:path>
                </a:pathLst>
              </a:custGeom>
              <a:solidFill>
                <a:srgbClr val="000000"/>
              </a:solidFill>
              <a:ln w="9525" cap="rnd">
                <a:noFill/>
                <a:round/>
                <a:headEnd/>
                <a:tailEnd/>
              </a:ln>
              <a:effectLst/>
            </p:spPr>
            <p:txBody>
              <a:bodyPr/>
              <a:lstStyle/>
              <a:p>
                <a:endParaRPr lang="es-MX"/>
              </a:p>
            </p:txBody>
          </p:sp>
          <p:sp>
            <p:nvSpPr>
              <p:cNvPr id="263883" name="Freeform 715"/>
              <p:cNvSpPr>
                <a:spLocks/>
              </p:cNvSpPr>
              <p:nvPr/>
            </p:nvSpPr>
            <p:spPr bwMode="auto">
              <a:xfrm>
                <a:off x="4132" y="1760"/>
                <a:ext cx="74" cy="40"/>
              </a:xfrm>
              <a:custGeom>
                <a:avLst/>
                <a:gdLst/>
                <a:ahLst/>
                <a:cxnLst>
                  <a:cxn ang="0">
                    <a:pos x="7" y="33"/>
                  </a:cxn>
                  <a:cxn ang="0">
                    <a:pos x="62" y="0"/>
                  </a:cxn>
                  <a:cxn ang="0">
                    <a:pos x="73" y="3"/>
                  </a:cxn>
                  <a:cxn ang="0">
                    <a:pos x="70" y="12"/>
                  </a:cxn>
                  <a:cxn ang="0">
                    <a:pos x="0" y="39"/>
                  </a:cxn>
                  <a:cxn ang="0">
                    <a:pos x="7" y="33"/>
                  </a:cxn>
                </a:cxnLst>
                <a:rect l="0" t="0" r="r" b="b"/>
                <a:pathLst>
                  <a:path w="74" h="40">
                    <a:moveTo>
                      <a:pt x="7" y="33"/>
                    </a:moveTo>
                    <a:lnTo>
                      <a:pt x="62" y="0"/>
                    </a:lnTo>
                    <a:lnTo>
                      <a:pt x="73" y="3"/>
                    </a:lnTo>
                    <a:lnTo>
                      <a:pt x="70" y="12"/>
                    </a:lnTo>
                    <a:lnTo>
                      <a:pt x="0" y="39"/>
                    </a:lnTo>
                    <a:lnTo>
                      <a:pt x="7" y="33"/>
                    </a:lnTo>
                  </a:path>
                </a:pathLst>
              </a:custGeom>
              <a:solidFill>
                <a:srgbClr val="000000"/>
              </a:solidFill>
              <a:ln w="9525" cap="rnd">
                <a:noFill/>
                <a:round/>
                <a:headEnd/>
                <a:tailEnd/>
              </a:ln>
              <a:effectLst/>
            </p:spPr>
            <p:txBody>
              <a:bodyPr/>
              <a:lstStyle/>
              <a:p>
                <a:endParaRPr lang="es-MX"/>
              </a:p>
            </p:txBody>
          </p:sp>
          <p:sp>
            <p:nvSpPr>
              <p:cNvPr id="263884" name="Freeform 716"/>
              <p:cNvSpPr>
                <a:spLocks/>
              </p:cNvSpPr>
              <p:nvPr/>
            </p:nvSpPr>
            <p:spPr bwMode="auto">
              <a:xfrm>
                <a:off x="4001" y="2193"/>
                <a:ext cx="71" cy="103"/>
              </a:xfrm>
              <a:custGeom>
                <a:avLst/>
                <a:gdLst/>
                <a:ahLst/>
                <a:cxnLst>
                  <a:cxn ang="0">
                    <a:pos x="70" y="102"/>
                  </a:cxn>
                  <a:cxn ang="0">
                    <a:pos x="43" y="36"/>
                  </a:cxn>
                  <a:cxn ang="0">
                    <a:pos x="15" y="0"/>
                  </a:cxn>
                  <a:cxn ang="0">
                    <a:pos x="4" y="0"/>
                  </a:cxn>
                  <a:cxn ang="0">
                    <a:pos x="0" y="10"/>
                  </a:cxn>
                  <a:cxn ang="0">
                    <a:pos x="23" y="33"/>
                  </a:cxn>
                  <a:cxn ang="0">
                    <a:pos x="46" y="65"/>
                  </a:cxn>
                  <a:cxn ang="0">
                    <a:pos x="70" y="102"/>
                  </a:cxn>
                </a:cxnLst>
                <a:rect l="0" t="0" r="r" b="b"/>
                <a:pathLst>
                  <a:path w="71" h="103">
                    <a:moveTo>
                      <a:pt x="70" y="102"/>
                    </a:moveTo>
                    <a:lnTo>
                      <a:pt x="43" y="36"/>
                    </a:lnTo>
                    <a:lnTo>
                      <a:pt x="15" y="0"/>
                    </a:lnTo>
                    <a:lnTo>
                      <a:pt x="4" y="0"/>
                    </a:lnTo>
                    <a:lnTo>
                      <a:pt x="0" y="10"/>
                    </a:lnTo>
                    <a:lnTo>
                      <a:pt x="23" y="33"/>
                    </a:lnTo>
                    <a:lnTo>
                      <a:pt x="46" y="65"/>
                    </a:lnTo>
                    <a:lnTo>
                      <a:pt x="70" y="102"/>
                    </a:lnTo>
                  </a:path>
                </a:pathLst>
              </a:custGeom>
              <a:solidFill>
                <a:srgbClr val="000000"/>
              </a:solidFill>
              <a:ln w="9525" cap="rnd">
                <a:noFill/>
                <a:round/>
                <a:headEnd/>
                <a:tailEnd/>
              </a:ln>
              <a:effectLst/>
            </p:spPr>
            <p:txBody>
              <a:bodyPr/>
              <a:lstStyle/>
              <a:p>
                <a:endParaRPr lang="es-MX"/>
              </a:p>
            </p:txBody>
          </p:sp>
          <p:sp>
            <p:nvSpPr>
              <p:cNvPr id="263885" name="Freeform 717"/>
              <p:cNvSpPr>
                <a:spLocks/>
              </p:cNvSpPr>
              <p:nvPr/>
            </p:nvSpPr>
            <p:spPr bwMode="auto">
              <a:xfrm>
                <a:off x="3601" y="2030"/>
                <a:ext cx="381" cy="277"/>
              </a:xfrm>
              <a:custGeom>
                <a:avLst/>
                <a:gdLst/>
                <a:ahLst/>
                <a:cxnLst>
                  <a:cxn ang="0">
                    <a:pos x="369" y="38"/>
                  </a:cxn>
                  <a:cxn ang="0">
                    <a:pos x="380" y="92"/>
                  </a:cxn>
                  <a:cxn ang="0">
                    <a:pos x="357" y="129"/>
                  </a:cxn>
                  <a:cxn ang="0">
                    <a:pos x="312" y="128"/>
                  </a:cxn>
                  <a:cxn ang="0">
                    <a:pos x="324" y="196"/>
                  </a:cxn>
                  <a:cxn ang="0">
                    <a:pos x="300" y="245"/>
                  </a:cxn>
                  <a:cxn ang="0">
                    <a:pos x="262" y="268"/>
                  </a:cxn>
                  <a:cxn ang="0">
                    <a:pos x="186" y="276"/>
                  </a:cxn>
                  <a:cxn ang="0">
                    <a:pos x="109" y="268"/>
                  </a:cxn>
                  <a:cxn ang="0">
                    <a:pos x="65" y="227"/>
                  </a:cxn>
                  <a:cxn ang="0">
                    <a:pos x="36" y="190"/>
                  </a:cxn>
                  <a:cxn ang="0">
                    <a:pos x="5" y="153"/>
                  </a:cxn>
                  <a:cxn ang="0">
                    <a:pos x="0" y="102"/>
                  </a:cxn>
                  <a:cxn ang="0">
                    <a:pos x="30" y="71"/>
                  </a:cxn>
                  <a:cxn ang="0">
                    <a:pos x="27" y="92"/>
                  </a:cxn>
                  <a:cxn ang="0">
                    <a:pos x="13" y="136"/>
                  </a:cxn>
                  <a:cxn ang="0">
                    <a:pos x="35" y="172"/>
                  </a:cxn>
                  <a:cxn ang="0">
                    <a:pos x="77" y="165"/>
                  </a:cxn>
                  <a:cxn ang="0">
                    <a:pos x="104" y="162"/>
                  </a:cxn>
                  <a:cxn ang="0">
                    <a:pos x="67" y="197"/>
                  </a:cxn>
                  <a:cxn ang="0">
                    <a:pos x="82" y="231"/>
                  </a:cxn>
                  <a:cxn ang="0">
                    <a:pos x="132" y="260"/>
                  </a:cxn>
                  <a:cxn ang="0">
                    <a:pos x="157" y="240"/>
                  </a:cxn>
                  <a:cxn ang="0">
                    <a:pos x="173" y="261"/>
                  </a:cxn>
                  <a:cxn ang="0">
                    <a:pos x="216" y="267"/>
                  </a:cxn>
                  <a:cxn ang="0">
                    <a:pos x="266" y="250"/>
                  </a:cxn>
                  <a:cxn ang="0">
                    <a:pos x="305" y="221"/>
                  </a:cxn>
                  <a:cxn ang="0">
                    <a:pos x="308" y="180"/>
                  </a:cxn>
                  <a:cxn ang="0">
                    <a:pos x="303" y="136"/>
                  </a:cxn>
                  <a:cxn ang="0">
                    <a:pos x="285" y="99"/>
                  </a:cxn>
                  <a:cxn ang="0">
                    <a:pos x="318" y="114"/>
                  </a:cxn>
                  <a:cxn ang="0">
                    <a:pos x="347" y="119"/>
                  </a:cxn>
                  <a:cxn ang="0">
                    <a:pos x="369" y="99"/>
                  </a:cxn>
                  <a:cxn ang="0">
                    <a:pos x="362" y="58"/>
                  </a:cxn>
                  <a:cxn ang="0">
                    <a:pos x="341" y="11"/>
                  </a:cxn>
                  <a:cxn ang="0">
                    <a:pos x="346" y="0"/>
                  </a:cxn>
                </a:cxnLst>
                <a:rect l="0" t="0" r="r" b="b"/>
                <a:pathLst>
                  <a:path w="381" h="277">
                    <a:moveTo>
                      <a:pt x="346" y="0"/>
                    </a:moveTo>
                    <a:lnTo>
                      <a:pt x="369" y="38"/>
                    </a:lnTo>
                    <a:lnTo>
                      <a:pt x="374" y="64"/>
                    </a:lnTo>
                    <a:lnTo>
                      <a:pt x="380" y="92"/>
                    </a:lnTo>
                    <a:lnTo>
                      <a:pt x="374" y="119"/>
                    </a:lnTo>
                    <a:lnTo>
                      <a:pt x="357" y="129"/>
                    </a:lnTo>
                    <a:lnTo>
                      <a:pt x="335" y="132"/>
                    </a:lnTo>
                    <a:lnTo>
                      <a:pt x="312" y="128"/>
                    </a:lnTo>
                    <a:lnTo>
                      <a:pt x="323" y="153"/>
                    </a:lnTo>
                    <a:lnTo>
                      <a:pt x="324" y="196"/>
                    </a:lnTo>
                    <a:lnTo>
                      <a:pt x="318" y="224"/>
                    </a:lnTo>
                    <a:lnTo>
                      <a:pt x="300" y="245"/>
                    </a:lnTo>
                    <a:lnTo>
                      <a:pt x="282" y="257"/>
                    </a:lnTo>
                    <a:lnTo>
                      <a:pt x="262" y="268"/>
                    </a:lnTo>
                    <a:lnTo>
                      <a:pt x="235" y="274"/>
                    </a:lnTo>
                    <a:lnTo>
                      <a:pt x="186" y="276"/>
                    </a:lnTo>
                    <a:lnTo>
                      <a:pt x="147" y="276"/>
                    </a:lnTo>
                    <a:lnTo>
                      <a:pt x="109" y="268"/>
                    </a:lnTo>
                    <a:lnTo>
                      <a:pt x="78" y="248"/>
                    </a:lnTo>
                    <a:lnTo>
                      <a:pt x="65" y="227"/>
                    </a:lnTo>
                    <a:lnTo>
                      <a:pt x="59" y="201"/>
                    </a:lnTo>
                    <a:lnTo>
                      <a:pt x="36" y="190"/>
                    </a:lnTo>
                    <a:lnTo>
                      <a:pt x="13" y="172"/>
                    </a:lnTo>
                    <a:lnTo>
                      <a:pt x="5" y="153"/>
                    </a:lnTo>
                    <a:lnTo>
                      <a:pt x="0" y="129"/>
                    </a:lnTo>
                    <a:lnTo>
                      <a:pt x="0" y="102"/>
                    </a:lnTo>
                    <a:lnTo>
                      <a:pt x="12" y="71"/>
                    </a:lnTo>
                    <a:lnTo>
                      <a:pt x="30" y="71"/>
                    </a:lnTo>
                    <a:lnTo>
                      <a:pt x="35" y="81"/>
                    </a:lnTo>
                    <a:lnTo>
                      <a:pt x="27" y="92"/>
                    </a:lnTo>
                    <a:lnTo>
                      <a:pt x="16" y="105"/>
                    </a:lnTo>
                    <a:lnTo>
                      <a:pt x="13" y="136"/>
                    </a:lnTo>
                    <a:lnTo>
                      <a:pt x="16" y="155"/>
                    </a:lnTo>
                    <a:lnTo>
                      <a:pt x="35" y="172"/>
                    </a:lnTo>
                    <a:lnTo>
                      <a:pt x="54" y="172"/>
                    </a:lnTo>
                    <a:lnTo>
                      <a:pt x="77" y="165"/>
                    </a:lnTo>
                    <a:lnTo>
                      <a:pt x="108" y="148"/>
                    </a:lnTo>
                    <a:lnTo>
                      <a:pt x="104" y="162"/>
                    </a:lnTo>
                    <a:lnTo>
                      <a:pt x="70" y="182"/>
                    </a:lnTo>
                    <a:lnTo>
                      <a:pt x="67" y="197"/>
                    </a:lnTo>
                    <a:lnTo>
                      <a:pt x="74" y="213"/>
                    </a:lnTo>
                    <a:lnTo>
                      <a:pt x="82" y="231"/>
                    </a:lnTo>
                    <a:lnTo>
                      <a:pt x="101" y="251"/>
                    </a:lnTo>
                    <a:lnTo>
                      <a:pt x="132" y="260"/>
                    </a:lnTo>
                    <a:lnTo>
                      <a:pt x="151" y="254"/>
                    </a:lnTo>
                    <a:lnTo>
                      <a:pt x="157" y="240"/>
                    </a:lnTo>
                    <a:lnTo>
                      <a:pt x="165" y="240"/>
                    </a:lnTo>
                    <a:lnTo>
                      <a:pt x="173" y="261"/>
                    </a:lnTo>
                    <a:lnTo>
                      <a:pt x="192" y="267"/>
                    </a:lnTo>
                    <a:lnTo>
                      <a:pt x="216" y="267"/>
                    </a:lnTo>
                    <a:lnTo>
                      <a:pt x="244" y="261"/>
                    </a:lnTo>
                    <a:lnTo>
                      <a:pt x="266" y="250"/>
                    </a:lnTo>
                    <a:lnTo>
                      <a:pt x="293" y="237"/>
                    </a:lnTo>
                    <a:lnTo>
                      <a:pt x="305" y="221"/>
                    </a:lnTo>
                    <a:lnTo>
                      <a:pt x="308" y="203"/>
                    </a:lnTo>
                    <a:lnTo>
                      <a:pt x="308" y="180"/>
                    </a:lnTo>
                    <a:lnTo>
                      <a:pt x="307" y="155"/>
                    </a:lnTo>
                    <a:lnTo>
                      <a:pt x="303" y="136"/>
                    </a:lnTo>
                    <a:lnTo>
                      <a:pt x="296" y="121"/>
                    </a:lnTo>
                    <a:lnTo>
                      <a:pt x="285" y="99"/>
                    </a:lnTo>
                    <a:lnTo>
                      <a:pt x="292" y="94"/>
                    </a:lnTo>
                    <a:lnTo>
                      <a:pt x="318" y="114"/>
                    </a:lnTo>
                    <a:lnTo>
                      <a:pt x="331" y="119"/>
                    </a:lnTo>
                    <a:lnTo>
                      <a:pt x="347" y="119"/>
                    </a:lnTo>
                    <a:lnTo>
                      <a:pt x="358" y="112"/>
                    </a:lnTo>
                    <a:lnTo>
                      <a:pt x="369" y="99"/>
                    </a:lnTo>
                    <a:lnTo>
                      <a:pt x="366" y="78"/>
                    </a:lnTo>
                    <a:lnTo>
                      <a:pt x="362" y="58"/>
                    </a:lnTo>
                    <a:lnTo>
                      <a:pt x="351" y="33"/>
                    </a:lnTo>
                    <a:lnTo>
                      <a:pt x="341" y="11"/>
                    </a:lnTo>
                    <a:lnTo>
                      <a:pt x="338" y="0"/>
                    </a:lnTo>
                    <a:lnTo>
                      <a:pt x="346" y="0"/>
                    </a:lnTo>
                  </a:path>
                </a:pathLst>
              </a:custGeom>
              <a:solidFill>
                <a:srgbClr val="000000"/>
              </a:solidFill>
              <a:ln w="9525" cap="rnd">
                <a:noFill/>
                <a:round/>
                <a:headEnd/>
                <a:tailEnd/>
              </a:ln>
              <a:effectLst/>
            </p:spPr>
            <p:txBody>
              <a:bodyPr/>
              <a:lstStyle/>
              <a:p>
                <a:endParaRPr lang="es-MX"/>
              </a:p>
            </p:txBody>
          </p:sp>
          <p:sp>
            <p:nvSpPr>
              <p:cNvPr id="263886" name="Freeform 718"/>
              <p:cNvSpPr>
                <a:spLocks/>
              </p:cNvSpPr>
              <p:nvPr/>
            </p:nvSpPr>
            <p:spPr bwMode="auto">
              <a:xfrm>
                <a:off x="3809" y="1529"/>
                <a:ext cx="71" cy="130"/>
              </a:xfrm>
              <a:custGeom>
                <a:avLst/>
                <a:gdLst/>
                <a:ahLst/>
                <a:cxnLst>
                  <a:cxn ang="0">
                    <a:pos x="2" y="111"/>
                  </a:cxn>
                  <a:cxn ang="0">
                    <a:pos x="23" y="58"/>
                  </a:cxn>
                  <a:cxn ang="0">
                    <a:pos x="47" y="20"/>
                  </a:cxn>
                  <a:cxn ang="0">
                    <a:pos x="70" y="0"/>
                  </a:cxn>
                  <a:cxn ang="0">
                    <a:pos x="55" y="28"/>
                  </a:cxn>
                  <a:cxn ang="0">
                    <a:pos x="35" y="70"/>
                  </a:cxn>
                  <a:cxn ang="0">
                    <a:pos x="23" y="108"/>
                  </a:cxn>
                  <a:cxn ang="0">
                    <a:pos x="14" y="126"/>
                  </a:cxn>
                  <a:cxn ang="0">
                    <a:pos x="2" y="129"/>
                  </a:cxn>
                  <a:cxn ang="0">
                    <a:pos x="0" y="118"/>
                  </a:cxn>
                  <a:cxn ang="0">
                    <a:pos x="2" y="111"/>
                  </a:cxn>
                </a:cxnLst>
                <a:rect l="0" t="0" r="r" b="b"/>
                <a:pathLst>
                  <a:path w="71" h="130">
                    <a:moveTo>
                      <a:pt x="2" y="111"/>
                    </a:moveTo>
                    <a:lnTo>
                      <a:pt x="23" y="58"/>
                    </a:lnTo>
                    <a:lnTo>
                      <a:pt x="47" y="20"/>
                    </a:lnTo>
                    <a:lnTo>
                      <a:pt x="70" y="0"/>
                    </a:lnTo>
                    <a:lnTo>
                      <a:pt x="55" y="28"/>
                    </a:lnTo>
                    <a:lnTo>
                      <a:pt x="35" y="70"/>
                    </a:lnTo>
                    <a:lnTo>
                      <a:pt x="23" y="108"/>
                    </a:lnTo>
                    <a:lnTo>
                      <a:pt x="14" y="126"/>
                    </a:lnTo>
                    <a:lnTo>
                      <a:pt x="2" y="129"/>
                    </a:lnTo>
                    <a:lnTo>
                      <a:pt x="0" y="118"/>
                    </a:lnTo>
                    <a:lnTo>
                      <a:pt x="2" y="111"/>
                    </a:lnTo>
                  </a:path>
                </a:pathLst>
              </a:custGeom>
              <a:solidFill>
                <a:srgbClr val="000000"/>
              </a:solidFill>
              <a:ln w="9525" cap="rnd">
                <a:noFill/>
                <a:round/>
                <a:headEnd/>
                <a:tailEnd/>
              </a:ln>
              <a:effectLst/>
            </p:spPr>
            <p:txBody>
              <a:bodyPr/>
              <a:lstStyle/>
              <a:p>
                <a:endParaRPr lang="es-MX"/>
              </a:p>
            </p:txBody>
          </p:sp>
          <p:sp>
            <p:nvSpPr>
              <p:cNvPr id="263887" name="Freeform 719"/>
              <p:cNvSpPr>
                <a:spLocks/>
              </p:cNvSpPr>
              <p:nvPr/>
            </p:nvSpPr>
            <p:spPr bwMode="auto">
              <a:xfrm>
                <a:off x="3808" y="1698"/>
                <a:ext cx="32" cy="21"/>
              </a:xfrm>
              <a:custGeom>
                <a:avLst/>
                <a:gdLst/>
                <a:ahLst/>
                <a:cxnLst>
                  <a:cxn ang="0">
                    <a:pos x="31" y="7"/>
                  </a:cxn>
                  <a:cxn ang="0">
                    <a:pos x="20" y="0"/>
                  </a:cxn>
                  <a:cxn ang="0">
                    <a:pos x="3" y="0"/>
                  </a:cxn>
                  <a:cxn ang="0">
                    <a:pos x="0" y="10"/>
                  </a:cxn>
                  <a:cxn ang="0">
                    <a:pos x="7" y="20"/>
                  </a:cxn>
                  <a:cxn ang="0">
                    <a:pos x="23" y="20"/>
                  </a:cxn>
                  <a:cxn ang="0">
                    <a:pos x="31" y="7"/>
                  </a:cxn>
                </a:cxnLst>
                <a:rect l="0" t="0" r="r" b="b"/>
                <a:pathLst>
                  <a:path w="32" h="21">
                    <a:moveTo>
                      <a:pt x="31" y="7"/>
                    </a:moveTo>
                    <a:lnTo>
                      <a:pt x="20" y="0"/>
                    </a:lnTo>
                    <a:lnTo>
                      <a:pt x="3" y="0"/>
                    </a:lnTo>
                    <a:lnTo>
                      <a:pt x="0" y="10"/>
                    </a:lnTo>
                    <a:lnTo>
                      <a:pt x="7" y="20"/>
                    </a:lnTo>
                    <a:lnTo>
                      <a:pt x="23" y="20"/>
                    </a:lnTo>
                    <a:lnTo>
                      <a:pt x="31" y="7"/>
                    </a:lnTo>
                  </a:path>
                </a:pathLst>
              </a:custGeom>
              <a:solidFill>
                <a:srgbClr val="000000"/>
              </a:solidFill>
              <a:ln w="9525" cap="rnd">
                <a:noFill/>
                <a:round/>
                <a:headEnd/>
                <a:tailEnd/>
              </a:ln>
              <a:effectLst/>
            </p:spPr>
            <p:txBody>
              <a:bodyPr/>
              <a:lstStyle/>
              <a:p>
                <a:endParaRPr lang="es-MX"/>
              </a:p>
            </p:txBody>
          </p:sp>
          <p:sp>
            <p:nvSpPr>
              <p:cNvPr id="263888" name="Oval 720"/>
              <p:cNvSpPr>
                <a:spLocks noChangeArrowheads="1"/>
              </p:cNvSpPr>
              <p:nvPr/>
            </p:nvSpPr>
            <p:spPr bwMode="auto">
              <a:xfrm>
                <a:off x="4031" y="1562"/>
                <a:ext cx="33" cy="20"/>
              </a:xfrm>
              <a:prstGeom prst="ellipse">
                <a:avLst/>
              </a:prstGeom>
              <a:solidFill>
                <a:srgbClr val="000000"/>
              </a:solidFill>
              <a:ln w="9525">
                <a:noFill/>
                <a:round/>
                <a:headEnd/>
                <a:tailEnd/>
              </a:ln>
              <a:effectLst/>
            </p:spPr>
            <p:txBody>
              <a:bodyPr wrap="none" anchor="ctr"/>
              <a:lstStyle/>
              <a:p>
                <a:endParaRPr lang="es-MX"/>
              </a:p>
            </p:txBody>
          </p:sp>
          <p:sp>
            <p:nvSpPr>
              <p:cNvPr id="263889" name="Freeform 721"/>
              <p:cNvSpPr>
                <a:spLocks/>
              </p:cNvSpPr>
              <p:nvPr/>
            </p:nvSpPr>
            <p:spPr bwMode="auto">
              <a:xfrm>
                <a:off x="4249" y="1624"/>
                <a:ext cx="36" cy="25"/>
              </a:xfrm>
              <a:custGeom>
                <a:avLst/>
                <a:gdLst/>
                <a:ahLst/>
                <a:cxnLst>
                  <a:cxn ang="0">
                    <a:pos x="22" y="3"/>
                  </a:cxn>
                  <a:cxn ang="0">
                    <a:pos x="12" y="0"/>
                  </a:cxn>
                  <a:cxn ang="0">
                    <a:pos x="6" y="1"/>
                  </a:cxn>
                  <a:cxn ang="0">
                    <a:pos x="0" y="14"/>
                  </a:cxn>
                  <a:cxn ang="0">
                    <a:pos x="12" y="24"/>
                  </a:cxn>
                  <a:cxn ang="0">
                    <a:pos x="35" y="13"/>
                  </a:cxn>
                  <a:cxn ang="0">
                    <a:pos x="30" y="6"/>
                  </a:cxn>
                  <a:cxn ang="0">
                    <a:pos x="22" y="3"/>
                  </a:cxn>
                </a:cxnLst>
                <a:rect l="0" t="0" r="r" b="b"/>
                <a:pathLst>
                  <a:path w="36" h="25">
                    <a:moveTo>
                      <a:pt x="22" y="3"/>
                    </a:moveTo>
                    <a:lnTo>
                      <a:pt x="12" y="0"/>
                    </a:lnTo>
                    <a:lnTo>
                      <a:pt x="6" y="1"/>
                    </a:lnTo>
                    <a:lnTo>
                      <a:pt x="0" y="14"/>
                    </a:lnTo>
                    <a:lnTo>
                      <a:pt x="12" y="24"/>
                    </a:lnTo>
                    <a:lnTo>
                      <a:pt x="35" y="13"/>
                    </a:lnTo>
                    <a:lnTo>
                      <a:pt x="30" y="6"/>
                    </a:lnTo>
                    <a:lnTo>
                      <a:pt x="22" y="3"/>
                    </a:lnTo>
                  </a:path>
                </a:pathLst>
              </a:custGeom>
              <a:solidFill>
                <a:srgbClr val="000000"/>
              </a:solidFill>
              <a:ln w="9525" cap="rnd">
                <a:noFill/>
                <a:round/>
                <a:headEnd/>
                <a:tailEnd/>
              </a:ln>
              <a:effectLst/>
            </p:spPr>
            <p:txBody>
              <a:bodyPr/>
              <a:lstStyle/>
              <a:p>
                <a:endParaRPr lang="es-MX"/>
              </a:p>
            </p:txBody>
          </p:sp>
          <p:sp>
            <p:nvSpPr>
              <p:cNvPr id="263890" name="Freeform 722"/>
              <p:cNvSpPr>
                <a:spLocks/>
              </p:cNvSpPr>
              <p:nvPr/>
            </p:nvSpPr>
            <p:spPr bwMode="auto">
              <a:xfrm>
                <a:off x="4027" y="1689"/>
                <a:ext cx="24" cy="20"/>
              </a:xfrm>
              <a:custGeom>
                <a:avLst/>
                <a:gdLst/>
                <a:ahLst/>
                <a:cxnLst>
                  <a:cxn ang="0">
                    <a:pos x="23" y="0"/>
                  </a:cxn>
                  <a:cxn ang="0">
                    <a:pos x="7" y="2"/>
                  </a:cxn>
                  <a:cxn ang="0">
                    <a:pos x="0" y="19"/>
                  </a:cxn>
                  <a:cxn ang="0">
                    <a:pos x="23" y="0"/>
                  </a:cxn>
                </a:cxnLst>
                <a:rect l="0" t="0" r="r" b="b"/>
                <a:pathLst>
                  <a:path w="24" h="20">
                    <a:moveTo>
                      <a:pt x="23" y="0"/>
                    </a:moveTo>
                    <a:lnTo>
                      <a:pt x="7" y="2"/>
                    </a:lnTo>
                    <a:lnTo>
                      <a:pt x="0" y="19"/>
                    </a:lnTo>
                    <a:lnTo>
                      <a:pt x="23" y="0"/>
                    </a:lnTo>
                  </a:path>
                </a:pathLst>
              </a:custGeom>
              <a:solidFill>
                <a:srgbClr val="000000"/>
              </a:solidFill>
              <a:ln w="9525" cap="rnd">
                <a:noFill/>
                <a:round/>
                <a:headEnd/>
                <a:tailEnd/>
              </a:ln>
              <a:effectLst/>
            </p:spPr>
            <p:txBody>
              <a:bodyPr/>
              <a:lstStyle/>
              <a:p>
                <a:endParaRPr lang="es-MX"/>
              </a:p>
            </p:txBody>
          </p:sp>
          <p:sp>
            <p:nvSpPr>
              <p:cNvPr id="263891" name="Freeform 723"/>
              <p:cNvSpPr>
                <a:spLocks/>
              </p:cNvSpPr>
              <p:nvPr/>
            </p:nvSpPr>
            <p:spPr bwMode="auto">
              <a:xfrm>
                <a:off x="3408" y="1652"/>
                <a:ext cx="282" cy="401"/>
              </a:xfrm>
              <a:custGeom>
                <a:avLst/>
                <a:gdLst/>
                <a:ahLst/>
                <a:cxnLst>
                  <a:cxn ang="0">
                    <a:pos x="53" y="365"/>
                  </a:cxn>
                  <a:cxn ang="0">
                    <a:pos x="99" y="400"/>
                  </a:cxn>
                  <a:cxn ang="0">
                    <a:pos x="127" y="389"/>
                  </a:cxn>
                  <a:cxn ang="0">
                    <a:pos x="101" y="379"/>
                  </a:cxn>
                  <a:cxn ang="0">
                    <a:pos x="70" y="369"/>
                  </a:cxn>
                  <a:cxn ang="0">
                    <a:pos x="61" y="339"/>
                  </a:cxn>
                  <a:cxn ang="0">
                    <a:pos x="102" y="329"/>
                  </a:cxn>
                  <a:cxn ang="0">
                    <a:pos x="118" y="309"/>
                  </a:cxn>
                  <a:cxn ang="0">
                    <a:pos x="82" y="314"/>
                  </a:cxn>
                  <a:cxn ang="0">
                    <a:pos x="67" y="302"/>
                  </a:cxn>
                  <a:cxn ang="0">
                    <a:pos x="44" y="277"/>
                  </a:cxn>
                  <a:cxn ang="0">
                    <a:pos x="27" y="236"/>
                  </a:cxn>
                  <a:cxn ang="0">
                    <a:pos x="35" y="210"/>
                  </a:cxn>
                  <a:cxn ang="0">
                    <a:pos x="56" y="195"/>
                  </a:cxn>
                  <a:cxn ang="0">
                    <a:pos x="84" y="208"/>
                  </a:cxn>
                  <a:cxn ang="0">
                    <a:pos x="112" y="213"/>
                  </a:cxn>
                  <a:cxn ang="0">
                    <a:pos x="62" y="169"/>
                  </a:cxn>
                  <a:cxn ang="0">
                    <a:pos x="57" y="123"/>
                  </a:cxn>
                  <a:cxn ang="0">
                    <a:pos x="107" y="73"/>
                  </a:cxn>
                  <a:cxn ang="0">
                    <a:pos x="137" y="72"/>
                  </a:cxn>
                  <a:cxn ang="0">
                    <a:pos x="136" y="57"/>
                  </a:cxn>
                  <a:cxn ang="0">
                    <a:pos x="145" y="23"/>
                  </a:cxn>
                  <a:cxn ang="0">
                    <a:pos x="185" y="10"/>
                  </a:cxn>
                  <a:cxn ang="0">
                    <a:pos x="231" y="34"/>
                  </a:cxn>
                  <a:cxn ang="0">
                    <a:pos x="254" y="82"/>
                  </a:cxn>
                  <a:cxn ang="0">
                    <a:pos x="279" y="90"/>
                  </a:cxn>
                  <a:cxn ang="0">
                    <a:pos x="247" y="36"/>
                  </a:cxn>
                  <a:cxn ang="0">
                    <a:pos x="185" y="0"/>
                  </a:cxn>
                  <a:cxn ang="0">
                    <a:pos x="141" y="12"/>
                  </a:cxn>
                  <a:cxn ang="0">
                    <a:pos x="116" y="47"/>
                  </a:cxn>
                  <a:cxn ang="0">
                    <a:pos x="102" y="65"/>
                  </a:cxn>
                  <a:cxn ang="0">
                    <a:pos x="50" y="113"/>
                  </a:cxn>
                  <a:cxn ang="0">
                    <a:pos x="43" y="162"/>
                  </a:cxn>
                  <a:cxn ang="0">
                    <a:pos x="29" y="198"/>
                  </a:cxn>
                  <a:cxn ang="0">
                    <a:pos x="16" y="253"/>
                  </a:cxn>
                  <a:cxn ang="0">
                    <a:pos x="42" y="293"/>
                  </a:cxn>
                  <a:cxn ang="0">
                    <a:pos x="52" y="319"/>
                  </a:cxn>
                  <a:cxn ang="0">
                    <a:pos x="0" y="341"/>
                  </a:cxn>
                  <a:cxn ang="0">
                    <a:pos x="44" y="348"/>
                  </a:cxn>
                </a:cxnLst>
                <a:rect l="0" t="0" r="r" b="b"/>
                <a:pathLst>
                  <a:path w="282" h="401">
                    <a:moveTo>
                      <a:pt x="44" y="348"/>
                    </a:moveTo>
                    <a:lnTo>
                      <a:pt x="53" y="365"/>
                    </a:lnTo>
                    <a:lnTo>
                      <a:pt x="83" y="396"/>
                    </a:lnTo>
                    <a:lnTo>
                      <a:pt x="99" y="400"/>
                    </a:lnTo>
                    <a:lnTo>
                      <a:pt x="118" y="400"/>
                    </a:lnTo>
                    <a:lnTo>
                      <a:pt x="127" y="389"/>
                    </a:lnTo>
                    <a:lnTo>
                      <a:pt x="120" y="380"/>
                    </a:lnTo>
                    <a:lnTo>
                      <a:pt x="101" y="379"/>
                    </a:lnTo>
                    <a:lnTo>
                      <a:pt x="82" y="378"/>
                    </a:lnTo>
                    <a:lnTo>
                      <a:pt x="70" y="369"/>
                    </a:lnTo>
                    <a:lnTo>
                      <a:pt x="64" y="355"/>
                    </a:lnTo>
                    <a:lnTo>
                      <a:pt x="61" y="339"/>
                    </a:lnTo>
                    <a:lnTo>
                      <a:pt x="65" y="336"/>
                    </a:lnTo>
                    <a:lnTo>
                      <a:pt x="102" y="329"/>
                    </a:lnTo>
                    <a:lnTo>
                      <a:pt x="118" y="319"/>
                    </a:lnTo>
                    <a:lnTo>
                      <a:pt x="118" y="309"/>
                    </a:lnTo>
                    <a:lnTo>
                      <a:pt x="101" y="306"/>
                    </a:lnTo>
                    <a:lnTo>
                      <a:pt x="82" y="314"/>
                    </a:lnTo>
                    <a:lnTo>
                      <a:pt x="70" y="315"/>
                    </a:lnTo>
                    <a:lnTo>
                      <a:pt x="67" y="302"/>
                    </a:lnTo>
                    <a:lnTo>
                      <a:pt x="62" y="294"/>
                    </a:lnTo>
                    <a:lnTo>
                      <a:pt x="44" y="277"/>
                    </a:lnTo>
                    <a:lnTo>
                      <a:pt x="29" y="256"/>
                    </a:lnTo>
                    <a:lnTo>
                      <a:pt x="27" y="236"/>
                    </a:lnTo>
                    <a:lnTo>
                      <a:pt x="29" y="222"/>
                    </a:lnTo>
                    <a:lnTo>
                      <a:pt x="35" y="210"/>
                    </a:lnTo>
                    <a:lnTo>
                      <a:pt x="46" y="202"/>
                    </a:lnTo>
                    <a:lnTo>
                      <a:pt x="56" y="195"/>
                    </a:lnTo>
                    <a:lnTo>
                      <a:pt x="66" y="198"/>
                    </a:lnTo>
                    <a:lnTo>
                      <a:pt x="84" y="208"/>
                    </a:lnTo>
                    <a:lnTo>
                      <a:pt x="107" y="217"/>
                    </a:lnTo>
                    <a:lnTo>
                      <a:pt x="112" y="213"/>
                    </a:lnTo>
                    <a:lnTo>
                      <a:pt x="87" y="195"/>
                    </a:lnTo>
                    <a:lnTo>
                      <a:pt x="62" y="169"/>
                    </a:lnTo>
                    <a:lnTo>
                      <a:pt x="55" y="145"/>
                    </a:lnTo>
                    <a:lnTo>
                      <a:pt x="57" y="123"/>
                    </a:lnTo>
                    <a:lnTo>
                      <a:pt x="81" y="92"/>
                    </a:lnTo>
                    <a:lnTo>
                      <a:pt x="107" y="73"/>
                    </a:lnTo>
                    <a:lnTo>
                      <a:pt x="123" y="71"/>
                    </a:lnTo>
                    <a:lnTo>
                      <a:pt x="137" y="72"/>
                    </a:lnTo>
                    <a:lnTo>
                      <a:pt x="147" y="72"/>
                    </a:lnTo>
                    <a:lnTo>
                      <a:pt x="136" y="57"/>
                    </a:lnTo>
                    <a:lnTo>
                      <a:pt x="135" y="40"/>
                    </a:lnTo>
                    <a:lnTo>
                      <a:pt x="145" y="23"/>
                    </a:lnTo>
                    <a:lnTo>
                      <a:pt x="167" y="11"/>
                    </a:lnTo>
                    <a:lnTo>
                      <a:pt x="185" y="10"/>
                    </a:lnTo>
                    <a:lnTo>
                      <a:pt x="208" y="16"/>
                    </a:lnTo>
                    <a:lnTo>
                      <a:pt x="231" y="34"/>
                    </a:lnTo>
                    <a:lnTo>
                      <a:pt x="249" y="58"/>
                    </a:lnTo>
                    <a:lnTo>
                      <a:pt x="254" y="82"/>
                    </a:lnTo>
                    <a:lnTo>
                      <a:pt x="259" y="99"/>
                    </a:lnTo>
                    <a:lnTo>
                      <a:pt x="279" y="90"/>
                    </a:lnTo>
                    <a:lnTo>
                      <a:pt x="281" y="75"/>
                    </a:lnTo>
                    <a:lnTo>
                      <a:pt x="247" y="36"/>
                    </a:lnTo>
                    <a:lnTo>
                      <a:pt x="216" y="10"/>
                    </a:lnTo>
                    <a:lnTo>
                      <a:pt x="185" y="0"/>
                    </a:lnTo>
                    <a:lnTo>
                      <a:pt x="161" y="2"/>
                    </a:lnTo>
                    <a:lnTo>
                      <a:pt x="141" y="12"/>
                    </a:lnTo>
                    <a:lnTo>
                      <a:pt x="125" y="31"/>
                    </a:lnTo>
                    <a:lnTo>
                      <a:pt x="116" y="47"/>
                    </a:lnTo>
                    <a:lnTo>
                      <a:pt x="118" y="57"/>
                    </a:lnTo>
                    <a:lnTo>
                      <a:pt x="102" y="65"/>
                    </a:lnTo>
                    <a:lnTo>
                      <a:pt x="78" y="82"/>
                    </a:lnTo>
                    <a:lnTo>
                      <a:pt x="50" y="113"/>
                    </a:lnTo>
                    <a:lnTo>
                      <a:pt x="43" y="137"/>
                    </a:lnTo>
                    <a:lnTo>
                      <a:pt x="43" y="162"/>
                    </a:lnTo>
                    <a:lnTo>
                      <a:pt x="48" y="184"/>
                    </a:lnTo>
                    <a:lnTo>
                      <a:pt x="29" y="198"/>
                    </a:lnTo>
                    <a:lnTo>
                      <a:pt x="11" y="227"/>
                    </a:lnTo>
                    <a:lnTo>
                      <a:pt x="16" y="253"/>
                    </a:lnTo>
                    <a:lnTo>
                      <a:pt x="27" y="272"/>
                    </a:lnTo>
                    <a:lnTo>
                      <a:pt x="42" y="293"/>
                    </a:lnTo>
                    <a:lnTo>
                      <a:pt x="52" y="305"/>
                    </a:lnTo>
                    <a:lnTo>
                      <a:pt x="52" y="319"/>
                    </a:lnTo>
                    <a:lnTo>
                      <a:pt x="47" y="323"/>
                    </a:lnTo>
                    <a:lnTo>
                      <a:pt x="0" y="341"/>
                    </a:lnTo>
                    <a:lnTo>
                      <a:pt x="46" y="339"/>
                    </a:lnTo>
                    <a:lnTo>
                      <a:pt x="44" y="348"/>
                    </a:lnTo>
                  </a:path>
                </a:pathLst>
              </a:custGeom>
              <a:solidFill>
                <a:srgbClr val="000000"/>
              </a:solidFill>
              <a:ln w="9525" cap="rnd">
                <a:noFill/>
                <a:round/>
                <a:headEnd/>
                <a:tailEnd/>
              </a:ln>
              <a:effectLst/>
            </p:spPr>
            <p:txBody>
              <a:bodyPr/>
              <a:lstStyle/>
              <a:p>
                <a:endParaRPr lang="es-MX"/>
              </a:p>
            </p:txBody>
          </p:sp>
          <p:sp>
            <p:nvSpPr>
              <p:cNvPr id="263892" name="Freeform 724"/>
              <p:cNvSpPr>
                <a:spLocks/>
              </p:cNvSpPr>
              <p:nvPr/>
            </p:nvSpPr>
            <p:spPr bwMode="auto">
              <a:xfrm>
                <a:off x="3549" y="1807"/>
                <a:ext cx="126" cy="73"/>
              </a:xfrm>
              <a:custGeom>
                <a:avLst/>
                <a:gdLst/>
                <a:ahLst/>
                <a:cxnLst>
                  <a:cxn ang="0">
                    <a:pos x="122" y="72"/>
                  </a:cxn>
                  <a:cxn ang="0">
                    <a:pos x="125" y="62"/>
                  </a:cxn>
                  <a:cxn ang="0">
                    <a:pos x="117" y="52"/>
                  </a:cxn>
                  <a:cxn ang="0">
                    <a:pos x="62" y="20"/>
                  </a:cxn>
                  <a:cxn ang="0">
                    <a:pos x="0" y="0"/>
                  </a:cxn>
                  <a:cxn ang="0">
                    <a:pos x="47" y="27"/>
                  </a:cxn>
                  <a:cxn ang="0">
                    <a:pos x="85" y="48"/>
                  </a:cxn>
                  <a:cxn ang="0">
                    <a:pos x="109" y="69"/>
                  </a:cxn>
                  <a:cxn ang="0">
                    <a:pos x="122" y="72"/>
                  </a:cxn>
                </a:cxnLst>
                <a:rect l="0" t="0" r="r" b="b"/>
                <a:pathLst>
                  <a:path w="126" h="73">
                    <a:moveTo>
                      <a:pt x="122" y="72"/>
                    </a:moveTo>
                    <a:lnTo>
                      <a:pt x="125" y="62"/>
                    </a:lnTo>
                    <a:lnTo>
                      <a:pt x="117" y="52"/>
                    </a:lnTo>
                    <a:lnTo>
                      <a:pt x="62" y="20"/>
                    </a:lnTo>
                    <a:lnTo>
                      <a:pt x="0" y="0"/>
                    </a:lnTo>
                    <a:lnTo>
                      <a:pt x="47" y="27"/>
                    </a:lnTo>
                    <a:lnTo>
                      <a:pt x="85" y="48"/>
                    </a:lnTo>
                    <a:lnTo>
                      <a:pt x="109" y="69"/>
                    </a:lnTo>
                    <a:lnTo>
                      <a:pt x="122" y="72"/>
                    </a:lnTo>
                  </a:path>
                </a:pathLst>
              </a:custGeom>
              <a:solidFill>
                <a:srgbClr val="000000"/>
              </a:solidFill>
              <a:ln w="9525" cap="rnd">
                <a:noFill/>
                <a:round/>
                <a:headEnd/>
                <a:tailEnd/>
              </a:ln>
              <a:effectLst/>
            </p:spPr>
            <p:txBody>
              <a:bodyPr/>
              <a:lstStyle/>
              <a:p>
                <a:endParaRPr lang="es-MX"/>
              </a:p>
            </p:txBody>
          </p:sp>
        </p:grpSp>
      </p:grpSp>
      <p:grpSp>
        <p:nvGrpSpPr>
          <p:cNvPr id="263893" name="Group 725"/>
          <p:cNvGrpSpPr>
            <a:grpSpLocks/>
          </p:cNvGrpSpPr>
          <p:nvPr/>
        </p:nvGrpSpPr>
        <p:grpSpPr bwMode="auto">
          <a:xfrm>
            <a:off x="2868613" y="3332163"/>
            <a:ext cx="560387" cy="600075"/>
            <a:chOff x="3696" y="1828"/>
            <a:chExt cx="353" cy="378"/>
          </a:xfrm>
        </p:grpSpPr>
        <p:grpSp>
          <p:nvGrpSpPr>
            <p:cNvPr id="263894" name="Group 726"/>
            <p:cNvGrpSpPr>
              <a:grpSpLocks/>
            </p:cNvGrpSpPr>
            <p:nvPr/>
          </p:nvGrpSpPr>
          <p:grpSpPr bwMode="auto">
            <a:xfrm>
              <a:off x="3696" y="2044"/>
              <a:ext cx="353" cy="162"/>
              <a:chOff x="3696" y="2044"/>
              <a:chExt cx="353" cy="162"/>
            </a:xfrm>
          </p:grpSpPr>
          <p:grpSp>
            <p:nvGrpSpPr>
              <p:cNvPr id="263895" name="Group 727"/>
              <p:cNvGrpSpPr>
                <a:grpSpLocks/>
              </p:cNvGrpSpPr>
              <p:nvPr/>
            </p:nvGrpSpPr>
            <p:grpSpPr bwMode="auto">
              <a:xfrm>
                <a:off x="3766" y="2044"/>
                <a:ext cx="283" cy="83"/>
                <a:chOff x="3766" y="2044"/>
                <a:chExt cx="283" cy="83"/>
              </a:xfrm>
            </p:grpSpPr>
            <p:grpSp>
              <p:nvGrpSpPr>
                <p:cNvPr id="263896" name="Group 728"/>
                <p:cNvGrpSpPr>
                  <a:grpSpLocks/>
                </p:cNvGrpSpPr>
                <p:nvPr/>
              </p:nvGrpSpPr>
              <p:grpSpPr bwMode="auto">
                <a:xfrm>
                  <a:off x="3766" y="2044"/>
                  <a:ext cx="146" cy="83"/>
                  <a:chOff x="3766" y="2044"/>
                  <a:chExt cx="146" cy="83"/>
                </a:xfrm>
              </p:grpSpPr>
              <p:sp>
                <p:nvSpPr>
                  <p:cNvPr id="263897" name="AutoShape 729"/>
                  <p:cNvSpPr>
                    <a:spLocks noChangeArrowheads="1"/>
                  </p:cNvSpPr>
                  <p:nvPr/>
                </p:nvSpPr>
                <p:spPr bwMode="auto">
                  <a:xfrm>
                    <a:off x="3766" y="2044"/>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898" name="AutoShape 730"/>
                  <p:cNvSpPr>
                    <a:spLocks noChangeArrowheads="1"/>
                  </p:cNvSpPr>
                  <p:nvPr/>
                </p:nvSpPr>
                <p:spPr bwMode="auto">
                  <a:xfrm>
                    <a:off x="3835" y="2044"/>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899" name="Group 731"/>
                <p:cNvGrpSpPr>
                  <a:grpSpLocks/>
                </p:cNvGrpSpPr>
                <p:nvPr/>
              </p:nvGrpSpPr>
              <p:grpSpPr bwMode="auto">
                <a:xfrm>
                  <a:off x="3903" y="2044"/>
                  <a:ext cx="146" cy="83"/>
                  <a:chOff x="3903" y="2044"/>
                  <a:chExt cx="146" cy="83"/>
                </a:xfrm>
              </p:grpSpPr>
              <p:sp>
                <p:nvSpPr>
                  <p:cNvPr id="263900" name="AutoShape 732"/>
                  <p:cNvSpPr>
                    <a:spLocks noChangeArrowheads="1"/>
                  </p:cNvSpPr>
                  <p:nvPr/>
                </p:nvSpPr>
                <p:spPr bwMode="auto">
                  <a:xfrm>
                    <a:off x="3903" y="2044"/>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901" name="AutoShape 733"/>
                  <p:cNvSpPr>
                    <a:spLocks noChangeArrowheads="1"/>
                  </p:cNvSpPr>
                  <p:nvPr/>
                </p:nvSpPr>
                <p:spPr bwMode="auto">
                  <a:xfrm>
                    <a:off x="3972" y="2044"/>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902" name="Group 734"/>
              <p:cNvGrpSpPr>
                <a:grpSpLocks/>
              </p:cNvGrpSpPr>
              <p:nvPr/>
            </p:nvGrpSpPr>
            <p:grpSpPr bwMode="auto">
              <a:xfrm>
                <a:off x="3742" y="2070"/>
                <a:ext cx="284" cy="83"/>
                <a:chOff x="3742" y="2070"/>
                <a:chExt cx="284" cy="83"/>
              </a:xfrm>
            </p:grpSpPr>
            <p:grpSp>
              <p:nvGrpSpPr>
                <p:cNvPr id="263903" name="Group 735"/>
                <p:cNvGrpSpPr>
                  <a:grpSpLocks/>
                </p:cNvGrpSpPr>
                <p:nvPr/>
              </p:nvGrpSpPr>
              <p:grpSpPr bwMode="auto">
                <a:xfrm>
                  <a:off x="3742" y="2070"/>
                  <a:ext cx="147" cy="83"/>
                  <a:chOff x="3742" y="2070"/>
                  <a:chExt cx="147" cy="83"/>
                </a:xfrm>
              </p:grpSpPr>
              <p:sp>
                <p:nvSpPr>
                  <p:cNvPr id="263904" name="AutoShape 736"/>
                  <p:cNvSpPr>
                    <a:spLocks noChangeArrowheads="1"/>
                  </p:cNvSpPr>
                  <p:nvPr/>
                </p:nvSpPr>
                <p:spPr bwMode="auto">
                  <a:xfrm>
                    <a:off x="3742" y="2070"/>
                    <a:ext cx="78"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905" name="AutoShape 737"/>
                  <p:cNvSpPr>
                    <a:spLocks noChangeArrowheads="1"/>
                  </p:cNvSpPr>
                  <p:nvPr/>
                </p:nvSpPr>
                <p:spPr bwMode="auto">
                  <a:xfrm>
                    <a:off x="3812" y="2070"/>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906" name="Group 738"/>
                <p:cNvGrpSpPr>
                  <a:grpSpLocks/>
                </p:cNvGrpSpPr>
                <p:nvPr/>
              </p:nvGrpSpPr>
              <p:grpSpPr bwMode="auto">
                <a:xfrm>
                  <a:off x="3879" y="2070"/>
                  <a:ext cx="147" cy="83"/>
                  <a:chOff x="3879" y="2070"/>
                  <a:chExt cx="147" cy="83"/>
                </a:xfrm>
              </p:grpSpPr>
              <p:sp>
                <p:nvSpPr>
                  <p:cNvPr id="263907" name="AutoShape 739"/>
                  <p:cNvSpPr>
                    <a:spLocks noChangeArrowheads="1"/>
                  </p:cNvSpPr>
                  <p:nvPr/>
                </p:nvSpPr>
                <p:spPr bwMode="auto">
                  <a:xfrm>
                    <a:off x="3879" y="2070"/>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908" name="AutoShape 740"/>
                  <p:cNvSpPr>
                    <a:spLocks noChangeArrowheads="1"/>
                  </p:cNvSpPr>
                  <p:nvPr/>
                </p:nvSpPr>
                <p:spPr bwMode="auto">
                  <a:xfrm>
                    <a:off x="3949" y="2070"/>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909" name="Group 741"/>
              <p:cNvGrpSpPr>
                <a:grpSpLocks/>
              </p:cNvGrpSpPr>
              <p:nvPr/>
            </p:nvGrpSpPr>
            <p:grpSpPr bwMode="auto">
              <a:xfrm>
                <a:off x="3719" y="2096"/>
                <a:ext cx="284" cy="84"/>
                <a:chOff x="3719" y="2096"/>
                <a:chExt cx="284" cy="84"/>
              </a:xfrm>
            </p:grpSpPr>
            <p:grpSp>
              <p:nvGrpSpPr>
                <p:cNvPr id="263910" name="Group 742"/>
                <p:cNvGrpSpPr>
                  <a:grpSpLocks/>
                </p:cNvGrpSpPr>
                <p:nvPr/>
              </p:nvGrpSpPr>
              <p:grpSpPr bwMode="auto">
                <a:xfrm>
                  <a:off x="3719" y="2096"/>
                  <a:ext cx="147" cy="84"/>
                  <a:chOff x="3719" y="2096"/>
                  <a:chExt cx="147" cy="84"/>
                </a:xfrm>
              </p:grpSpPr>
              <p:sp>
                <p:nvSpPr>
                  <p:cNvPr id="263911" name="AutoShape 743"/>
                  <p:cNvSpPr>
                    <a:spLocks noChangeArrowheads="1"/>
                  </p:cNvSpPr>
                  <p:nvPr/>
                </p:nvSpPr>
                <p:spPr bwMode="auto">
                  <a:xfrm>
                    <a:off x="3719" y="2096"/>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912" name="AutoShape 744"/>
                  <p:cNvSpPr>
                    <a:spLocks noChangeArrowheads="1"/>
                  </p:cNvSpPr>
                  <p:nvPr/>
                </p:nvSpPr>
                <p:spPr bwMode="auto">
                  <a:xfrm>
                    <a:off x="3789" y="2096"/>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913" name="Group 745"/>
                <p:cNvGrpSpPr>
                  <a:grpSpLocks/>
                </p:cNvGrpSpPr>
                <p:nvPr/>
              </p:nvGrpSpPr>
              <p:grpSpPr bwMode="auto">
                <a:xfrm>
                  <a:off x="3856" y="2096"/>
                  <a:ext cx="147" cy="84"/>
                  <a:chOff x="3856" y="2096"/>
                  <a:chExt cx="147" cy="84"/>
                </a:xfrm>
              </p:grpSpPr>
              <p:sp>
                <p:nvSpPr>
                  <p:cNvPr id="263914" name="AutoShape 746"/>
                  <p:cNvSpPr>
                    <a:spLocks noChangeArrowheads="1"/>
                  </p:cNvSpPr>
                  <p:nvPr/>
                </p:nvSpPr>
                <p:spPr bwMode="auto">
                  <a:xfrm>
                    <a:off x="3856" y="2096"/>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915" name="AutoShape 747"/>
                  <p:cNvSpPr>
                    <a:spLocks noChangeArrowheads="1"/>
                  </p:cNvSpPr>
                  <p:nvPr/>
                </p:nvSpPr>
                <p:spPr bwMode="auto">
                  <a:xfrm>
                    <a:off x="3925" y="2096"/>
                    <a:ext cx="78"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916" name="Group 748"/>
              <p:cNvGrpSpPr>
                <a:grpSpLocks/>
              </p:cNvGrpSpPr>
              <p:nvPr/>
            </p:nvGrpSpPr>
            <p:grpSpPr bwMode="auto">
              <a:xfrm>
                <a:off x="3696" y="2123"/>
                <a:ext cx="283" cy="83"/>
                <a:chOff x="3696" y="2123"/>
                <a:chExt cx="283" cy="83"/>
              </a:xfrm>
            </p:grpSpPr>
            <p:grpSp>
              <p:nvGrpSpPr>
                <p:cNvPr id="263917" name="Group 749"/>
                <p:cNvGrpSpPr>
                  <a:grpSpLocks/>
                </p:cNvGrpSpPr>
                <p:nvPr/>
              </p:nvGrpSpPr>
              <p:grpSpPr bwMode="auto">
                <a:xfrm>
                  <a:off x="3696" y="2123"/>
                  <a:ext cx="146" cy="83"/>
                  <a:chOff x="3696" y="2123"/>
                  <a:chExt cx="146" cy="83"/>
                </a:xfrm>
              </p:grpSpPr>
              <p:sp>
                <p:nvSpPr>
                  <p:cNvPr id="263918" name="AutoShape 750"/>
                  <p:cNvSpPr>
                    <a:spLocks noChangeArrowheads="1"/>
                  </p:cNvSpPr>
                  <p:nvPr/>
                </p:nvSpPr>
                <p:spPr bwMode="auto">
                  <a:xfrm>
                    <a:off x="3696" y="2123"/>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919" name="AutoShape 751"/>
                  <p:cNvSpPr>
                    <a:spLocks noChangeArrowheads="1"/>
                  </p:cNvSpPr>
                  <p:nvPr/>
                </p:nvSpPr>
                <p:spPr bwMode="auto">
                  <a:xfrm>
                    <a:off x="3765" y="2123"/>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920" name="Group 752"/>
                <p:cNvGrpSpPr>
                  <a:grpSpLocks/>
                </p:cNvGrpSpPr>
                <p:nvPr/>
              </p:nvGrpSpPr>
              <p:grpSpPr bwMode="auto">
                <a:xfrm>
                  <a:off x="3833" y="2123"/>
                  <a:ext cx="146" cy="83"/>
                  <a:chOff x="3833" y="2123"/>
                  <a:chExt cx="146" cy="83"/>
                </a:xfrm>
              </p:grpSpPr>
              <p:sp>
                <p:nvSpPr>
                  <p:cNvPr id="263921" name="AutoShape 753"/>
                  <p:cNvSpPr>
                    <a:spLocks noChangeArrowheads="1"/>
                  </p:cNvSpPr>
                  <p:nvPr/>
                </p:nvSpPr>
                <p:spPr bwMode="auto">
                  <a:xfrm>
                    <a:off x="3833" y="2123"/>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922" name="AutoShape 754"/>
                  <p:cNvSpPr>
                    <a:spLocks noChangeArrowheads="1"/>
                  </p:cNvSpPr>
                  <p:nvPr/>
                </p:nvSpPr>
                <p:spPr bwMode="auto">
                  <a:xfrm>
                    <a:off x="3902" y="2123"/>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grpSp>
          <p:nvGrpSpPr>
            <p:cNvPr id="263923" name="Group 755"/>
            <p:cNvGrpSpPr>
              <a:grpSpLocks/>
            </p:cNvGrpSpPr>
            <p:nvPr/>
          </p:nvGrpSpPr>
          <p:grpSpPr bwMode="auto">
            <a:xfrm>
              <a:off x="3696" y="1973"/>
              <a:ext cx="353" cy="162"/>
              <a:chOff x="3696" y="1973"/>
              <a:chExt cx="353" cy="162"/>
            </a:xfrm>
          </p:grpSpPr>
          <p:grpSp>
            <p:nvGrpSpPr>
              <p:cNvPr id="263924" name="Group 756"/>
              <p:cNvGrpSpPr>
                <a:grpSpLocks/>
              </p:cNvGrpSpPr>
              <p:nvPr/>
            </p:nvGrpSpPr>
            <p:grpSpPr bwMode="auto">
              <a:xfrm>
                <a:off x="3766" y="1973"/>
                <a:ext cx="283" cy="84"/>
                <a:chOff x="3766" y="1973"/>
                <a:chExt cx="283" cy="84"/>
              </a:xfrm>
            </p:grpSpPr>
            <p:grpSp>
              <p:nvGrpSpPr>
                <p:cNvPr id="263925" name="Group 757"/>
                <p:cNvGrpSpPr>
                  <a:grpSpLocks/>
                </p:cNvGrpSpPr>
                <p:nvPr/>
              </p:nvGrpSpPr>
              <p:grpSpPr bwMode="auto">
                <a:xfrm>
                  <a:off x="3766" y="1973"/>
                  <a:ext cx="146" cy="84"/>
                  <a:chOff x="3766" y="1973"/>
                  <a:chExt cx="146" cy="84"/>
                </a:xfrm>
              </p:grpSpPr>
              <p:sp>
                <p:nvSpPr>
                  <p:cNvPr id="263926" name="AutoShape 758"/>
                  <p:cNvSpPr>
                    <a:spLocks noChangeArrowheads="1"/>
                  </p:cNvSpPr>
                  <p:nvPr/>
                </p:nvSpPr>
                <p:spPr bwMode="auto">
                  <a:xfrm>
                    <a:off x="3766" y="1973"/>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927" name="AutoShape 759"/>
                  <p:cNvSpPr>
                    <a:spLocks noChangeArrowheads="1"/>
                  </p:cNvSpPr>
                  <p:nvPr/>
                </p:nvSpPr>
                <p:spPr bwMode="auto">
                  <a:xfrm>
                    <a:off x="3835" y="1973"/>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928" name="Group 760"/>
                <p:cNvGrpSpPr>
                  <a:grpSpLocks/>
                </p:cNvGrpSpPr>
                <p:nvPr/>
              </p:nvGrpSpPr>
              <p:grpSpPr bwMode="auto">
                <a:xfrm>
                  <a:off x="3903" y="1973"/>
                  <a:ext cx="146" cy="84"/>
                  <a:chOff x="3903" y="1973"/>
                  <a:chExt cx="146" cy="84"/>
                </a:xfrm>
              </p:grpSpPr>
              <p:sp>
                <p:nvSpPr>
                  <p:cNvPr id="263929" name="AutoShape 761"/>
                  <p:cNvSpPr>
                    <a:spLocks noChangeArrowheads="1"/>
                  </p:cNvSpPr>
                  <p:nvPr/>
                </p:nvSpPr>
                <p:spPr bwMode="auto">
                  <a:xfrm>
                    <a:off x="3903" y="1973"/>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930" name="AutoShape 762"/>
                  <p:cNvSpPr>
                    <a:spLocks noChangeArrowheads="1"/>
                  </p:cNvSpPr>
                  <p:nvPr/>
                </p:nvSpPr>
                <p:spPr bwMode="auto">
                  <a:xfrm>
                    <a:off x="3972" y="1973"/>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931" name="Group 763"/>
              <p:cNvGrpSpPr>
                <a:grpSpLocks/>
              </p:cNvGrpSpPr>
              <p:nvPr/>
            </p:nvGrpSpPr>
            <p:grpSpPr bwMode="auto">
              <a:xfrm>
                <a:off x="3742" y="2000"/>
                <a:ext cx="284" cy="83"/>
                <a:chOff x="3742" y="2000"/>
                <a:chExt cx="284" cy="83"/>
              </a:xfrm>
            </p:grpSpPr>
            <p:grpSp>
              <p:nvGrpSpPr>
                <p:cNvPr id="263932" name="Group 764"/>
                <p:cNvGrpSpPr>
                  <a:grpSpLocks/>
                </p:cNvGrpSpPr>
                <p:nvPr/>
              </p:nvGrpSpPr>
              <p:grpSpPr bwMode="auto">
                <a:xfrm>
                  <a:off x="3742" y="2000"/>
                  <a:ext cx="147" cy="83"/>
                  <a:chOff x="3742" y="2000"/>
                  <a:chExt cx="147" cy="83"/>
                </a:xfrm>
              </p:grpSpPr>
              <p:sp>
                <p:nvSpPr>
                  <p:cNvPr id="263933" name="AutoShape 765"/>
                  <p:cNvSpPr>
                    <a:spLocks noChangeArrowheads="1"/>
                  </p:cNvSpPr>
                  <p:nvPr/>
                </p:nvSpPr>
                <p:spPr bwMode="auto">
                  <a:xfrm>
                    <a:off x="3742" y="2000"/>
                    <a:ext cx="78"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934" name="AutoShape 766"/>
                  <p:cNvSpPr>
                    <a:spLocks noChangeArrowheads="1"/>
                  </p:cNvSpPr>
                  <p:nvPr/>
                </p:nvSpPr>
                <p:spPr bwMode="auto">
                  <a:xfrm>
                    <a:off x="3812" y="2000"/>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935" name="Group 767"/>
                <p:cNvGrpSpPr>
                  <a:grpSpLocks/>
                </p:cNvGrpSpPr>
                <p:nvPr/>
              </p:nvGrpSpPr>
              <p:grpSpPr bwMode="auto">
                <a:xfrm>
                  <a:off x="3879" y="2000"/>
                  <a:ext cx="147" cy="83"/>
                  <a:chOff x="3879" y="2000"/>
                  <a:chExt cx="147" cy="83"/>
                </a:xfrm>
              </p:grpSpPr>
              <p:sp>
                <p:nvSpPr>
                  <p:cNvPr id="263936" name="AutoShape 768"/>
                  <p:cNvSpPr>
                    <a:spLocks noChangeArrowheads="1"/>
                  </p:cNvSpPr>
                  <p:nvPr/>
                </p:nvSpPr>
                <p:spPr bwMode="auto">
                  <a:xfrm>
                    <a:off x="3879" y="2000"/>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937" name="AutoShape 769"/>
                  <p:cNvSpPr>
                    <a:spLocks noChangeArrowheads="1"/>
                  </p:cNvSpPr>
                  <p:nvPr/>
                </p:nvSpPr>
                <p:spPr bwMode="auto">
                  <a:xfrm>
                    <a:off x="3949" y="2000"/>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938" name="Group 770"/>
              <p:cNvGrpSpPr>
                <a:grpSpLocks/>
              </p:cNvGrpSpPr>
              <p:nvPr/>
            </p:nvGrpSpPr>
            <p:grpSpPr bwMode="auto">
              <a:xfrm>
                <a:off x="3719" y="2026"/>
                <a:ext cx="284" cy="83"/>
                <a:chOff x="3719" y="2026"/>
                <a:chExt cx="284" cy="83"/>
              </a:xfrm>
            </p:grpSpPr>
            <p:grpSp>
              <p:nvGrpSpPr>
                <p:cNvPr id="263939" name="Group 771"/>
                <p:cNvGrpSpPr>
                  <a:grpSpLocks/>
                </p:cNvGrpSpPr>
                <p:nvPr/>
              </p:nvGrpSpPr>
              <p:grpSpPr bwMode="auto">
                <a:xfrm>
                  <a:off x="3719" y="2026"/>
                  <a:ext cx="147" cy="83"/>
                  <a:chOff x="3719" y="2026"/>
                  <a:chExt cx="147" cy="83"/>
                </a:xfrm>
              </p:grpSpPr>
              <p:sp>
                <p:nvSpPr>
                  <p:cNvPr id="263940" name="AutoShape 772"/>
                  <p:cNvSpPr>
                    <a:spLocks noChangeArrowheads="1"/>
                  </p:cNvSpPr>
                  <p:nvPr/>
                </p:nvSpPr>
                <p:spPr bwMode="auto">
                  <a:xfrm>
                    <a:off x="3719" y="2026"/>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941" name="AutoShape 773"/>
                  <p:cNvSpPr>
                    <a:spLocks noChangeArrowheads="1"/>
                  </p:cNvSpPr>
                  <p:nvPr/>
                </p:nvSpPr>
                <p:spPr bwMode="auto">
                  <a:xfrm>
                    <a:off x="3789" y="2026"/>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942" name="Group 774"/>
                <p:cNvGrpSpPr>
                  <a:grpSpLocks/>
                </p:cNvGrpSpPr>
                <p:nvPr/>
              </p:nvGrpSpPr>
              <p:grpSpPr bwMode="auto">
                <a:xfrm>
                  <a:off x="3856" y="2026"/>
                  <a:ext cx="147" cy="83"/>
                  <a:chOff x="3856" y="2026"/>
                  <a:chExt cx="147" cy="83"/>
                </a:xfrm>
              </p:grpSpPr>
              <p:sp>
                <p:nvSpPr>
                  <p:cNvPr id="263943" name="AutoShape 775"/>
                  <p:cNvSpPr>
                    <a:spLocks noChangeArrowheads="1"/>
                  </p:cNvSpPr>
                  <p:nvPr/>
                </p:nvSpPr>
                <p:spPr bwMode="auto">
                  <a:xfrm>
                    <a:off x="3856" y="2026"/>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944" name="AutoShape 776"/>
                  <p:cNvSpPr>
                    <a:spLocks noChangeArrowheads="1"/>
                  </p:cNvSpPr>
                  <p:nvPr/>
                </p:nvSpPr>
                <p:spPr bwMode="auto">
                  <a:xfrm>
                    <a:off x="3925" y="2026"/>
                    <a:ext cx="78"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945" name="Group 777"/>
              <p:cNvGrpSpPr>
                <a:grpSpLocks/>
              </p:cNvGrpSpPr>
              <p:nvPr/>
            </p:nvGrpSpPr>
            <p:grpSpPr bwMode="auto">
              <a:xfrm>
                <a:off x="3696" y="2052"/>
                <a:ext cx="283" cy="83"/>
                <a:chOff x="3696" y="2052"/>
                <a:chExt cx="283" cy="83"/>
              </a:xfrm>
            </p:grpSpPr>
            <p:grpSp>
              <p:nvGrpSpPr>
                <p:cNvPr id="263946" name="Group 778"/>
                <p:cNvGrpSpPr>
                  <a:grpSpLocks/>
                </p:cNvGrpSpPr>
                <p:nvPr/>
              </p:nvGrpSpPr>
              <p:grpSpPr bwMode="auto">
                <a:xfrm>
                  <a:off x="3696" y="2052"/>
                  <a:ext cx="146" cy="83"/>
                  <a:chOff x="3696" y="2052"/>
                  <a:chExt cx="146" cy="83"/>
                </a:xfrm>
              </p:grpSpPr>
              <p:sp>
                <p:nvSpPr>
                  <p:cNvPr id="263947" name="AutoShape 779"/>
                  <p:cNvSpPr>
                    <a:spLocks noChangeArrowheads="1"/>
                  </p:cNvSpPr>
                  <p:nvPr/>
                </p:nvSpPr>
                <p:spPr bwMode="auto">
                  <a:xfrm>
                    <a:off x="3696" y="2052"/>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948" name="AutoShape 780"/>
                  <p:cNvSpPr>
                    <a:spLocks noChangeArrowheads="1"/>
                  </p:cNvSpPr>
                  <p:nvPr/>
                </p:nvSpPr>
                <p:spPr bwMode="auto">
                  <a:xfrm>
                    <a:off x="3765" y="2052"/>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949" name="Group 781"/>
                <p:cNvGrpSpPr>
                  <a:grpSpLocks/>
                </p:cNvGrpSpPr>
                <p:nvPr/>
              </p:nvGrpSpPr>
              <p:grpSpPr bwMode="auto">
                <a:xfrm>
                  <a:off x="3833" y="2052"/>
                  <a:ext cx="146" cy="83"/>
                  <a:chOff x="3833" y="2052"/>
                  <a:chExt cx="146" cy="83"/>
                </a:xfrm>
              </p:grpSpPr>
              <p:sp>
                <p:nvSpPr>
                  <p:cNvPr id="263950" name="AutoShape 782"/>
                  <p:cNvSpPr>
                    <a:spLocks noChangeArrowheads="1"/>
                  </p:cNvSpPr>
                  <p:nvPr/>
                </p:nvSpPr>
                <p:spPr bwMode="auto">
                  <a:xfrm>
                    <a:off x="3833" y="2052"/>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951" name="AutoShape 783"/>
                  <p:cNvSpPr>
                    <a:spLocks noChangeArrowheads="1"/>
                  </p:cNvSpPr>
                  <p:nvPr/>
                </p:nvSpPr>
                <p:spPr bwMode="auto">
                  <a:xfrm>
                    <a:off x="3902" y="2052"/>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grpSp>
          <p:nvGrpSpPr>
            <p:cNvPr id="263952" name="Group 784"/>
            <p:cNvGrpSpPr>
              <a:grpSpLocks/>
            </p:cNvGrpSpPr>
            <p:nvPr/>
          </p:nvGrpSpPr>
          <p:grpSpPr bwMode="auto">
            <a:xfrm>
              <a:off x="3696" y="1901"/>
              <a:ext cx="353" cy="162"/>
              <a:chOff x="3696" y="1901"/>
              <a:chExt cx="353" cy="162"/>
            </a:xfrm>
          </p:grpSpPr>
          <p:grpSp>
            <p:nvGrpSpPr>
              <p:cNvPr id="263953" name="Group 785"/>
              <p:cNvGrpSpPr>
                <a:grpSpLocks/>
              </p:cNvGrpSpPr>
              <p:nvPr/>
            </p:nvGrpSpPr>
            <p:grpSpPr bwMode="auto">
              <a:xfrm>
                <a:off x="3766" y="1901"/>
                <a:ext cx="283" cy="83"/>
                <a:chOff x="3766" y="1901"/>
                <a:chExt cx="283" cy="83"/>
              </a:xfrm>
            </p:grpSpPr>
            <p:grpSp>
              <p:nvGrpSpPr>
                <p:cNvPr id="263954" name="Group 786"/>
                <p:cNvGrpSpPr>
                  <a:grpSpLocks/>
                </p:cNvGrpSpPr>
                <p:nvPr/>
              </p:nvGrpSpPr>
              <p:grpSpPr bwMode="auto">
                <a:xfrm>
                  <a:off x="3766" y="1901"/>
                  <a:ext cx="146" cy="83"/>
                  <a:chOff x="3766" y="1901"/>
                  <a:chExt cx="146" cy="83"/>
                </a:xfrm>
              </p:grpSpPr>
              <p:sp>
                <p:nvSpPr>
                  <p:cNvPr id="263955" name="AutoShape 787"/>
                  <p:cNvSpPr>
                    <a:spLocks noChangeArrowheads="1"/>
                  </p:cNvSpPr>
                  <p:nvPr/>
                </p:nvSpPr>
                <p:spPr bwMode="auto">
                  <a:xfrm>
                    <a:off x="3766" y="1901"/>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956" name="AutoShape 788"/>
                  <p:cNvSpPr>
                    <a:spLocks noChangeArrowheads="1"/>
                  </p:cNvSpPr>
                  <p:nvPr/>
                </p:nvSpPr>
                <p:spPr bwMode="auto">
                  <a:xfrm>
                    <a:off x="3835" y="1901"/>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957" name="Group 789"/>
                <p:cNvGrpSpPr>
                  <a:grpSpLocks/>
                </p:cNvGrpSpPr>
                <p:nvPr/>
              </p:nvGrpSpPr>
              <p:grpSpPr bwMode="auto">
                <a:xfrm>
                  <a:off x="3903" y="1901"/>
                  <a:ext cx="146" cy="83"/>
                  <a:chOff x="3903" y="1901"/>
                  <a:chExt cx="146" cy="83"/>
                </a:xfrm>
              </p:grpSpPr>
              <p:sp>
                <p:nvSpPr>
                  <p:cNvPr id="263958" name="AutoShape 790"/>
                  <p:cNvSpPr>
                    <a:spLocks noChangeArrowheads="1"/>
                  </p:cNvSpPr>
                  <p:nvPr/>
                </p:nvSpPr>
                <p:spPr bwMode="auto">
                  <a:xfrm>
                    <a:off x="3903" y="1901"/>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959" name="AutoShape 791"/>
                  <p:cNvSpPr>
                    <a:spLocks noChangeArrowheads="1"/>
                  </p:cNvSpPr>
                  <p:nvPr/>
                </p:nvSpPr>
                <p:spPr bwMode="auto">
                  <a:xfrm>
                    <a:off x="3972" y="1901"/>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960" name="Group 792"/>
              <p:cNvGrpSpPr>
                <a:grpSpLocks/>
              </p:cNvGrpSpPr>
              <p:nvPr/>
            </p:nvGrpSpPr>
            <p:grpSpPr bwMode="auto">
              <a:xfrm>
                <a:off x="3742" y="1927"/>
                <a:ext cx="284" cy="83"/>
                <a:chOff x="3742" y="1927"/>
                <a:chExt cx="284" cy="83"/>
              </a:xfrm>
            </p:grpSpPr>
            <p:grpSp>
              <p:nvGrpSpPr>
                <p:cNvPr id="263961" name="Group 793"/>
                <p:cNvGrpSpPr>
                  <a:grpSpLocks/>
                </p:cNvGrpSpPr>
                <p:nvPr/>
              </p:nvGrpSpPr>
              <p:grpSpPr bwMode="auto">
                <a:xfrm>
                  <a:off x="3742" y="1927"/>
                  <a:ext cx="147" cy="83"/>
                  <a:chOff x="3742" y="1927"/>
                  <a:chExt cx="147" cy="83"/>
                </a:xfrm>
              </p:grpSpPr>
              <p:sp>
                <p:nvSpPr>
                  <p:cNvPr id="263962" name="AutoShape 794"/>
                  <p:cNvSpPr>
                    <a:spLocks noChangeArrowheads="1"/>
                  </p:cNvSpPr>
                  <p:nvPr/>
                </p:nvSpPr>
                <p:spPr bwMode="auto">
                  <a:xfrm>
                    <a:off x="3742" y="1927"/>
                    <a:ext cx="78"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963" name="AutoShape 795"/>
                  <p:cNvSpPr>
                    <a:spLocks noChangeArrowheads="1"/>
                  </p:cNvSpPr>
                  <p:nvPr/>
                </p:nvSpPr>
                <p:spPr bwMode="auto">
                  <a:xfrm>
                    <a:off x="3812" y="1927"/>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964" name="Group 796"/>
                <p:cNvGrpSpPr>
                  <a:grpSpLocks/>
                </p:cNvGrpSpPr>
                <p:nvPr/>
              </p:nvGrpSpPr>
              <p:grpSpPr bwMode="auto">
                <a:xfrm>
                  <a:off x="3879" y="1927"/>
                  <a:ext cx="147" cy="83"/>
                  <a:chOff x="3879" y="1927"/>
                  <a:chExt cx="147" cy="83"/>
                </a:xfrm>
              </p:grpSpPr>
              <p:sp>
                <p:nvSpPr>
                  <p:cNvPr id="263965" name="AutoShape 797"/>
                  <p:cNvSpPr>
                    <a:spLocks noChangeArrowheads="1"/>
                  </p:cNvSpPr>
                  <p:nvPr/>
                </p:nvSpPr>
                <p:spPr bwMode="auto">
                  <a:xfrm>
                    <a:off x="3879" y="1927"/>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966" name="AutoShape 798"/>
                  <p:cNvSpPr>
                    <a:spLocks noChangeArrowheads="1"/>
                  </p:cNvSpPr>
                  <p:nvPr/>
                </p:nvSpPr>
                <p:spPr bwMode="auto">
                  <a:xfrm>
                    <a:off x="3949" y="1927"/>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967" name="Group 799"/>
              <p:cNvGrpSpPr>
                <a:grpSpLocks/>
              </p:cNvGrpSpPr>
              <p:nvPr/>
            </p:nvGrpSpPr>
            <p:grpSpPr bwMode="auto">
              <a:xfrm>
                <a:off x="3719" y="1953"/>
                <a:ext cx="284" cy="84"/>
                <a:chOff x="3719" y="1953"/>
                <a:chExt cx="284" cy="84"/>
              </a:xfrm>
            </p:grpSpPr>
            <p:grpSp>
              <p:nvGrpSpPr>
                <p:cNvPr id="263968" name="Group 800"/>
                <p:cNvGrpSpPr>
                  <a:grpSpLocks/>
                </p:cNvGrpSpPr>
                <p:nvPr/>
              </p:nvGrpSpPr>
              <p:grpSpPr bwMode="auto">
                <a:xfrm>
                  <a:off x="3719" y="1953"/>
                  <a:ext cx="147" cy="84"/>
                  <a:chOff x="3719" y="1953"/>
                  <a:chExt cx="147" cy="84"/>
                </a:xfrm>
              </p:grpSpPr>
              <p:sp>
                <p:nvSpPr>
                  <p:cNvPr id="263969" name="AutoShape 801"/>
                  <p:cNvSpPr>
                    <a:spLocks noChangeArrowheads="1"/>
                  </p:cNvSpPr>
                  <p:nvPr/>
                </p:nvSpPr>
                <p:spPr bwMode="auto">
                  <a:xfrm>
                    <a:off x="3719" y="1953"/>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970" name="AutoShape 802"/>
                  <p:cNvSpPr>
                    <a:spLocks noChangeArrowheads="1"/>
                  </p:cNvSpPr>
                  <p:nvPr/>
                </p:nvSpPr>
                <p:spPr bwMode="auto">
                  <a:xfrm>
                    <a:off x="3789" y="1953"/>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971" name="Group 803"/>
                <p:cNvGrpSpPr>
                  <a:grpSpLocks/>
                </p:cNvGrpSpPr>
                <p:nvPr/>
              </p:nvGrpSpPr>
              <p:grpSpPr bwMode="auto">
                <a:xfrm>
                  <a:off x="3856" y="1953"/>
                  <a:ext cx="147" cy="84"/>
                  <a:chOff x="3856" y="1953"/>
                  <a:chExt cx="147" cy="84"/>
                </a:xfrm>
              </p:grpSpPr>
              <p:sp>
                <p:nvSpPr>
                  <p:cNvPr id="263972" name="AutoShape 804"/>
                  <p:cNvSpPr>
                    <a:spLocks noChangeArrowheads="1"/>
                  </p:cNvSpPr>
                  <p:nvPr/>
                </p:nvSpPr>
                <p:spPr bwMode="auto">
                  <a:xfrm>
                    <a:off x="3856" y="1953"/>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973" name="AutoShape 805"/>
                  <p:cNvSpPr>
                    <a:spLocks noChangeArrowheads="1"/>
                  </p:cNvSpPr>
                  <p:nvPr/>
                </p:nvSpPr>
                <p:spPr bwMode="auto">
                  <a:xfrm>
                    <a:off x="3925" y="1953"/>
                    <a:ext cx="78"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974" name="Group 806"/>
              <p:cNvGrpSpPr>
                <a:grpSpLocks/>
              </p:cNvGrpSpPr>
              <p:nvPr/>
            </p:nvGrpSpPr>
            <p:grpSpPr bwMode="auto">
              <a:xfrm>
                <a:off x="3696" y="1979"/>
                <a:ext cx="283" cy="84"/>
                <a:chOff x="3696" y="1979"/>
                <a:chExt cx="283" cy="84"/>
              </a:xfrm>
            </p:grpSpPr>
            <p:grpSp>
              <p:nvGrpSpPr>
                <p:cNvPr id="263975" name="Group 807"/>
                <p:cNvGrpSpPr>
                  <a:grpSpLocks/>
                </p:cNvGrpSpPr>
                <p:nvPr/>
              </p:nvGrpSpPr>
              <p:grpSpPr bwMode="auto">
                <a:xfrm>
                  <a:off x="3696" y="1979"/>
                  <a:ext cx="146" cy="84"/>
                  <a:chOff x="3696" y="1979"/>
                  <a:chExt cx="146" cy="84"/>
                </a:xfrm>
              </p:grpSpPr>
              <p:sp>
                <p:nvSpPr>
                  <p:cNvPr id="263976" name="AutoShape 808"/>
                  <p:cNvSpPr>
                    <a:spLocks noChangeArrowheads="1"/>
                  </p:cNvSpPr>
                  <p:nvPr/>
                </p:nvSpPr>
                <p:spPr bwMode="auto">
                  <a:xfrm>
                    <a:off x="3696" y="1979"/>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977" name="AutoShape 809"/>
                  <p:cNvSpPr>
                    <a:spLocks noChangeArrowheads="1"/>
                  </p:cNvSpPr>
                  <p:nvPr/>
                </p:nvSpPr>
                <p:spPr bwMode="auto">
                  <a:xfrm>
                    <a:off x="3765" y="1979"/>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978" name="Group 810"/>
                <p:cNvGrpSpPr>
                  <a:grpSpLocks/>
                </p:cNvGrpSpPr>
                <p:nvPr/>
              </p:nvGrpSpPr>
              <p:grpSpPr bwMode="auto">
                <a:xfrm>
                  <a:off x="3833" y="1979"/>
                  <a:ext cx="146" cy="84"/>
                  <a:chOff x="3833" y="1979"/>
                  <a:chExt cx="146" cy="84"/>
                </a:xfrm>
              </p:grpSpPr>
              <p:sp>
                <p:nvSpPr>
                  <p:cNvPr id="263979" name="AutoShape 811"/>
                  <p:cNvSpPr>
                    <a:spLocks noChangeArrowheads="1"/>
                  </p:cNvSpPr>
                  <p:nvPr/>
                </p:nvSpPr>
                <p:spPr bwMode="auto">
                  <a:xfrm>
                    <a:off x="3833" y="1979"/>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980" name="AutoShape 812"/>
                  <p:cNvSpPr>
                    <a:spLocks noChangeArrowheads="1"/>
                  </p:cNvSpPr>
                  <p:nvPr/>
                </p:nvSpPr>
                <p:spPr bwMode="auto">
                  <a:xfrm>
                    <a:off x="3902" y="1979"/>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grpSp>
          <p:nvGrpSpPr>
            <p:cNvPr id="263981" name="Group 813"/>
            <p:cNvGrpSpPr>
              <a:grpSpLocks/>
            </p:cNvGrpSpPr>
            <p:nvPr/>
          </p:nvGrpSpPr>
          <p:grpSpPr bwMode="auto">
            <a:xfrm>
              <a:off x="3696" y="1828"/>
              <a:ext cx="353" cy="162"/>
              <a:chOff x="3696" y="1828"/>
              <a:chExt cx="353" cy="162"/>
            </a:xfrm>
          </p:grpSpPr>
          <p:grpSp>
            <p:nvGrpSpPr>
              <p:cNvPr id="263982" name="Group 814"/>
              <p:cNvGrpSpPr>
                <a:grpSpLocks/>
              </p:cNvGrpSpPr>
              <p:nvPr/>
            </p:nvGrpSpPr>
            <p:grpSpPr bwMode="auto">
              <a:xfrm>
                <a:off x="3766" y="1828"/>
                <a:ext cx="283" cy="83"/>
                <a:chOff x="3766" y="1828"/>
                <a:chExt cx="283" cy="83"/>
              </a:xfrm>
            </p:grpSpPr>
            <p:grpSp>
              <p:nvGrpSpPr>
                <p:cNvPr id="263983" name="Group 815"/>
                <p:cNvGrpSpPr>
                  <a:grpSpLocks/>
                </p:cNvGrpSpPr>
                <p:nvPr/>
              </p:nvGrpSpPr>
              <p:grpSpPr bwMode="auto">
                <a:xfrm>
                  <a:off x="3766" y="1828"/>
                  <a:ext cx="146" cy="83"/>
                  <a:chOff x="3766" y="1828"/>
                  <a:chExt cx="146" cy="83"/>
                </a:xfrm>
              </p:grpSpPr>
              <p:sp>
                <p:nvSpPr>
                  <p:cNvPr id="263984" name="AutoShape 816"/>
                  <p:cNvSpPr>
                    <a:spLocks noChangeArrowheads="1"/>
                  </p:cNvSpPr>
                  <p:nvPr/>
                </p:nvSpPr>
                <p:spPr bwMode="auto">
                  <a:xfrm>
                    <a:off x="3766" y="1828"/>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985" name="AutoShape 817"/>
                  <p:cNvSpPr>
                    <a:spLocks noChangeArrowheads="1"/>
                  </p:cNvSpPr>
                  <p:nvPr/>
                </p:nvSpPr>
                <p:spPr bwMode="auto">
                  <a:xfrm>
                    <a:off x="3835" y="1828"/>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986" name="Group 818"/>
                <p:cNvGrpSpPr>
                  <a:grpSpLocks/>
                </p:cNvGrpSpPr>
                <p:nvPr/>
              </p:nvGrpSpPr>
              <p:grpSpPr bwMode="auto">
                <a:xfrm>
                  <a:off x="3903" y="1828"/>
                  <a:ext cx="146" cy="83"/>
                  <a:chOff x="3903" y="1828"/>
                  <a:chExt cx="146" cy="83"/>
                </a:xfrm>
              </p:grpSpPr>
              <p:sp>
                <p:nvSpPr>
                  <p:cNvPr id="263987" name="AutoShape 819"/>
                  <p:cNvSpPr>
                    <a:spLocks noChangeArrowheads="1"/>
                  </p:cNvSpPr>
                  <p:nvPr/>
                </p:nvSpPr>
                <p:spPr bwMode="auto">
                  <a:xfrm>
                    <a:off x="3903" y="1828"/>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988" name="AutoShape 820"/>
                  <p:cNvSpPr>
                    <a:spLocks noChangeArrowheads="1"/>
                  </p:cNvSpPr>
                  <p:nvPr/>
                </p:nvSpPr>
                <p:spPr bwMode="auto">
                  <a:xfrm>
                    <a:off x="3972" y="1828"/>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989" name="Group 821"/>
              <p:cNvGrpSpPr>
                <a:grpSpLocks/>
              </p:cNvGrpSpPr>
              <p:nvPr/>
            </p:nvGrpSpPr>
            <p:grpSpPr bwMode="auto">
              <a:xfrm>
                <a:off x="3742" y="1854"/>
                <a:ext cx="284" cy="84"/>
                <a:chOff x="3742" y="1854"/>
                <a:chExt cx="284" cy="84"/>
              </a:xfrm>
            </p:grpSpPr>
            <p:grpSp>
              <p:nvGrpSpPr>
                <p:cNvPr id="263990" name="Group 822"/>
                <p:cNvGrpSpPr>
                  <a:grpSpLocks/>
                </p:cNvGrpSpPr>
                <p:nvPr/>
              </p:nvGrpSpPr>
              <p:grpSpPr bwMode="auto">
                <a:xfrm>
                  <a:off x="3742" y="1854"/>
                  <a:ext cx="147" cy="84"/>
                  <a:chOff x="3742" y="1854"/>
                  <a:chExt cx="147" cy="84"/>
                </a:xfrm>
              </p:grpSpPr>
              <p:sp>
                <p:nvSpPr>
                  <p:cNvPr id="263991" name="AutoShape 823"/>
                  <p:cNvSpPr>
                    <a:spLocks noChangeArrowheads="1"/>
                  </p:cNvSpPr>
                  <p:nvPr/>
                </p:nvSpPr>
                <p:spPr bwMode="auto">
                  <a:xfrm>
                    <a:off x="3742" y="1854"/>
                    <a:ext cx="78"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992" name="AutoShape 824"/>
                  <p:cNvSpPr>
                    <a:spLocks noChangeArrowheads="1"/>
                  </p:cNvSpPr>
                  <p:nvPr/>
                </p:nvSpPr>
                <p:spPr bwMode="auto">
                  <a:xfrm>
                    <a:off x="3812" y="1854"/>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3993" name="Group 825"/>
                <p:cNvGrpSpPr>
                  <a:grpSpLocks/>
                </p:cNvGrpSpPr>
                <p:nvPr/>
              </p:nvGrpSpPr>
              <p:grpSpPr bwMode="auto">
                <a:xfrm>
                  <a:off x="3879" y="1854"/>
                  <a:ext cx="147" cy="84"/>
                  <a:chOff x="3879" y="1854"/>
                  <a:chExt cx="147" cy="84"/>
                </a:xfrm>
              </p:grpSpPr>
              <p:sp>
                <p:nvSpPr>
                  <p:cNvPr id="263994" name="AutoShape 826"/>
                  <p:cNvSpPr>
                    <a:spLocks noChangeArrowheads="1"/>
                  </p:cNvSpPr>
                  <p:nvPr/>
                </p:nvSpPr>
                <p:spPr bwMode="auto">
                  <a:xfrm>
                    <a:off x="3879" y="1854"/>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995" name="AutoShape 827"/>
                  <p:cNvSpPr>
                    <a:spLocks noChangeArrowheads="1"/>
                  </p:cNvSpPr>
                  <p:nvPr/>
                </p:nvSpPr>
                <p:spPr bwMode="auto">
                  <a:xfrm>
                    <a:off x="3949" y="1854"/>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3996" name="Group 828"/>
              <p:cNvGrpSpPr>
                <a:grpSpLocks/>
              </p:cNvGrpSpPr>
              <p:nvPr/>
            </p:nvGrpSpPr>
            <p:grpSpPr bwMode="auto">
              <a:xfrm>
                <a:off x="3719" y="1881"/>
                <a:ext cx="284" cy="83"/>
                <a:chOff x="3719" y="1881"/>
                <a:chExt cx="284" cy="83"/>
              </a:xfrm>
            </p:grpSpPr>
            <p:grpSp>
              <p:nvGrpSpPr>
                <p:cNvPr id="263997" name="Group 829"/>
                <p:cNvGrpSpPr>
                  <a:grpSpLocks/>
                </p:cNvGrpSpPr>
                <p:nvPr/>
              </p:nvGrpSpPr>
              <p:grpSpPr bwMode="auto">
                <a:xfrm>
                  <a:off x="3719" y="1881"/>
                  <a:ext cx="147" cy="83"/>
                  <a:chOff x="3719" y="1881"/>
                  <a:chExt cx="147" cy="83"/>
                </a:xfrm>
              </p:grpSpPr>
              <p:sp>
                <p:nvSpPr>
                  <p:cNvPr id="263998" name="AutoShape 830"/>
                  <p:cNvSpPr>
                    <a:spLocks noChangeArrowheads="1"/>
                  </p:cNvSpPr>
                  <p:nvPr/>
                </p:nvSpPr>
                <p:spPr bwMode="auto">
                  <a:xfrm>
                    <a:off x="3719" y="1881"/>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3999" name="AutoShape 831"/>
                  <p:cNvSpPr>
                    <a:spLocks noChangeArrowheads="1"/>
                  </p:cNvSpPr>
                  <p:nvPr/>
                </p:nvSpPr>
                <p:spPr bwMode="auto">
                  <a:xfrm>
                    <a:off x="3789" y="1881"/>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4000" name="Group 832"/>
                <p:cNvGrpSpPr>
                  <a:grpSpLocks/>
                </p:cNvGrpSpPr>
                <p:nvPr/>
              </p:nvGrpSpPr>
              <p:grpSpPr bwMode="auto">
                <a:xfrm>
                  <a:off x="3856" y="1881"/>
                  <a:ext cx="147" cy="83"/>
                  <a:chOff x="3856" y="1881"/>
                  <a:chExt cx="147" cy="83"/>
                </a:xfrm>
              </p:grpSpPr>
              <p:sp>
                <p:nvSpPr>
                  <p:cNvPr id="264001" name="AutoShape 833"/>
                  <p:cNvSpPr>
                    <a:spLocks noChangeArrowheads="1"/>
                  </p:cNvSpPr>
                  <p:nvPr/>
                </p:nvSpPr>
                <p:spPr bwMode="auto">
                  <a:xfrm>
                    <a:off x="3856" y="1881"/>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002" name="AutoShape 834"/>
                  <p:cNvSpPr>
                    <a:spLocks noChangeArrowheads="1"/>
                  </p:cNvSpPr>
                  <p:nvPr/>
                </p:nvSpPr>
                <p:spPr bwMode="auto">
                  <a:xfrm>
                    <a:off x="3925" y="1881"/>
                    <a:ext cx="78"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4003" name="Group 835"/>
              <p:cNvGrpSpPr>
                <a:grpSpLocks/>
              </p:cNvGrpSpPr>
              <p:nvPr/>
            </p:nvGrpSpPr>
            <p:grpSpPr bwMode="auto">
              <a:xfrm>
                <a:off x="3696" y="1907"/>
                <a:ext cx="283" cy="83"/>
                <a:chOff x="3696" y="1907"/>
                <a:chExt cx="283" cy="83"/>
              </a:xfrm>
            </p:grpSpPr>
            <p:grpSp>
              <p:nvGrpSpPr>
                <p:cNvPr id="264004" name="Group 836"/>
                <p:cNvGrpSpPr>
                  <a:grpSpLocks/>
                </p:cNvGrpSpPr>
                <p:nvPr/>
              </p:nvGrpSpPr>
              <p:grpSpPr bwMode="auto">
                <a:xfrm>
                  <a:off x="3696" y="1907"/>
                  <a:ext cx="146" cy="83"/>
                  <a:chOff x="3696" y="1907"/>
                  <a:chExt cx="146" cy="83"/>
                </a:xfrm>
              </p:grpSpPr>
              <p:sp>
                <p:nvSpPr>
                  <p:cNvPr id="264005" name="AutoShape 837"/>
                  <p:cNvSpPr>
                    <a:spLocks noChangeArrowheads="1"/>
                  </p:cNvSpPr>
                  <p:nvPr/>
                </p:nvSpPr>
                <p:spPr bwMode="auto">
                  <a:xfrm>
                    <a:off x="3696" y="1907"/>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006" name="AutoShape 838"/>
                  <p:cNvSpPr>
                    <a:spLocks noChangeArrowheads="1"/>
                  </p:cNvSpPr>
                  <p:nvPr/>
                </p:nvSpPr>
                <p:spPr bwMode="auto">
                  <a:xfrm>
                    <a:off x="3765" y="1907"/>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4007" name="Group 839"/>
                <p:cNvGrpSpPr>
                  <a:grpSpLocks/>
                </p:cNvGrpSpPr>
                <p:nvPr/>
              </p:nvGrpSpPr>
              <p:grpSpPr bwMode="auto">
                <a:xfrm>
                  <a:off x="3833" y="1907"/>
                  <a:ext cx="146" cy="83"/>
                  <a:chOff x="3833" y="1907"/>
                  <a:chExt cx="146" cy="83"/>
                </a:xfrm>
              </p:grpSpPr>
              <p:sp>
                <p:nvSpPr>
                  <p:cNvPr id="264008" name="AutoShape 840"/>
                  <p:cNvSpPr>
                    <a:spLocks noChangeArrowheads="1"/>
                  </p:cNvSpPr>
                  <p:nvPr/>
                </p:nvSpPr>
                <p:spPr bwMode="auto">
                  <a:xfrm>
                    <a:off x="3833" y="1907"/>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009" name="AutoShape 841"/>
                  <p:cNvSpPr>
                    <a:spLocks noChangeArrowheads="1"/>
                  </p:cNvSpPr>
                  <p:nvPr/>
                </p:nvSpPr>
                <p:spPr bwMode="auto">
                  <a:xfrm>
                    <a:off x="3902" y="1907"/>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grpSp>
      <p:grpSp>
        <p:nvGrpSpPr>
          <p:cNvPr id="264010" name="Group 842"/>
          <p:cNvGrpSpPr>
            <a:grpSpLocks/>
          </p:cNvGrpSpPr>
          <p:nvPr/>
        </p:nvGrpSpPr>
        <p:grpSpPr bwMode="auto">
          <a:xfrm>
            <a:off x="3783013" y="3332163"/>
            <a:ext cx="560387" cy="600075"/>
            <a:chOff x="4272" y="1828"/>
            <a:chExt cx="353" cy="378"/>
          </a:xfrm>
        </p:grpSpPr>
        <p:grpSp>
          <p:nvGrpSpPr>
            <p:cNvPr id="264011" name="Group 843"/>
            <p:cNvGrpSpPr>
              <a:grpSpLocks/>
            </p:cNvGrpSpPr>
            <p:nvPr/>
          </p:nvGrpSpPr>
          <p:grpSpPr bwMode="auto">
            <a:xfrm>
              <a:off x="4272" y="2044"/>
              <a:ext cx="353" cy="162"/>
              <a:chOff x="4272" y="2044"/>
              <a:chExt cx="353" cy="162"/>
            </a:xfrm>
          </p:grpSpPr>
          <p:grpSp>
            <p:nvGrpSpPr>
              <p:cNvPr id="264012" name="Group 844"/>
              <p:cNvGrpSpPr>
                <a:grpSpLocks/>
              </p:cNvGrpSpPr>
              <p:nvPr/>
            </p:nvGrpSpPr>
            <p:grpSpPr bwMode="auto">
              <a:xfrm>
                <a:off x="4342" y="2044"/>
                <a:ext cx="283" cy="83"/>
                <a:chOff x="4342" y="2044"/>
                <a:chExt cx="283" cy="83"/>
              </a:xfrm>
            </p:grpSpPr>
            <p:grpSp>
              <p:nvGrpSpPr>
                <p:cNvPr id="264013" name="Group 845"/>
                <p:cNvGrpSpPr>
                  <a:grpSpLocks/>
                </p:cNvGrpSpPr>
                <p:nvPr/>
              </p:nvGrpSpPr>
              <p:grpSpPr bwMode="auto">
                <a:xfrm>
                  <a:off x="4342" y="2044"/>
                  <a:ext cx="146" cy="83"/>
                  <a:chOff x="4342" y="2044"/>
                  <a:chExt cx="146" cy="83"/>
                </a:xfrm>
              </p:grpSpPr>
              <p:sp>
                <p:nvSpPr>
                  <p:cNvPr id="264014" name="AutoShape 846"/>
                  <p:cNvSpPr>
                    <a:spLocks noChangeArrowheads="1"/>
                  </p:cNvSpPr>
                  <p:nvPr/>
                </p:nvSpPr>
                <p:spPr bwMode="auto">
                  <a:xfrm>
                    <a:off x="4342" y="2044"/>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015" name="AutoShape 847"/>
                  <p:cNvSpPr>
                    <a:spLocks noChangeArrowheads="1"/>
                  </p:cNvSpPr>
                  <p:nvPr/>
                </p:nvSpPr>
                <p:spPr bwMode="auto">
                  <a:xfrm>
                    <a:off x="4411" y="2044"/>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4016" name="Group 848"/>
                <p:cNvGrpSpPr>
                  <a:grpSpLocks/>
                </p:cNvGrpSpPr>
                <p:nvPr/>
              </p:nvGrpSpPr>
              <p:grpSpPr bwMode="auto">
                <a:xfrm>
                  <a:off x="4479" y="2044"/>
                  <a:ext cx="146" cy="83"/>
                  <a:chOff x="4479" y="2044"/>
                  <a:chExt cx="146" cy="83"/>
                </a:xfrm>
              </p:grpSpPr>
              <p:sp>
                <p:nvSpPr>
                  <p:cNvPr id="264017" name="AutoShape 849"/>
                  <p:cNvSpPr>
                    <a:spLocks noChangeArrowheads="1"/>
                  </p:cNvSpPr>
                  <p:nvPr/>
                </p:nvSpPr>
                <p:spPr bwMode="auto">
                  <a:xfrm>
                    <a:off x="4479" y="2044"/>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018" name="AutoShape 850"/>
                  <p:cNvSpPr>
                    <a:spLocks noChangeArrowheads="1"/>
                  </p:cNvSpPr>
                  <p:nvPr/>
                </p:nvSpPr>
                <p:spPr bwMode="auto">
                  <a:xfrm>
                    <a:off x="4548" y="2044"/>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4019" name="Group 851"/>
              <p:cNvGrpSpPr>
                <a:grpSpLocks/>
              </p:cNvGrpSpPr>
              <p:nvPr/>
            </p:nvGrpSpPr>
            <p:grpSpPr bwMode="auto">
              <a:xfrm>
                <a:off x="4318" y="2070"/>
                <a:ext cx="284" cy="83"/>
                <a:chOff x="4318" y="2070"/>
                <a:chExt cx="284" cy="83"/>
              </a:xfrm>
            </p:grpSpPr>
            <p:grpSp>
              <p:nvGrpSpPr>
                <p:cNvPr id="264020" name="Group 852"/>
                <p:cNvGrpSpPr>
                  <a:grpSpLocks/>
                </p:cNvGrpSpPr>
                <p:nvPr/>
              </p:nvGrpSpPr>
              <p:grpSpPr bwMode="auto">
                <a:xfrm>
                  <a:off x="4318" y="2070"/>
                  <a:ext cx="147" cy="83"/>
                  <a:chOff x="4318" y="2070"/>
                  <a:chExt cx="147" cy="83"/>
                </a:xfrm>
              </p:grpSpPr>
              <p:sp>
                <p:nvSpPr>
                  <p:cNvPr id="264021" name="AutoShape 853"/>
                  <p:cNvSpPr>
                    <a:spLocks noChangeArrowheads="1"/>
                  </p:cNvSpPr>
                  <p:nvPr/>
                </p:nvSpPr>
                <p:spPr bwMode="auto">
                  <a:xfrm>
                    <a:off x="4318" y="2070"/>
                    <a:ext cx="78"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022" name="AutoShape 854"/>
                  <p:cNvSpPr>
                    <a:spLocks noChangeArrowheads="1"/>
                  </p:cNvSpPr>
                  <p:nvPr/>
                </p:nvSpPr>
                <p:spPr bwMode="auto">
                  <a:xfrm>
                    <a:off x="4388" y="2070"/>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4023" name="Group 855"/>
                <p:cNvGrpSpPr>
                  <a:grpSpLocks/>
                </p:cNvGrpSpPr>
                <p:nvPr/>
              </p:nvGrpSpPr>
              <p:grpSpPr bwMode="auto">
                <a:xfrm>
                  <a:off x="4455" y="2070"/>
                  <a:ext cx="147" cy="83"/>
                  <a:chOff x="4455" y="2070"/>
                  <a:chExt cx="147" cy="83"/>
                </a:xfrm>
              </p:grpSpPr>
              <p:sp>
                <p:nvSpPr>
                  <p:cNvPr id="264024" name="AutoShape 856"/>
                  <p:cNvSpPr>
                    <a:spLocks noChangeArrowheads="1"/>
                  </p:cNvSpPr>
                  <p:nvPr/>
                </p:nvSpPr>
                <p:spPr bwMode="auto">
                  <a:xfrm>
                    <a:off x="4455" y="2070"/>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025" name="AutoShape 857"/>
                  <p:cNvSpPr>
                    <a:spLocks noChangeArrowheads="1"/>
                  </p:cNvSpPr>
                  <p:nvPr/>
                </p:nvSpPr>
                <p:spPr bwMode="auto">
                  <a:xfrm>
                    <a:off x="4525" y="2070"/>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4026" name="Group 858"/>
              <p:cNvGrpSpPr>
                <a:grpSpLocks/>
              </p:cNvGrpSpPr>
              <p:nvPr/>
            </p:nvGrpSpPr>
            <p:grpSpPr bwMode="auto">
              <a:xfrm>
                <a:off x="4295" y="2096"/>
                <a:ext cx="284" cy="84"/>
                <a:chOff x="4295" y="2096"/>
                <a:chExt cx="284" cy="84"/>
              </a:xfrm>
            </p:grpSpPr>
            <p:grpSp>
              <p:nvGrpSpPr>
                <p:cNvPr id="264027" name="Group 859"/>
                <p:cNvGrpSpPr>
                  <a:grpSpLocks/>
                </p:cNvGrpSpPr>
                <p:nvPr/>
              </p:nvGrpSpPr>
              <p:grpSpPr bwMode="auto">
                <a:xfrm>
                  <a:off x="4295" y="2096"/>
                  <a:ext cx="147" cy="84"/>
                  <a:chOff x="4295" y="2096"/>
                  <a:chExt cx="147" cy="84"/>
                </a:xfrm>
              </p:grpSpPr>
              <p:sp>
                <p:nvSpPr>
                  <p:cNvPr id="264028" name="AutoShape 860"/>
                  <p:cNvSpPr>
                    <a:spLocks noChangeArrowheads="1"/>
                  </p:cNvSpPr>
                  <p:nvPr/>
                </p:nvSpPr>
                <p:spPr bwMode="auto">
                  <a:xfrm>
                    <a:off x="4295" y="2096"/>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029" name="AutoShape 861"/>
                  <p:cNvSpPr>
                    <a:spLocks noChangeArrowheads="1"/>
                  </p:cNvSpPr>
                  <p:nvPr/>
                </p:nvSpPr>
                <p:spPr bwMode="auto">
                  <a:xfrm>
                    <a:off x="4365" y="2096"/>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4030" name="Group 862"/>
                <p:cNvGrpSpPr>
                  <a:grpSpLocks/>
                </p:cNvGrpSpPr>
                <p:nvPr/>
              </p:nvGrpSpPr>
              <p:grpSpPr bwMode="auto">
                <a:xfrm>
                  <a:off x="4432" y="2096"/>
                  <a:ext cx="147" cy="84"/>
                  <a:chOff x="4432" y="2096"/>
                  <a:chExt cx="147" cy="84"/>
                </a:xfrm>
              </p:grpSpPr>
              <p:sp>
                <p:nvSpPr>
                  <p:cNvPr id="264031" name="AutoShape 863"/>
                  <p:cNvSpPr>
                    <a:spLocks noChangeArrowheads="1"/>
                  </p:cNvSpPr>
                  <p:nvPr/>
                </p:nvSpPr>
                <p:spPr bwMode="auto">
                  <a:xfrm>
                    <a:off x="4432" y="2096"/>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032" name="AutoShape 864"/>
                  <p:cNvSpPr>
                    <a:spLocks noChangeArrowheads="1"/>
                  </p:cNvSpPr>
                  <p:nvPr/>
                </p:nvSpPr>
                <p:spPr bwMode="auto">
                  <a:xfrm>
                    <a:off x="4501" y="2096"/>
                    <a:ext cx="78"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4033" name="Group 865"/>
              <p:cNvGrpSpPr>
                <a:grpSpLocks/>
              </p:cNvGrpSpPr>
              <p:nvPr/>
            </p:nvGrpSpPr>
            <p:grpSpPr bwMode="auto">
              <a:xfrm>
                <a:off x="4272" y="2123"/>
                <a:ext cx="283" cy="83"/>
                <a:chOff x="4272" y="2123"/>
                <a:chExt cx="283" cy="83"/>
              </a:xfrm>
            </p:grpSpPr>
            <p:grpSp>
              <p:nvGrpSpPr>
                <p:cNvPr id="264034" name="Group 866"/>
                <p:cNvGrpSpPr>
                  <a:grpSpLocks/>
                </p:cNvGrpSpPr>
                <p:nvPr/>
              </p:nvGrpSpPr>
              <p:grpSpPr bwMode="auto">
                <a:xfrm>
                  <a:off x="4272" y="2123"/>
                  <a:ext cx="146" cy="83"/>
                  <a:chOff x="4272" y="2123"/>
                  <a:chExt cx="146" cy="83"/>
                </a:xfrm>
              </p:grpSpPr>
              <p:sp>
                <p:nvSpPr>
                  <p:cNvPr id="264035" name="AutoShape 867"/>
                  <p:cNvSpPr>
                    <a:spLocks noChangeArrowheads="1"/>
                  </p:cNvSpPr>
                  <p:nvPr/>
                </p:nvSpPr>
                <p:spPr bwMode="auto">
                  <a:xfrm>
                    <a:off x="4272" y="2123"/>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036" name="AutoShape 868"/>
                  <p:cNvSpPr>
                    <a:spLocks noChangeArrowheads="1"/>
                  </p:cNvSpPr>
                  <p:nvPr/>
                </p:nvSpPr>
                <p:spPr bwMode="auto">
                  <a:xfrm>
                    <a:off x="4341" y="2123"/>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4037" name="Group 869"/>
                <p:cNvGrpSpPr>
                  <a:grpSpLocks/>
                </p:cNvGrpSpPr>
                <p:nvPr/>
              </p:nvGrpSpPr>
              <p:grpSpPr bwMode="auto">
                <a:xfrm>
                  <a:off x="4409" y="2123"/>
                  <a:ext cx="146" cy="83"/>
                  <a:chOff x="4409" y="2123"/>
                  <a:chExt cx="146" cy="83"/>
                </a:xfrm>
              </p:grpSpPr>
              <p:sp>
                <p:nvSpPr>
                  <p:cNvPr id="264038" name="AutoShape 870"/>
                  <p:cNvSpPr>
                    <a:spLocks noChangeArrowheads="1"/>
                  </p:cNvSpPr>
                  <p:nvPr/>
                </p:nvSpPr>
                <p:spPr bwMode="auto">
                  <a:xfrm>
                    <a:off x="4409" y="2123"/>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039" name="AutoShape 871"/>
                  <p:cNvSpPr>
                    <a:spLocks noChangeArrowheads="1"/>
                  </p:cNvSpPr>
                  <p:nvPr/>
                </p:nvSpPr>
                <p:spPr bwMode="auto">
                  <a:xfrm>
                    <a:off x="4478" y="2123"/>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grpSp>
          <p:nvGrpSpPr>
            <p:cNvPr id="264040" name="Group 872"/>
            <p:cNvGrpSpPr>
              <a:grpSpLocks/>
            </p:cNvGrpSpPr>
            <p:nvPr/>
          </p:nvGrpSpPr>
          <p:grpSpPr bwMode="auto">
            <a:xfrm>
              <a:off x="4272" y="1973"/>
              <a:ext cx="353" cy="162"/>
              <a:chOff x="4272" y="1973"/>
              <a:chExt cx="353" cy="162"/>
            </a:xfrm>
          </p:grpSpPr>
          <p:grpSp>
            <p:nvGrpSpPr>
              <p:cNvPr id="264041" name="Group 873"/>
              <p:cNvGrpSpPr>
                <a:grpSpLocks/>
              </p:cNvGrpSpPr>
              <p:nvPr/>
            </p:nvGrpSpPr>
            <p:grpSpPr bwMode="auto">
              <a:xfrm>
                <a:off x="4342" y="1973"/>
                <a:ext cx="283" cy="84"/>
                <a:chOff x="4342" y="1973"/>
                <a:chExt cx="283" cy="84"/>
              </a:xfrm>
            </p:grpSpPr>
            <p:grpSp>
              <p:nvGrpSpPr>
                <p:cNvPr id="264042" name="Group 874"/>
                <p:cNvGrpSpPr>
                  <a:grpSpLocks/>
                </p:cNvGrpSpPr>
                <p:nvPr/>
              </p:nvGrpSpPr>
              <p:grpSpPr bwMode="auto">
                <a:xfrm>
                  <a:off x="4342" y="1973"/>
                  <a:ext cx="146" cy="84"/>
                  <a:chOff x="4342" y="1973"/>
                  <a:chExt cx="146" cy="84"/>
                </a:xfrm>
              </p:grpSpPr>
              <p:sp>
                <p:nvSpPr>
                  <p:cNvPr id="264043" name="AutoShape 875"/>
                  <p:cNvSpPr>
                    <a:spLocks noChangeArrowheads="1"/>
                  </p:cNvSpPr>
                  <p:nvPr/>
                </p:nvSpPr>
                <p:spPr bwMode="auto">
                  <a:xfrm>
                    <a:off x="4342" y="1973"/>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044" name="AutoShape 876"/>
                  <p:cNvSpPr>
                    <a:spLocks noChangeArrowheads="1"/>
                  </p:cNvSpPr>
                  <p:nvPr/>
                </p:nvSpPr>
                <p:spPr bwMode="auto">
                  <a:xfrm>
                    <a:off x="4411" y="1973"/>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4045" name="Group 877"/>
                <p:cNvGrpSpPr>
                  <a:grpSpLocks/>
                </p:cNvGrpSpPr>
                <p:nvPr/>
              </p:nvGrpSpPr>
              <p:grpSpPr bwMode="auto">
                <a:xfrm>
                  <a:off x="4479" y="1973"/>
                  <a:ext cx="146" cy="84"/>
                  <a:chOff x="4479" y="1973"/>
                  <a:chExt cx="146" cy="84"/>
                </a:xfrm>
              </p:grpSpPr>
              <p:sp>
                <p:nvSpPr>
                  <p:cNvPr id="264046" name="AutoShape 878"/>
                  <p:cNvSpPr>
                    <a:spLocks noChangeArrowheads="1"/>
                  </p:cNvSpPr>
                  <p:nvPr/>
                </p:nvSpPr>
                <p:spPr bwMode="auto">
                  <a:xfrm>
                    <a:off x="4479" y="1973"/>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047" name="AutoShape 879"/>
                  <p:cNvSpPr>
                    <a:spLocks noChangeArrowheads="1"/>
                  </p:cNvSpPr>
                  <p:nvPr/>
                </p:nvSpPr>
                <p:spPr bwMode="auto">
                  <a:xfrm>
                    <a:off x="4548" y="1973"/>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4048" name="Group 880"/>
              <p:cNvGrpSpPr>
                <a:grpSpLocks/>
              </p:cNvGrpSpPr>
              <p:nvPr/>
            </p:nvGrpSpPr>
            <p:grpSpPr bwMode="auto">
              <a:xfrm>
                <a:off x="4318" y="2000"/>
                <a:ext cx="284" cy="83"/>
                <a:chOff x="4318" y="2000"/>
                <a:chExt cx="284" cy="83"/>
              </a:xfrm>
            </p:grpSpPr>
            <p:grpSp>
              <p:nvGrpSpPr>
                <p:cNvPr id="264049" name="Group 881"/>
                <p:cNvGrpSpPr>
                  <a:grpSpLocks/>
                </p:cNvGrpSpPr>
                <p:nvPr/>
              </p:nvGrpSpPr>
              <p:grpSpPr bwMode="auto">
                <a:xfrm>
                  <a:off x="4318" y="2000"/>
                  <a:ext cx="147" cy="83"/>
                  <a:chOff x="4318" y="2000"/>
                  <a:chExt cx="147" cy="83"/>
                </a:xfrm>
              </p:grpSpPr>
              <p:sp>
                <p:nvSpPr>
                  <p:cNvPr id="264050" name="AutoShape 882"/>
                  <p:cNvSpPr>
                    <a:spLocks noChangeArrowheads="1"/>
                  </p:cNvSpPr>
                  <p:nvPr/>
                </p:nvSpPr>
                <p:spPr bwMode="auto">
                  <a:xfrm>
                    <a:off x="4318" y="2000"/>
                    <a:ext cx="78"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051" name="AutoShape 883"/>
                  <p:cNvSpPr>
                    <a:spLocks noChangeArrowheads="1"/>
                  </p:cNvSpPr>
                  <p:nvPr/>
                </p:nvSpPr>
                <p:spPr bwMode="auto">
                  <a:xfrm>
                    <a:off x="4388" y="2000"/>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4052" name="Group 884"/>
                <p:cNvGrpSpPr>
                  <a:grpSpLocks/>
                </p:cNvGrpSpPr>
                <p:nvPr/>
              </p:nvGrpSpPr>
              <p:grpSpPr bwMode="auto">
                <a:xfrm>
                  <a:off x="4455" y="2000"/>
                  <a:ext cx="147" cy="83"/>
                  <a:chOff x="4455" y="2000"/>
                  <a:chExt cx="147" cy="83"/>
                </a:xfrm>
              </p:grpSpPr>
              <p:sp>
                <p:nvSpPr>
                  <p:cNvPr id="264053" name="AutoShape 885"/>
                  <p:cNvSpPr>
                    <a:spLocks noChangeArrowheads="1"/>
                  </p:cNvSpPr>
                  <p:nvPr/>
                </p:nvSpPr>
                <p:spPr bwMode="auto">
                  <a:xfrm>
                    <a:off x="4455" y="2000"/>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054" name="AutoShape 886"/>
                  <p:cNvSpPr>
                    <a:spLocks noChangeArrowheads="1"/>
                  </p:cNvSpPr>
                  <p:nvPr/>
                </p:nvSpPr>
                <p:spPr bwMode="auto">
                  <a:xfrm>
                    <a:off x="4525" y="2000"/>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4055" name="Group 887"/>
              <p:cNvGrpSpPr>
                <a:grpSpLocks/>
              </p:cNvGrpSpPr>
              <p:nvPr/>
            </p:nvGrpSpPr>
            <p:grpSpPr bwMode="auto">
              <a:xfrm>
                <a:off x="4295" y="2026"/>
                <a:ext cx="284" cy="83"/>
                <a:chOff x="4295" y="2026"/>
                <a:chExt cx="284" cy="83"/>
              </a:xfrm>
            </p:grpSpPr>
            <p:grpSp>
              <p:nvGrpSpPr>
                <p:cNvPr id="264056" name="Group 888"/>
                <p:cNvGrpSpPr>
                  <a:grpSpLocks/>
                </p:cNvGrpSpPr>
                <p:nvPr/>
              </p:nvGrpSpPr>
              <p:grpSpPr bwMode="auto">
                <a:xfrm>
                  <a:off x="4295" y="2026"/>
                  <a:ext cx="147" cy="83"/>
                  <a:chOff x="4295" y="2026"/>
                  <a:chExt cx="147" cy="83"/>
                </a:xfrm>
              </p:grpSpPr>
              <p:sp>
                <p:nvSpPr>
                  <p:cNvPr id="264057" name="AutoShape 889"/>
                  <p:cNvSpPr>
                    <a:spLocks noChangeArrowheads="1"/>
                  </p:cNvSpPr>
                  <p:nvPr/>
                </p:nvSpPr>
                <p:spPr bwMode="auto">
                  <a:xfrm>
                    <a:off x="4295" y="2026"/>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058" name="AutoShape 890"/>
                  <p:cNvSpPr>
                    <a:spLocks noChangeArrowheads="1"/>
                  </p:cNvSpPr>
                  <p:nvPr/>
                </p:nvSpPr>
                <p:spPr bwMode="auto">
                  <a:xfrm>
                    <a:off x="4365" y="2026"/>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4059" name="Group 891"/>
                <p:cNvGrpSpPr>
                  <a:grpSpLocks/>
                </p:cNvGrpSpPr>
                <p:nvPr/>
              </p:nvGrpSpPr>
              <p:grpSpPr bwMode="auto">
                <a:xfrm>
                  <a:off x="4432" y="2026"/>
                  <a:ext cx="147" cy="83"/>
                  <a:chOff x="4432" y="2026"/>
                  <a:chExt cx="147" cy="83"/>
                </a:xfrm>
              </p:grpSpPr>
              <p:sp>
                <p:nvSpPr>
                  <p:cNvPr id="264060" name="AutoShape 892"/>
                  <p:cNvSpPr>
                    <a:spLocks noChangeArrowheads="1"/>
                  </p:cNvSpPr>
                  <p:nvPr/>
                </p:nvSpPr>
                <p:spPr bwMode="auto">
                  <a:xfrm>
                    <a:off x="4432" y="2026"/>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061" name="AutoShape 893"/>
                  <p:cNvSpPr>
                    <a:spLocks noChangeArrowheads="1"/>
                  </p:cNvSpPr>
                  <p:nvPr/>
                </p:nvSpPr>
                <p:spPr bwMode="auto">
                  <a:xfrm>
                    <a:off x="4501" y="2026"/>
                    <a:ext cx="78"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4062" name="Group 894"/>
              <p:cNvGrpSpPr>
                <a:grpSpLocks/>
              </p:cNvGrpSpPr>
              <p:nvPr/>
            </p:nvGrpSpPr>
            <p:grpSpPr bwMode="auto">
              <a:xfrm>
                <a:off x="4272" y="2052"/>
                <a:ext cx="283" cy="83"/>
                <a:chOff x="4272" y="2052"/>
                <a:chExt cx="283" cy="83"/>
              </a:xfrm>
            </p:grpSpPr>
            <p:grpSp>
              <p:nvGrpSpPr>
                <p:cNvPr id="264063" name="Group 895"/>
                <p:cNvGrpSpPr>
                  <a:grpSpLocks/>
                </p:cNvGrpSpPr>
                <p:nvPr/>
              </p:nvGrpSpPr>
              <p:grpSpPr bwMode="auto">
                <a:xfrm>
                  <a:off x="4272" y="2052"/>
                  <a:ext cx="146" cy="83"/>
                  <a:chOff x="4272" y="2052"/>
                  <a:chExt cx="146" cy="83"/>
                </a:xfrm>
              </p:grpSpPr>
              <p:sp>
                <p:nvSpPr>
                  <p:cNvPr id="264064" name="AutoShape 896"/>
                  <p:cNvSpPr>
                    <a:spLocks noChangeArrowheads="1"/>
                  </p:cNvSpPr>
                  <p:nvPr/>
                </p:nvSpPr>
                <p:spPr bwMode="auto">
                  <a:xfrm>
                    <a:off x="4272" y="2052"/>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065" name="AutoShape 897"/>
                  <p:cNvSpPr>
                    <a:spLocks noChangeArrowheads="1"/>
                  </p:cNvSpPr>
                  <p:nvPr/>
                </p:nvSpPr>
                <p:spPr bwMode="auto">
                  <a:xfrm>
                    <a:off x="4341" y="2052"/>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4066" name="Group 898"/>
                <p:cNvGrpSpPr>
                  <a:grpSpLocks/>
                </p:cNvGrpSpPr>
                <p:nvPr/>
              </p:nvGrpSpPr>
              <p:grpSpPr bwMode="auto">
                <a:xfrm>
                  <a:off x="4409" y="2052"/>
                  <a:ext cx="146" cy="83"/>
                  <a:chOff x="4409" y="2052"/>
                  <a:chExt cx="146" cy="83"/>
                </a:xfrm>
              </p:grpSpPr>
              <p:sp>
                <p:nvSpPr>
                  <p:cNvPr id="264067" name="AutoShape 899"/>
                  <p:cNvSpPr>
                    <a:spLocks noChangeArrowheads="1"/>
                  </p:cNvSpPr>
                  <p:nvPr/>
                </p:nvSpPr>
                <p:spPr bwMode="auto">
                  <a:xfrm>
                    <a:off x="4409" y="2052"/>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068" name="AutoShape 900"/>
                  <p:cNvSpPr>
                    <a:spLocks noChangeArrowheads="1"/>
                  </p:cNvSpPr>
                  <p:nvPr/>
                </p:nvSpPr>
                <p:spPr bwMode="auto">
                  <a:xfrm>
                    <a:off x="4478" y="2052"/>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grpSp>
          <p:nvGrpSpPr>
            <p:cNvPr id="264069" name="Group 901"/>
            <p:cNvGrpSpPr>
              <a:grpSpLocks/>
            </p:cNvGrpSpPr>
            <p:nvPr/>
          </p:nvGrpSpPr>
          <p:grpSpPr bwMode="auto">
            <a:xfrm>
              <a:off x="4272" y="1901"/>
              <a:ext cx="353" cy="162"/>
              <a:chOff x="4272" y="1901"/>
              <a:chExt cx="353" cy="162"/>
            </a:xfrm>
          </p:grpSpPr>
          <p:grpSp>
            <p:nvGrpSpPr>
              <p:cNvPr id="264070" name="Group 902"/>
              <p:cNvGrpSpPr>
                <a:grpSpLocks/>
              </p:cNvGrpSpPr>
              <p:nvPr/>
            </p:nvGrpSpPr>
            <p:grpSpPr bwMode="auto">
              <a:xfrm>
                <a:off x="4342" y="1901"/>
                <a:ext cx="283" cy="83"/>
                <a:chOff x="4342" y="1901"/>
                <a:chExt cx="283" cy="83"/>
              </a:xfrm>
            </p:grpSpPr>
            <p:grpSp>
              <p:nvGrpSpPr>
                <p:cNvPr id="264071" name="Group 903"/>
                <p:cNvGrpSpPr>
                  <a:grpSpLocks/>
                </p:cNvGrpSpPr>
                <p:nvPr/>
              </p:nvGrpSpPr>
              <p:grpSpPr bwMode="auto">
                <a:xfrm>
                  <a:off x="4342" y="1901"/>
                  <a:ext cx="146" cy="83"/>
                  <a:chOff x="4342" y="1901"/>
                  <a:chExt cx="146" cy="83"/>
                </a:xfrm>
              </p:grpSpPr>
              <p:sp>
                <p:nvSpPr>
                  <p:cNvPr id="264072" name="AutoShape 904"/>
                  <p:cNvSpPr>
                    <a:spLocks noChangeArrowheads="1"/>
                  </p:cNvSpPr>
                  <p:nvPr/>
                </p:nvSpPr>
                <p:spPr bwMode="auto">
                  <a:xfrm>
                    <a:off x="4342" y="1901"/>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073" name="AutoShape 905"/>
                  <p:cNvSpPr>
                    <a:spLocks noChangeArrowheads="1"/>
                  </p:cNvSpPr>
                  <p:nvPr/>
                </p:nvSpPr>
                <p:spPr bwMode="auto">
                  <a:xfrm>
                    <a:off x="4411" y="1901"/>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4074" name="Group 906"/>
                <p:cNvGrpSpPr>
                  <a:grpSpLocks/>
                </p:cNvGrpSpPr>
                <p:nvPr/>
              </p:nvGrpSpPr>
              <p:grpSpPr bwMode="auto">
                <a:xfrm>
                  <a:off x="4479" y="1901"/>
                  <a:ext cx="146" cy="83"/>
                  <a:chOff x="4479" y="1901"/>
                  <a:chExt cx="146" cy="83"/>
                </a:xfrm>
              </p:grpSpPr>
              <p:sp>
                <p:nvSpPr>
                  <p:cNvPr id="264075" name="AutoShape 907"/>
                  <p:cNvSpPr>
                    <a:spLocks noChangeArrowheads="1"/>
                  </p:cNvSpPr>
                  <p:nvPr/>
                </p:nvSpPr>
                <p:spPr bwMode="auto">
                  <a:xfrm>
                    <a:off x="4479" y="1901"/>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076" name="AutoShape 908"/>
                  <p:cNvSpPr>
                    <a:spLocks noChangeArrowheads="1"/>
                  </p:cNvSpPr>
                  <p:nvPr/>
                </p:nvSpPr>
                <p:spPr bwMode="auto">
                  <a:xfrm>
                    <a:off x="4548" y="1901"/>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4077" name="Group 909"/>
              <p:cNvGrpSpPr>
                <a:grpSpLocks/>
              </p:cNvGrpSpPr>
              <p:nvPr/>
            </p:nvGrpSpPr>
            <p:grpSpPr bwMode="auto">
              <a:xfrm>
                <a:off x="4318" y="1927"/>
                <a:ext cx="284" cy="83"/>
                <a:chOff x="4318" y="1927"/>
                <a:chExt cx="284" cy="83"/>
              </a:xfrm>
            </p:grpSpPr>
            <p:grpSp>
              <p:nvGrpSpPr>
                <p:cNvPr id="264078" name="Group 910"/>
                <p:cNvGrpSpPr>
                  <a:grpSpLocks/>
                </p:cNvGrpSpPr>
                <p:nvPr/>
              </p:nvGrpSpPr>
              <p:grpSpPr bwMode="auto">
                <a:xfrm>
                  <a:off x="4318" y="1927"/>
                  <a:ext cx="147" cy="83"/>
                  <a:chOff x="4318" y="1927"/>
                  <a:chExt cx="147" cy="83"/>
                </a:xfrm>
              </p:grpSpPr>
              <p:sp>
                <p:nvSpPr>
                  <p:cNvPr id="264079" name="AutoShape 911"/>
                  <p:cNvSpPr>
                    <a:spLocks noChangeArrowheads="1"/>
                  </p:cNvSpPr>
                  <p:nvPr/>
                </p:nvSpPr>
                <p:spPr bwMode="auto">
                  <a:xfrm>
                    <a:off x="4318" y="1927"/>
                    <a:ext cx="78"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080" name="AutoShape 912"/>
                  <p:cNvSpPr>
                    <a:spLocks noChangeArrowheads="1"/>
                  </p:cNvSpPr>
                  <p:nvPr/>
                </p:nvSpPr>
                <p:spPr bwMode="auto">
                  <a:xfrm>
                    <a:off x="4388" y="1927"/>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4081" name="Group 913"/>
                <p:cNvGrpSpPr>
                  <a:grpSpLocks/>
                </p:cNvGrpSpPr>
                <p:nvPr/>
              </p:nvGrpSpPr>
              <p:grpSpPr bwMode="auto">
                <a:xfrm>
                  <a:off x="4455" y="1927"/>
                  <a:ext cx="147" cy="83"/>
                  <a:chOff x="4455" y="1927"/>
                  <a:chExt cx="147" cy="83"/>
                </a:xfrm>
              </p:grpSpPr>
              <p:sp>
                <p:nvSpPr>
                  <p:cNvPr id="264082" name="AutoShape 914"/>
                  <p:cNvSpPr>
                    <a:spLocks noChangeArrowheads="1"/>
                  </p:cNvSpPr>
                  <p:nvPr/>
                </p:nvSpPr>
                <p:spPr bwMode="auto">
                  <a:xfrm>
                    <a:off x="4455" y="1927"/>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083" name="AutoShape 915"/>
                  <p:cNvSpPr>
                    <a:spLocks noChangeArrowheads="1"/>
                  </p:cNvSpPr>
                  <p:nvPr/>
                </p:nvSpPr>
                <p:spPr bwMode="auto">
                  <a:xfrm>
                    <a:off x="4525" y="1927"/>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4084" name="Group 916"/>
              <p:cNvGrpSpPr>
                <a:grpSpLocks/>
              </p:cNvGrpSpPr>
              <p:nvPr/>
            </p:nvGrpSpPr>
            <p:grpSpPr bwMode="auto">
              <a:xfrm>
                <a:off x="4295" y="1953"/>
                <a:ext cx="284" cy="84"/>
                <a:chOff x="4295" y="1953"/>
                <a:chExt cx="284" cy="84"/>
              </a:xfrm>
            </p:grpSpPr>
            <p:grpSp>
              <p:nvGrpSpPr>
                <p:cNvPr id="264085" name="Group 917"/>
                <p:cNvGrpSpPr>
                  <a:grpSpLocks/>
                </p:cNvGrpSpPr>
                <p:nvPr/>
              </p:nvGrpSpPr>
              <p:grpSpPr bwMode="auto">
                <a:xfrm>
                  <a:off x="4295" y="1953"/>
                  <a:ext cx="147" cy="84"/>
                  <a:chOff x="4295" y="1953"/>
                  <a:chExt cx="147" cy="84"/>
                </a:xfrm>
              </p:grpSpPr>
              <p:sp>
                <p:nvSpPr>
                  <p:cNvPr id="264086" name="AutoShape 918"/>
                  <p:cNvSpPr>
                    <a:spLocks noChangeArrowheads="1"/>
                  </p:cNvSpPr>
                  <p:nvPr/>
                </p:nvSpPr>
                <p:spPr bwMode="auto">
                  <a:xfrm>
                    <a:off x="4295" y="1953"/>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087" name="AutoShape 919"/>
                  <p:cNvSpPr>
                    <a:spLocks noChangeArrowheads="1"/>
                  </p:cNvSpPr>
                  <p:nvPr/>
                </p:nvSpPr>
                <p:spPr bwMode="auto">
                  <a:xfrm>
                    <a:off x="4365" y="1953"/>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4088" name="Group 920"/>
                <p:cNvGrpSpPr>
                  <a:grpSpLocks/>
                </p:cNvGrpSpPr>
                <p:nvPr/>
              </p:nvGrpSpPr>
              <p:grpSpPr bwMode="auto">
                <a:xfrm>
                  <a:off x="4432" y="1953"/>
                  <a:ext cx="147" cy="84"/>
                  <a:chOff x="4432" y="1953"/>
                  <a:chExt cx="147" cy="84"/>
                </a:xfrm>
              </p:grpSpPr>
              <p:sp>
                <p:nvSpPr>
                  <p:cNvPr id="264089" name="AutoShape 921"/>
                  <p:cNvSpPr>
                    <a:spLocks noChangeArrowheads="1"/>
                  </p:cNvSpPr>
                  <p:nvPr/>
                </p:nvSpPr>
                <p:spPr bwMode="auto">
                  <a:xfrm>
                    <a:off x="4432" y="1953"/>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090" name="AutoShape 922"/>
                  <p:cNvSpPr>
                    <a:spLocks noChangeArrowheads="1"/>
                  </p:cNvSpPr>
                  <p:nvPr/>
                </p:nvSpPr>
                <p:spPr bwMode="auto">
                  <a:xfrm>
                    <a:off x="4501" y="1953"/>
                    <a:ext cx="78"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4091" name="Group 923"/>
              <p:cNvGrpSpPr>
                <a:grpSpLocks/>
              </p:cNvGrpSpPr>
              <p:nvPr/>
            </p:nvGrpSpPr>
            <p:grpSpPr bwMode="auto">
              <a:xfrm>
                <a:off x="4272" y="1979"/>
                <a:ext cx="283" cy="84"/>
                <a:chOff x="4272" y="1979"/>
                <a:chExt cx="283" cy="84"/>
              </a:xfrm>
            </p:grpSpPr>
            <p:grpSp>
              <p:nvGrpSpPr>
                <p:cNvPr id="264092" name="Group 924"/>
                <p:cNvGrpSpPr>
                  <a:grpSpLocks/>
                </p:cNvGrpSpPr>
                <p:nvPr/>
              </p:nvGrpSpPr>
              <p:grpSpPr bwMode="auto">
                <a:xfrm>
                  <a:off x="4272" y="1979"/>
                  <a:ext cx="146" cy="84"/>
                  <a:chOff x="4272" y="1979"/>
                  <a:chExt cx="146" cy="84"/>
                </a:xfrm>
              </p:grpSpPr>
              <p:sp>
                <p:nvSpPr>
                  <p:cNvPr id="264093" name="AutoShape 925"/>
                  <p:cNvSpPr>
                    <a:spLocks noChangeArrowheads="1"/>
                  </p:cNvSpPr>
                  <p:nvPr/>
                </p:nvSpPr>
                <p:spPr bwMode="auto">
                  <a:xfrm>
                    <a:off x="4272" y="1979"/>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094" name="AutoShape 926"/>
                  <p:cNvSpPr>
                    <a:spLocks noChangeArrowheads="1"/>
                  </p:cNvSpPr>
                  <p:nvPr/>
                </p:nvSpPr>
                <p:spPr bwMode="auto">
                  <a:xfrm>
                    <a:off x="4341" y="1979"/>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4095" name="Group 927"/>
                <p:cNvGrpSpPr>
                  <a:grpSpLocks/>
                </p:cNvGrpSpPr>
                <p:nvPr/>
              </p:nvGrpSpPr>
              <p:grpSpPr bwMode="auto">
                <a:xfrm>
                  <a:off x="4409" y="1979"/>
                  <a:ext cx="146" cy="84"/>
                  <a:chOff x="4409" y="1979"/>
                  <a:chExt cx="146" cy="84"/>
                </a:xfrm>
              </p:grpSpPr>
              <p:sp>
                <p:nvSpPr>
                  <p:cNvPr id="264096" name="AutoShape 928"/>
                  <p:cNvSpPr>
                    <a:spLocks noChangeArrowheads="1"/>
                  </p:cNvSpPr>
                  <p:nvPr/>
                </p:nvSpPr>
                <p:spPr bwMode="auto">
                  <a:xfrm>
                    <a:off x="4409" y="1979"/>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097" name="AutoShape 929"/>
                  <p:cNvSpPr>
                    <a:spLocks noChangeArrowheads="1"/>
                  </p:cNvSpPr>
                  <p:nvPr/>
                </p:nvSpPr>
                <p:spPr bwMode="auto">
                  <a:xfrm>
                    <a:off x="4478" y="1979"/>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grpSp>
          <p:nvGrpSpPr>
            <p:cNvPr id="264098" name="Group 930"/>
            <p:cNvGrpSpPr>
              <a:grpSpLocks/>
            </p:cNvGrpSpPr>
            <p:nvPr/>
          </p:nvGrpSpPr>
          <p:grpSpPr bwMode="auto">
            <a:xfrm>
              <a:off x="4272" y="1828"/>
              <a:ext cx="353" cy="162"/>
              <a:chOff x="4272" y="1828"/>
              <a:chExt cx="353" cy="162"/>
            </a:xfrm>
          </p:grpSpPr>
          <p:grpSp>
            <p:nvGrpSpPr>
              <p:cNvPr id="264099" name="Group 931"/>
              <p:cNvGrpSpPr>
                <a:grpSpLocks/>
              </p:cNvGrpSpPr>
              <p:nvPr/>
            </p:nvGrpSpPr>
            <p:grpSpPr bwMode="auto">
              <a:xfrm>
                <a:off x="4342" y="1828"/>
                <a:ext cx="283" cy="83"/>
                <a:chOff x="4342" y="1828"/>
                <a:chExt cx="283" cy="83"/>
              </a:xfrm>
            </p:grpSpPr>
            <p:grpSp>
              <p:nvGrpSpPr>
                <p:cNvPr id="264100" name="Group 932"/>
                <p:cNvGrpSpPr>
                  <a:grpSpLocks/>
                </p:cNvGrpSpPr>
                <p:nvPr/>
              </p:nvGrpSpPr>
              <p:grpSpPr bwMode="auto">
                <a:xfrm>
                  <a:off x="4342" y="1828"/>
                  <a:ext cx="146" cy="83"/>
                  <a:chOff x="4342" y="1828"/>
                  <a:chExt cx="146" cy="83"/>
                </a:xfrm>
              </p:grpSpPr>
              <p:sp>
                <p:nvSpPr>
                  <p:cNvPr id="264101" name="AutoShape 933"/>
                  <p:cNvSpPr>
                    <a:spLocks noChangeArrowheads="1"/>
                  </p:cNvSpPr>
                  <p:nvPr/>
                </p:nvSpPr>
                <p:spPr bwMode="auto">
                  <a:xfrm>
                    <a:off x="4342" y="1828"/>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102" name="AutoShape 934"/>
                  <p:cNvSpPr>
                    <a:spLocks noChangeArrowheads="1"/>
                  </p:cNvSpPr>
                  <p:nvPr/>
                </p:nvSpPr>
                <p:spPr bwMode="auto">
                  <a:xfrm>
                    <a:off x="4411" y="1828"/>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4103" name="Group 935"/>
                <p:cNvGrpSpPr>
                  <a:grpSpLocks/>
                </p:cNvGrpSpPr>
                <p:nvPr/>
              </p:nvGrpSpPr>
              <p:grpSpPr bwMode="auto">
                <a:xfrm>
                  <a:off x="4479" y="1828"/>
                  <a:ext cx="146" cy="83"/>
                  <a:chOff x="4479" y="1828"/>
                  <a:chExt cx="146" cy="83"/>
                </a:xfrm>
              </p:grpSpPr>
              <p:sp>
                <p:nvSpPr>
                  <p:cNvPr id="264104" name="AutoShape 936"/>
                  <p:cNvSpPr>
                    <a:spLocks noChangeArrowheads="1"/>
                  </p:cNvSpPr>
                  <p:nvPr/>
                </p:nvSpPr>
                <p:spPr bwMode="auto">
                  <a:xfrm>
                    <a:off x="4479" y="1828"/>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105" name="AutoShape 937"/>
                  <p:cNvSpPr>
                    <a:spLocks noChangeArrowheads="1"/>
                  </p:cNvSpPr>
                  <p:nvPr/>
                </p:nvSpPr>
                <p:spPr bwMode="auto">
                  <a:xfrm>
                    <a:off x="4548" y="1828"/>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4106" name="Group 938"/>
              <p:cNvGrpSpPr>
                <a:grpSpLocks/>
              </p:cNvGrpSpPr>
              <p:nvPr/>
            </p:nvGrpSpPr>
            <p:grpSpPr bwMode="auto">
              <a:xfrm>
                <a:off x="4318" y="1854"/>
                <a:ext cx="284" cy="84"/>
                <a:chOff x="4318" y="1854"/>
                <a:chExt cx="284" cy="84"/>
              </a:xfrm>
            </p:grpSpPr>
            <p:grpSp>
              <p:nvGrpSpPr>
                <p:cNvPr id="264107" name="Group 939"/>
                <p:cNvGrpSpPr>
                  <a:grpSpLocks/>
                </p:cNvGrpSpPr>
                <p:nvPr/>
              </p:nvGrpSpPr>
              <p:grpSpPr bwMode="auto">
                <a:xfrm>
                  <a:off x="4318" y="1854"/>
                  <a:ext cx="147" cy="84"/>
                  <a:chOff x="4318" y="1854"/>
                  <a:chExt cx="147" cy="84"/>
                </a:xfrm>
              </p:grpSpPr>
              <p:sp>
                <p:nvSpPr>
                  <p:cNvPr id="264108" name="AutoShape 940"/>
                  <p:cNvSpPr>
                    <a:spLocks noChangeArrowheads="1"/>
                  </p:cNvSpPr>
                  <p:nvPr/>
                </p:nvSpPr>
                <p:spPr bwMode="auto">
                  <a:xfrm>
                    <a:off x="4318" y="1854"/>
                    <a:ext cx="78"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109" name="AutoShape 941"/>
                  <p:cNvSpPr>
                    <a:spLocks noChangeArrowheads="1"/>
                  </p:cNvSpPr>
                  <p:nvPr/>
                </p:nvSpPr>
                <p:spPr bwMode="auto">
                  <a:xfrm>
                    <a:off x="4388" y="1854"/>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4110" name="Group 942"/>
                <p:cNvGrpSpPr>
                  <a:grpSpLocks/>
                </p:cNvGrpSpPr>
                <p:nvPr/>
              </p:nvGrpSpPr>
              <p:grpSpPr bwMode="auto">
                <a:xfrm>
                  <a:off x="4455" y="1854"/>
                  <a:ext cx="147" cy="84"/>
                  <a:chOff x="4455" y="1854"/>
                  <a:chExt cx="147" cy="84"/>
                </a:xfrm>
              </p:grpSpPr>
              <p:sp>
                <p:nvSpPr>
                  <p:cNvPr id="264111" name="AutoShape 943"/>
                  <p:cNvSpPr>
                    <a:spLocks noChangeArrowheads="1"/>
                  </p:cNvSpPr>
                  <p:nvPr/>
                </p:nvSpPr>
                <p:spPr bwMode="auto">
                  <a:xfrm>
                    <a:off x="4455" y="1854"/>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112" name="AutoShape 944"/>
                  <p:cNvSpPr>
                    <a:spLocks noChangeArrowheads="1"/>
                  </p:cNvSpPr>
                  <p:nvPr/>
                </p:nvSpPr>
                <p:spPr bwMode="auto">
                  <a:xfrm>
                    <a:off x="4525" y="1854"/>
                    <a:ext cx="77" cy="84"/>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4113" name="Group 945"/>
              <p:cNvGrpSpPr>
                <a:grpSpLocks/>
              </p:cNvGrpSpPr>
              <p:nvPr/>
            </p:nvGrpSpPr>
            <p:grpSpPr bwMode="auto">
              <a:xfrm>
                <a:off x="4295" y="1881"/>
                <a:ext cx="284" cy="83"/>
                <a:chOff x="4295" y="1881"/>
                <a:chExt cx="284" cy="83"/>
              </a:xfrm>
            </p:grpSpPr>
            <p:grpSp>
              <p:nvGrpSpPr>
                <p:cNvPr id="264114" name="Group 946"/>
                <p:cNvGrpSpPr>
                  <a:grpSpLocks/>
                </p:cNvGrpSpPr>
                <p:nvPr/>
              </p:nvGrpSpPr>
              <p:grpSpPr bwMode="auto">
                <a:xfrm>
                  <a:off x="4295" y="1881"/>
                  <a:ext cx="147" cy="83"/>
                  <a:chOff x="4295" y="1881"/>
                  <a:chExt cx="147" cy="83"/>
                </a:xfrm>
              </p:grpSpPr>
              <p:sp>
                <p:nvSpPr>
                  <p:cNvPr id="264115" name="AutoShape 947"/>
                  <p:cNvSpPr>
                    <a:spLocks noChangeArrowheads="1"/>
                  </p:cNvSpPr>
                  <p:nvPr/>
                </p:nvSpPr>
                <p:spPr bwMode="auto">
                  <a:xfrm>
                    <a:off x="4295" y="1881"/>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116" name="AutoShape 948"/>
                  <p:cNvSpPr>
                    <a:spLocks noChangeArrowheads="1"/>
                  </p:cNvSpPr>
                  <p:nvPr/>
                </p:nvSpPr>
                <p:spPr bwMode="auto">
                  <a:xfrm>
                    <a:off x="4365" y="1881"/>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4117" name="Group 949"/>
                <p:cNvGrpSpPr>
                  <a:grpSpLocks/>
                </p:cNvGrpSpPr>
                <p:nvPr/>
              </p:nvGrpSpPr>
              <p:grpSpPr bwMode="auto">
                <a:xfrm>
                  <a:off x="4432" y="1881"/>
                  <a:ext cx="147" cy="83"/>
                  <a:chOff x="4432" y="1881"/>
                  <a:chExt cx="147" cy="83"/>
                </a:xfrm>
              </p:grpSpPr>
              <p:sp>
                <p:nvSpPr>
                  <p:cNvPr id="264118" name="AutoShape 950"/>
                  <p:cNvSpPr>
                    <a:spLocks noChangeArrowheads="1"/>
                  </p:cNvSpPr>
                  <p:nvPr/>
                </p:nvSpPr>
                <p:spPr bwMode="auto">
                  <a:xfrm>
                    <a:off x="4432" y="1881"/>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119" name="AutoShape 951"/>
                  <p:cNvSpPr>
                    <a:spLocks noChangeArrowheads="1"/>
                  </p:cNvSpPr>
                  <p:nvPr/>
                </p:nvSpPr>
                <p:spPr bwMode="auto">
                  <a:xfrm>
                    <a:off x="4501" y="1881"/>
                    <a:ext cx="78"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nvGrpSpPr>
              <p:cNvPr id="264120" name="Group 952"/>
              <p:cNvGrpSpPr>
                <a:grpSpLocks/>
              </p:cNvGrpSpPr>
              <p:nvPr/>
            </p:nvGrpSpPr>
            <p:grpSpPr bwMode="auto">
              <a:xfrm>
                <a:off x="4272" y="1907"/>
                <a:ext cx="283" cy="83"/>
                <a:chOff x="4272" y="1907"/>
                <a:chExt cx="283" cy="83"/>
              </a:xfrm>
            </p:grpSpPr>
            <p:grpSp>
              <p:nvGrpSpPr>
                <p:cNvPr id="264121" name="Group 953"/>
                <p:cNvGrpSpPr>
                  <a:grpSpLocks/>
                </p:cNvGrpSpPr>
                <p:nvPr/>
              </p:nvGrpSpPr>
              <p:grpSpPr bwMode="auto">
                <a:xfrm>
                  <a:off x="4272" y="1907"/>
                  <a:ext cx="146" cy="83"/>
                  <a:chOff x="4272" y="1907"/>
                  <a:chExt cx="146" cy="83"/>
                </a:xfrm>
              </p:grpSpPr>
              <p:sp>
                <p:nvSpPr>
                  <p:cNvPr id="264122" name="AutoShape 954"/>
                  <p:cNvSpPr>
                    <a:spLocks noChangeArrowheads="1"/>
                  </p:cNvSpPr>
                  <p:nvPr/>
                </p:nvSpPr>
                <p:spPr bwMode="auto">
                  <a:xfrm>
                    <a:off x="4272" y="1907"/>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123" name="AutoShape 955"/>
                  <p:cNvSpPr>
                    <a:spLocks noChangeArrowheads="1"/>
                  </p:cNvSpPr>
                  <p:nvPr/>
                </p:nvSpPr>
                <p:spPr bwMode="auto">
                  <a:xfrm>
                    <a:off x="4341" y="1907"/>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nvGrpSpPr>
                <p:cNvPr id="264124" name="Group 956"/>
                <p:cNvGrpSpPr>
                  <a:grpSpLocks/>
                </p:cNvGrpSpPr>
                <p:nvPr/>
              </p:nvGrpSpPr>
              <p:grpSpPr bwMode="auto">
                <a:xfrm>
                  <a:off x="4409" y="1907"/>
                  <a:ext cx="146" cy="83"/>
                  <a:chOff x="4409" y="1907"/>
                  <a:chExt cx="146" cy="83"/>
                </a:xfrm>
              </p:grpSpPr>
              <p:sp>
                <p:nvSpPr>
                  <p:cNvPr id="264125" name="AutoShape 957"/>
                  <p:cNvSpPr>
                    <a:spLocks noChangeArrowheads="1"/>
                  </p:cNvSpPr>
                  <p:nvPr/>
                </p:nvSpPr>
                <p:spPr bwMode="auto">
                  <a:xfrm>
                    <a:off x="4409" y="1907"/>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sp>
                <p:nvSpPr>
                  <p:cNvPr id="264126" name="AutoShape 958"/>
                  <p:cNvSpPr>
                    <a:spLocks noChangeArrowheads="1"/>
                  </p:cNvSpPr>
                  <p:nvPr/>
                </p:nvSpPr>
                <p:spPr bwMode="auto">
                  <a:xfrm>
                    <a:off x="4478" y="1907"/>
                    <a:ext cx="77" cy="83"/>
                  </a:xfrm>
                  <a:prstGeom prst="cube">
                    <a:avLst>
                      <a:gd name="adj" fmla="val 24995"/>
                    </a:avLst>
                  </a:prstGeom>
                  <a:solidFill>
                    <a:srgbClr val="FFFF99"/>
                  </a:solidFill>
                  <a:ln w="12700">
                    <a:solidFill>
                      <a:schemeClr val="bg2"/>
                    </a:solidFill>
                    <a:miter lim="800000"/>
                    <a:headEnd/>
                    <a:tailEnd/>
                  </a:ln>
                  <a:effectLst/>
                </p:spPr>
                <p:txBody>
                  <a:bodyPr wrap="none" anchor="ctr"/>
                  <a:lstStyle/>
                  <a:p>
                    <a:endParaRPr lang="es-MX"/>
                  </a:p>
                </p:txBody>
              </p:sp>
            </p:grpSp>
          </p:grpSp>
        </p:grpSp>
      </p:grpSp>
      <p:sp>
        <p:nvSpPr>
          <p:cNvPr id="264127" name="Line 959"/>
          <p:cNvSpPr>
            <a:spLocks noChangeShapeType="1"/>
          </p:cNvSpPr>
          <p:nvPr/>
        </p:nvSpPr>
        <p:spPr bwMode="auto">
          <a:xfrm flipV="1">
            <a:off x="3554413" y="2944813"/>
            <a:ext cx="0" cy="2895600"/>
          </a:xfrm>
          <a:prstGeom prst="line">
            <a:avLst/>
          </a:prstGeom>
          <a:noFill/>
          <a:ln w="25400">
            <a:solidFill>
              <a:srgbClr val="339966"/>
            </a:solidFill>
            <a:round/>
            <a:headEnd type="none" w="sm" len="sm"/>
            <a:tailEnd type="stealth" w="med" len="lg"/>
          </a:ln>
          <a:effectLst/>
        </p:spPr>
        <p:txBody>
          <a:bodyPr/>
          <a:lstStyle/>
          <a:p>
            <a:endParaRPr lang="es-MX"/>
          </a:p>
        </p:txBody>
      </p:sp>
      <p:sp>
        <p:nvSpPr>
          <p:cNvPr id="264128" name="Rectangle 960"/>
          <p:cNvSpPr>
            <a:spLocks noChangeArrowheads="1"/>
          </p:cNvSpPr>
          <p:nvPr/>
        </p:nvSpPr>
        <p:spPr bwMode="auto">
          <a:xfrm>
            <a:off x="2946400" y="4087813"/>
            <a:ext cx="1470025" cy="704850"/>
          </a:xfrm>
          <a:prstGeom prst="rect">
            <a:avLst/>
          </a:prstGeom>
          <a:solidFill>
            <a:srgbClr val="FFFF99"/>
          </a:solidFill>
          <a:ln w="12700">
            <a:solidFill>
              <a:schemeClr val="bg2"/>
            </a:solidFill>
            <a:miter lim="800000"/>
            <a:headEnd/>
            <a:tailEnd/>
          </a:ln>
          <a:effectLst/>
        </p:spPr>
        <p:txBody>
          <a:bodyPr wrap="none" lIns="92075" tIns="46038" rIns="92075" bIns="46038" anchor="ctr"/>
          <a:lstStyle/>
          <a:p>
            <a:pPr algn="ctr"/>
            <a:r>
              <a:rPr lang="es-ES" sz="1800" b="1">
                <a:solidFill>
                  <a:srgbClr val="000000"/>
                </a:solidFill>
                <a:latin typeface="Arial" charset="0"/>
              </a:rPr>
              <a:t> Herramienta</a:t>
            </a:r>
          </a:p>
          <a:p>
            <a:pPr algn="ctr"/>
            <a:r>
              <a:rPr lang="es-ES" sz="1800" b="1">
                <a:solidFill>
                  <a:srgbClr val="000000"/>
                </a:solidFill>
                <a:latin typeface="Arial" charset="0"/>
              </a:rPr>
              <a:t>OLAP</a:t>
            </a:r>
          </a:p>
        </p:txBody>
      </p:sp>
      <p:sp>
        <p:nvSpPr>
          <p:cNvPr id="264129" name="Rectangle 961"/>
          <p:cNvSpPr>
            <a:spLocks noChangeArrowheads="1"/>
          </p:cNvSpPr>
          <p:nvPr/>
        </p:nvSpPr>
        <p:spPr bwMode="auto">
          <a:xfrm>
            <a:off x="2870200" y="5053013"/>
            <a:ext cx="1470025" cy="704850"/>
          </a:xfrm>
          <a:prstGeom prst="rect">
            <a:avLst/>
          </a:prstGeom>
          <a:gradFill rotWithShape="0">
            <a:gsLst>
              <a:gs pos="0">
                <a:srgbClr val="99FFCC">
                  <a:gamma/>
                  <a:shade val="89804"/>
                  <a:invGamma/>
                </a:srgbClr>
              </a:gs>
              <a:gs pos="50000">
                <a:srgbClr val="99FFCC"/>
              </a:gs>
              <a:gs pos="100000">
                <a:srgbClr val="99FFCC">
                  <a:gamma/>
                  <a:shade val="89804"/>
                  <a:invGamma/>
                </a:srgbClr>
              </a:gs>
            </a:gsLst>
            <a:lin ang="2700000" scaled="1"/>
          </a:gradFill>
          <a:ln w="12700">
            <a:solidFill>
              <a:schemeClr val="bg2"/>
            </a:solidFill>
            <a:miter lim="800000"/>
            <a:headEnd/>
            <a:tailEnd/>
          </a:ln>
          <a:effectLst/>
        </p:spPr>
        <p:txBody>
          <a:bodyPr wrap="none" lIns="92075" tIns="46038" rIns="92075" bIns="46038" anchor="ctr"/>
          <a:lstStyle/>
          <a:p>
            <a:pPr algn="ctr"/>
            <a:r>
              <a:rPr lang="es-ES" sz="1800" b="1">
                <a:solidFill>
                  <a:srgbClr val="000000"/>
                </a:solidFill>
                <a:latin typeface="Arial" charset="0"/>
              </a:rPr>
              <a:t> </a:t>
            </a:r>
            <a:r>
              <a:rPr lang="es-ES_tradnl" sz="1800" b="1">
                <a:solidFill>
                  <a:srgbClr val="000000"/>
                </a:solidFill>
                <a:latin typeface="Arial" charset="0"/>
              </a:rPr>
              <a:t>Servidor </a:t>
            </a:r>
          </a:p>
          <a:p>
            <a:pPr algn="ctr"/>
            <a:r>
              <a:rPr lang="es-ES_tradnl" sz="1800" b="1">
                <a:solidFill>
                  <a:srgbClr val="000000"/>
                </a:solidFill>
                <a:latin typeface="Arial" charset="0"/>
              </a:rPr>
              <a:t>Relacional</a:t>
            </a:r>
            <a:endParaRPr lang="es-ES" sz="1800" b="1">
              <a:solidFill>
                <a:srgbClr val="000000"/>
              </a:solidFill>
              <a:latin typeface="Arial" charset="0"/>
            </a:endParaRPr>
          </a:p>
        </p:txBody>
      </p:sp>
      <p:sp>
        <p:nvSpPr>
          <p:cNvPr id="264130" name="Rectangle 962"/>
          <p:cNvSpPr>
            <a:spLocks noChangeArrowheads="1"/>
          </p:cNvSpPr>
          <p:nvPr/>
        </p:nvSpPr>
        <p:spPr bwMode="auto">
          <a:xfrm>
            <a:off x="900113" y="2565400"/>
            <a:ext cx="1085850" cy="366713"/>
          </a:xfrm>
          <a:prstGeom prst="rect">
            <a:avLst/>
          </a:prstGeom>
          <a:noFill/>
          <a:ln w="9525">
            <a:noFill/>
            <a:miter lim="800000"/>
            <a:headEnd/>
            <a:tailEnd/>
          </a:ln>
          <a:effectLst/>
        </p:spPr>
        <p:txBody>
          <a:bodyPr wrap="none" lIns="92075" tIns="46038" rIns="92075" bIns="46038">
            <a:spAutoFit/>
          </a:bodyPr>
          <a:lstStyle/>
          <a:p>
            <a:pPr algn="ctr" defTabSz="822325">
              <a:spcBef>
                <a:spcPct val="50000"/>
              </a:spcBef>
            </a:pPr>
            <a:r>
              <a:rPr lang="es-ES" sz="1800" b="1">
                <a:solidFill>
                  <a:srgbClr val="000099"/>
                </a:solidFill>
                <a:latin typeface="Arial" charset="0"/>
              </a:rPr>
              <a:t>Desktop</a:t>
            </a:r>
          </a:p>
        </p:txBody>
      </p:sp>
      <p:sp>
        <p:nvSpPr>
          <p:cNvPr id="264131" name="Rectangle 963"/>
          <p:cNvSpPr>
            <a:spLocks noChangeArrowheads="1"/>
          </p:cNvSpPr>
          <p:nvPr/>
        </p:nvSpPr>
        <p:spPr bwMode="auto">
          <a:xfrm>
            <a:off x="258763" y="4191000"/>
            <a:ext cx="2279650" cy="581025"/>
          </a:xfrm>
          <a:prstGeom prst="rect">
            <a:avLst/>
          </a:prstGeom>
          <a:noFill/>
          <a:ln w="9525">
            <a:noFill/>
            <a:miter lim="800000"/>
            <a:headEnd/>
            <a:tailEnd/>
          </a:ln>
          <a:effectLst/>
        </p:spPr>
        <p:txBody>
          <a:bodyPr lIns="92075" tIns="46038" rIns="92075" bIns="46038">
            <a:spAutoFit/>
          </a:bodyPr>
          <a:lstStyle/>
          <a:p>
            <a:pPr algn="ctr" defTabSz="822325">
              <a:spcBef>
                <a:spcPct val="50000"/>
              </a:spcBef>
            </a:pPr>
            <a:r>
              <a:rPr lang="es-ES_tradnl" sz="1600" b="1">
                <a:solidFill>
                  <a:srgbClr val="000099"/>
                </a:solidFill>
                <a:latin typeface="Arial" charset="0"/>
              </a:rPr>
              <a:t>Servidor Multidimensional</a:t>
            </a:r>
            <a:endParaRPr lang="es-ES" sz="1600" b="1">
              <a:solidFill>
                <a:srgbClr val="000099"/>
              </a:solidFill>
              <a:latin typeface="Arial" charset="0"/>
            </a:endParaRPr>
          </a:p>
        </p:txBody>
      </p:sp>
      <p:sp>
        <p:nvSpPr>
          <p:cNvPr id="264132" name="Rectangle 964"/>
          <p:cNvSpPr>
            <a:spLocks noChangeArrowheads="1"/>
          </p:cNvSpPr>
          <p:nvPr/>
        </p:nvSpPr>
        <p:spPr bwMode="auto">
          <a:xfrm>
            <a:off x="900113" y="5994400"/>
            <a:ext cx="1416050" cy="366713"/>
          </a:xfrm>
          <a:prstGeom prst="rect">
            <a:avLst/>
          </a:prstGeom>
          <a:noFill/>
          <a:ln w="9525">
            <a:noFill/>
            <a:miter lim="800000"/>
            <a:headEnd/>
            <a:tailEnd/>
          </a:ln>
          <a:effectLst/>
        </p:spPr>
        <p:txBody>
          <a:bodyPr wrap="none" lIns="92075" tIns="46038" rIns="92075" bIns="46038">
            <a:spAutoFit/>
          </a:bodyPr>
          <a:lstStyle/>
          <a:p>
            <a:pPr algn="ctr" defTabSz="822325">
              <a:spcBef>
                <a:spcPct val="50000"/>
              </a:spcBef>
            </a:pPr>
            <a:r>
              <a:rPr lang="es-ES" sz="1800" b="1">
                <a:solidFill>
                  <a:srgbClr val="000099"/>
                </a:solidFill>
                <a:latin typeface="Arial" charset="0"/>
              </a:rPr>
              <a:t>Warehouse</a:t>
            </a:r>
          </a:p>
        </p:txBody>
      </p:sp>
      <p:sp>
        <p:nvSpPr>
          <p:cNvPr id="264133" name="Rectangle 965"/>
          <p:cNvSpPr>
            <a:spLocks noChangeArrowheads="1"/>
          </p:cNvSpPr>
          <p:nvPr/>
        </p:nvSpPr>
        <p:spPr bwMode="auto">
          <a:xfrm>
            <a:off x="5795963" y="1628775"/>
            <a:ext cx="1009650" cy="366713"/>
          </a:xfrm>
          <a:prstGeom prst="rect">
            <a:avLst/>
          </a:prstGeom>
          <a:noFill/>
          <a:ln w="9525">
            <a:noFill/>
            <a:miter lim="800000"/>
            <a:headEnd/>
            <a:tailEnd/>
          </a:ln>
          <a:effectLst/>
        </p:spPr>
        <p:txBody>
          <a:bodyPr wrap="none" lIns="92075" tIns="46038" rIns="92075" bIns="46038">
            <a:spAutoFit/>
          </a:bodyPr>
          <a:lstStyle/>
          <a:p>
            <a:pPr algn="ctr" defTabSz="822325">
              <a:spcBef>
                <a:spcPct val="50000"/>
              </a:spcBef>
            </a:pPr>
            <a:r>
              <a:rPr lang="es-ES" sz="1800" b="1">
                <a:solidFill>
                  <a:schemeClr val="accent2"/>
                </a:solidFill>
                <a:latin typeface="Arial" charset="0"/>
              </a:rPr>
              <a:t>MOLAP</a:t>
            </a:r>
          </a:p>
        </p:txBody>
      </p:sp>
      <p:sp>
        <p:nvSpPr>
          <p:cNvPr id="264134" name="Rectangle 966"/>
          <p:cNvSpPr>
            <a:spLocks noChangeArrowheads="1"/>
          </p:cNvSpPr>
          <p:nvPr/>
        </p:nvSpPr>
        <p:spPr bwMode="auto">
          <a:xfrm>
            <a:off x="3143250" y="1644650"/>
            <a:ext cx="984250" cy="366713"/>
          </a:xfrm>
          <a:prstGeom prst="rect">
            <a:avLst/>
          </a:prstGeom>
          <a:noFill/>
          <a:ln w="9525">
            <a:noFill/>
            <a:miter lim="800000"/>
            <a:headEnd/>
            <a:tailEnd/>
          </a:ln>
          <a:effectLst/>
        </p:spPr>
        <p:txBody>
          <a:bodyPr wrap="none" lIns="92075" tIns="46038" rIns="92075" bIns="46038">
            <a:spAutoFit/>
          </a:bodyPr>
          <a:lstStyle/>
          <a:p>
            <a:pPr algn="ctr" defTabSz="822325">
              <a:spcBef>
                <a:spcPct val="50000"/>
              </a:spcBef>
            </a:pPr>
            <a:r>
              <a:rPr lang="es-ES" sz="1800" b="1">
                <a:solidFill>
                  <a:schemeClr val="accent2"/>
                </a:solidFill>
                <a:latin typeface="Arial" charset="0"/>
              </a:rPr>
              <a:t>ROLAP</a:t>
            </a:r>
          </a:p>
        </p:txBody>
      </p:sp>
      <p:grpSp>
        <p:nvGrpSpPr>
          <p:cNvPr id="264135" name="Group 967"/>
          <p:cNvGrpSpPr>
            <a:grpSpLocks/>
          </p:cNvGrpSpPr>
          <p:nvPr/>
        </p:nvGrpSpPr>
        <p:grpSpPr bwMode="auto">
          <a:xfrm>
            <a:off x="5526088" y="5838825"/>
            <a:ext cx="1577975" cy="654050"/>
            <a:chOff x="1633" y="3435"/>
            <a:chExt cx="994" cy="412"/>
          </a:xfrm>
        </p:grpSpPr>
        <p:sp>
          <p:nvSpPr>
            <p:cNvPr id="264136" name="Rectangle 968"/>
            <p:cNvSpPr>
              <a:spLocks noChangeArrowheads="1"/>
            </p:cNvSpPr>
            <p:nvPr/>
          </p:nvSpPr>
          <p:spPr bwMode="auto">
            <a:xfrm>
              <a:off x="1633" y="3519"/>
              <a:ext cx="994"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64137" name="Oval 969"/>
            <p:cNvSpPr>
              <a:spLocks noChangeArrowheads="1"/>
            </p:cNvSpPr>
            <p:nvPr/>
          </p:nvSpPr>
          <p:spPr bwMode="auto">
            <a:xfrm>
              <a:off x="1633" y="3435"/>
              <a:ext cx="994"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264138" name="Oval 970"/>
            <p:cNvSpPr>
              <a:spLocks noChangeArrowheads="1"/>
            </p:cNvSpPr>
            <p:nvPr/>
          </p:nvSpPr>
          <p:spPr bwMode="auto">
            <a:xfrm>
              <a:off x="1633" y="3689"/>
              <a:ext cx="994"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grpSp>
        <p:nvGrpSpPr>
          <p:cNvPr id="264139" name="Group 971"/>
          <p:cNvGrpSpPr>
            <a:grpSpLocks/>
          </p:cNvGrpSpPr>
          <p:nvPr/>
        </p:nvGrpSpPr>
        <p:grpSpPr bwMode="auto">
          <a:xfrm>
            <a:off x="2814638" y="5883275"/>
            <a:ext cx="1577975" cy="654050"/>
            <a:chOff x="3662" y="3435"/>
            <a:chExt cx="994" cy="412"/>
          </a:xfrm>
        </p:grpSpPr>
        <p:sp>
          <p:nvSpPr>
            <p:cNvPr id="264140" name="Rectangle 972"/>
            <p:cNvSpPr>
              <a:spLocks noChangeArrowheads="1"/>
            </p:cNvSpPr>
            <p:nvPr/>
          </p:nvSpPr>
          <p:spPr bwMode="auto">
            <a:xfrm>
              <a:off x="3662" y="3519"/>
              <a:ext cx="994"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64141" name="Oval 973"/>
            <p:cNvSpPr>
              <a:spLocks noChangeArrowheads="1"/>
            </p:cNvSpPr>
            <p:nvPr/>
          </p:nvSpPr>
          <p:spPr bwMode="auto">
            <a:xfrm>
              <a:off x="3662" y="3435"/>
              <a:ext cx="994"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264142" name="Oval 974"/>
            <p:cNvSpPr>
              <a:spLocks noChangeArrowheads="1"/>
            </p:cNvSpPr>
            <p:nvPr/>
          </p:nvSpPr>
          <p:spPr bwMode="auto">
            <a:xfrm>
              <a:off x="3662" y="3689"/>
              <a:ext cx="994"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grpSp>
        <p:nvGrpSpPr>
          <p:cNvPr id="264143" name="Group 975"/>
          <p:cNvGrpSpPr>
            <a:grpSpLocks/>
          </p:cNvGrpSpPr>
          <p:nvPr/>
        </p:nvGrpSpPr>
        <p:grpSpPr bwMode="auto">
          <a:xfrm>
            <a:off x="5838825" y="2152650"/>
            <a:ext cx="890588" cy="849313"/>
            <a:chOff x="1830" y="1113"/>
            <a:chExt cx="561" cy="535"/>
          </a:xfrm>
        </p:grpSpPr>
        <p:grpSp>
          <p:nvGrpSpPr>
            <p:cNvPr id="264144" name="Group 976"/>
            <p:cNvGrpSpPr>
              <a:grpSpLocks/>
            </p:cNvGrpSpPr>
            <p:nvPr/>
          </p:nvGrpSpPr>
          <p:grpSpPr bwMode="auto">
            <a:xfrm>
              <a:off x="1830" y="1131"/>
              <a:ext cx="447" cy="517"/>
              <a:chOff x="1830" y="1131"/>
              <a:chExt cx="447" cy="517"/>
            </a:xfrm>
          </p:grpSpPr>
          <p:sp>
            <p:nvSpPr>
              <p:cNvPr id="264145" name="Freeform 977"/>
              <p:cNvSpPr>
                <a:spLocks/>
              </p:cNvSpPr>
              <p:nvPr/>
            </p:nvSpPr>
            <p:spPr bwMode="auto">
              <a:xfrm>
                <a:off x="1836" y="1384"/>
                <a:ext cx="360" cy="210"/>
              </a:xfrm>
              <a:custGeom>
                <a:avLst/>
                <a:gdLst/>
                <a:ahLst/>
                <a:cxnLst>
                  <a:cxn ang="0">
                    <a:pos x="116" y="209"/>
                  </a:cxn>
                  <a:cxn ang="0">
                    <a:pos x="359" y="137"/>
                  </a:cxn>
                  <a:cxn ang="0">
                    <a:pos x="359" y="103"/>
                  </a:cxn>
                  <a:cxn ang="0">
                    <a:pos x="192" y="0"/>
                  </a:cxn>
                  <a:cxn ang="0">
                    <a:pos x="0" y="122"/>
                  </a:cxn>
                  <a:cxn ang="0">
                    <a:pos x="0" y="138"/>
                  </a:cxn>
                  <a:cxn ang="0">
                    <a:pos x="116" y="209"/>
                  </a:cxn>
                </a:cxnLst>
                <a:rect l="0" t="0" r="r" b="b"/>
                <a:pathLst>
                  <a:path w="360" h="210">
                    <a:moveTo>
                      <a:pt x="116" y="209"/>
                    </a:moveTo>
                    <a:lnTo>
                      <a:pt x="359" y="137"/>
                    </a:lnTo>
                    <a:lnTo>
                      <a:pt x="359" y="103"/>
                    </a:lnTo>
                    <a:lnTo>
                      <a:pt x="192" y="0"/>
                    </a:lnTo>
                    <a:lnTo>
                      <a:pt x="0" y="122"/>
                    </a:lnTo>
                    <a:lnTo>
                      <a:pt x="0" y="138"/>
                    </a:lnTo>
                    <a:lnTo>
                      <a:pt x="116" y="209"/>
                    </a:lnTo>
                  </a:path>
                </a:pathLst>
              </a:custGeom>
              <a:solidFill>
                <a:srgbClr val="868686"/>
              </a:solidFill>
              <a:ln w="9525" cap="rnd">
                <a:noFill/>
                <a:round/>
                <a:headEnd/>
                <a:tailEnd/>
              </a:ln>
              <a:effectLst/>
            </p:spPr>
            <p:txBody>
              <a:bodyPr/>
              <a:lstStyle/>
              <a:p>
                <a:endParaRPr lang="es-MX"/>
              </a:p>
            </p:txBody>
          </p:sp>
          <p:sp>
            <p:nvSpPr>
              <p:cNvPr id="264146" name="Freeform 978"/>
              <p:cNvSpPr>
                <a:spLocks/>
              </p:cNvSpPr>
              <p:nvPr/>
            </p:nvSpPr>
            <p:spPr bwMode="auto">
              <a:xfrm>
                <a:off x="1830" y="1347"/>
                <a:ext cx="370" cy="224"/>
              </a:xfrm>
              <a:custGeom>
                <a:avLst/>
                <a:gdLst/>
                <a:ahLst/>
                <a:cxnLst>
                  <a:cxn ang="0">
                    <a:pos x="121" y="223"/>
                  </a:cxn>
                  <a:cxn ang="0">
                    <a:pos x="369" y="151"/>
                  </a:cxn>
                  <a:cxn ang="0">
                    <a:pos x="369" y="62"/>
                  </a:cxn>
                  <a:cxn ang="0">
                    <a:pos x="263" y="0"/>
                  </a:cxn>
                  <a:cxn ang="0">
                    <a:pos x="0" y="73"/>
                  </a:cxn>
                  <a:cxn ang="0">
                    <a:pos x="0" y="149"/>
                  </a:cxn>
                  <a:cxn ang="0">
                    <a:pos x="121" y="223"/>
                  </a:cxn>
                </a:cxnLst>
                <a:rect l="0" t="0" r="r" b="b"/>
                <a:pathLst>
                  <a:path w="370" h="224">
                    <a:moveTo>
                      <a:pt x="121" y="223"/>
                    </a:moveTo>
                    <a:lnTo>
                      <a:pt x="369" y="151"/>
                    </a:lnTo>
                    <a:lnTo>
                      <a:pt x="369" y="62"/>
                    </a:lnTo>
                    <a:lnTo>
                      <a:pt x="263" y="0"/>
                    </a:lnTo>
                    <a:lnTo>
                      <a:pt x="0" y="73"/>
                    </a:lnTo>
                    <a:lnTo>
                      <a:pt x="0" y="149"/>
                    </a:lnTo>
                    <a:lnTo>
                      <a:pt x="121" y="223"/>
                    </a:lnTo>
                  </a:path>
                </a:pathLst>
              </a:custGeom>
              <a:solidFill>
                <a:srgbClr val="DDDDDD"/>
              </a:solidFill>
              <a:ln w="9525" cap="rnd">
                <a:noFill/>
                <a:round/>
                <a:headEnd/>
                <a:tailEnd/>
              </a:ln>
              <a:effectLst/>
            </p:spPr>
            <p:txBody>
              <a:bodyPr/>
              <a:lstStyle/>
              <a:p>
                <a:endParaRPr lang="es-MX"/>
              </a:p>
            </p:txBody>
          </p:sp>
          <p:sp>
            <p:nvSpPr>
              <p:cNvPr id="264147" name="Freeform 979"/>
              <p:cNvSpPr>
                <a:spLocks/>
              </p:cNvSpPr>
              <p:nvPr/>
            </p:nvSpPr>
            <p:spPr bwMode="auto">
              <a:xfrm>
                <a:off x="1834" y="1430"/>
                <a:ext cx="119" cy="133"/>
              </a:xfrm>
              <a:custGeom>
                <a:avLst/>
                <a:gdLst/>
                <a:ahLst/>
                <a:cxnLst>
                  <a:cxn ang="0">
                    <a:pos x="0" y="64"/>
                  </a:cxn>
                  <a:cxn ang="0">
                    <a:pos x="0" y="0"/>
                  </a:cxn>
                  <a:cxn ang="0">
                    <a:pos x="114" y="59"/>
                  </a:cxn>
                  <a:cxn ang="0">
                    <a:pos x="118" y="132"/>
                  </a:cxn>
                  <a:cxn ang="0">
                    <a:pos x="0" y="64"/>
                  </a:cxn>
                </a:cxnLst>
                <a:rect l="0" t="0" r="r" b="b"/>
                <a:pathLst>
                  <a:path w="119" h="133">
                    <a:moveTo>
                      <a:pt x="0" y="64"/>
                    </a:moveTo>
                    <a:lnTo>
                      <a:pt x="0" y="0"/>
                    </a:lnTo>
                    <a:lnTo>
                      <a:pt x="114" y="59"/>
                    </a:lnTo>
                    <a:lnTo>
                      <a:pt x="118" y="132"/>
                    </a:lnTo>
                    <a:lnTo>
                      <a:pt x="0" y="64"/>
                    </a:lnTo>
                  </a:path>
                </a:pathLst>
              </a:custGeom>
              <a:solidFill>
                <a:srgbClr val="B2B2B2"/>
              </a:solidFill>
              <a:ln w="9525" cap="rnd">
                <a:noFill/>
                <a:round/>
                <a:headEnd/>
                <a:tailEnd/>
              </a:ln>
              <a:effectLst/>
            </p:spPr>
            <p:txBody>
              <a:bodyPr/>
              <a:lstStyle/>
              <a:p>
                <a:endParaRPr lang="es-MX"/>
              </a:p>
            </p:txBody>
          </p:sp>
          <p:sp>
            <p:nvSpPr>
              <p:cNvPr id="264148" name="Freeform 980"/>
              <p:cNvSpPr>
                <a:spLocks/>
              </p:cNvSpPr>
              <p:nvPr/>
            </p:nvSpPr>
            <p:spPr bwMode="auto">
              <a:xfrm>
                <a:off x="1962" y="1522"/>
                <a:ext cx="313" cy="126"/>
              </a:xfrm>
              <a:custGeom>
                <a:avLst/>
                <a:gdLst/>
                <a:ahLst/>
                <a:cxnLst>
                  <a:cxn ang="0">
                    <a:pos x="56" y="125"/>
                  </a:cxn>
                  <a:cxn ang="0">
                    <a:pos x="312" y="52"/>
                  </a:cxn>
                  <a:cxn ang="0">
                    <a:pos x="223" y="0"/>
                  </a:cxn>
                  <a:cxn ang="0">
                    <a:pos x="0" y="58"/>
                  </a:cxn>
                  <a:cxn ang="0">
                    <a:pos x="56" y="125"/>
                  </a:cxn>
                </a:cxnLst>
                <a:rect l="0" t="0" r="r" b="b"/>
                <a:pathLst>
                  <a:path w="313" h="126">
                    <a:moveTo>
                      <a:pt x="56" y="125"/>
                    </a:moveTo>
                    <a:lnTo>
                      <a:pt x="312" y="52"/>
                    </a:lnTo>
                    <a:lnTo>
                      <a:pt x="223" y="0"/>
                    </a:lnTo>
                    <a:lnTo>
                      <a:pt x="0" y="58"/>
                    </a:lnTo>
                    <a:lnTo>
                      <a:pt x="56" y="125"/>
                    </a:lnTo>
                  </a:path>
                </a:pathLst>
              </a:custGeom>
              <a:solidFill>
                <a:srgbClr val="868686"/>
              </a:solidFill>
              <a:ln w="9525" cap="rnd">
                <a:noFill/>
                <a:round/>
                <a:headEnd/>
                <a:tailEnd/>
              </a:ln>
              <a:effectLst/>
            </p:spPr>
            <p:txBody>
              <a:bodyPr/>
              <a:lstStyle/>
              <a:p>
                <a:endParaRPr lang="es-MX"/>
              </a:p>
            </p:txBody>
          </p:sp>
          <p:sp>
            <p:nvSpPr>
              <p:cNvPr id="264149" name="Freeform 981"/>
              <p:cNvSpPr>
                <a:spLocks/>
              </p:cNvSpPr>
              <p:nvPr/>
            </p:nvSpPr>
            <p:spPr bwMode="auto">
              <a:xfrm>
                <a:off x="1965" y="1513"/>
                <a:ext cx="312" cy="128"/>
              </a:xfrm>
              <a:custGeom>
                <a:avLst/>
                <a:gdLst/>
                <a:ahLst/>
                <a:cxnLst>
                  <a:cxn ang="0">
                    <a:pos x="55" y="127"/>
                  </a:cxn>
                  <a:cxn ang="0">
                    <a:pos x="311" y="53"/>
                  </a:cxn>
                  <a:cxn ang="0">
                    <a:pos x="222" y="0"/>
                  </a:cxn>
                  <a:cxn ang="0">
                    <a:pos x="0" y="61"/>
                  </a:cxn>
                  <a:cxn ang="0">
                    <a:pos x="55" y="127"/>
                  </a:cxn>
                </a:cxnLst>
                <a:rect l="0" t="0" r="r" b="b"/>
                <a:pathLst>
                  <a:path w="312" h="128">
                    <a:moveTo>
                      <a:pt x="55" y="127"/>
                    </a:moveTo>
                    <a:lnTo>
                      <a:pt x="311" y="53"/>
                    </a:lnTo>
                    <a:lnTo>
                      <a:pt x="222" y="0"/>
                    </a:lnTo>
                    <a:lnTo>
                      <a:pt x="0" y="61"/>
                    </a:lnTo>
                    <a:lnTo>
                      <a:pt x="55" y="127"/>
                    </a:lnTo>
                  </a:path>
                </a:pathLst>
              </a:custGeom>
              <a:solidFill>
                <a:srgbClr val="DDDDDD"/>
              </a:solidFill>
              <a:ln w="9525" cap="rnd">
                <a:noFill/>
                <a:round/>
                <a:headEnd/>
                <a:tailEnd/>
              </a:ln>
              <a:effectLst/>
            </p:spPr>
            <p:txBody>
              <a:bodyPr/>
              <a:lstStyle/>
              <a:p>
                <a:endParaRPr lang="es-MX"/>
              </a:p>
            </p:txBody>
          </p:sp>
          <p:sp>
            <p:nvSpPr>
              <p:cNvPr id="264150" name="Line 982"/>
              <p:cNvSpPr>
                <a:spLocks noChangeShapeType="1"/>
              </p:cNvSpPr>
              <p:nvPr/>
            </p:nvSpPr>
            <p:spPr bwMode="auto">
              <a:xfrm flipV="1">
                <a:off x="1973" y="1437"/>
                <a:ext cx="199" cy="57"/>
              </a:xfrm>
              <a:prstGeom prst="line">
                <a:avLst/>
              </a:prstGeom>
              <a:noFill/>
              <a:ln w="9525">
                <a:noFill/>
                <a:round/>
                <a:headEnd type="none" w="sm" len="sm"/>
                <a:tailEnd type="none" w="sm" len="sm"/>
              </a:ln>
              <a:effectLst/>
            </p:spPr>
            <p:txBody>
              <a:bodyPr/>
              <a:lstStyle/>
              <a:p>
                <a:endParaRPr lang="es-MX"/>
              </a:p>
            </p:txBody>
          </p:sp>
          <p:sp>
            <p:nvSpPr>
              <p:cNvPr id="264151" name="Freeform 983"/>
              <p:cNvSpPr>
                <a:spLocks/>
              </p:cNvSpPr>
              <p:nvPr/>
            </p:nvSpPr>
            <p:spPr bwMode="auto">
              <a:xfrm>
                <a:off x="1973" y="1437"/>
                <a:ext cx="200" cy="58"/>
              </a:xfrm>
              <a:custGeom>
                <a:avLst/>
                <a:gdLst/>
                <a:ahLst/>
                <a:cxnLst>
                  <a:cxn ang="0">
                    <a:pos x="0" y="57"/>
                  </a:cxn>
                  <a:cxn ang="0">
                    <a:pos x="199" y="0"/>
                  </a:cxn>
                  <a:cxn ang="0">
                    <a:pos x="0" y="57"/>
                  </a:cxn>
                </a:cxnLst>
                <a:rect l="0" t="0" r="r" b="b"/>
                <a:pathLst>
                  <a:path w="200" h="58">
                    <a:moveTo>
                      <a:pt x="0" y="57"/>
                    </a:moveTo>
                    <a:lnTo>
                      <a:pt x="199" y="0"/>
                    </a:lnTo>
                    <a:lnTo>
                      <a:pt x="0" y="57"/>
                    </a:lnTo>
                  </a:path>
                </a:pathLst>
              </a:custGeom>
              <a:noFill/>
              <a:ln w="12700" cap="rnd" cmpd="sng">
                <a:solidFill>
                  <a:srgbClr val="B2B2B2"/>
                </a:solidFill>
                <a:prstDash val="solid"/>
                <a:round/>
                <a:headEnd type="none" w="sm" len="sm"/>
                <a:tailEnd type="none" w="sm" len="sm"/>
              </a:ln>
              <a:effectLst/>
            </p:spPr>
            <p:txBody>
              <a:bodyPr/>
              <a:lstStyle/>
              <a:p>
                <a:endParaRPr lang="es-MX"/>
              </a:p>
            </p:txBody>
          </p:sp>
          <p:sp>
            <p:nvSpPr>
              <p:cNvPr id="264152" name="Freeform 984"/>
              <p:cNvSpPr>
                <a:spLocks/>
              </p:cNvSpPr>
              <p:nvPr/>
            </p:nvSpPr>
            <p:spPr bwMode="auto">
              <a:xfrm>
                <a:off x="1984" y="1481"/>
                <a:ext cx="43" cy="18"/>
              </a:xfrm>
              <a:custGeom>
                <a:avLst/>
                <a:gdLst/>
                <a:ahLst/>
                <a:cxnLst>
                  <a:cxn ang="0">
                    <a:pos x="0" y="11"/>
                  </a:cxn>
                  <a:cxn ang="0">
                    <a:pos x="41" y="0"/>
                  </a:cxn>
                  <a:cxn ang="0">
                    <a:pos x="42" y="5"/>
                  </a:cxn>
                  <a:cxn ang="0">
                    <a:pos x="0" y="17"/>
                  </a:cxn>
                  <a:cxn ang="0">
                    <a:pos x="0" y="11"/>
                  </a:cxn>
                </a:cxnLst>
                <a:rect l="0" t="0" r="r" b="b"/>
                <a:pathLst>
                  <a:path w="43" h="18">
                    <a:moveTo>
                      <a:pt x="0" y="11"/>
                    </a:moveTo>
                    <a:lnTo>
                      <a:pt x="41" y="0"/>
                    </a:lnTo>
                    <a:lnTo>
                      <a:pt x="42" y="5"/>
                    </a:lnTo>
                    <a:lnTo>
                      <a:pt x="0" y="17"/>
                    </a:lnTo>
                    <a:lnTo>
                      <a:pt x="0" y="11"/>
                    </a:lnTo>
                  </a:path>
                </a:pathLst>
              </a:custGeom>
              <a:solidFill>
                <a:srgbClr val="4C4C4C"/>
              </a:solidFill>
              <a:ln w="9525" cap="rnd">
                <a:noFill/>
                <a:round/>
                <a:headEnd/>
                <a:tailEnd/>
              </a:ln>
              <a:effectLst/>
            </p:spPr>
            <p:txBody>
              <a:bodyPr/>
              <a:lstStyle/>
              <a:p>
                <a:endParaRPr lang="es-MX"/>
              </a:p>
            </p:txBody>
          </p:sp>
          <p:sp>
            <p:nvSpPr>
              <p:cNvPr id="264153" name="Freeform 985"/>
              <p:cNvSpPr>
                <a:spLocks/>
              </p:cNvSpPr>
              <p:nvPr/>
            </p:nvSpPr>
            <p:spPr bwMode="auto">
              <a:xfrm>
                <a:off x="1984" y="1481"/>
                <a:ext cx="43" cy="18"/>
              </a:xfrm>
              <a:custGeom>
                <a:avLst/>
                <a:gdLst/>
                <a:ahLst/>
                <a:cxnLst>
                  <a:cxn ang="0">
                    <a:pos x="0" y="11"/>
                  </a:cxn>
                  <a:cxn ang="0">
                    <a:pos x="41" y="0"/>
                  </a:cxn>
                  <a:cxn ang="0">
                    <a:pos x="42" y="5"/>
                  </a:cxn>
                  <a:cxn ang="0">
                    <a:pos x="0" y="17"/>
                  </a:cxn>
                  <a:cxn ang="0">
                    <a:pos x="0" y="11"/>
                  </a:cxn>
                </a:cxnLst>
                <a:rect l="0" t="0" r="r" b="b"/>
                <a:pathLst>
                  <a:path w="43" h="18">
                    <a:moveTo>
                      <a:pt x="0" y="11"/>
                    </a:moveTo>
                    <a:lnTo>
                      <a:pt x="41" y="0"/>
                    </a:lnTo>
                    <a:lnTo>
                      <a:pt x="42" y="5"/>
                    </a:lnTo>
                    <a:lnTo>
                      <a:pt x="0" y="17"/>
                    </a:lnTo>
                    <a:lnTo>
                      <a:pt x="0" y="11"/>
                    </a:lnTo>
                  </a:path>
                </a:pathLst>
              </a:custGeom>
              <a:solidFill>
                <a:srgbClr val="B2B2B2"/>
              </a:solidFill>
              <a:ln w="9525" cap="rnd">
                <a:noFill/>
                <a:round/>
                <a:headEnd type="none" w="sm" len="sm"/>
                <a:tailEnd type="none" w="sm" len="sm"/>
              </a:ln>
              <a:effectLst/>
            </p:spPr>
            <p:txBody>
              <a:bodyPr/>
              <a:lstStyle/>
              <a:p>
                <a:endParaRPr lang="es-MX"/>
              </a:p>
            </p:txBody>
          </p:sp>
          <p:sp>
            <p:nvSpPr>
              <p:cNvPr id="264154" name="Freeform 986"/>
              <p:cNvSpPr>
                <a:spLocks/>
              </p:cNvSpPr>
              <p:nvPr/>
            </p:nvSpPr>
            <p:spPr bwMode="auto">
              <a:xfrm>
                <a:off x="2041" y="1465"/>
                <a:ext cx="44" cy="18"/>
              </a:xfrm>
              <a:custGeom>
                <a:avLst/>
                <a:gdLst/>
                <a:ahLst/>
                <a:cxnLst>
                  <a:cxn ang="0">
                    <a:pos x="0" y="11"/>
                  </a:cxn>
                  <a:cxn ang="0">
                    <a:pos x="42" y="0"/>
                  </a:cxn>
                  <a:cxn ang="0">
                    <a:pos x="43" y="5"/>
                  </a:cxn>
                  <a:cxn ang="0">
                    <a:pos x="1" y="17"/>
                  </a:cxn>
                  <a:cxn ang="0">
                    <a:pos x="0" y="11"/>
                  </a:cxn>
                </a:cxnLst>
                <a:rect l="0" t="0" r="r" b="b"/>
                <a:pathLst>
                  <a:path w="44" h="18">
                    <a:moveTo>
                      <a:pt x="0" y="11"/>
                    </a:moveTo>
                    <a:lnTo>
                      <a:pt x="42" y="0"/>
                    </a:lnTo>
                    <a:lnTo>
                      <a:pt x="43" y="5"/>
                    </a:lnTo>
                    <a:lnTo>
                      <a:pt x="1" y="17"/>
                    </a:lnTo>
                    <a:lnTo>
                      <a:pt x="0" y="11"/>
                    </a:lnTo>
                  </a:path>
                </a:pathLst>
              </a:custGeom>
              <a:solidFill>
                <a:srgbClr val="4C4C4C"/>
              </a:solidFill>
              <a:ln w="9525" cap="rnd">
                <a:noFill/>
                <a:round/>
                <a:headEnd/>
                <a:tailEnd/>
              </a:ln>
              <a:effectLst/>
            </p:spPr>
            <p:txBody>
              <a:bodyPr/>
              <a:lstStyle/>
              <a:p>
                <a:endParaRPr lang="es-MX"/>
              </a:p>
            </p:txBody>
          </p:sp>
          <p:sp>
            <p:nvSpPr>
              <p:cNvPr id="264155" name="Freeform 987"/>
              <p:cNvSpPr>
                <a:spLocks/>
              </p:cNvSpPr>
              <p:nvPr/>
            </p:nvSpPr>
            <p:spPr bwMode="auto">
              <a:xfrm>
                <a:off x="2041" y="1465"/>
                <a:ext cx="44" cy="18"/>
              </a:xfrm>
              <a:custGeom>
                <a:avLst/>
                <a:gdLst/>
                <a:ahLst/>
                <a:cxnLst>
                  <a:cxn ang="0">
                    <a:pos x="0" y="11"/>
                  </a:cxn>
                  <a:cxn ang="0">
                    <a:pos x="42" y="0"/>
                  </a:cxn>
                  <a:cxn ang="0">
                    <a:pos x="43" y="5"/>
                  </a:cxn>
                  <a:cxn ang="0">
                    <a:pos x="1" y="17"/>
                  </a:cxn>
                  <a:cxn ang="0">
                    <a:pos x="0" y="11"/>
                  </a:cxn>
                </a:cxnLst>
                <a:rect l="0" t="0" r="r" b="b"/>
                <a:pathLst>
                  <a:path w="44" h="18">
                    <a:moveTo>
                      <a:pt x="0" y="11"/>
                    </a:moveTo>
                    <a:lnTo>
                      <a:pt x="42" y="0"/>
                    </a:lnTo>
                    <a:lnTo>
                      <a:pt x="43" y="5"/>
                    </a:lnTo>
                    <a:lnTo>
                      <a:pt x="1" y="17"/>
                    </a:lnTo>
                    <a:lnTo>
                      <a:pt x="0" y="11"/>
                    </a:lnTo>
                  </a:path>
                </a:pathLst>
              </a:custGeom>
              <a:solidFill>
                <a:srgbClr val="B2B2B2"/>
              </a:solidFill>
              <a:ln w="9525" cap="rnd">
                <a:noFill/>
                <a:round/>
                <a:headEnd type="none" w="sm" len="sm"/>
                <a:tailEnd type="none" w="sm" len="sm"/>
              </a:ln>
              <a:effectLst/>
            </p:spPr>
            <p:txBody>
              <a:bodyPr/>
              <a:lstStyle/>
              <a:p>
                <a:endParaRPr lang="es-MX"/>
              </a:p>
            </p:txBody>
          </p:sp>
          <p:sp>
            <p:nvSpPr>
              <p:cNvPr id="264156" name="Freeform 988"/>
              <p:cNvSpPr>
                <a:spLocks/>
              </p:cNvSpPr>
              <p:nvPr/>
            </p:nvSpPr>
            <p:spPr bwMode="auto">
              <a:xfrm>
                <a:off x="1847" y="1171"/>
                <a:ext cx="341" cy="305"/>
              </a:xfrm>
              <a:custGeom>
                <a:avLst/>
                <a:gdLst/>
                <a:ahLst/>
                <a:cxnLst>
                  <a:cxn ang="0">
                    <a:pos x="98" y="304"/>
                  </a:cxn>
                  <a:cxn ang="0">
                    <a:pos x="340" y="237"/>
                  </a:cxn>
                  <a:cxn ang="0">
                    <a:pos x="332" y="13"/>
                  </a:cxn>
                  <a:cxn ang="0">
                    <a:pos x="317" y="0"/>
                  </a:cxn>
                  <a:cxn ang="0">
                    <a:pos x="98" y="61"/>
                  </a:cxn>
                  <a:cxn ang="0">
                    <a:pos x="47" y="32"/>
                  </a:cxn>
                  <a:cxn ang="0">
                    <a:pos x="0" y="62"/>
                  </a:cxn>
                  <a:cxn ang="0">
                    <a:pos x="21" y="241"/>
                  </a:cxn>
                  <a:cxn ang="0">
                    <a:pos x="98" y="304"/>
                  </a:cxn>
                </a:cxnLst>
                <a:rect l="0" t="0" r="r" b="b"/>
                <a:pathLst>
                  <a:path w="341" h="305">
                    <a:moveTo>
                      <a:pt x="98" y="304"/>
                    </a:moveTo>
                    <a:lnTo>
                      <a:pt x="340" y="237"/>
                    </a:lnTo>
                    <a:lnTo>
                      <a:pt x="332" y="13"/>
                    </a:lnTo>
                    <a:lnTo>
                      <a:pt x="317" y="0"/>
                    </a:lnTo>
                    <a:lnTo>
                      <a:pt x="98" y="61"/>
                    </a:lnTo>
                    <a:lnTo>
                      <a:pt x="47" y="32"/>
                    </a:lnTo>
                    <a:lnTo>
                      <a:pt x="0" y="62"/>
                    </a:lnTo>
                    <a:lnTo>
                      <a:pt x="21" y="241"/>
                    </a:lnTo>
                    <a:lnTo>
                      <a:pt x="98" y="304"/>
                    </a:lnTo>
                  </a:path>
                </a:pathLst>
              </a:custGeom>
              <a:solidFill>
                <a:srgbClr val="4C4C4C"/>
              </a:solidFill>
              <a:ln w="9525" cap="rnd">
                <a:noFill/>
                <a:round/>
                <a:headEnd/>
                <a:tailEnd/>
              </a:ln>
              <a:effectLst/>
            </p:spPr>
            <p:txBody>
              <a:bodyPr/>
              <a:lstStyle/>
              <a:p>
                <a:endParaRPr lang="es-MX"/>
              </a:p>
            </p:txBody>
          </p:sp>
          <p:sp>
            <p:nvSpPr>
              <p:cNvPr id="264157" name="Freeform 989"/>
              <p:cNvSpPr>
                <a:spLocks/>
              </p:cNvSpPr>
              <p:nvPr/>
            </p:nvSpPr>
            <p:spPr bwMode="auto">
              <a:xfrm>
                <a:off x="1842" y="1159"/>
                <a:ext cx="351" cy="311"/>
              </a:xfrm>
              <a:custGeom>
                <a:avLst/>
                <a:gdLst/>
                <a:ahLst/>
                <a:cxnLst>
                  <a:cxn ang="0">
                    <a:pos x="60" y="277"/>
                  </a:cxn>
                  <a:cxn ang="0">
                    <a:pos x="109" y="310"/>
                  </a:cxn>
                  <a:cxn ang="0">
                    <a:pos x="350" y="238"/>
                  </a:cxn>
                  <a:cxn ang="0">
                    <a:pos x="342" y="13"/>
                  </a:cxn>
                  <a:cxn ang="0">
                    <a:pos x="327" y="0"/>
                  </a:cxn>
                  <a:cxn ang="0">
                    <a:pos x="107" y="61"/>
                  </a:cxn>
                  <a:cxn ang="0">
                    <a:pos x="56" y="33"/>
                  </a:cxn>
                  <a:cxn ang="0">
                    <a:pos x="7" y="54"/>
                  </a:cxn>
                  <a:cxn ang="0">
                    <a:pos x="0" y="61"/>
                  </a:cxn>
                  <a:cxn ang="0">
                    <a:pos x="0" y="215"/>
                  </a:cxn>
                  <a:cxn ang="0">
                    <a:pos x="60" y="277"/>
                  </a:cxn>
                </a:cxnLst>
                <a:rect l="0" t="0" r="r" b="b"/>
                <a:pathLst>
                  <a:path w="351" h="311">
                    <a:moveTo>
                      <a:pt x="60" y="277"/>
                    </a:moveTo>
                    <a:lnTo>
                      <a:pt x="109" y="310"/>
                    </a:lnTo>
                    <a:lnTo>
                      <a:pt x="350" y="238"/>
                    </a:lnTo>
                    <a:lnTo>
                      <a:pt x="342" y="13"/>
                    </a:lnTo>
                    <a:lnTo>
                      <a:pt x="327" y="0"/>
                    </a:lnTo>
                    <a:lnTo>
                      <a:pt x="107" y="61"/>
                    </a:lnTo>
                    <a:lnTo>
                      <a:pt x="56" y="33"/>
                    </a:lnTo>
                    <a:lnTo>
                      <a:pt x="7" y="54"/>
                    </a:lnTo>
                    <a:lnTo>
                      <a:pt x="0" y="61"/>
                    </a:lnTo>
                    <a:lnTo>
                      <a:pt x="0" y="215"/>
                    </a:lnTo>
                    <a:lnTo>
                      <a:pt x="60" y="277"/>
                    </a:lnTo>
                  </a:path>
                </a:pathLst>
              </a:custGeom>
              <a:solidFill>
                <a:srgbClr val="DDDDDD"/>
              </a:solidFill>
              <a:ln w="9525" cap="rnd">
                <a:noFill/>
                <a:round/>
                <a:headEnd/>
                <a:tailEnd/>
              </a:ln>
              <a:effectLst/>
            </p:spPr>
            <p:txBody>
              <a:bodyPr/>
              <a:lstStyle/>
              <a:p>
                <a:endParaRPr lang="es-MX"/>
              </a:p>
            </p:txBody>
          </p:sp>
          <p:sp>
            <p:nvSpPr>
              <p:cNvPr id="264158" name="Freeform 990"/>
              <p:cNvSpPr>
                <a:spLocks/>
              </p:cNvSpPr>
              <p:nvPr/>
            </p:nvSpPr>
            <p:spPr bwMode="auto">
              <a:xfrm>
                <a:off x="1847" y="1202"/>
                <a:ext cx="46" cy="211"/>
              </a:xfrm>
              <a:custGeom>
                <a:avLst/>
                <a:gdLst/>
                <a:ahLst/>
                <a:cxnLst>
                  <a:cxn ang="0">
                    <a:pos x="0" y="163"/>
                  </a:cxn>
                  <a:cxn ang="0">
                    <a:pos x="1" y="20"/>
                  </a:cxn>
                  <a:cxn ang="0">
                    <a:pos x="45" y="0"/>
                  </a:cxn>
                  <a:cxn ang="0">
                    <a:pos x="44" y="210"/>
                  </a:cxn>
                  <a:cxn ang="0">
                    <a:pos x="0" y="163"/>
                  </a:cxn>
                </a:cxnLst>
                <a:rect l="0" t="0" r="r" b="b"/>
                <a:pathLst>
                  <a:path w="46" h="211">
                    <a:moveTo>
                      <a:pt x="0" y="163"/>
                    </a:moveTo>
                    <a:lnTo>
                      <a:pt x="1" y="20"/>
                    </a:lnTo>
                    <a:lnTo>
                      <a:pt x="45" y="0"/>
                    </a:lnTo>
                    <a:lnTo>
                      <a:pt x="44" y="210"/>
                    </a:lnTo>
                    <a:lnTo>
                      <a:pt x="0" y="163"/>
                    </a:lnTo>
                  </a:path>
                </a:pathLst>
              </a:custGeom>
              <a:solidFill>
                <a:srgbClr val="B2B2B2"/>
              </a:solidFill>
              <a:ln w="9525" cap="rnd">
                <a:noFill/>
                <a:round/>
                <a:headEnd/>
                <a:tailEnd/>
              </a:ln>
              <a:effectLst/>
            </p:spPr>
            <p:txBody>
              <a:bodyPr/>
              <a:lstStyle/>
              <a:p>
                <a:endParaRPr lang="es-MX"/>
              </a:p>
            </p:txBody>
          </p:sp>
          <p:sp>
            <p:nvSpPr>
              <p:cNvPr id="264159" name="Freeform 991"/>
              <p:cNvSpPr>
                <a:spLocks/>
              </p:cNvSpPr>
              <p:nvPr/>
            </p:nvSpPr>
            <p:spPr bwMode="auto">
              <a:xfrm>
                <a:off x="1906" y="1208"/>
                <a:ext cx="40" cy="246"/>
              </a:xfrm>
              <a:custGeom>
                <a:avLst/>
                <a:gdLst/>
                <a:ahLst/>
                <a:cxnLst>
                  <a:cxn ang="0">
                    <a:pos x="0" y="220"/>
                  </a:cxn>
                  <a:cxn ang="0">
                    <a:pos x="39" y="245"/>
                  </a:cxn>
                  <a:cxn ang="0">
                    <a:pos x="39" y="22"/>
                  </a:cxn>
                  <a:cxn ang="0">
                    <a:pos x="2" y="0"/>
                  </a:cxn>
                  <a:cxn ang="0">
                    <a:pos x="0" y="220"/>
                  </a:cxn>
                </a:cxnLst>
                <a:rect l="0" t="0" r="r" b="b"/>
                <a:pathLst>
                  <a:path w="40" h="246">
                    <a:moveTo>
                      <a:pt x="0" y="220"/>
                    </a:moveTo>
                    <a:lnTo>
                      <a:pt x="39" y="245"/>
                    </a:lnTo>
                    <a:lnTo>
                      <a:pt x="39" y="22"/>
                    </a:lnTo>
                    <a:lnTo>
                      <a:pt x="2" y="0"/>
                    </a:lnTo>
                    <a:lnTo>
                      <a:pt x="0" y="220"/>
                    </a:lnTo>
                  </a:path>
                </a:pathLst>
              </a:custGeom>
              <a:solidFill>
                <a:srgbClr val="B2B2B2"/>
              </a:solidFill>
              <a:ln w="9525" cap="rnd">
                <a:noFill/>
                <a:round/>
                <a:headEnd/>
                <a:tailEnd/>
              </a:ln>
              <a:effectLst/>
            </p:spPr>
            <p:txBody>
              <a:bodyPr/>
              <a:lstStyle/>
              <a:p>
                <a:endParaRPr lang="es-MX"/>
              </a:p>
            </p:txBody>
          </p:sp>
          <p:sp>
            <p:nvSpPr>
              <p:cNvPr id="264160" name="Freeform 992"/>
              <p:cNvSpPr>
                <a:spLocks/>
              </p:cNvSpPr>
              <p:nvPr/>
            </p:nvSpPr>
            <p:spPr bwMode="auto">
              <a:xfrm>
                <a:off x="1986" y="1196"/>
                <a:ext cx="175" cy="232"/>
              </a:xfrm>
              <a:custGeom>
                <a:avLst/>
                <a:gdLst/>
                <a:ahLst/>
                <a:cxnLst>
                  <a:cxn ang="0">
                    <a:pos x="174" y="181"/>
                  </a:cxn>
                  <a:cxn ang="0">
                    <a:pos x="0" y="231"/>
                  </a:cxn>
                  <a:cxn ang="0">
                    <a:pos x="0" y="49"/>
                  </a:cxn>
                  <a:cxn ang="0">
                    <a:pos x="168" y="0"/>
                  </a:cxn>
                  <a:cxn ang="0">
                    <a:pos x="174" y="181"/>
                  </a:cxn>
                </a:cxnLst>
                <a:rect l="0" t="0" r="r" b="b"/>
                <a:pathLst>
                  <a:path w="175" h="232">
                    <a:moveTo>
                      <a:pt x="174" y="181"/>
                    </a:moveTo>
                    <a:lnTo>
                      <a:pt x="0" y="231"/>
                    </a:lnTo>
                    <a:lnTo>
                      <a:pt x="0" y="49"/>
                    </a:lnTo>
                    <a:lnTo>
                      <a:pt x="168" y="0"/>
                    </a:lnTo>
                    <a:lnTo>
                      <a:pt x="174" y="181"/>
                    </a:lnTo>
                  </a:path>
                </a:pathLst>
              </a:custGeom>
              <a:solidFill>
                <a:srgbClr val="032896"/>
              </a:solidFill>
              <a:ln w="9525" cap="rnd">
                <a:noFill/>
                <a:round/>
                <a:headEnd/>
                <a:tailEnd/>
              </a:ln>
              <a:effectLst/>
            </p:spPr>
            <p:txBody>
              <a:bodyPr/>
              <a:lstStyle/>
              <a:p>
                <a:endParaRPr lang="es-MX"/>
              </a:p>
            </p:txBody>
          </p:sp>
          <p:sp>
            <p:nvSpPr>
              <p:cNvPr id="264161" name="Freeform 993"/>
              <p:cNvSpPr>
                <a:spLocks/>
              </p:cNvSpPr>
              <p:nvPr/>
            </p:nvSpPr>
            <p:spPr bwMode="auto">
              <a:xfrm>
                <a:off x="1898" y="1131"/>
                <a:ext cx="272" cy="91"/>
              </a:xfrm>
              <a:custGeom>
                <a:avLst/>
                <a:gdLst/>
                <a:ahLst/>
                <a:cxnLst>
                  <a:cxn ang="0">
                    <a:pos x="219" y="0"/>
                  </a:cxn>
                  <a:cxn ang="0">
                    <a:pos x="271" y="28"/>
                  </a:cxn>
                  <a:cxn ang="0">
                    <a:pos x="51" y="90"/>
                  </a:cxn>
                  <a:cxn ang="0">
                    <a:pos x="0" y="62"/>
                  </a:cxn>
                  <a:cxn ang="0">
                    <a:pos x="219" y="0"/>
                  </a:cxn>
                </a:cxnLst>
                <a:rect l="0" t="0" r="r" b="b"/>
                <a:pathLst>
                  <a:path w="272" h="91">
                    <a:moveTo>
                      <a:pt x="219" y="0"/>
                    </a:moveTo>
                    <a:lnTo>
                      <a:pt x="271" y="28"/>
                    </a:lnTo>
                    <a:lnTo>
                      <a:pt x="51" y="90"/>
                    </a:lnTo>
                    <a:lnTo>
                      <a:pt x="0" y="62"/>
                    </a:lnTo>
                    <a:lnTo>
                      <a:pt x="219" y="0"/>
                    </a:lnTo>
                  </a:path>
                </a:pathLst>
              </a:custGeom>
              <a:solidFill>
                <a:srgbClr val="B2B2B2"/>
              </a:solidFill>
              <a:ln w="9525" cap="rnd">
                <a:noFill/>
                <a:round/>
                <a:headEnd/>
                <a:tailEnd/>
              </a:ln>
              <a:effectLst/>
            </p:spPr>
            <p:txBody>
              <a:bodyPr/>
              <a:lstStyle/>
              <a:p>
                <a:endParaRPr lang="es-MX"/>
              </a:p>
            </p:txBody>
          </p:sp>
        </p:grpSp>
        <p:sp>
          <p:nvSpPr>
            <p:cNvPr id="264162" name="Freeform 994"/>
            <p:cNvSpPr>
              <a:spLocks/>
            </p:cNvSpPr>
            <p:nvPr/>
          </p:nvSpPr>
          <p:spPr bwMode="auto">
            <a:xfrm>
              <a:off x="2020" y="1113"/>
              <a:ext cx="371" cy="348"/>
            </a:xfrm>
            <a:custGeom>
              <a:avLst/>
              <a:gdLst/>
              <a:ahLst/>
              <a:cxnLst>
                <a:cxn ang="0">
                  <a:pos x="0" y="178"/>
                </a:cxn>
                <a:cxn ang="0">
                  <a:pos x="128" y="38"/>
                </a:cxn>
                <a:cxn ang="0">
                  <a:pos x="324" y="0"/>
                </a:cxn>
                <a:cxn ang="0">
                  <a:pos x="370" y="275"/>
                </a:cxn>
                <a:cxn ang="0">
                  <a:pos x="353" y="278"/>
                </a:cxn>
                <a:cxn ang="0">
                  <a:pos x="357" y="292"/>
                </a:cxn>
                <a:cxn ang="0">
                  <a:pos x="340" y="295"/>
                </a:cxn>
                <a:cxn ang="0">
                  <a:pos x="150" y="347"/>
                </a:cxn>
                <a:cxn ang="0">
                  <a:pos x="2" y="259"/>
                </a:cxn>
                <a:cxn ang="0">
                  <a:pos x="0" y="178"/>
                </a:cxn>
              </a:cxnLst>
              <a:rect l="0" t="0" r="r" b="b"/>
              <a:pathLst>
                <a:path w="371" h="348">
                  <a:moveTo>
                    <a:pt x="0" y="178"/>
                  </a:moveTo>
                  <a:lnTo>
                    <a:pt x="128" y="38"/>
                  </a:lnTo>
                  <a:lnTo>
                    <a:pt x="324" y="0"/>
                  </a:lnTo>
                  <a:lnTo>
                    <a:pt x="370" y="275"/>
                  </a:lnTo>
                  <a:lnTo>
                    <a:pt x="353" y="278"/>
                  </a:lnTo>
                  <a:lnTo>
                    <a:pt x="357" y="292"/>
                  </a:lnTo>
                  <a:lnTo>
                    <a:pt x="340" y="295"/>
                  </a:lnTo>
                  <a:lnTo>
                    <a:pt x="150" y="347"/>
                  </a:lnTo>
                  <a:lnTo>
                    <a:pt x="2" y="259"/>
                  </a:lnTo>
                  <a:lnTo>
                    <a:pt x="0" y="178"/>
                  </a:lnTo>
                </a:path>
              </a:pathLst>
            </a:custGeom>
            <a:solidFill>
              <a:srgbClr val="CCECFF"/>
            </a:solidFill>
            <a:ln w="9525" cap="rnd">
              <a:noFill/>
              <a:round/>
              <a:headEnd/>
              <a:tailEnd/>
            </a:ln>
            <a:effectLst/>
          </p:spPr>
          <p:txBody>
            <a:bodyPr/>
            <a:lstStyle/>
            <a:p>
              <a:endParaRPr lang="es-MX"/>
            </a:p>
          </p:txBody>
        </p:sp>
        <p:sp>
          <p:nvSpPr>
            <p:cNvPr id="264163" name="Line 995"/>
            <p:cNvSpPr>
              <a:spLocks noChangeShapeType="1"/>
            </p:cNvSpPr>
            <p:nvPr/>
          </p:nvSpPr>
          <p:spPr bwMode="auto">
            <a:xfrm flipH="1">
              <a:off x="2229" y="1196"/>
              <a:ext cx="71" cy="105"/>
            </a:xfrm>
            <a:prstGeom prst="line">
              <a:avLst/>
            </a:prstGeom>
            <a:noFill/>
            <a:ln w="9525">
              <a:noFill/>
              <a:round/>
              <a:headEnd type="none" w="sm" len="sm"/>
              <a:tailEnd type="none" w="sm" len="sm"/>
            </a:ln>
            <a:effectLst/>
          </p:spPr>
          <p:txBody>
            <a:bodyPr/>
            <a:lstStyle/>
            <a:p>
              <a:endParaRPr lang="es-MX"/>
            </a:p>
          </p:txBody>
        </p:sp>
        <p:sp>
          <p:nvSpPr>
            <p:cNvPr id="264164" name="Line 996"/>
            <p:cNvSpPr>
              <a:spLocks noChangeShapeType="1"/>
            </p:cNvSpPr>
            <p:nvPr/>
          </p:nvSpPr>
          <p:spPr bwMode="auto">
            <a:xfrm flipH="1">
              <a:off x="2238" y="1178"/>
              <a:ext cx="86" cy="126"/>
            </a:xfrm>
            <a:prstGeom prst="line">
              <a:avLst/>
            </a:prstGeom>
            <a:noFill/>
            <a:ln w="9525">
              <a:noFill/>
              <a:round/>
              <a:headEnd type="none" w="sm" len="sm"/>
              <a:tailEnd type="none" w="sm" len="sm"/>
            </a:ln>
            <a:effectLst/>
          </p:spPr>
          <p:txBody>
            <a:bodyPr/>
            <a:lstStyle/>
            <a:p>
              <a:endParaRPr lang="es-MX"/>
            </a:p>
          </p:txBody>
        </p:sp>
        <p:sp>
          <p:nvSpPr>
            <p:cNvPr id="264165" name="Line 997"/>
            <p:cNvSpPr>
              <a:spLocks noChangeShapeType="1"/>
            </p:cNvSpPr>
            <p:nvPr/>
          </p:nvSpPr>
          <p:spPr bwMode="auto">
            <a:xfrm flipH="1">
              <a:off x="2236" y="1230"/>
              <a:ext cx="70" cy="104"/>
            </a:xfrm>
            <a:prstGeom prst="line">
              <a:avLst/>
            </a:prstGeom>
            <a:noFill/>
            <a:ln w="9525">
              <a:noFill/>
              <a:round/>
              <a:headEnd type="none" w="sm" len="sm"/>
              <a:tailEnd type="none" w="sm" len="sm"/>
            </a:ln>
            <a:effectLst/>
          </p:spPr>
          <p:txBody>
            <a:bodyPr/>
            <a:lstStyle/>
            <a:p>
              <a:endParaRPr lang="es-MX"/>
            </a:p>
          </p:txBody>
        </p:sp>
        <p:sp>
          <p:nvSpPr>
            <p:cNvPr id="264166" name="Freeform 998"/>
            <p:cNvSpPr>
              <a:spLocks/>
            </p:cNvSpPr>
            <p:nvPr/>
          </p:nvSpPr>
          <p:spPr bwMode="auto">
            <a:xfrm>
              <a:off x="2139" y="1138"/>
              <a:ext cx="235" cy="301"/>
            </a:xfrm>
            <a:custGeom>
              <a:avLst/>
              <a:gdLst/>
              <a:ahLst/>
              <a:cxnLst>
                <a:cxn ang="0">
                  <a:pos x="196" y="0"/>
                </a:cxn>
                <a:cxn ang="0">
                  <a:pos x="234" y="256"/>
                </a:cxn>
                <a:cxn ang="0">
                  <a:pos x="37" y="300"/>
                </a:cxn>
                <a:cxn ang="0">
                  <a:pos x="0" y="36"/>
                </a:cxn>
                <a:cxn ang="0">
                  <a:pos x="196" y="0"/>
                </a:cxn>
              </a:cxnLst>
              <a:rect l="0" t="0" r="r" b="b"/>
              <a:pathLst>
                <a:path w="235" h="301">
                  <a:moveTo>
                    <a:pt x="196" y="0"/>
                  </a:moveTo>
                  <a:lnTo>
                    <a:pt x="234" y="256"/>
                  </a:lnTo>
                  <a:lnTo>
                    <a:pt x="37" y="300"/>
                  </a:lnTo>
                  <a:lnTo>
                    <a:pt x="0" y="36"/>
                  </a:lnTo>
                  <a:lnTo>
                    <a:pt x="196" y="0"/>
                  </a:lnTo>
                </a:path>
              </a:pathLst>
            </a:custGeom>
            <a:solidFill>
              <a:srgbClr val="006699"/>
            </a:solidFill>
            <a:ln w="9525" cap="rnd">
              <a:noFill/>
              <a:round/>
              <a:headEnd/>
              <a:tailEnd/>
            </a:ln>
            <a:effectLst/>
          </p:spPr>
          <p:txBody>
            <a:bodyPr/>
            <a:lstStyle/>
            <a:p>
              <a:endParaRPr lang="es-MX"/>
            </a:p>
          </p:txBody>
        </p:sp>
        <p:grpSp>
          <p:nvGrpSpPr>
            <p:cNvPr id="264167" name="Group 999"/>
            <p:cNvGrpSpPr>
              <a:grpSpLocks/>
            </p:cNvGrpSpPr>
            <p:nvPr/>
          </p:nvGrpSpPr>
          <p:grpSpPr bwMode="auto">
            <a:xfrm>
              <a:off x="2156" y="1160"/>
              <a:ext cx="207" cy="249"/>
              <a:chOff x="2156" y="1160"/>
              <a:chExt cx="207" cy="249"/>
            </a:xfrm>
          </p:grpSpPr>
          <p:grpSp>
            <p:nvGrpSpPr>
              <p:cNvPr id="264168" name="Group 1000"/>
              <p:cNvGrpSpPr>
                <a:grpSpLocks/>
              </p:cNvGrpSpPr>
              <p:nvPr/>
            </p:nvGrpSpPr>
            <p:grpSpPr bwMode="auto">
              <a:xfrm>
                <a:off x="2156" y="1160"/>
                <a:ext cx="207" cy="249"/>
                <a:chOff x="2156" y="1160"/>
                <a:chExt cx="207" cy="249"/>
              </a:xfrm>
            </p:grpSpPr>
            <p:sp>
              <p:nvSpPr>
                <p:cNvPr id="264169" name="Freeform 1001"/>
                <p:cNvSpPr>
                  <a:spLocks/>
                </p:cNvSpPr>
                <p:nvPr/>
              </p:nvSpPr>
              <p:spPr bwMode="auto">
                <a:xfrm>
                  <a:off x="2157" y="1213"/>
                  <a:ext cx="89" cy="196"/>
                </a:xfrm>
                <a:custGeom>
                  <a:avLst/>
                  <a:gdLst/>
                  <a:ahLst/>
                  <a:cxnLst>
                    <a:cxn ang="0">
                      <a:pos x="0" y="0"/>
                    </a:cxn>
                    <a:cxn ang="0">
                      <a:pos x="23" y="168"/>
                    </a:cxn>
                    <a:cxn ang="0">
                      <a:pos x="88" y="195"/>
                    </a:cxn>
                    <a:cxn ang="0">
                      <a:pos x="64" y="26"/>
                    </a:cxn>
                    <a:cxn ang="0">
                      <a:pos x="0" y="0"/>
                    </a:cxn>
                  </a:cxnLst>
                  <a:rect l="0" t="0" r="r" b="b"/>
                  <a:pathLst>
                    <a:path w="89" h="196">
                      <a:moveTo>
                        <a:pt x="0" y="0"/>
                      </a:moveTo>
                      <a:lnTo>
                        <a:pt x="23" y="168"/>
                      </a:lnTo>
                      <a:lnTo>
                        <a:pt x="88" y="195"/>
                      </a:lnTo>
                      <a:lnTo>
                        <a:pt x="64" y="26"/>
                      </a:lnTo>
                      <a:lnTo>
                        <a:pt x="0" y="0"/>
                      </a:lnTo>
                    </a:path>
                  </a:pathLst>
                </a:custGeom>
                <a:solidFill>
                  <a:srgbClr val="CC0066"/>
                </a:solidFill>
                <a:ln w="9525" cap="rnd">
                  <a:noFill/>
                  <a:round/>
                  <a:headEnd/>
                  <a:tailEnd/>
                </a:ln>
                <a:effectLst/>
              </p:spPr>
              <p:txBody>
                <a:bodyPr/>
                <a:lstStyle/>
                <a:p>
                  <a:endParaRPr lang="es-MX"/>
                </a:p>
              </p:txBody>
            </p:sp>
            <p:sp>
              <p:nvSpPr>
                <p:cNvPr id="264170" name="Freeform 1002"/>
                <p:cNvSpPr>
                  <a:spLocks/>
                </p:cNvSpPr>
                <p:nvPr/>
              </p:nvSpPr>
              <p:spPr bwMode="auto">
                <a:xfrm>
                  <a:off x="2221" y="1186"/>
                  <a:ext cx="142" cy="223"/>
                </a:xfrm>
                <a:custGeom>
                  <a:avLst/>
                  <a:gdLst/>
                  <a:ahLst/>
                  <a:cxnLst>
                    <a:cxn ang="0">
                      <a:pos x="117" y="0"/>
                    </a:cxn>
                    <a:cxn ang="0">
                      <a:pos x="141" y="169"/>
                    </a:cxn>
                    <a:cxn ang="0">
                      <a:pos x="23" y="222"/>
                    </a:cxn>
                    <a:cxn ang="0">
                      <a:pos x="0" y="51"/>
                    </a:cxn>
                    <a:cxn ang="0">
                      <a:pos x="117" y="0"/>
                    </a:cxn>
                  </a:cxnLst>
                  <a:rect l="0" t="0" r="r" b="b"/>
                  <a:pathLst>
                    <a:path w="142" h="223">
                      <a:moveTo>
                        <a:pt x="117" y="0"/>
                      </a:moveTo>
                      <a:lnTo>
                        <a:pt x="141" y="169"/>
                      </a:lnTo>
                      <a:lnTo>
                        <a:pt x="23" y="222"/>
                      </a:lnTo>
                      <a:lnTo>
                        <a:pt x="0" y="51"/>
                      </a:lnTo>
                      <a:lnTo>
                        <a:pt x="117" y="0"/>
                      </a:lnTo>
                    </a:path>
                  </a:pathLst>
                </a:custGeom>
                <a:solidFill>
                  <a:srgbClr val="FFCCCC"/>
                </a:solidFill>
                <a:ln w="9525" cap="rnd">
                  <a:noFill/>
                  <a:round/>
                  <a:headEnd/>
                  <a:tailEnd/>
                </a:ln>
                <a:effectLst/>
              </p:spPr>
              <p:txBody>
                <a:bodyPr/>
                <a:lstStyle/>
                <a:p>
                  <a:endParaRPr lang="es-MX"/>
                </a:p>
              </p:txBody>
            </p:sp>
            <p:sp>
              <p:nvSpPr>
                <p:cNvPr id="264171" name="Freeform 1003"/>
                <p:cNvSpPr>
                  <a:spLocks/>
                </p:cNvSpPr>
                <p:nvPr/>
              </p:nvSpPr>
              <p:spPr bwMode="auto">
                <a:xfrm>
                  <a:off x="2157" y="1160"/>
                  <a:ext cx="183" cy="79"/>
                </a:xfrm>
                <a:custGeom>
                  <a:avLst/>
                  <a:gdLst/>
                  <a:ahLst/>
                  <a:cxnLst>
                    <a:cxn ang="0">
                      <a:pos x="0" y="52"/>
                    </a:cxn>
                    <a:cxn ang="0">
                      <a:pos x="121" y="0"/>
                    </a:cxn>
                    <a:cxn ang="0">
                      <a:pos x="182" y="26"/>
                    </a:cxn>
                    <a:cxn ang="0">
                      <a:pos x="63" y="78"/>
                    </a:cxn>
                    <a:cxn ang="0">
                      <a:pos x="0" y="52"/>
                    </a:cxn>
                  </a:cxnLst>
                  <a:rect l="0" t="0" r="r" b="b"/>
                  <a:pathLst>
                    <a:path w="183" h="79">
                      <a:moveTo>
                        <a:pt x="0" y="52"/>
                      </a:moveTo>
                      <a:lnTo>
                        <a:pt x="121" y="0"/>
                      </a:lnTo>
                      <a:lnTo>
                        <a:pt x="182" y="26"/>
                      </a:lnTo>
                      <a:lnTo>
                        <a:pt x="63" y="78"/>
                      </a:lnTo>
                      <a:lnTo>
                        <a:pt x="0" y="52"/>
                      </a:lnTo>
                    </a:path>
                  </a:pathLst>
                </a:custGeom>
                <a:solidFill>
                  <a:srgbClr val="FF7C80"/>
                </a:solidFill>
                <a:ln w="9525" cap="rnd">
                  <a:noFill/>
                  <a:round/>
                  <a:headEnd/>
                  <a:tailEnd/>
                </a:ln>
                <a:effectLst/>
              </p:spPr>
              <p:txBody>
                <a:bodyPr/>
                <a:lstStyle/>
                <a:p>
                  <a:endParaRPr lang="es-MX"/>
                </a:p>
              </p:txBody>
            </p:sp>
            <p:sp>
              <p:nvSpPr>
                <p:cNvPr id="264172" name="Freeform 1004"/>
                <p:cNvSpPr>
                  <a:spLocks/>
                </p:cNvSpPr>
                <p:nvPr/>
              </p:nvSpPr>
              <p:spPr bwMode="auto">
                <a:xfrm>
                  <a:off x="2190" y="1172"/>
                  <a:ext cx="120" cy="53"/>
                </a:xfrm>
                <a:custGeom>
                  <a:avLst/>
                  <a:gdLst/>
                  <a:ahLst/>
                  <a:cxnLst>
                    <a:cxn ang="0">
                      <a:pos x="0" y="49"/>
                    </a:cxn>
                    <a:cxn ang="0">
                      <a:pos x="114" y="0"/>
                    </a:cxn>
                    <a:cxn ang="0">
                      <a:pos x="119" y="2"/>
                    </a:cxn>
                    <a:cxn ang="0">
                      <a:pos x="4" y="52"/>
                    </a:cxn>
                    <a:cxn ang="0">
                      <a:pos x="0" y="49"/>
                    </a:cxn>
                  </a:cxnLst>
                  <a:rect l="0" t="0" r="r" b="b"/>
                  <a:pathLst>
                    <a:path w="120" h="53">
                      <a:moveTo>
                        <a:pt x="0" y="49"/>
                      </a:moveTo>
                      <a:lnTo>
                        <a:pt x="114" y="0"/>
                      </a:lnTo>
                      <a:lnTo>
                        <a:pt x="119" y="2"/>
                      </a:lnTo>
                      <a:lnTo>
                        <a:pt x="4" y="52"/>
                      </a:lnTo>
                      <a:lnTo>
                        <a:pt x="0" y="49"/>
                      </a:lnTo>
                    </a:path>
                  </a:pathLst>
                </a:custGeom>
                <a:solidFill>
                  <a:srgbClr val="FFCCCC"/>
                </a:solidFill>
                <a:ln w="9525" cap="rnd">
                  <a:noFill/>
                  <a:round/>
                  <a:headEnd/>
                  <a:tailEnd/>
                </a:ln>
                <a:effectLst/>
              </p:spPr>
              <p:txBody>
                <a:bodyPr/>
                <a:lstStyle/>
                <a:p>
                  <a:endParaRPr lang="es-MX"/>
                </a:p>
              </p:txBody>
            </p:sp>
            <p:sp>
              <p:nvSpPr>
                <p:cNvPr id="264173" name="Freeform 1005"/>
                <p:cNvSpPr>
                  <a:spLocks/>
                </p:cNvSpPr>
                <p:nvPr/>
              </p:nvSpPr>
              <p:spPr bwMode="auto">
                <a:xfrm>
                  <a:off x="2156" y="1212"/>
                  <a:ext cx="66" cy="28"/>
                </a:xfrm>
                <a:custGeom>
                  <a:avLst/>
                  <a:gdLst/>
                  <a:ahLst/>
                  <a:cxnLst>
                    <a:cxn ang="0">
                      <a:pos x="0" y="1"/>
                    </a:cxn>
                    <a:cxn ang="0">
                      <a:pos x="59" y="0"/>
                    </a:cxn>
                    <a:cxn ang="0">
                      <a:pos x="65" y="27"/>
                    </a:cxn>
                    <a:cxn ang="0">
                      <a:pos x="0" y="1"/>
                    </a:cxn>
                  </a:cxnLst>
                  <a:rect l="0" t="0" r="r" b="b"/>
                  <a:pathLst>
                    <a:path w="66" h="28">
                      <a:moveTo>
                        <a:pt x="0" y="1"/>
                      </a:moveTo>
                      <a:lnTo>
                        <a:pt x="59" y="0"/>
                      </a:lnTo>
                      <a:lnTo>
                        <a:pt x="65" y="27"/>
                      </a:lnTo>
                      <a:lnTo>
                        <a:pt x="0" y="1"/>
                      </a:lnTo>
                    </a:path>
                  </a:pathLst>
                </a:custGeom>
                <a:solidFill>
                  <a:srgbClr val="FFCCCC"/>
                </a:solidFill>
                <a:ln w="9525" cap="rnd">
                  <a:noFill/>
                  <a:round/>
                  <a:headEnd/>
                  <a:tailEnd/>
                </a:ln>
                <a:effectLst/>
              </p:spPr>
              <p:txBody>
                <a:bodyPr/>
                <a:lstStyle/>
                <a:p>
                  <a:endParaRPr lang="es-MX"/>
                </a:p>
              </p:txBody>
            </p:sp>
            <p:sp>
              <p:nvSpPr>
                <p:cNvPr id="264174" name="Freeform 1006"/>
                <p:cNvSpPr>
                  <a:spLocks/>
                </p:cNvSpPr>
                <p:nvPr/>
              </p:nvSpPr>
              <p:spPr bwMode="auto">
                <a:xfrm>
                  <a:off x="2278" y="1160"/>
                  <a:ext cx="61" cy="27"/>
                </a:xfrm>
                <a:custGeom>
                  <a:avLst/>
                  <a:gdLst/>
                  <a:ahLst/>
                  <a:cxnLst>
                    <a:cxn ang="0">
                      <a:pos x="0" y="0"/>
                    </a:cxn>
                    <a:cxn ang="0">
                      <a:pos x="6" y="22"/>
                    </a:cxn>
                    <a:cxn ang="0">
                      <a:pos x="60" y="26"/>
                    </a:cxn>
                    <a:cxn ang="0">
                      <a:pos x="0" y="0"/>
                    </a:cxn>
                  </a:cxnLst>
                  <a:rect l="0" t="0" r="r" b="b"/>
                  <a:pathLst>
                    <a:path w="61" h="27">
                      <a:moveTo>
                        <a:pt x="0" y="0"/>
                      </a:moveTo>
                      <a:lnTo>
                        <a:pt x="6" y="22"/>
                      </a:lnTo>
                      <a:lnTo>
                        <a:pt x="60" y="26"/>
                      </a:lnTo>
                      <a:lnTo>
                        <a:pt x="0" y="0"/>
                      </a:lnTo>
                    </a:path>
                  </a:pathLst>
                </a:custGeom>
                <a:solidFill>
                  <a:srgbClr val="FFCCCC"/>
                </a:solidFill>
                <a:ln w="9525" cap="rnd">
                  <a:noFill/>
                  <a:round/>
                  <a:headEnd/>
                  <a:tailEnd/>
                </a:ln>
                <a:effectLst/>
              </p:spPr>
              <p:txBody>
                <a:bodyPr/>
                <a:lstStyle/>
                <a:p>
                  <a:endParaRPr lang="es-MX"/>
                </a:p>
              </p:txBody>
            </p:sp>
            <p:sp>
              <p:nvSpPr>
                <p:cNvPr id="264175" name="Oval 1007"/>
                <p:cNvSpPr>
                  <a:spLocks noChangeArrowheads="1"/>
                </p:cNvSpPr>
                <p:nvPr/>
              </p:nvSpPr>
              <p:spPr bwMode="auto">
                <a:xfrm rot="12720000">
                  <a:off x="2238" y="1237"/>
                  <a:ext cx="103" cy="122"/>
                </a:xfrm>
                <a:prstGeom prst="ellipse">
                  <a:avLst/>
                </a:prstGeom>
                <a:solidFill>
                  <a:schemeClr val="bg2"/>
                </a:solidFill>
                <a:ln w="9525">
                  <a:noFill/>
                  <a:round/>
                  <a:headEnd/>
                  <a:tailEnd/>
                </a:ln>
                <a:effectLst/>
              </p:spPr>
              <p:txBody>
                <a:bodyPr wrap="none" anchor="ctr"/>
                <a:lstStyle/>
                <a:p>
                  <a:endParaRPr lang="es-MX"/>
                </a:p>
              </p:txBody>
            </p:sp>
            <p:sp>
              <p:nvSpPr>
                <p:cNvPr id="264176" name="Freeform 1008"/>
                <p:cNvSpPr>
                  <a:spLocks/>
                </p:cNvSpPr>
                <p:nvPr/>
              </p:nvSpPr>
              <p:spPr bwMode="auto">
                <a:xfrm>
                  <a:off x="2241" y="1236"/>
                  <a:ext cx="100" cy="122"/>
                </a:xfrm>
                <a:custGeom>
                  <a:avLst/>
                  <a:gdLst/>
                  <a:ahLst/>
                  <a:cxnLst>
                    <a:cxn ang="0">
                      <a:pos x="67" y="112"/>
                    </a:cxn>
                    <a:cxn ang="0">
                      <a:pos x="76" y="104"/>
                    </a:cxn>
                    <a:cxn ang="0">
                      <a:pos x="83" y="95"/>
                    </a:cxn>
                    <a:cxn ang="0">
                      <a:pos x="90" y="85"/>
                    </a:cxn>
                    <a:cxn ang="0">
                      <a:pos x="94" y="74"/>
                    </a:cxn>
                    <a:cxn ang="0">
                      <a:pos x="97" y="63"/>
                    </a:cxn>
                    <a:cxn ang="0">
                      <a:pos x="99" y="51"/>
                    </a:cxn>
                    <a:cxn ang="0">
                      <a:pos x="98" y="39"/>
                    </a:cxn>
                    <a:cxn ang="0">
                      <a:pos x="95" y="28"/>
                    </a:cxn>
                    <a:cxn ang="0">
                      <a:pos x="91" y="19"/>
                    </a:cxn>
                    <a:cxn ang="0">
                      <a:pos x="85" y="11"/>
                    </a:cxn>
                    <a:cxn ang="0">
                      <a:pos x="77" y="5"/>
                    </a:cxn>
                    <a:cxn ang="0">
                      <a:pos x="69" y="1"/>
                    </a:cxn>
                    <a:cxn ang="0">
                      <a:pos x="60" y="0"/>
                    </a:cxn>
                    <a:cxn ang="0">
                      <a:pos x="51" y="0"/>
                    </a:cxn>
                    <a:cxn ang="0">
                      <a:pos x="41" y="3"/>
                    </a:cxn>
                    <a:cxn ang="0">
                      <a:pos x="31" y="8"/>
                    </a:cxn>
                    <a:cxn ang="0">
                      <a:pos x="22" y="16"/>
                    </a:cxn>
                    <a:cxn ang="0">
                      <a:pos x="15" y="25"/>
                    </a:cxn>
                    <a:cxn ang="0">
                      <a:pos x="8" y="35"/>
                    </a:cxn>
                    <a:cxn ang="0">
                      <a:pos x="4" y="46"/>
                    </a:cxn>
                    <a:cxn ang="0">
                      <a:pos x="1" y="57"/>
                    </a:cxn>
                    <a:cxn ang="0">
                      <a:pos x="0" y="69"/>
                    </a:cxn>
                    <a:cxn ang="0">
                      <a:pos x="0" y="80"/>
                    </a:cxn>
                    <a:cxn ang="0">
                      <a:pos x="3" y="92"/>
                    </a:cxn>
                    <a:cxn ang="0">
                      <a:pos x="7" y="101"/>
                    </a:cxn>
                    <a:cxn ang="0">
                      <a:pos x="13" y="109"/>
                    </a:cxn>
                    <a:cxn ang="0">
                      <a:pos x="21" y="115"/>
                    </a:cxn>
                    <a:cxn ang="0">
                      <a:pos x="29" y="119"/>
                    </a:cxn>
                    <a:cxn ang="0">
                      <a:pos x="38" y="121"/>
                    </a:cxn>
                    <a:cxn ang="0">
                      <a:pos x="47" y="120"/>
                    </a:cxn>
                    <a:cxn ang="0">
                      <a:pos x="57" y="117"/>
                    </a:cxn>
                    <a:cxn ang="0">
                      <a:pos x="67" y="112"/>
                    </a:cxn>
                  </a:cxnLst>
                  <a:rect l="0" t="0" r="r" b="b"/>
                  <a:pathLst>
                    <a:path w="100" h="122">
                      <a:moveTo>
                        <a:pt x="67" y="112"/>
                      </a:moveTo>
                      <a:lnTo>
                        <a:pt x="76" y="104"/>
                      </a:lnTo>
                      <a:lnTo>
                        <a:pt x="83" y="95"/>
                      </a:lnTo>
                      <a:lnTo>
                        <a:pt x="90" y="85"/>
                      </a:lnTo>
                      <a:lnTo>
                        <a:pt x="94" y="74"/>
                      </a:lnTo>
                      <a:lnTo>
                        <a:pt x="97" y="63"/>
                      </a:lnTo>
                      <a:lnTo>
                        <a:pt x="99" y="51"/>
                      </a:lnTo>
                      <a:lnTo>
                        <a:pt x="98" y="39"/>
                      </a:lnTo>
                      <a:lnTo>
                        <a:pt x="95" y="28"/>
                      </a:lnTo>
                      <a:lnTo>
                        <a:pt x="91" y="19"/>
                      </a:lnTo>
                      <a:lnTo>
                        <a:pt x="85" y="11"/>
                      </a:lnTo>
                      <a:lnTo>
                        <a:pt x="77" y="5"/>
                      </a:lnTo>
                      <a:lnTo>
                        <a:pt x="69" y="1"/>
                      </a:lnTo>
                      <a:lnTo>
                        <a:pt x="60" y="0"/>
                      </a:lnTo>
                      <a:lnTo>
                        <a:pt x="51" y="0"/>
                      </a:lnTo>
                      <a:lnTo>
                        <a:pt x="41" y="3"/>
                      </a:lnTo>
                      <a:lnTo>
                        <a:pt x="31" y="8"/>
                      </a:lnTo>
                      <a:lnTo>
                        <a:pt x="22" y="16"/>
                      </a:lnTo>
                      <a:lnTo>
                        <a:pt x="15" y="25"/>
                      </a:lnTo>
                      <a:lnTo>
                        <a:pt x="8" y="35"/>
                      </a:lnTo>
                      <a:lnTo>
                        <a:pt x="4" y="46"/>
                      </a:lnTo>
                      <a:lnTo>
                        <a:pt x="1" y="57"/>
                      </a:lnTo>
                      <a:lnTo>
                        <a:pt x="0" y="69"/>
                      </a:lnTo>
                      <a:lnTo>
                        <a:pt x="0" y="80"/>
                      </a:lnTo>
                      <a:lnTo>
                        <a:pt x="3" y="92"/>
                      </a:lnTo>
                      <a:lnTo>
                        <a:pt x="7" y="101"/>
                      </a:lnTo>
                      <a:lnTo>
                        <a:pt x="13" y="109"/>
                      </a:lnTo>
                      <a:lnTo>
                        <a:pt x="21" y="115"/>
                      </a:lnTo>
                      <a:lnTo>
                        <a:pt x="29" y="119"/>
                      </a:lnTo>
                      <a:lnTo>
                        <a:pt x="38" y="121"/>
                      </a:lnTo>
                      <a:lnTo>
                        <a:pt x="47" y="120"/>
                      </a:lnTo>
                      <a:lnTo>
                        <a:pt x="57" y="117"/>
                      </a:lnTo>
                      <a:lnTo>
                        <a:pt x="67" y="112"/>
                      </a:lnTo>
                    </a:path>
                  </a:pathLst>
                </a:custGeom>
                <a:solidFill>
                  <a:srgbClr val="000000"/>
                </a:solidFill>
                <a:ln w="9525" cap="rnd">
                  <a:noFill/>
                  <a:round/>
                  <a:headEnd/>
                  <a:tailEnd/>
                </a:ln>
                <a:effectLst/>
              </p:spPr>
              <p:txBody>
                <a:bodyPr/>
                <a:lstStyle/>
                <a:p>
                  <a:endParaRPr lang="es-MX"/>
                </a:p>
              </p:txBody>
            </p:sp>
          </p:grpSp>
          <p:grpSp>
            <p:nvGrpSpPr>
              <p:cNvPr id="264177" name="Group 1009"/>
              <p:cNvGrpSpPr>
                <a:grpSpLocks/>
              </p:cNvGrpSpPr>
              <p:nvPr/>
            </p:nvGrpSpPr>
            <p:grpSpPr bwMode="auto">
              <a:xfrm>
                <a:off x="2252" y="1263"/>
                <a:ext cx="78" cy="72"/>
                <a:chOff x="2252" y="1263"/>
                <a:chExt cx="78" cy="72"/>
              </a:xfrm>
            </p:grpSpPr>
            <p:sp>
              <p:nvSpPr>
                <p:cNvPr id="264178" name="Freeform 1010"/>
                <p:cNvSpPr>
                  <a:spLocks/>
                </p:cNvSpPr>
                <p:nvPr/>
              </p:nvSpPr>
              <p:spPr bwMode="auto">
                <a:xfrm>
                  <a:off x="2291" y="1295"/>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4179" name="Freeform 1011"/>
                <p:cNvSpPr>
                  <a:spLocks/>
                </p:cNvSpPr>
                <p:nvPr/>
              </p:nvSpPr>
              <p:spPr bwMode="auto">
                <a:xfrm>
                  <a:off x="2291" y="1295"/>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180" name="Freeform 1012"/>
                <p:cNvSpPr>
                  <a:spLocks/>
                </p:cNvSpPr>
                <p:nvPr/>
              </p:nvSpPr>
              <p:spPr bwMode="auto">
                <a:xfrm>
                  <a:off x="2280" y="1296"/>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4181" name="Freeform 1013"/>
                <p:cNvSpPr>
                  <a:spLocks/>
                </p:cNvSpPr>
                <p:nvPr/>
              </p:nvSpPr>
              <p:spPr bwMode="auto">
                <a:xfrm>
                  <a:off x="2280" y="1296"/>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182" name="Freeform 1014"/>
                <p:cNvSpPr>
                  <a:spLocks/>
                </p:cNvSpPr>
                <p:nvPr/>
              </p:nvSpPr>
              <p:spPr bwMode="auto">
                <a:xfrm>
                  <a:off x="2280" y="1291"/>
                  <a:ext cx="25" cy="17"/>
                </a:xfrm>
                <a:custGeom>
                  <a:avLst/>
                  <a:gdLst/>
                  <a:ahLst/>
                  <a:cxnLst>
                    <a:cxn ang="0">
                      <a:pos x="12" y="0"/>
                    </a:cxn>
                    <a:cxn ang="0">
                      <a:pos x="24" y="6"/>
                    </a:cxn>
                    <a:cxn ang="0">
                      <a:pos x="11" y="16"/>
                    </a:cxn>
                    <a:cxn ang="0">
                      <a:pos x="0" y="8"/>
                    </a:cxn>
                    <a:cxn ang="0">
                      <a:pos x="12" y="0"/>
                    </a:cxn>
                  </a:cxnLst>
                  <a:rect l="0" t="0" r="r" b="b"/>
                  <a:pathLst>
                    <a:path w="25" h="17">
                      <a:moveTo>
                        <a:pt x="12" y="0"/>
                      </a:moveTo>
                      <a:lnTo>
                        <a:pt x="24" y="6"/>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183" name="Freeform 1015"/>
                <p:cNvSpPr>
                  <a:spLocks/>
                </p:cNvSpPr>
                <p:nvPr/>
              </p:nvSpPr>
              <p:spPr bwMode="auto">
                <a:xfrm>
                  <a:off x="2280" y="1291"/>
                  <a:ext cx="25" cy="17"/>
                </a:xfrm>
                <a:custGeom>
                  <a:avLst/>
                  <a:gdLst/>
                  <a:ahLst/>
                  <a:cxnLst>
                    <a:cxn ang="0">
                      <a:pos x="12" y="0"/>
                    </a:cxn>
                    <a:cxn ang="0">
                      <a:pos x="24" y="6"/>
                    </a:cxn>
                    <a:cxn ang="0">
                      <a:pos x="11" y="16"/>
                    </a:cxn>
                    <a:cxn ang="0">
                      <a:pos x="0" y="8"/>
                    </a:cxn>
                    <a:cxn ang="0">
                      <a:pos x="12" y="0"/>
                    </a:cxn>
                  </a:cxnLst>
                  <a:rect l="0" t="0" r="r" b="b"/>
                  <a:pathLst>
                    <a:path w="25" h="17">
                      <a:moveTo>
                        <a:pt x="12" y="0"/>
                      </a:moveTo>
                      <a:lnTo>
                        <a:pt x="24" y="6"/>
                      </a:lnTo>
                      <a:lnTo>
                        <a:pt x="11"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184" name="Freeform 1016"/>
                <p:cNvSpPr>
                  <a:spLocks/>
                </p:cNvSpPr>
                <p:nvPr/>
              </p:nvSpPr>
              <p:spPr bwMode="auto">
                <a:xfrm>
                  <a:off x="2279" y="1300"/>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4185" name="Freeform 1017"/>
                <p:cNvSpPr>
                  <a:spLocks/>
                </p:cNvSpPr>
                <p:nvPr/>
              </p:nvSpPr>
              <p:spPr bwMode="auto">
                <a:xfrm>
                  <a:off x="2279" y="1300"/>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186" name="Freeform 1018"/>
                <p:cNvSpPr>
                  <a:spLocks/>
                </p:cNvSpPr>
                <p:nvPr/>
              </p:nvSpPr>
              <p:spPr bwMode="auto">
                <a:xfrm>
                  <a:off x="2268" y="1301"/>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4187" name="Freeform 1019"/>
                <p:cNvSpPr>
                  <a:spLocks/>
                </p:cNvSpPr>
                <p:nvPr/>
              </p:nvSpPr>
              <p:spPr bwMode="auto">
                <a:xfrm>
                  <a:off x="2268" y="1301"/>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188" name="Freeform 1020"/>
                <p:cNvSpPr>
                  <a:spLocks/>
                </p:cNvSpPr>
                <p:nvPr/>
              </p:nvSpPr>
              <p:spPr bwMode="auto">
                <a:xfrm>
                  <a:off x="2268" y="1296"/>
                  <a:ext cx="24" cy="17"/>
                </a:xfrm>
                <a:custGeom>
                  <a:avLst/>
                  <a:gdLst/>
                  <a:ahLst/>
                  <a:cxnLst>
                    <a:cxn ang="0">
                      <a:pos x="12" y="0"/>
                    </a:cxn>
                    <a:cxn ang="0">
                      <a:pos x="23" y="6"/>
                    </a:cxn>
                    <a:cxn ang="0">
                      <a:pos x="10" y="16"/>
                    </a:cxn>
                    <a:cxn ang="0">
                      <a:pos x="0" y="8"/>
                    </a:cxn>
                    <a:cxn ang="0">
                      <a:pos x="12" y="0"/>
                    </a:cxn>
                  </a:cxnLst>
                  <a:rect l="0" t="0" r="r" b="b"/>
                  <a:pathLst>
                    <a:path w="24" h="17">
                      <a:moveTo>
                        <a:pt x="12" y="0"/>
                      </a:moveTo>
                      <a:lnTo>
                        <a:pt x="23" y="6"/>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189" name="Freeform 1021"/>
                <p:cNvSpPr>
                  <a:spLocks/>
                </p:cNvSpPr>
                <p:nvPr/>
              </p:nvSpPr>
              <p:spPr bwMode="auto">
                <a:xfrm>
                  <a:off x="2268" y="1296"/>
                  <a:ext cx="24" cy="17"/>
                </a:xfrm>
                <a:custGeom>
                  <a:avLst/>
                  <a:gdLst/>
                  <a:ahLst/>
                  <a:cxnLst>
                    <a:cxn ang="0">
                      <a:pos x="12" y="0"/>
                    </a:cxn>
                    <a:cxn ang="0">
                      <a:pos x="23" y="6"/>
                    </a:cxn>
                    <a:cxn ang="0">
                      <a:pos x="10" y="16"/>
                    </a:cxn>
                    <a:cxn ang="0">
                      <a:pos x="0" y="8"/>
                    </a:cxn>
                    <a:cxn ang="0">
                      <a:pos x="12" y="0"/>
                    </a:cxn>
                  </a:cxnLst>
                  <a:rect l="0" t="0" r="r" b="b"/>
                  <a:pathLst>
                    <a:path w="24" h="17">
                      <a:moveTo>
                        <a:pt x="12" y="0"/>
                      </a:moveTo>
                      <a:lnTo>
                        <a:pt x="23" y="6"/>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190" name="Freeform 1022"/>
                <p:cNvSpPr>
                  <a:spLocks/>
                </p:cNvSpPr>
                <p:nvPr/>
              </p:nvSpPr>
              <p:spPr bwMode="auto">
                <a:xfrm>
                  <a:off x="2267" y="1305"/>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4191" name="Freeform 1023"/>
                <p:cNvSpPr>
                  <a:spLocks/>
                </p:cNvSpPr>
                <p:nvPr/>
              </p:nvSpPr>
              <p:spPr bwMode="auto">
                <a:xfrm>
                  <a:off x="2267" y="1305"/>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192" name="Freeform 1024"/>
                <p:cNvSpPr>
                  <a:spLocks/>
                </p:cNvSpPr>
                <p:nvPr/>
              </p:nvSpPr>
              <p:spPr bwMode="auto">
                <a:xfrm>
                  <a:off x="2256" y="1306"/>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4193" name="Freeform 1025"/>
                <p:cNvSpPr>
                  <a:spLocks/>
                </p:cNvSpPr>
                <p:nvPr/>
              </p:nvSpPr>
              <p:spPr bwMode="auto">
                <a:xfrm>
                  <a:off x="2256" y="1306"/>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CCCC00"/>
                </a:solidFill>
                <a:ln w="12700" cap="rnd" cmpd="sng">
                  <a:solidFill>
                    <a:srgbClr val="000000"/>
                  </a:solidFill>
                  <a:prstDash val="solid"/>
                  <a:round/>
                  <a:headEnd type="none" w="sm" len="sm"/>
                  <a:tailEnd type="none" w="sm" len="sm"/>
                </a:ln>
                <a:effectLst/>
              </p:spPr>
              <p:txBody>
                <a:bodyPr/>
                <a:lstStyle/>
                <a:p>
                  <a:endParaRPr lang="es-MX"/>
                </a:p>
              </p:txBody>
            </p:sp>
            <p:sp>
              <p:nvSpPr>
                <p:cNvPr id="264194" name="Freeform 1026"/>
                <p:cNvSpPr>
                  <a:spLocks/>
                </p:cNvSpPr>
                <p:nvPr/>
              </p:nvSpPr>
              <p:spPr bwMode="auto">
                <a:xfrm>
                  <a:off x="2256" y="1301"/>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195" name="Freeform 1027"/>
                <p:cNvSpPr>
                  <a:spLocks/>
                </p:cNvSpPr>
                <p:nvPr/>
              </p:nvSpPr>
              <p:spPr bwMode="auto">
                <a:xfrm>
                  <a:off x="2256" y="1301"/>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196" name="Freeform 1028"/>
                <p:cNvSpPr>
                  <a:spLocks/>
                </p:cNvSpPr>
                <p:nvPr/>
              </p:nvSpPr>
              <p:spPr bwMode="auto">
                <a:xfrm>
                  <a:off x="2289" y="1281"/>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solidFill>
                  <a:srgbClr val="E5E5E5"/>
                </a:solidFill>
                <a:ln w="9525" cap="rnd">
                  <a:noFill/>
                  <a:round/>
                  <a:headEnd/>
                  <a:tailEnd/>
                </a:ln>
                <a:effectLst/>
              </p:spPr>
              <p:txBody>
                <a:bodyPr/>
                <a:lstStyle/>
                <a:p>
                  <a:endParaRPr lang="es-MX"/>
                </a:p>
              </p:txBody>
            </p:sp>
            <p:sp>
              <p:nvSpPr>
                <p:cNvPr id="264197" name="Freeform 1029"/>
                <p:cNvSpPr>
                  <a:spLocks/>
                </p:cNvSpPr>
                <p:nvPr/>
              </p:nvSpPr>
              <p:spPr bwMode="auto">
                <a:xfrm>
                  <a:off x="2289" y="1281"/>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198" name="Freeform 1030"/>
                <p:cNvSpPr>
                  <a:spLocks/>
                </p:cNvSpPr>
                <p:nvPr/>
              </p:nvSpPr>
              <p:spPr bwMode="auto">
                <a:xfrm>
                  <a:off x="2278" y="1282"/>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4199" name="Freeform 1031"/>
                <p:cNvSpPr>
                  <a:spLocks/>
                </p:cNvSpPr>
                <p:nvPr/>
              </p:nvSpPr>
              <p:spPr bwMode="auto">
                <a:xfrm>
                  <a:off x="2278" y="1282"/>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00" name="Freeform 1032"/>
                <p:cNvSpPr>
                  <a:spLocks/>
                </p:cNvSpPr>
                <p:nvPr/>
              </p:nvSpPr>
              <p:spPr bwMode="auto">
                <a:xfrm>
                  <a:off x="2278" y="1277"/>
                  <a:ext cx="25" cy="17"/>
                </a:xfrm>
                <a:custGeom>
                  <a:avLst/>
                  <a:gdLst/>
                  <a:ahLst/>
                  <a:cxnLst>
                    <a:cxn ang="0">
                      <a:pos x="12" y="0"/>
                    </a:cxn>
                    <a:cxn ang="0">
                      <a:pos x="24" y="6"/>
                    </a:cxn>
                    <a:cxn ang="0">
                      <a:pos x="11" y="16"/>
                    </a:cxn>
                    <a:cxn ang="0">
                      <a:pos x="0" y="8"/>
                    </a:cxn>
                    <a:cxn ang="0">
                      <a:pos x="12" y="0"/>
                    </a:cxn>
                  </a:cxnLst>
                  <a:rect l="0" t="0" r="r" b="b"/>
                  <a:pathLst>
                    <a:path w="25" h="17">
                      <a:moveTo>
                        <a:pt x="12" y="0"/>
                      </a:moveTo>
                      <a:lnTo>
                        <a:pt x="24" y="6"/>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201" name="Freeform 1033"/>
                <p:cNvSpPr>
                  <a:spLocks/>
                </p:cNvSpPr>
                <p:nvPr/>
              </p:nvSpPr>
              <p:spPr bwMode="auto">
                <a:xfrm>
                  <a:off x="2278" y="1277"/>
                  <a:ext cx="25" cy="17"/>
                </a:xfrm>
                <a:custGeom>
                  <a:avLst/>
                  <a:gdLst/>
                  <a:ahLst/>
                  <a:cxnLst>
                    <a:cxn ang="0">
                      <a:pos x="12" y="0"/>
                    </a:cxn>
                    <a:cxn ang="0">
                      <a:pos x="24" y="6"/>
                    </a:cxn>
                    <a:cxn ang="0">
                      <a:pos x="11" y="16"/>
                    </a:cxn>
                    <a:cxn ang="0">
                      <a:pos x="0" y="8"/>
                    </a:cxn>
                    <a:cxn ang="0">
                      <a:pos x="12" y="0"/>
                    </a:cxn>
                  </a:cxnLst>
                  <a:rect l="0" t="0" r="r" b="b"/>
                  <a:pathLst>
                    <a:path w="25" h="17">
                      <a:moveTo>
                        <a:pt x="12" y="0"/>
                      </a:moveTo>
                      <a:lnTo>
                        <a:pt x="24" y="6"/>
                      </a:lnTo>
                      <a:lnTo>
                        <a:pt x="11"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02" name="Freeform 1034"/>
                <p:cNvSpPr>
                  <a:spLocks/>
                </p:cNvSpPr>
                <p:nvPr/>
              </p:nvSpPr>
              <p:spPr bwMode="auto">
                <a:xfrm>
                  <a:off x="2277" y="1286"/>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solidFill>
                  <a:srgbClr val="E5E5E5"/>
                </a:solidFill>
                <a:ln w="9525" cap="rnd">
                  <a:noFill/>
                  <a:round/>
                  <a:headEnd/>
                  <a:tailEnd/>
                </a:ln>
                <a:effectLst/>
              </p:spPr>
              <p:txBody>
                <a:bodyPr/>
                <a:lstStyle/>
                <a:p>
                  <a:endParaRPr lang="es-MX"/>
                </a:p>
              </p:txBody>
            </p:sp>
            <p:sp>
              <p:nvSpPr>
                <p:cNvPr id="264203" name="Freeform 1035"/>
                <p:cNvSpPr>
                  <a:spLocks/>
                </p:cNvSpPr>
                <p:nvPr/>
              </p:nvSpPr>
              <p:spPr bwMode="auto">
                <a:xfrm>
                  <a:off x="2277" y="1286"/>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04" name="Freeform 1036"/>
                <p:cNvSpPr>
                  <a:spLocks/>
                </p:cNvSpPr>
                <p:nvPr/>
              </p:nvSpPr>
              <p:spPr bwMode="auto">
                <a:xfrm>
                  <a:off x="2266" y="1287"/>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4205" name="Freeform 1037"/>
                <p:cNvSpPr>
                  <a:spLocks/>
                </p:cNvSpPr>
                <p:nvPr/>
              </p:nvSpPr>
              <p:spPr bwMode="auto">
                <a:xfrm>
                  <a:off x="2266" y="1287"/>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06" name="Freeform 1038"/>
                <p:cNvSpPr>
                  <a:spLocks/>
                </p:cNvSpPr>
                <p:nvPr/>
              </p:nvSpPr>
              <p:spPr bwMode="auto">
                <a:xfrm>
                  <a:off x="2266" y="1282"/>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207" name="Freeform 1039"/>
                <p:cNvSpPr>
                  <a:spLocks/>
                </p:cNvSpPr>
                <p:nvPr/>
              </p:nvSpPr>
              <p:spPr bwMode="auto">
                <a:xfrm>
                  <a:off x="2266" y="1282"/>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08" name="Freeform 1040"/>
                <p:cNvSpPr>
                  <a:spLocks/>
                </p:cNvSpPr>
                <p:nvPr/>
              </p:nvSpPr>
              <p:spPr bwMode="auto">
                <a:xfrm>
                  <a:off x="2265" y="1291"/>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solidFill>
                  <a:srgbClr val="E5E5E5"/>
                </a:solidFill>
                <a:ln w="9525" cap="rnd">
                  <a:noFill/>
                  <a:round/>
                  <a:headEnd/>
                  <a:tailEnd/>
                </a:ln>
                <a:effectLst/>
              </p:spPr>
              <p:txBody>
                <a:bodyPr/>
                <a:lstStyle/>
                <a:p>
                  <a:endParaRPr lang="es-MX"/>
                </a:p>
              </p:txBody>
            </p:sp>
            <p:sp>
              <p:nvSpPr>
                <p:cNvPr id="264209" name="Freeform 1041"/>
                <p:cNvSpPr>
                  <a:spLocks/>
                </p:cNvSpPr>
                <p:nvPr/>
              </p:nvSpPr>
              <p:spPr bwMode="auto">
                <a:xfrm>
                  <a:off x="2265" y="1291"/>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10" name="Freeform 1042"/>
                <p:cNvSpPr>
                  <a:spLocks/>
                </p:cNvSpPr>
                <p:nvPr/>
              </p:nvSpPr>
              <p:spPr bwMode="auto">
                <a:xfrm>
                  <a:off x="2254" y="1292"/>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4211" name="Freeform 1043"/>
                <p:cNvSpPr>
                  <a:spLocks/>
                </p:cNvSpPr>
                <p:nvPr/>
              </p:nvSpPr>
              <p:spPr bwMode="auto">
                <a:xfrm>
                  <a:off x="2254" y="1292"/>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CCCC00"/>
                </a:solidFill>
                <a:ln w="12700" cap="rnd" cmpd="sng">
                  <a:solidFill>
                    <a:srgbClr val="000000"/>
                  </a:solidFill>
                  <a:prstDash val="solid"/>
                  <a:round/>
                  <a:headEnd type="none" w="sm" len="sm"/>
                  <a:tailEnd type="none" w="sm" len="sm"/>
                </a:ln>
                <a:effectLst/>
              </p:spPr>
              <p:txBody>
                <a:bodyPr/>
                <a:lstStyle/>
                <a:p>
                  <a:endParaRPr lang="es-MX"/>
                </a:p>
              </p:txBody>
            </p:sp>
            <p:sp>
              <p:nvSpPr>
                <p:cNvPr id="264212" name="Freeform 1044"/>
                <p:cNvSpPr>
                  <a:spLocks/>
                </p:cNvSpPr>
                <p:nvPr/>
              </p:nvSpPr>
              <p:spPr bwMode="auto">
                <a:xfrm>
                  <a:off x="2254" y="1287"/>
                  <a:ext cx="24" cy="17"/>
                </a:xfrm>
                <a:custGeom>
                  <a:avLst/>
                  <a:gdLst/>
                  <a:ahLst/>
                  <a:cxnLst>
                    <a:cxn ang="0">
                      <a:pos x="12" y="0"/>
                    </a:cxn>
                    <a:cxn ang="0">
                      <a:pos x="23" y="7"/>
                    </a:cxn>
                    <a:cxn ang="0">
                      <a:pos x="11" y="16"/>
                    </a:cxn>
                    <a:cxn ang="0">
                      <a:pos x="0" y="8"/>
                    </a:cxn>
                    <a:cxn ang="0">
                      <a:pos x="12" y="0"/>
                    </a:cxn>
                  </a:cxnLst>
                  <a:rect l="0" t="0" r="r" b="b"/>
                  <a:pathLst>
                    <a:path w="24" h="17">
                      <a:moveTo>
                        <a:pt x="12" y="0"/>
                      </a:moveTo>
                      <a:lnTo>
                        <a:pt x="23"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213" name="Freeform 1045"/>
                <p:cNvSpPr>
                  <a:spLocks/>
                </p:cNvSpPr>
                <p:nvPr/>
              </p:nvSpPr>
              <p:spPr bwMode="auto">
                <a:xfrm>
                  <a:off x="2254" y="1287"/>
                  <a:ext cx="24" cy="17"/>
                </a:xfrm>
                <a:custGeom>
                  <a:avLst/>
                  <a:gdLst/>
                  <a:ahLst/>
                  <a:cxnLst>
                    <a:cxn ang="0">
                      <a:pos x="12" y="0"/>
                    </a:cxn>
                    <a:cxn ang="0">
                      <a:pos x="23" y="7"/>
                    </a:cxn>
                    <a:cxn ang="0">
                      <a:pos x="11" y="16"/>
                    </a:cxn>
                    <a:cxn ang="0">
                      <a:pos x="0" y="8"/>
                    </a:cxn>
                    <a:cxn ang="0">
                      <a:pos x="12" y="0"/>
                    </a:cxn>
                  </a:cxnLst>
                  <a:rect l="0" t="0" r="r" b="b"/>
                  <a:pathLst>
                    <a:path w="24" h="17">
                      <a:moveTo>
                        <a:pt x="12" y="0"/>
                      </a:moveTo>
                      <a:lnTo>
                        <a:pt x="23" y="7"/>
                      </a:lnTo>
                      <a:lnTo>
                        <a:pt x="11"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14" name="Freeform 1046"/>
                <p:cNvSpPr>
                  <a:spLocks/>
                </p:cNvSpPr>
                <p:nvPr/>
              </p:nvSpPr>
              <p:spPr bwMode="auto">
                <a:xfrm>
                  <a:off x="2287" y="1267"/>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4215" name="Freeform 1047"/>
                <p:cNvSpPr>
                  <a:spLocks/>
                </p:cNvSpPr>
                <p:nvPr/>
              </p:nvSpPr>
              <p:spPr bwMode="auto">
                <a:xfrm>
                  <a:off x="2287" y="1267"/>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16" name="Freeform 1048"/>
                <p:cNvSpPr>
                  <a:spLocks/>
                </p:cNvSpPr>
                <p:nvPr/>
              </p:nvSpPr>
              <p:spPr bwMode="auto">
                <a:xfrm>
                  <a:off x="2276" y="1268"/>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4217" name="Freeform 1049"/>
                <p:cNvSpPr>
                  <a:spLocks/>
                </p:cNvSpPr>
                <p:nvPr/>
              </p:nvSpPr>
              <p:spPr bwMode="auto">
                <a:xfrm>
                  <a:off x="2276" y="1268"/>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18" name="Freeform 1050"/>
                <p:cNvSpPr>
                  <a:spLocks/>
                </p:cNvSpPr>
                <p:nvPr/>
              </p:nvSpPr>
              <p:spPr bwMode="auto">
                <a:xfrm>
                  <a:off x="2276" y="1263"/>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219" name="Freeform 1051"/>
                <p:cNvSpPr>
                  <a:spLocks/>
                </p:cNvSpPr>
                <p:nvPr/>
              </p:nvSpPr>
              <p:spPr bwMode="auto">
                <a:xfrm>
                  <a:off x="2276" y="1263"/>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4220" name="Freeform 1052"/>
                <p:cNvSpPr>
                  <a:spLocks/>
                </p:cNvSpPr>
                <p:nvPr/>
              </p:nvSpPr>
              <p:spPr bwMode="auto">
                <a:xfrm>
                  <a:off x="2275" y="1272"/>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solidFill>
                  <a:srgbClr val="E5E5E5"/>
                </a:solidFill>
                <a:ln w="9525" cap="rnd">
                  <a:noFill/>
                  <a:round/>
                  <a:headEnd/>
                  <a:tailEnd/>
                </a:ln>
                <a:effectLst/>
              </p:spPr>
              <p:txBody>
                <a:bodyPr/>
                <a:lstStyle/>
                <a:p>
                  <a:endParaRPr lang="es-MX"/>
                </a:p>
              </p:txBody>
            </p:sp>
            <p:sp>
              <p:nvSpPr>
                <p:cNvPr id="264221" name="Freeform 1053"/>
                <p:cNvSpPr>
                  <a:spLocks/>
                </p:cNvSpPr>
                <p:nvPr/>
              </p:nvSpPr>
              <p:spPr bwMode="auto">
                <a:xfrm>
                  <a:off x="2275" y="1272"/>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22" name="Freeform 1054"/>
                <p:cNvSpPr>
                  <a:spLocks/>
                </p:cNvSpPr>
                <p:nvPr/>
              </p:nvSpPr>
              <p:spPr bwMode="auto">
                <a:xfrm>
                  <a:off x="2264" y="1273"/>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4223" name="Freeform 1055"/>
                <p:cNvSpPr>
                  <a:spLocks/>
                </p:cNvSpPr>
                <p:nvPr/>
              </p:nvSpPr>
              <p:spPr bwMode="auto">
                <a:xfrm>
                  <a:off x="2264" y="1273"/>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24" name="Freeform 1056"/>
                <p:cNvSpPr>
                  <a:spLocks/>
                </p:cNvSpPr>
                <p:nvPr/>
              </p:nvSpPr>
              <p:spPr bwMode="auto">
                <a:xfrm>
                  <a:off x="2264" y="1268"/>
                  <a:ext cx="24" cy="17"/>
                </a:xfrm>
                <a:custGeom>
                  <a:avLst/>
                  <a:gdLst/>
                  <a:ahLst/>
                  <a:cxnLst>
                    <a:cxn ang="0">
                      <a:pos x="12" y="0"/>
                    </a:cxn>
                    <a:cxn ang="0">
                      <a:pos x="23" y="6"/>
                    </a:cxn>
                    <a:cxn ang="0">
                      <a:pos x="10" y="16"/>
                    </a:cxn>
                    <a:cxn ang="0">
                      <a:pos x="0" y="8"/>
                    </a:cxn>
                    <a:cxn ang="0">
                      <a:pos x="12" y="0"/>
                    </a:cxn>
                  </a:cxnLst>
                  <a:rect l="0" t="0" r="r" b="b"/>
                  <a:pathLst>
                    <a:path w="24" h="17">
                      <a:moveTo>
                        <a:pt x="12" y="0"/>
                      </a:moveTo>
                      <a:lnTo>
                        <a:pt x="23" y="6"/>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225" name="Freeform 1057"/>
                <p:cNvSpPr>
                  <a:spLocks/>
                </p:cNvSpPr>
                <p:nvPr/>
              </p:nvSpPr>
              <p:spPr bwMode="auto">
                <a:xfrm>
                  <a:off x="2264" y="1268"/>
                  <a:ext cx="24" cy="17"/>
                </a:xfrm>
                <a:custGeom>
                  <a:avLst/>
                  <a:gdLst/>
                  <a:ahLst/>
                  <a:cxnLst>
                    <a:cxn ang="0">
                      <a:pos x="12" y="0"/>
                    </a:cxn>
                    <a:cxn ang="0">
                      <a:pos x="23" y="6"/>
                    </a:cxn>
                    <a:cxn ang="0">
                      <a:pos x="10" y="16"/>
                    </a:cxn>
                    <a:cxn ang="0">
                      <a:pos x="0" y="8"/>
                    </a:cxn>
                    <a:cxn ang="0">
                      <a:pos x="12" y="0"/>
                    </a:cxn>
                  </a:cxnLst>
                  <a:rect l="0" t="0" r="r" b="b"/>
                  <a:pathLst>
                    <a:path w="24" h="17">
                      <a:moveTo>
                        <a:pt x="12" y="0"/>
                      </a:moveTo>
                      <a:lnTo>
                        <a:pt x="23" y="6"/>
                      </a:lnTo>
                      <a:lnTo>
                        <a:pt x="10"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4226" name="Freeform 1058"/>
                <p:cNvSpPr>
                  <a:spLocks/>
                </p:cNvSpPr>
                <p:nvPr/>
              </p:nvSpPr>
              <p:spPr bwMode="auto">
                <a:xfrm>
                  <a:off x="2263" y="1277"/>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solidFill>
                  <a:srgbClr val="E5E5E5"/>
                </a:solidFill>
                <a:ln w="9525" cap="rnd">
                  <a:noFill/>
                  <a:round/>
                  <a:headEnd/>
                  <a:tailEnd/>
                </a:ln>
                <a:effectLst/>
              </p:spPr>
              <p:txBody>
                <a:bodyPr/>
                <a:lstStyle/>
                <a:p>
                  <a:endParaRPr lang="es-MX"/>
                </a:p>
              </p:txBody>
            </p:sp>
            <p:sp>
              <p:nvSpPr>
                <p:cNvPr id="264227" name="Freeform 1059"/>
                <p:cNvSpPr>
                  <a:spLocks/>
                </p:cNvSpPr>
                <p:nvPr/>
              </p:nvSpPr>
              <p:spPr bwMode="auto">
                <a:xfrm>
                  <a:off x="2263" y="1277"/>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28" name="Freeform 1060"/>
                <p:cNvSpPr>
                  <a:spLocks/>
                </p:cNvSpPr>
                <p:nvPr/>
              </p:nvSpPr>
              <p:spPr bwMode="auto">
                <a:xfrm>
                  <a:off x="2252" y="1278"/>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4229" name="Freeform 1061"/>
                <p:cNvSpPr>
                  <a:spLocks/>
                </p:cNvSpPr>
                <p:nvPr/>
              </p:nvSpPr>
              <p:spPr bwMode="auto">
                <a:xfrm>
                  <a:off x="2252" y="1278"/>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CCCC00"/>
                </a:solidFill>
                <a:ln w="12700" cap="rnd" cmpd="sng">
                  <a:solidFill>
                    <a:srgbClr val="000000"/>
                  </a:solidFill>
                  <a:prstDash val="solid"/>
                  <a:round/>
                  <a:headEnd type="none" w="sm" len="sm"/>
                  <a:tailEnd type="none" w="sm" len="sm"/>
                </a:ln>
                <a:effectLst/>
              </p:spPr>
              <p:txBody>
                <a:bodyPr/>
                <a:lstStyle/>
                <a:p>
                  <a:endParaRPr lang="es-MX"/>
                </a:p>
              </p:txBody>
            </p:sp>
            <p:sp>
              <p:nvSpPr>
                <p:cNvPr id="264230" name="Freeform 1062"/>
                <p:cNvSpPr>
                  <a:spLocks/>
                </p:cNvSpPr>
                <p:nvPr/>
              </p:nvSpPr>
              <p:spPr bwMode="auto">
                <a:xfrm>
                  <a:off x="2252" y="1273"/>
                  <a:ext cx="24" cy="17"/>
                </a:xfrm>
                <a:custGeom>
                  <a:avLst/>
                  <a:gdLst/>
                  <a:ahLst/>
                  <a:cxnLst>
                    <a:cxn ang="0">
                      <a:pos x="12" y="0"/>
                    </a:cxn>
                    <a:cxn ang="0">
                      <a:pos x="23" y="6"/>
                    </a:cxn>
                    <a:cxn ang="0">
                      <a:pos x="10" y="16"/>
                    </a:cxn>
                    <a:cxn ang="0">
                      <a:pos x="0" y="8"/>
                    </a:cxn>
                    <a:cxn ang="0">
                      <a:pos x="12" y="0"/>
                    </a:cxn>
                  </a:cxnLst>
                  <a:rect l="0" t="0" r="r" b="b"/>
                  <a:pathLst>
                    <a:path w="24" h="17">
                      <a:moveTo>
                        <a:pt x="12" y="0"/>
                      </a:moveTo>
                      <a:lnTo>
                        <a:pt x="23" y="6"/>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231" name="Freeform 1063"/>
                <p:cNvSpPr>
                  <a:spLocks/>
                </p:cNvSpPr>
                <p:nvPr/>
              </p:nvSpPr>
              <p:spPr bwMode="auto">
                <a:xfrm>
                  <a:off x="2252" y="1273"/>
                  <a:ext cx="24" cy="17"/>
                </a:xfrm>
                <a:custGeom>
                  <a:avLst/>
                  <a:gdLst/>
                  <a:ahLst/>
                  <a:cxnLst>
                    <a:cxn ang="0">
                      <a:pos x="12" y="0"/>
                    </a:cxn>
                    <a:cxn ang="0">
                      <a:pos x="23" y="6"/>
                    </a:cxn>
                    <a:cxn ang="0">
                      <a:pos x="10" y="16"/>
                    </a:cxn>
                    <a:cxn ang="0">
                      <a:pos x="0" y="8"/>
                    </a:cxn>
                    <a:cxn ang="0">
                      <a:pos x="12" y="0"/>
                    </a:cxn>
                  </a:cxnLst>
                  <a:rect l="0" t="0" r="r" b="b"/>
                  <a:pathLst>
                    <a:path w="24" h="17">
                      <a:moveTo>
                        <a:pt x="12" y="0"/>
                      </a:moveTo>
                      <a:lnTo>
                        <a:pt x="23" y="6"/>
                      </a:lnTo>
                      <a:lnTo>
                        <a:pt x="10"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4232" name="Freeform 1064"/>
                <p:cNvSpPr>
                  <a:spLocks/>
                </p:cNvSpPr>
                <p:nvPr/>
              </p:nvSpPr>
              <p:spPr bwMode="auto">
                <a:xfrm>
                  <a:off x="2302" y="1300"/>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4233" name="Freeform 1065"/>
                <p:cNvSpPr>
                  <a:spLocks/>
                </p:cNvSpPr>
                <p:nvPr/>
              </p:nvSpPr>
              <p:spPr bwMode="auto">
                <a:xfrm>
                  <a:off x="2302" y="1300"/>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34" name="Freeform 1066"/>
                <p:cNvSpPr>
                  <a:spLocks/>
                </p:cNvSpPr>
                <p:nvPr/>
              </p:nvSpPr>
              <p:spPr bwMode="auto">
                <a:xfrm>
                  <a:off x="2292" y="1301"/>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4235" name="Freeform 1067"/>
                <p:cNvSpPr>
                  <a:spLocks/>
                </p:cNvSpPr>
                <p:nvPr/>
              </p:nvSpPr>
              <p:spPr bwMode="auto">
                <a:xfrm>
                  <a:off x="2292" y="1301"/>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36" name="Freeform 1068"/>
                <p:cNvSpPr>
                  <a:spLocks/>
                </p:cNvSpPr>
                <p:nvPr/>
              </p:nvSpPr>
              <p:spPr bwMode="auto">
                <a:xfrm>
                  <a:off x="2291" y="1295"/>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solidFill>
                  <a:srgbClr val="CCCCCC"/>
                </a:solidFill>
                <a:ln w="9525" cap="rnd">
                  <a:noFill/>
                  <a:round/>
                  <a:headEnd/>
                  <a:tailEnd/>
                </a:ln>
                <a:effectLst/>
              </p:spPr>
              <p:txBody>
                <a:bodyPr/>
                <a:lstStyle/>
                <a:p>
                  <a:endParaRPr lang="es-MX"/>
                </a:p>
              </p:txBody>
            </p:sp>
            <p:sp>
              <p:nvSpPr>
                <p:cNvPr id="264237" name="Freeform 1069"/>
                <p:cNvSpPr>
                  <a:spLocks/>
                </p:cNvSpPr>
                <p:nvPr/>
              </p:nvSpPr>
              <p:spPr bwMode="auto">
                <a:xfrm>
                  <a:off x="2291" y="1295"/>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38" name="Freeform 1070"/>
                <p:cNvSpPr>
                  <a:spLocks/>
                </p:cNvSpPr>
                <p:nvPr/>
              </p:nvSpPr>
              <p:spPr bwMode="auto">
                <a:xfrm>
                  <a:off x="2290" y="1305"/>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4239" name="Freeform 1071"/>
                <p:cNvSpPr>
                  <a:spLocks/>
                </p:cNvSpPr>
                <p:nvPr/>
              </p:nvSpPr>
              <p:spPr bwMode="auto">
                <a:xfrm>
                  <a:off x="2290" y="1305"/>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40" name="Freeform 1072"/>
                <p:cNvSpPr>
                  <a:spLocks/>
                </p:cNvSpPr>
                <p:nvPr/>
              </p:nvSpPr>
              <p:spPr bwMode="auto">
                <a:xfrm>
                  <a:off x="2279" y="1306"/>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4241" name="Freeform 1073"/>
                <p:cNvSpPr>
                  <a:spLocks/>
                </p:cNvSpPr>
                <p:nvPr/>
              </p:nvSpPr>
              <p:spPr bwMode="auto">
                <a:xfrm>
                  <a:off x="2279" y="1306"/>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42" name="Freeform 1074"/>
                <p:cNvSpPr>
                  <a:spLocks/>
                </p:cNvSpPr>
                <p:nvPr/>
              </p:nvSpPr>
              <p:spPr bwMode="auto">
                <a:xfrm>
                  <a:off x="2279" y="1300"/>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solidFill>
                  <a:srgbClr val="CCCCCC"/>
                </a:solidFill>
                <a:ln w="9525" cap="rnd">
                  <a:noFill/>
                  <a:round/>
                  <a:headEnd/>
                  <a:tailEnd/>
                </a:ln>
                <a:effectLst/>
              </p:spPr>
              <p:txBody>
                <a:bodyPr/>
                <a:lstStyle/>
                <a:p>
                  <a:endParaRPr lang="es-MX"/>
                </a:p>
              </p:txBody>
            </p:sp>
            <p:sp>
              <p:nvSpPr>
                <p:cNvPr id="264243" name="Freeform 1075"/>
                <p:cNvSpPr>
                  <a:spLocks/>
                </p:cNvSpPr>
                <p:nvPr/>
              </p:nvSpPr>
              <p:spPr bwMode="auto">
                <a:xfrm>
                  <a:off x="2279" y="1300"/>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44" name="Freeform 1076"/>
                <p:cNvSpPr>
                  <a:spLocks/>
                </p:cNvSpPr>
                <p:nvPr/>
              </p:nvSpPr>
              <p:spPr bwMode="auto">
                <a:xfrm>
                  <a:off x="2278" y="1310"/>
                  <a:ext cx="17" cy="20"/>
                </a:xfrm>
                <a:custGeom>
                  <a:avLst/>
                  <a:gdLst/>
                  <a:ahLst/>
                  <a:cxnLst>
                    <a:cxn ang="0">
                      <a:pos x="13" y="0"/>
                    </a:cxn>
                    <a:cxn ang="0">
                      <a:pos x="16" y="14"/>
                    </a:cxn>
                    <a:cxn ang="0">
                      <a:pos x="2" y="19"/>
                    </a:cxn>
                    <a:cxn ang="0">
                      <a:pos x="0" y="5"/>
                    </a:cxn>
                    <a:cxn ang="0">
                      <a:pos x="13" y="0"/>
                    </a:cxn>
                  </a:cxnLst>
                  <a:rect l="0" t="0" r="r" b="b"/>
                  <a:pathLst>
                    <a:path w="17" h="20">
                      <a:moveTo>
                        <a:pt x="13" y="0"/>
                      </a:moveTo>
                      <a:lnTo>
                        <a:pt x="16" y="14"/>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4245" name="Freeform 1077"/>
                <p:cNvSpPr>
                  <a:spLocks/>
                </p:cNvSpPr>
                <p:nvPr/>
              </p:nvSpPr>
              <p:spPr bwMode="auto">
                <a:xfrm>
                  <a:off x="2278" y="1310"/>
                  <a:ext cx="17" cy="20"/>
                </a:xfrm>
                <a:custGeom>
                  <a:avLst/>
                  <a:gdLst/>
                  <a:ahLst/>
                  <a:cxnLst>
                    <a:cxn ang="0">
                      <a:pos x="13" y="0"/>
                    </a:cxn>
                    <a:cxn ang="0">
                      <a:pos x="16" y="14"/>
                    </a:cxn>
                    <a:cxn ang="0">
                      <a:pos x="2" y="19"/>
                    </a:cxn>
                    <a:cxn ang="0">
                      <a:pos x="0" y="5"/>
                    </a:cxn>
                    <a:cxn ang="0">
                      <a:pos x="13" y="0"/>
                    </a:cxn>
                  </a:cxnLst>
                  <a:rect l="0" t="0" r="r" b="b"/>
                  <a:pathLst>
                    <a:path w="17" h="20">
                      <a:moveTo>
                        <a:pt x="13" y="0"/>
                      </a:moveTo>
                      <a:lnTo>
                        <a:pt x="16" y="14"/>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46" name="Freeform 1078"/>
                <p:cNvSpPr>
                  <a:spLocks/>
                </p:cNvSpPr>
                <p:nvPr/>
              </p:nvSpPr>
              <p:spPr bwMode="auto">
                <a:xfrm>
                  <a:off x="2267" y="1311"/>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4247" name="Freeform 1079"/>
                <p:cNvSpPr>
                  <a:spLocks/>
                </p:cNvSpPr>
                <p:nvPr/>
              </p:nvSpPr>
              <p:spPr bwMode="auto">
                <a:xfrm>
                  <a:off x="2267" y="1311"/>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CCCC00"/>
                </a:solidFill>
                <a:ln w="12700" cap="rnd" cmpd="sng">
                  <a:solidFill>
                    <a:srgbClr val="000000"/>
                  </a:solidFill>
                  <a:prstDash val="solid"/>
                  <a:round/>
                  <a:headEnd type="none" w="sm" len="sm"/>
                  <a:tailEnd type="none" w="sm" len="sm"/>
                </a:ln>
                <a:effectLst/>
              </p:spPr>
              <p:txBody>
                <a:bodyPr/>
                <a:lstStyle/>
                <a:p>
                  <a:endParaRPr lang="es-MX"/>
                </a:p>
              </p:txBody>
            </p:sp>
            <p:sp>
              <p:nvSpPr>
                <p:cNvPr id="264248" name="Freeform 1080"/>
                <p:cNvSpPr>
                  <a:spLocks/>
                </p:cNvSpPr>
                <p:nvPr/>
              </p:nvSpPr>
              <p:spPr bwMode="auto">
                <a:xfrm>
                  <a:off x="2267" y="1306"/>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249" name="Freeform 1081"/>
                <p:cNvSpPr>
                  <a:spLocks/>
                </p:cNvSpPr>
                <p:nvPr/>
              </p:nvSpPr>
              <p:spPr bwMode="auto">
                <a:xfrm>
                  <a:off x="2267" y="1306"/>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50" name="Freeform 1082"/>
                <p:cNvSpPr>
                  <a:spLocks/>
                </p:cNvSpPr>
                <p:nvPr/>
              </p:nvSpPr>
              <p:spPr bwMode="auto">
                <a:xfrm>
                  <a:off x="2300" y="1286"/>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4251" name="Freeform 1083"/>
                <p:cNvSpPr>
                  <a:spLocks/>
                </p:cNvSpPr>
                <p:nvPr/>
              </p:nvSpPr>
              <p:spPr bwMode="auto">
                <a:xfrm>
                  <a:off x="2300" y="1286"/>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52" name="Freeform 1084"/>
                <p:cNvSpPr>
                  <a:spLocks/>
                </p:cNvSpPr>
                <p:nvPr/>
              </p:nvSpPr>
              <p:spPr bwMode="auto">
                <a:xfrm>
                  <a:off x="2289" y="1286"/>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4253" name="Freeform 1085"/>
                <p:cNvSpPr>
                  <a:spLocks/>
                </p:cNvSpPr>
                <p:nvPr/>
              </p:nvSpPr>
              <p:spPr bwMode="auto">
                <a:xfrm>
                  <a:off x="2289" y="1286"/>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54" name="Freeform 1086"/>
                <p:cNvSpPr>
                  <a:spLocks/>
                </p:cNvSpPr>
                <p:nvPr/>
              </p:nvSpPr>
              <p:spPr bwMode="auto">
                <a:xfrm>
                  <a:off x="2289" y="1281"/>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solidFill>
                  <a:srgbClr val="CCCCCC"/>
                </a:solidFill>
                <a:ln w="9525" cap="rnd">
                  <a:noFill/>
                  <a:round/>
                  <a:headEnd/>
                  <a:tailEnd/>
                </a:ln>
                <a:effectLst/>
              </p:spPr>
              <p:txBody>
                <a:bodyPr/>
                <a:lstStyle/>
                <a:p>
                  <a:endParaRPr lang="es-MX"/>
                </a:p>
              </p:txBody>
            </p:sp>
            <p:sp>
              <p:nvSpPr>
                <p:cNvPr id="264255" name="Freeform 1087"/>
                <p:cNvSpPr>
                  <a:spLocks/>
                </p:cNvSpPr>
                <p:nvPr/>
              </p:nvSpPr>
              <p:spPr bwMode="auto">
                <a:xfrm>
                  <a:off x="2289" y="1281"/>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56" name="Freeform 1088"/>
                <p:cNvSpPr>
                  <a:spLocks/>
                </p:cNvSpPr>
                <p:nvPr/>
              </p:nvSpPr>
              <p:spPr bwMode="auto">
                <a:xfrm>
                  <a:off x="2288" y="1291"/>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4257" name="Freeform 1089"/>
                <p:cNvSpPr>
                  <a:spLocks/>
                </p:cNvSpPr>
                <p:nvPr/>
              </p:nvSpPr>
              <p:spPr bwMode="auto">
                <a:xfrm>
                  <a:off x="2288" y="1291"/>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58" name="Freeform 1090"/>
                <p:cNvSpPr>
                  <a:spLocks/>
                </p:cNvSpPr>
                <p:nvPr/>
              </p:nvSpPr>
              <p:spPr bwMode="auto">
                <a:xfrm>
                  <a:off x="2277" y="1292"/>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4259" name="Freeform 1091"/>
                <p:cNvSpPr>
                  <a:spLocks/>
                </p:cNvSpPr>
                <p:nvPr/>
              </p:nvSpPr>
              <p:spPr bwMode="auto">
                <a:xfrm>
                  <a:off x="2277" y="1292"/>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60" name="Freeform 1092"/>
                <p:cNvSpPr>
                  <a:spLocks/>
                </p:cNvSpPr>
                <p:nvPr/>
              </p:nvSpPr>
              <p:spPr bwMode="auto">
                <a:xfrm>
                  <a:off x="2277" y="1286"/>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261" name="Freeform 1093"/>
                <p:cNvSpPr>
                  <a:spLocks/>
                </p:cNvSpPr>
                <p:nvPr/>
              </p:nvSpPr>
              <p:spPr bwMode="auto">
                <a:xfrm>
                  <a:off x="2277" y="1286"/>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62" name="Freeform 1094"/>
                <p:cNvSpPr>
                  <a:spLocks/>
                </p:cNvSpPr>
                <p:nvPr/>
              </p:nvSpPr>
              <p:spPr bwMode="auto">
                <a:xfrm>
                  <a:off x="2276" y="1296"/>
                  <a:ext cx="17" cy="20"/>
                </a:xfrm>
                <a:custGeom>
                  <a:avLst/>
                  <a:gdLst/>
                  <a:ahLst/>
                  <a:cxnLst>
                    <a:cxn ang="0">
                      <a:pos x="13" y="0"/>
                    </a:cxn>
                    <a:cxn ang="0">
                      <a:pos x="16" y="13"/>
                    </a:cxn>
                    <a:cxn ang="0">
                      <a:pos x="2" y="19"/>
                    </a:cxn>
                    <a:cxn ang="0">
                      <a:pos x="0" y="4"/>
                    </a:cxn>
                    <a:cxn ang="0">
                      <a:pos x="13" y="0"/>
                    </a:cxn>
                  </a:cxnLst>
                  <a:rect l="0" t="0" r="r" b="b"/>
                  <a:pathLst>
                    <a:path w="17" h="20">
                      <a:moveTo>
                        <a:pt x="13" y="0"/>
                      </a:moveTo>
                      <a:lnTo>
                        <a:pt x="16" y="13"/>
                      </a:lnTo>
                      <a:lnTo>
                        <a:pt x="2" y="19"/>
                      </a:lnTo>
                      <a:lnTo>
                        <a:pt x="0" y="4"/>
                      </a:lnTo>
                      <a:lnTo>
                        <a:pt x="13" y="0"/>
                      </a:lnTo>
                    </a:path>
                  </a:pathLst>
                </a:custGeom>
                <a:solidFill>
                  <a:srgbClr val="E5E5E5"/>
                </a:solidFill>
                <a:ln w="9525" cap="rnd">
                  <a:noFill/>
                  <a:round/>
                  <a:headEnd/>
                  <a:tailEnd/>
                </a:ln>
                <a:effectLst/>
              </p:spPr>
              <p:txBody>
                <a:bodyPr/>
                <a:lstStyle/>
                <a:p>
                  <a:endParaRPr lang="es-MX"/>
                </a:p>
              </p:txBody>
            </p:sp>
            <p:sp>
              <p:nvSpPr>
                <p:cNvPr id="264263" name="Freeform 1095"/>
                <p:cNvSpPr>
                  <a:spLocks/>
                </p:cNvSpPr>
                <p:nvPr/>
              </p:nvSpPr>
              <p:spPr bwMode="auto">
                <a:xfrm>
                  <a:off x="2276" y="1296"/>
                  <a:ext cx="17" cy="20"/>
                </a:xfrm>
                <a:custGeom>
                  <a:avLst/>
                  <a:gdLst/>
                  <a:ahLst/>
                  <a:cxnLst>
                    <a:cxn ang="0">
                      <a:pos x="13" y="0"/>
                    </a:cxn>
                    <a:cxn ang="0">
                      <a:pos x="16" y="13"/>
                    </a:cxn>
                    <a:cxn ang="0">
                      <a:pos x="2" y="19"/>
                    </a:cxn>
                    <a:cxn ang="0">
                      <a:pos x="0" y="4"/>
                    </a:cxn>
                    <a:cxn ang="0">
                      <a:pos x="13" y="0"/>
                    </a:cxn>
                  </a:cxnLst>
                  <a:rect l="0" t="0" r="r" b="b"/>
                  <a:pathLst>
                    <a:path w="17" h="20">
                      <a:moveTo>
                        <a:pt x="13" y="0"/>
                      </a:moveTo>
                      <a:lnTo>
                        <a:pt x="16" y="13"/>
                      </a:lnTo>
                      <a:lnTo>
                        <a:pt x="2" y="19"/>
                      </a:lnTo>
                      <a:lnTo>
                        <a:pt x="0" y="4"/>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64" name="Freeform 1096"/>
                <p:cNvSpPr>
                  <a:spLocks/>
                </p:cNvSpPr>
                <p:nvPr/>
              </p:nvSpPr>
              <p:spPr bwMode="auto">
                <a:xfrm>
                  <a:off x="2265" y="1297"/>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CCCC00"/>
                </a:solidFill>
                <a:ln w="9525" cap="rnd">
                  <a:noFill/>
                  <a:round/>
                  <a:headEnd/>
                  <a:tailEnd/>
                </a:ln>
                <a:effectLst/>
              </p:spPr>
              <p:txBody>
                <a:bodyPr/>
                <a:lstStyle/>
                <a:p>
                  <a:endParaRPr lang="es-MX"/>
                </a:p>
              </p:txBody>
            </p:sp>
            <p:sp>
              <p:nvSpPr>
                <p:cNvPr id="264265" name="Freeform 1097"/>
                <p:cNvSpPr>
                  <a:spLocks/>
                </p:cNvSpPr>
                <p:nvPr/>
              </p:nvSpPr>
              <p:spPr bwMode="auto">
                <a:xfrm>
                  <a:off x="2265" y="1297"/>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66" name="Freeform 1098"/>
                <p:cNvSpPr>
                  <a:spLocks/>
                </p:cNvSpPr>
                <p:nvPr/>
              </p:nvSpPr>
              <p:spPr bwMode="auto">
                <a:xfrm>
                  <a:off x="2265" y="1291"/>
                  <a:ext cx="24" cy="17"/>
                </a:xfrm>
                <a:custGeom>
                  <a:avLst/>
                  <a:gdLst/>
                  <a:ahLst/>
                  <a:cxnLst>
                    <a:cxn ang="0">
                      <a:pos x="11" y="0"/>
                    </a:cxn>
                    <a:cxn ang="0">
                      <a:pos x="23" y="7"/>
                    </a:cxn>
                    <a:cxn ang="0">
                      <a:pos x="10" y="16"/>
                    </a:cxn>
                    <a:cxn ang="0">
                      <a:pos x="0" y="9"/>
                    </a:cxn>
                    <a:cxn ang="0">
                      <a:pos x="11" y="0"/>
                    </a:cxn>
                  </a:cxnLst>
                  <a:rect l="0" t="0" r="r" b="b"/>
                  <a:pathLst>
                    <a:path w="24" h="17">
                      <a:moveTo>
                        <a:pt x="11" y="0"/>
                      </a:moveTo>
                      <a:lnTo>
                        <a:pt x="23" y="7"/>
                      </a:lnTo>
                      <a:lnTo>
                        <a:pt x="10" y="16"/>
                      </a:lnTo>
                      <a:lnTo>
                        <a:pt x="0" y="9"/>
                      </a:lnTo>
                      <a:lnTo>
                        <a:pt x="11" y="0"/>
                      </a:lnTo>
                    </a:path>
                  </a:pathLst>
                </a:custGeom>
                <a:solidFill>
                  <a:srgbClr val="CCCCCC"/>
                </a:solidFill>
                <a:ln w="9525" cap="rnd">
                  <a:noFill/>
                  <a:round/>
                  <a:headEnd/>
                  <a:tailEnd/>
                </a:ln>
                <a:effectLst/>
              </p:spPr>
              <p:txBody>
                <a:bodyPr/>
                <a:lstStyle/>
                <a:p>
                  <a:endParaRPr lang="es-MX"/>
                </a:p>
              </p:txBody>
            </p:sp>
            <p:sp>
              <p:nvSpPr>
                <p:cNvPr id="264267" name="Freeform 1099"/>
                <p:cNvSpPr>
                  <a:spLocks/>
                </p:cNvSpPr>
                <p:nvPr/>
              </p:nvSpPr>
              <p:spPr bwMode="auto">
                <a:xfrm>
                  <a:off x="2265" y="1291"/>
                  <a:ext cx="24" cy="17"/>
                </a:xfrm>
                <a:custGeom>
                  <a:avLst/>
                  <a:gdLst/>
                  <a:ahLst/>
                  <a:cxnLst>
                    <a:cxn ang="0">
                      <a:pos x="11" y="0"/>
                    </a:cxn>
                    <a:cxn ang="0">
                      <a:pos x="23" y="7"/>
                    </a:cxn>
                    <a:cxn ang="0">
                      <a:pos x="10" y="16"/>
                    </a:cxn>
                    <a:cxn ang="0">
                      <a:pos x="0" y="9"/>
                    </a:cxn>
                    <a:cxn ang="0">
                      <a:pos x="11" y="0"/>
                    </a:cxn>
                  </a:cxnLst>
                  <a:rect l="0" t="0" r="r" b="b"/>
                  <a:pathLst>
                    <a:path w="24" h="17">
                      <a:moveTo>
                        <a:pt x="11" y="0"/>
                      </a:moveTo>
                      <a:lnTo>
                        <a:pt x="23" y="7"/>
                      </a:lnTo>
                      <a:lnTo>
                        <a:pt x="10" y="16"/>
                      </a:lnTo>
                      <a:lnTo>
                        <a:pt x="0" y="9"/>
                      </a:lnTo>
                      <a:lnTo>
                        <a:pt x="11"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68" name="Freeform 1100"/>
                <p:cNvSpPr>
                  <a:spLocks/>
                </p:cNvSpPr>
                <p:nvPr/>
              </p:nvSpPr>
              <p:spPr bwMode="auto">
                <a:xfrm>
                  <a:off x="2298" y="1272"/>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4269" name="Freeform 1101"/>
                <p:cNvSpPr>
                  <a:spLocks/>
                </p:cNvSpPr>
                <p:nvPr/>
              </p:nvSpPr>
              <p:spPr bwMode="auto">
                <a:xfrm>
                  <a:off x="2298" y="1272"/>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70" name="Freeform 1102"/>
                <p:cNvSpPr>
                  <a:spLocks/>
                </p:cNvSpPr>
                <p:nvPr/>
              </p:nvSpPr>
              <p:spPr bwMode="auto">
                <a:xfrm>
                  <a:off x="2287" y="1272"/>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4271" name="Freeform 1103"/>
                <p:cNvSpPr>
                  <a:spLocks/>
                </p:cNvSpPr>
                <p:nvPr/>
              </p:nvSpPr>
              <p:spPr bwMode="auto">
                <a:xfrm>
                  <a:off x="2287" y="1272"/>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72" name="Freeform 1104"/>
                <p:cNvSpPr>
                  <a:spLocks/>
                </p:cNvSpPr>
                <p:nvPr/>
              </p:nvSpPr>
              <p:spPr bwMode="auto">
                <a:xfrm>
                  <a:off x="2287" y="1267"/>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273" name="Freeform 1105"/>
                <p:cNvSpPr>
                  <a:spLocks/>
                </p:cNvSpPr>
                <p:nvPr/>
              </p:nvSpPr>
              <p:spPr bwMode="auto">
                <a:xfrm>
                  <a:off x="2287" y="1267"/>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4274" name="Freeform 1106"/>
                <p:cNvSpPr>
                  <a:spLocks/>
                </p:cNvSpPr>
                <p:nvPr/>
              </p:nvSpPr>
              <p:spPr bwMode="auto">
                <a:xfrm>
                  <a:off x="2286" y="1277"/>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4275" name="Freeform 1107"/>
                <p:cNvSpPr>
                  <a:spLocks/>
                </p:cNvSpPr>
                <p:nvPr/>
              </p:nvSpPr>
              <p:spPr bwMode="auto">
                <a:xfrm>
                  <a:off x="2286" y="1277"/>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76" name="Freeform 1108"/>
                <p:cNvSpPr>
                  <a:spLocks/>
                </p:cNvSpPr>
                <p:nvPr/>
              </p:nvSpPr>
              <p:spPr bwMode="auto">
                <a:xfrm>
                  <a:off x="2275" y="1277"/>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4277" name="Freeform 1109"/>
                <p:cNvSpPr>
                  <a:spLocks/>
                </p:cNvSpPr>
                <p:nvPr/>
              </p:nvSpPr>
              <p:spPr bwMode="auto">
                <a:xfrm>
                  <a:off x="2275" y="1277"/>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78" name="Freeform 1110"/>
                <p:cNvSpPr>
                  <a:spLocks/>
                </p:cNvSpPr>
                <p:nvPr/>
              </p:nvSpPr>
              <p:spPr bwMode="auto">
                <a:xfrm>
                  <a:off x="2275" y="1272"/>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solidFill>
                  <a:srgbClr val="CCCCCC"/>
                </a:solidFill>
                <a:ln w="9525" cap="rnd">
                  <a:noFill/>
                  <a:round/>
                  <a:headEnd/>
                  <a:tailEnd/>
                </a:ln>
                <a:effectLst/>
              </p:spPr>
              <p:txBody>
                <a:bodyPr/>
                <a:lstStyle/>
                <a:p>
                  <a:endParaRPr lang="es-MX"/>
                </a:p>
              </p:txBody>
            </p:sp>
            <p:sp>
              <p:nvSpPr>
                <p:cNvPr id="264279" name="Freeform 1111"/>
                <p:cNvSpPr>
                  <a:spLocks/>
                </p:cNvSpPr>
                <p:nvPr/>
              </p:nvSpPr>
              <p:spPr bwMode="auto">
                <a:xfrm>
                  <a:off x="2275" y="1272"/>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4280" name="Freeform 1112"/>
                <p:cNvSpPr>
                  <a:spLocks/>
                </p:cNvSpPr>
                <p:nvPr/>
              </p:nvSpPr>
              <p:spPr bwMode="auto">
                <a:xfrm>
                  <a:off x="2274" y="1282"/>
                  <a:ext cx="17" cy="20"/>
                </a:xfrm>
                <a:custGeom>
                  <a:avLst/>
                  <a:gdLst/>
                  <a:ahLst/>
                  <a:cxnLst>
                    <a:cxn ang="0">
                      <a:pos x="13" y="0"/>
                    </a:cxn>
                    <a:cxn ang="0">
                      <a:pos x="16" y="13"/>
                    </a:cxn>
                    <a:cxn ang="0">
                      <a:pos x="2" y="19"/>
                    </a:cxn>
                    <a:cxn ang="0">
                      <a:pos x="0" y="4"/>
                    </a:cxn>
                    <a:cxn ang="0">
                      <a:pos x="13" y="0"/>
                    </a:cxn>
                  </a:cxnLst>
                  <a:rect l="0" t="0" r="r" b="b"/>
                  <a:pathLst>
                    <a:path w="17" h="20">
                      <a:moveTo>
                        <a:pt x="13" y="0"/>
                      </a:moveTo>
                      <a:lnTo>
                        <a:pt x="16" y="13"/>
                      </a:lnTo>
                      <a:lnTo>
                        <a:pt x="2" y="19"/>
                      </a:lnTo>
                      <a:lnTo>
                        <a:pt x="0" y="4"/>
                      </a:lnTo>
                      <a:lnTo>
                        <a:pt x="13" y="0"/>
                      </a:lnTo>
                    </a:path>
                  </a:pathLst>
                </a:custGeom>
                <a:solidFill>
                  <a:srgbClr val="E5E5E5"/>
                </a:solidFill>
                <a:ln w="9525" cap="rnd">
                  <a:noFill/>
                  <a:round/>
                  <a:headEnd/>
                  <a:tailEnd/>
                </a:ln>
                <a:effectLst/>
              </p:spPr>
              <p:txBody>
                <a:bodyPr/>
                <a:lstStyle/>
                <a:p>
                  <a:endParaRPr lang="es-MX"/>
                </a:p>
              </p:txBody>
            </p:sp>
            <p:sp>
              <p:nvSpPr>
                <p:cNvPr id="264281" name="Freeform 1113"/>
                <p:cNvSpPr>
                  <a:spLocks/>
                </p:cNvSpPr>
                <p:nvPr/>
              </p:nvSpPr>
              <p:spPr bwMode="auto">
                <a:xfrm>
                  <a:off x="2274" y="1282"/>
                  <a:ext cx="17" cy="20"/>
                </a:xfrm>
                <a:custGeom>
                  <a:avLst/>
                  <a:gdLst/>
                  <a:ahLst/>
                  <a:cxnLst>
                    <a:cxn ang="0">
                      <a:pos x="13" y="0"/>
                    </a:cxn>
                    <a:cxn ang="0">
                      <a:pos x="16" y="13"/>
                    </a:cxn>
                    <a:cxn ang="0">
                      <a:pos x="2" y="19"/>
                    </a:cxn>
                    <a:cxn ang="0">
                      <a:pos x="0" y="4"/>
                    </a:cxn>
                    <a:cxn ang="0">
                      <a:pos x="13" y="0"/>
                    </a:cxn>
                  </a:cxnLst>
                  <a:rect l="0" t="0" r="r" b="b"/>
                  <a:pathLst>
                    <a:path w="17" h="20">
                      <a:moveTo>
                        <a:pt x="13" y="0"/>
                      </a:moveTo>
                      <a:lnTo>
                        <a:pt x="16" y="13"/>
                      </a:lnTo>
                      <a:lnTo>
                        <a:pt x="2" y="19"/>
                      </a:lnTo>
                      <a:lnTo>
                        <a:pt x="0" y="4"/>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82" name="Freeform 1114"/>
                <p:cNvSpPr>
                  <a:spLocks/>
                </p:cNvSpPr>
                <p:nvPr/>
              </p:nvSpPr>
              <p:spPr bwMode="auto">
                <a:xfrm>
                  <a:off x="2263" y="1283"/>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CCCC00"/>
                </a:solidFill>
                <a:ln w="9525" cap="rnd">
                  <a:noFill/>
                  <a:round/>
                  <a:headEnd/>
                  <a:tailEnd/>
                </a:ln>
                <a:effectLst/>
              </p:spPr>
              <p:txBody>
                <a:bodyPr/>
                <a:lstStyle/>
                <a:p>
                  <a:endParaRPr lang="es-MX"/>
                </a:p>
              </p:txBody>
            </p:sp>
            <p:sp>
              <p:nvSpPr>
                <p:cNvPr id="264283" name="Freeform 1115"/>
                <p:cNvSpPr>
                  <a:spLocks/>
                </p:cNvSpPr>
                <p:nvPr/>
              </p:nvSpPr>
              <p:spPr bwMode="auto">
                <a:xfrm>
                  <a:off x="2263" y="1283"/>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84" name="Freeform 1116"/>
                <p:cNvSpPr>
                  <a:spLocks/>
                </p:cNvSpPr>
                <p:nvPr/>
              </p:nvSpPr>
              <p:spPr bwMode="auto">
                <a:xfrm>
                  <a:off x="2263" y="1277"/>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285" name="Freeform 1117"/>
                <p:cNvSpPr>
                  <a:spLocks/>
                </p:cNvSpPr>
                <p:nvPr/>
              </p:nvSpPr>
              <p:spPr bwMode="auto">
                <a:xfrm>
                  <a:off x="2263" y="1277"/>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4286" name="Freeform 1118"/>
                <p:cNvSpPr>
                  <a:spLocks/>
                </p:cNvSpPr>
                <p:nvPr/>
              </p:nvSpPr>
              <p:spPr bwMode="auto">
                <a:xfrm>
                  <a:off x="2313" y="1304"/>
                  <a:ext cx="17" cy="20"/>
                </a:xfrm>
                <a:custGeom>
                  <a:avLst/>
                  <a:gdLst/>
                  <a:ahLst/>
                  <a:cxnLst>
                    <a:cxn ang="0">
                      <a:pos x="13" y="0"/>
                    </a:cxn>
                    <a:cxn ang="0">
                      <a:pos x="16" y="14"/>
                    </a:cxn>
                    <a:cxn ang="0">
                      <a:pos x="2" y="19"/>
                    </a:cxn>
                    <a:cxn ang="0">
                      <a:pos x="0" y="5"/>
                    </a:cxn>
                    <a:cxn ang="0">
                      <a:pos x="13" y="0"/>
                    </a:cxn>
                  </a:cxnLst>
                  <a:rect l="0" t="0" r="r" b="b"/>
                  <a:pathLst>
                    <a:path w="17" h="20">
                      <a:moveTo>
                        <a:pt x="13" y="0"/>
                      </a:moveTo>
                      <a:lnTo>
                        <a:pt x="16" y="14"/>
                      </a:lnTo>
                      <a:lnTo>
                        <a:pt x="2" y="19"/>
                      </a:lnTo>
                      <a:lnTo>
                        <a:pt x="0" y="5"/>
                      </a:lnTo>
                      <a:lnTo>
                        <a:pt x="13" y="0"/>
                      </a:lnTo>
                    </a:path>
                  </a:pathLst>
                </a:custGeom>
                <a:solidFill>
                  <a:srgbClr val="FFFF99"/>
                </a:solidFill>
                <a:ln w="9525" cap="rnd">
                  <a:noFill/>
                  <a:round/>
                  <a:headEnd/>
                  <a:tailEnd/>
                </a:ln>
                <a:effectLst/>
              </p:spPr>
              <p:txBody>
                <a:bodyPr/>
                <a:lstStyle/>
                <a:p>
                  <a:endParaRPr lang="es-MX"/>
                </a:p>
              </p:txBody>
            </p:sp>
            <p:sp>
              <p:nvSpPr>
                <p:cNvPr id="264287" name="Freeform 1119"/>
                <p:cNvSpPr>
                  <a:spLocks/>
                </p:cNvSpPr>
                <p:nvPr/>
              </p:nvSpPr>
              <p:spPr bwMode="auto">
                <a:xfrm>
                  <a:off x="2313" y="1304"/>
                  <a:ext cx="17" cy="20"/>
                </a:xfrm>
                <a:custGeom>
                  <a:avLst/>
                  <a:gdLst/>
                  <a:ahLst/>
                  <a:cxnLst>
                    <a:cxn ang="0">
                      <a:pos x="13" y="0"/>
                    </a:cxn>
                    <a:cxn ang="0">
                      <a:pos x="16" y="14"/>
                    </a:cxn>
                    <a:cxn ang="0">
                      <a:pos x="2" y="19"/>
                    </a:cxn>
                    <a:cxn ang="0">
                      <a:pos x="0" y="5"/>
                    </a:cxn>
                    <a:cxn ang="0">
                      <a:pos x="13" y="0"/>
                    </a:cxn>
                  </a:cxnLst>
                  <a:rect l="0" t="0" r="r" b="b"/>
                  <a:pathLst>
                    <a:path w="17" h="20">
                      <a:moveTo>
                        <a:pt x="13" y="0"/>
                      </a:moveTo>
                      <a:lnTo>
                        <a:pt x="16" y="14"/>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88" name="Freeform 1120"/>
                <p:cNvSpPr>
                  <a:spLocks/>
                </p:cNvSpPr>
                <p:nvPr/>
              </p:nvSpPr>
              <p:spPr bwMode="auto">
                <a:xfrm>
                  <a:off x="2303" y="1305"/>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4289" name="Freeform 1121"/>
                <p:cNvSpPr>
                  <a:spLocks/>
                </p:cNvSpPr>
                <p:nvPr/>
              </p:nvSpPr>
              <p:spPr bwMode="auto">
                <a:xfrm>
                  <a:off x="2303" y="1305"/>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90" name="Freeform 1122"/>
                <p:cNvSpPr>
                  <a:spLocks/>
                </p:cNvSpPr>
                <p:nvPr/>
              </p:nvSpPr>
              <p:spPr bwMode="auto">
                <a:xfrm>
                  <a:off x="2303" y="1300"/>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291" name="Freeform 1123"/>
                <p:cNvSpPr>
                  <a:spLocks/>
                </p:cNvSpPr>
                <p:nvPr/>
              </p:nvSpPr>
              <p:spPr bwMode="auto">
                <a:xfrm>
                  <a:off x="2303" y="1300"/>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92" name="Freeform 1124"/>
                <p:cNvSpPr>
                  <a:spLocks/>
                </p:cNvSpPr>
                <p:nvPr/>
              </p:nvSpPr>
              <p:spPr bwMode="auto">
                <a:xfrm>
                  <a:off x="2301" y="1309"/>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FFFF99"/>
                </a:solidFill>
                <a:ln w="9525" cap="rnd">
                  <a:noFill/>
                  <a:round/>
                  <a:headEnd/>
                  <a:tailEnd/>
                </a:ln>
                <a:effectLst/>
              </p:spPr>
              <p:txBody>
                <a:bodyPr/>
                <a:lstStyle/>
                <a:p>
                  <a:endParaRPr lang="es-MX"/>
                </a:p>
              </p:txBody>
            </p:sp>
            <p:sp>
              <p:nvSpPr>
                <p:cNvPr id="264293" name="Freeform 1125"/>
                <p:cNvSpPr>
                  <a:spLocks/>
                </p:cNvSpPr>
                <p:nvPr/>
              </p:nvSpPr>
              <p:spPr bwMode="auto">
                <a:xfrm>
                  <a:off x="2301" y="1309"/>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94" name="Freeform 1126"/>
                <p:cNvSpPr>
                  <a:spLocks/>
                </p:cNvSpPr>
                <p:nvPr/>
              </p:nvSpPr>
              <p:spPr bwMode="auto">
                <a:xfrm>
                  <a:off x="2290" y="1310"/>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4295" name="Freeform 1127"/>
                <p:cNvSpPr>
                  <a:spLocks/>
                </p:cNvSpPr>
                <p:nvPr/>
              </p:nvSpPr>
              <p:spPr bwMode="auto">
                <a:xfrm>
                  <a:off x="2290" y="1310"/>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96" name="Freeform 1128"/>
                <p:cNvSpPr>
                  <a:spLocks/>
                </p:cNvSpPr>
                <p:nvPr/>
              </p:nvSpPr>
              <p:spPr bwMode="auto">
                <a:xfrm>
                  <a:off x="2290" y="1305"/>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297" name="Freeform 1129"/>
                <p:cNvSpPr>
                  <a:spLocks/>
                </p:cNvSpPr>
                <p:nvPr/>
              </p:nvSpPr>
              <p:spPr bwMode="auto">
                <a:xfrm>
                  <a:off x="2290" y="1305"/>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298" name="Freeform 1130"/>
                <p:cNvSpPr>
                  <a:spLocks/>
                </p:cNvSpPr>
                <p:nvPr/>
              </p:nvSpPr>
              <p:spPr bwMode="auto">
                <a:xfrm>
                  <a:off x="2289" y="1314"/>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solidFill>
                  <a:srgbClr val="FFFF99"/>
                </a:solidFill>
                <a:ln w="9525" cap="rnd">
                  <a:noFill/>
                  <a:round/>
                  <a:headEnd/>
                  <a:tailEnd/>
                </a:ln>
                <a:effectLst/>
              </p:spPr>
              <p:txBody>
                <a:bodyPr/>
                <a:lstStyle/>
                <a:p>
                  <a:endParaRPr lang="es-MX"/>
                </a:p>
              </p:txBody>
            </p:sp>
            <p:sp>
              <p:nvSpPr>
                <p:cNvPr id="264299" name="Freeform 1131"/>
                <p:cNvSpPr>
                  <a:spLocks/>
                </p:cNvSpPr>
                <p:nvPr/>
              </p:nvSpPr>
              <p:spPr bwMode="auto">
                <a:xfrm>
                  <a:off x="2289" y="1314"/>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300" name="Freeform 1132"/>
                <p:cNvSpPr>
                  <a:spLocks/>
                </p:cNvSpPr>
                <p:nvPr/>
              </p:nvSpPr>
              <p:spPr bwMode="auto">
                <a:xfrm>
                  <a:off x="2278" y="1315"/>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4301" name="Freeform 1133"/>
                <p:cNvSpPr>
                  <a:spLocks/>
                </p:cNvSpPr>
                <p:nvPr/>
              </p:nvSpPr>
              <p:spPr bwMode="auto">
                <a:xfrm>
                  <a:off x="2278" y="1315"/>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CCCC00"/>
                </a:solidFill>
                <a:ln w="12700" cap="rnd" cmpd="sng">
                  <a:solidFill>
                    <a:srgbClr val="000000"/>
                  </a:solidFill>
                  <a:prstDash val="solid"/>
                  <a:round/>
                  <a:headEnd type="none" w="sm" len="sm"/>
                  <a:tailEnd type="none" w="sm" len="sm"/>
                </a:ln>
                <a:effectLst/>
              </p:spPr>
              <p:txBody>
                <a:bodyPr/>
                <a:lstStyle/>
                <a:p>
                  <a:endParaRPr lang="es-MX"/>
                </a:p>
              </p:txBody>
            </p:sp>
            <p:sp>
              <p:nvSpPr>
                <p:cNvPr id="264302" name="Freeform 1134"/>
                <p:cNvSpPr>
                  <a:spLocks/>
                </p:cNvSpPr>
                <p:nvPr/>
              </p:nvSpPr>
              <p:spPr bwMode="auto">
                <a:xfrm>
                  <a:off x="2278" y="1310"/>
                  <a:ext cx="24" cy="17"/>
                </a:xfrm>
                <a:custGeom>
                  <a:avLst/>
                  <a:gdLst/>
                  <a:ahLst/>
                  <a:cxnLst>
                    <a:cxn ang="0">
                      <a:pos x="12" y="0"/>
                    </a:cxn>
                    <a:cxn ang="0">
                      <a:pos x="23" y="7"/>
                    </a:cxn>
                    <a:cxn ang="0">
                      <a:pos x="11" y="16"/>
                    </a:cxn>
                    <a:cxn ang="0">
                      <a:pos x="0" y="8"/>
                    </a:cxn>
                    <a:cxn ang="0">
                      <a:pos x="12" y="0"/>
                    </a:cxn>
                  </a:cxnLst>
                  <a:rect l="0" t="0" r="r" b="b"/>
                  <a:pathLst>
                    <a:path w="24" h="17">
                      <a:moveTo>
                        <a:pt x="12" y="0"/>
                      </a:moveTo>
                      <a:lnTo>
                        <a:pt x="23"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303" name="Freeform 1135"/>
                <p:cNvSpPr>
                  <a:spLocks/>
                </p:cNvSpPr>
                <p:nvPr/>
              </p:nvSpPr>
              <p:spPr bwMode="auto">
                <a:xfrm>
                  <a:off x="2278" y="1310"/>
                  <a:ext cx="24" cy="17"/>
                </a:xfrm>
                <a:custGeom>
                  <a:avLst/>
                  <a:gdLst/>
                  <a:ahLst/>
                  <a:cxnLst>
                    <a:cxn ang="0">
                      <a:pos x="12" y="0"/>
                    </a:cxn>
                    <a:cxn ang="0">
                      <a:pos x="23" y="7"/>
                    </a:cxn>
                    <a:cxn ang="0">
                      <a:pos x="11" y="16"/>
                    </a:cxn>
                    <a:cxn ang="0">
                      <a:pos x="0" y="8"/>
                    </a:cxn>
                    <a:cxn ang="0">
                      <a:pos x="12" y="0"/>
                    </a:cxn>
                  </a:cxnLst>
                  <a:rect l="0" t="0" r="r" b="b"/>
                  <a:pathLst>
                    <a:path w="24" h="17">
                      <a:moveTo>
                        <a:pt x="12" y="0"/>
                      </a:moveTo>
                      <a:lnTo>
                        <a:pt x="23" y="7"/>
                      </a:lnTo>
                      <a:lnTo>
                        <a:pt x="11"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304" name="Freeform 1136"/>
                <p:cNvSpPr>
                  <a:spLocks/>
                </p:cNvSpPr>
                <p:nvPr/>
              </p:nvSpPr>
              <p:spPr bwMode="auto">
                <a:xfrm>
                  <a:off x="2311" y="1290"/>
                  <a:ext cx="17" cy="20"/>
                </a:xfrm>
                <a:custGeom>
                  <a:avLst/>
                  <a:gdLst/>
                  <a:ahLst/>
                  <a:cxnLst>
                    <a:cxn ang="0">
                      <a:pos x="13" y="0"/>
                    </a:cxn>
                    <a:cxn ang="0">
                      <a:pos x="16" y="13"/>
                    </a:cxn>
                    <a:cxn ang="0">
                      <a:pos x="2" y="19"/>
                    </a:cxn>
                    <a:cxn ang="0">
                      <a:pos x="0" y="4"/>
                    </a:cxn>
                    <a:cxn ang="0">
                      <a:pos x="13" y="0"/>
                    </a:cxn>
                  </a:cxnLst>
                  <a:rect l="0" t="0" r="r" b="b"/>
                  <a:pathLst>
                    <a:path w="17" h="20">
                      <a:moveTo>
                        <a:pt x="13" y="0"/>
                      </a:moveTo>
                      <a:lnTo>
                        <a:pt x="16" y="13"/>
                      </a:lnTo>
                      <a:lnTo>
                        <a:pt x="2" y="19"/>
                      </a:lnTo>
                      <a:lnTo>
                        <a:pt x="0" y="4"/>
                      </a:lnTo>
                      <a:lnTo>
                        <a:pt x="13" y="0"/>
                      </a:lnTo>
                    </a:path>
                  </a:pathLst>
                </a:custGeom>
                <a:solidFill>
                  <a:srgbClr val="FFFF99"/>
                </a:solidFill>
                <a:ln w="9525" cap="rnd">
                  <a:noFill/>
                  <a:round/>
                  <a:headEnd/>
                  <a:tailEnd/>
                </a:ln>
                <a:effectLst/>
              </p:spPr>
              <p:txBody>
                <a:bodyPr/>
                <a:lstStyle/>
                <a:p>
                  <a:endParaRPr lang="es-MX"/>
                </a:p>
              </p:txBody>
            </p:sp>
            <p:sp>
              <p:nvSpPr>
                <p:cNvPr id="264305" name="Freeform 1137"/>
                <p:cNvSpPr>
                  <a:spLocks/>
                </p:cNvSpPr>
                <p:nvPr/>
              </p:nvSpPr>
              <p:spPr bwMode="auto">
                <a:xfrm>
                  <a:off x="2311" y="1290"/>
                  <a:ext cx="17" cy="20"/>
                </a:xfrm>
                <a:custGeom>
                  <a:avLst/>
                  <a:gdLst/>
                  <a:ahLst/>
                  <a:cxnLst>
                    <a:cxn ang="0">
                      <a:pos x="13" y="0"/>
                    </a:cxn>
                    <a:cxn ang="0">
                      <a:pos x="16" y="13"/>
                    </a:cxn>
                    <a:cxn ang="0">
                      <a:pos x="2" y="19"/>
                    </a:cxn>
                    <a:cxn ang="0">
                      <a:pos x="0" y="4"/>
                    </a:cxn>
                    <a:cxn ang="0">
                      <a:pos x="13" y="0"/>
                    </a:cxn>
                  </a:cxnLst>
                  <a:rect l="0" t="0" r="r" b="b"/>
                  <a:pathLst>
                    <a:path w="17" h="20">
                      <a:moveTo>
                        <a:pt x="13" y="0"/>
                      </a:moveTo>
                      <a:lnTo>
                        <a:pt x="16" y="13"/>
                      </a:lnTo>
                      <a:lnTo>
                        <a:pt x="2" y="19"/>
                      </a:lnTo>
                      <a:lnTo>
                        <a:pt x="0" y="4"/>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306" name="Freeform 1138"/>
                <p:cNvSpPr>
                  <a:spLocks/>
                </p:cNvSpPr>
                <p:nvPr/>
              </p:nvSpPr>
              <p:spPr bwMode="auto">
                <a:xfrm>
                  <a:off x="2300" y="1291"/>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4307" name="Freeform 1139"/>
                <p:cNvSpPr>
                  <a:spLocks/>
                </p:cNvSpPr>
                <p:nvPr/>
              </p:nvSpPr>
              <p:spPr bwMode="auto">
                <a:xfrm>
                  <a:off x="2300" y="1291"/>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308" name="Freeform 1140"/>
                <p:cNvSpPr>
                  <a:spLocks/>
                </p:cNvSpPr>
                <p:nvPr/>
              </p:nvSpPr>
              <p:spPr bwMode="auto">
                <a:xfrm>
                  <a:off x="2301" y="1286"/>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309" name="Freeform 1141"/>
                <p:cNvSpPr>
                  <a:spLocks/>
                </p:cNvSpPr>
                <p:nvPr/>
              </p:nvSpPr>
              <p:spPr bwMode="auto">
                <a:xfrm>
                  <a:off x="2301" y="1286"/>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310" name="Freeform 1142"/>
                <p:cNvSpPr>
                  <a:spLocks/>
                </p:cNvSpPr>
                <p:nvPr/>
              </p:nvSpPr>
              <p:spPr bwMode="auto">
                <a:xfrm>
                  <a:off x="2299" y="1295"/>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FFFF99"/>
                </a:solidFill>
                <a:ln w="9525" cap="rnd">
                  <a:noFill/>
                  <a:round/>
                  <a:headEnd/>
                  <a:tailEnd/>
                </a:ln>
                <a:effectLst/>
              </p:spPr>
              <p:txBody>
                <a:bodyPr/>
                <a:lstStyle/>
                <a:p>
                  <a:endParaRPr lang="es-MX"/>
                </a:p>
              </p:txBody>
            </p:sp>
            <p:sp>
              <p:nvSpPr>
                <p:cNvPr id="264311" name="Freeform 1143"/>
                <p:cNvSpPr>
                  <a:spLocks/>
                </p:cNvSpPr>
                <p:nvPr/>
              </p:nvSpPr>
              <p:spPr bwMode="auto">
                <a:xfrm>
                  <a:off x="2299" y="1295"/>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312" name="Freeform 1144"/>
                <p:cNvSpPr>
                  <a:spLocks/>
                </p:cNvSpPr>
                <p:nvPr/>
              </p:nvSpPr>
              <p:spPr bwMode="auto">
                <a:xfrm>
                  <a:off x="2288" y="1296"/>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4313" name="Freeform 1145"/>
                <p:cNvSpPr>
                  <a:spLocks/>
                </p:cNvSpPr>
                <p:nvPr/>
              </p:nvSpPr>
              <p:spPr bwMode="auto">
                <a:xfrm>
                  <a:off x="2288" y="1296"/>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314" name="Freeform 1146"/>
                <p:cNvSpPr>
                  <a:spLocks/>
                </p:cNvSpPr>
                <p:nvPr/>
              </p:nvSpPr>
              <p:spPr bwMode="auto">
                <a:xfrm>
                  <a:off x="2288" y="1291"/>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315" name="Freeform 1147"/>
                <p:cNvSpPr>
                  <a:spLocks/>
                </p:cNvSpPr>
                <p:nvPr/>
              </p:nvSpPr>
              <p:spPr bwMode="auto">
                <a:xfrm>
                  <a:off x="2288" y="1291"/>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316" name="Freeform 1148"/>
                <p:cNvSpPr>
                  <a:spLocks/>
                </p:cNvSpPr>
                <p:nvPr/>
              </p:nvSpPr>
              <p:spPr bwMode="auto">
                <a:xfrm>
                  <a:off x="2287" y="1300"/>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FFFF99"/>
                </a:solidFill>
                <a:ln w="9525" cap="rnd">
                  <a:noFill/>
                  <a:round/>
                  <a:headEnd/>
                  <a:tailEnd/>
                </a:ln>
                <a:effectLst/>
              </p:spPr>
              <p:txBody>
                <a:bodyPr/>
                <a:lstStyle/>
                <a:p>
                  <a:endParaRPr lang="es-MX"/>
                </a:p>
              </p:txBody>
            </p:sp>
            <p:sp>
              <p:nvSpPr>
                <p:cNvPr id="264317" name="Freeform 1149"/>
                <p:cNvSpPr>
                  <a:spLocks/>
                </p:cNvSpPr>
                <p:nvPr/>
              </p:nvSpPr>
              <p:spPr bwMode="auto">
                <a:xfrm>
                  <a:off x="2287" y="1300"/>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318" name="Freeform 1150"/>
                <p:cNvSpPr>
                  <a:spLocks/>
                </p:cNvSpPr>
                <p:nvPr/>
              </p:nvSpPr>
              <p:spPr bwMode="auto">
                <a:xfrm>
                  <a:off x="2276" y="1301"/>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CCCC00"/>
                </a:solidFill>
                <a:ln w="9525" cap="rnd">
                  <a:noFill/>
                  <a:round/>
                  <a:headEnd/>
                  <a:tailEnd/>
                </a:ln>
                <a:effectLst/>
              </p:spPr>
              <p:txBody>
                <a:bodyPr/>
                <a:lstStyle/>
                <a:p>
                  <a:endParaRPr lang="es-MX"/>
                </a:p>
              </p:txBody>
            </p:sp>
            <p:sp>
              <p:nvSpPr>
                <p:cNvPr id="264319" name="Freeform 1151"/>
                <p:cNvSpPr>
                  <a:spLocks/>
                </p:cNvSpPr>
                <p:nvPr/>
              </p:nvSpPr>
              <p:spPr bwMode="auto">
                <a:xfrm>
                  <a:off x="2276" y="1301"/>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320" name="Freeform 1152"/>
                <p:cNvSpPr>
                  <a:spLocks/>
                </p:cNvSpPr>
                <p:nvPr/>
              </p:nvSpPr>
              <p:spPr bwMode="auto">
                <a:xfrm>
                  <a:off x="2276" y="1296"/>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321" name="Freeform 1153"/>
                <p:cNvSpPr>
                  <a:spLocks/>
                </p:cNvSpPr>
                <p:nvPr/>
              </p:nvSpPr>
              <p:spPr bwMode="auto">
                <a:xfrm>
                  <a:off x="2276" y="1296"/>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322" name="Freeform 1154"/>
                <p:cNvSpPr>
                  <a:spLocks/>
                </p:cNvSpPr>
                <p:nvPr/>
              </p:nvSpPr>
              <p:spPr bwMode="auto">
                <a:xfrm>
                  <a:off x="2309" y="1276"/>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FFFF99"/>
                </a:solidFill>
                <a:ln w="9525" cap="rnd">
                  <a:noFill/>
                  <a:round/>
                  <a:headEnd/>
                  <a:tailEnd/>
                </a:ln>
                <a:effectLst/>
              </p:spPr>
              <p:txBody>
                <a:bodyPr/>
                <a:lstStyle/>
                <a:p>
                  <a:endParaRPr lang="es-MX"/>
                </a:p>
              </p:txBody>
            </p:sp>
            <p:sp>
              <p:nvSpPr>
                <p:cNvPr id="264323" name="Freeform 1155"/>
                <p:cNvSpPr>
                  <a:spLocks/>
                </p:cNvSpPr>
                <p:nvPr/>
              </p:nvSpPr>
              <p:spPr bwMode="auto">
                <a:xfrm>
                  <a:off x="2309" y="1276"/>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324" name="Freeform 1156"/>
                <p:cNvSpPr>
                  <a:spLocks/>
                </p:cNvSpPr>
                <p:nvPr/>
              </p:nvSpPr>
              <p:spPr bwMode="auto">
                <a:xfrm>
                  <a:off x="2299" y="1277"/>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4325" name="Freeform 1157"/>
                <p:cNvSpPr>
                  <a:spLocks/>
                </p:cNvSpPr>
                <p:nvPr/>
              </p:nvSpPr>
              <p:spPr bwMode="auto">
                <a:xfrm>
                  <a:off x="2299" y="1277"/>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326" name="Freeform 1158"/>
                <p:cNvSpPr>
                  <a:spLocks/>
                </p:cNvSpPr>
                <p:nvPr/>
              </p:nvSpPr>
              <p:spPr bwMode="auto">
                <a:xfrm>
                  <a:off x="2299" y="1272"/>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327" name="Freeform 1159"/>
                <p:cNvSpPr>
                  <a:spLocks/>
                </p:cNvSpPr>
                <p:nvPr/>
              </p:nvSpPr>
              <p:spPr bwMode="auto">
                <a:xfrm>
                  <a:off x="2299" y="1272"/>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4328" name="Freeform 1160"/>
                <p:cNvSpPr>
                  <a:spLocks/>
                </p:cNvSpPr>
                <p:nvPr/>
              </p:nvSpPr>
              <p:spPr bwMode="auto">
                <a:xfrm>
                  <a:off x="2297" y="1281"/>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solidFill>
                  <a:srgbClr val="FFFF99"/>
                </a:solidFill>
                <a:ln w="9525" cap="rnd">
                  <a:noFill/>
                  <a:round/>
                  <a:headEnd/>
                  <a:tailEnd/>
                </a:ln>
                <a:effectLst/>
              </p:spPr>
              <p:txBody>
                <a:bodyPr/>
                <a:lstStyle/>
                <a:p>
                  <a:endParaRPr lang="es-MX"/>
                </a:p>
              </p:txBody>
            </p:sp>
            <p:sp>
              <p:nvSpPr>
                <p:cNvPr id="264329" name="Freeform 1161"/>
                <p:cNvSpPr>
                  <a:spLocks/>
                </p:cNvSpPr>
                <p:nvPr/>
              </p:nvSpPr>
              <p:spPr bwMode="auto">
                <a:xfrm>
                  <a:off x="2297" y="1281"/>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330" name="Freeform 1162"/>
                <p:cNvSpPr>
                  <a:spLocks/>
                </p:cNvSpPr>
                <p:nvPr/>
              </p:nvSpPr>
              <p:spPr bwMode="auto">
                <a:xfrm>
                  <a:off x="2286" y="1282"/>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4331" name="Freeform 1163"/>
                <p:cNvSpPr>
                  <a:spLocks/>
                </p:cNvSpPr>
                <p:nvPr/>
              </p:nvSpPr>
              <p:spPr bwMode="auto">
                <a:xfrm>
                  <a:off x="2286" y="1282"/>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332" name="Freeform 1164"/>
                <p:cNvSpPr>
                  <a:spLocks/>
                </p:cNvSpPr>
                <p:nvPr/>
              </p:nvSpPr>
              <p:spPr bwMode="auto">
                <a:xfrm>
                  <a:off x="2286" y="1277"/>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333" name="Freeform 1165"/>
                <p:cNvSpPr>
                  <a:spLocks/>
                </p:cNvSpPr>
                <p:nvPr/>
              </p:nvSpPr>
              <p:spPr bwMode="auto">
                <a:xfrm>
                  <a:off x="2286" y="1277"/>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4334" name="Freeform 1166"/>
                <p:cNvSpPr>
                  <a:spLocks/>
                </p:cNvSpPr>
                <p:nvPr/>
              </p:nvSpPr>
              <p:spPr bwMode="auto">
                <a:xfrm>
                  <a:off x="2285" y="1287"/>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FFFF99"/>
                </a:solidFill>
                <a:ln w="9525" cap="rnd">
                  <a:noFill/>
                  <a:round/>
                  <a:headEnd/>
                  <a:tailEnd/>
                </a:ln>
                <a:effectLst/>
              </p:spPr>
              <p:txBody>
                <a:bodyPr/>
                <a:lstStyle/>
                <a:p>
                  <a:endParaRPr lang="es-MX"/>
                </a:p>
              </p:txBody>
            </p:sp>
            <p:sp>
              <p:nvSpPr>
                <p:cNvPr id="264335" name="Freeform 1167"/>
                <p:cNvSpPr>
                  <a:spLocks/>
                </p:cNvSpPr>
                <p:nvPr/>
              </p:nvSpPr>
              <p:spPr bwMode="auto">
                <a:xfrm>
                  <a:off x="2285" y="1287"/>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336" name="Freeform 1168"/>
                <p:cNvSpPr>
                  <a:spLocks/>
                </p:cNvSpPr>
                <p:nvPr/>
              </p:nvSpPr>
              <p:spPr bwMode="auto">
                <a:xfrm>
                  <a:off x="2274" y="1287"/>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CCCC00"/>
                </a:solidFill>
                <a:ln w="9525" cap="rnd">
                  <a:noFill/>
                  <a:round/>
                  <a:headEnd/>
                  <a:tailEnd/>
                </a:ln>
                <a:effectLst/>
              </p:spPr>
              <p:txBody>
                <a:bodyPr/>
                <a:lstStyle/>
                <a:p>
                  <a:endParaRPr lang="es-MX"/>
                </a:p>
              </p:txBody>
            </p:sp>
            <p:sp>
              <p:nvSpPr>
                <p:cNvPr id="264337" name="Freeform 1169"/>
                <p:cNvSpPr>
                  <a:spLocks/>
                </p:cNvSpPr>
                <p:nvPr/>
              </p:nvSpPr>
              <p:spPr bwMode="auto">
                <a:xfrm>
                  <a:off x="2274" y="1287"/>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338" name="Freeform 1170"/>
                <p:cNvSpPr>
                  <a:spLocks/>
                </p:cNvSpPr>
                <p:nvPr/>
              </p:nvSpPr>
              <p:spPr bwMode="auto">
                <a:xfrm>
                  <a:off x="2274" y="1282"/>
                  <a:ext cx="24" cy="17"/>
                </a:xfrm>
                <a:custGeom>
                  <a:avLst/>
                  <a:gdLst/>
                  <a:ahLst/>
                  <a:cxnLst>
                    <a:cxn ang="0">
                      <a:pos x="12" y="0"/>
                    </a:cxn>
                    <a:cxn ang="0">
                      <a:pos x="23" y="7"/>
                    </a:cxn>
                    <a:cxn ang="0">
                      <a:pos x="11" y="16"/>
                    </a:cxn>
                    <a:cxn ang="0">
                      <a:pos x="0" y="8"/>
                    </a:cxn>
                    <a:cxn ang="0">
                      <a:pos x="12" y="0"/>
                    </a:cxn>
                  </a:cxnLst>
                  <a:rect l="0" t="0" r="r" b="b"/>
                  <a:pathLst>
                    <a:path w="24" h="17">
                      <a:moveTo>
                        <a:pt x="12" y="0"/>
                      </a:moveTo>
                      <a:lnTo>
                        <a:pt x="23"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339" name="Freeform 1171"/>
                <p:cNvSpPr>
                  <a:spLocks/>
                </p:cNvSpPr>
                <p:nvPr/>
              </p:nvSpPr>
              <p:spPr bwMode="auto">
                <a:xfrm>
                  <a:off x="2274" y="1282"/>
                  <a:ext cx="24" cy="17"/>
                </a:xfrm>
                <a:custGeom>
                  <a:avLst/>
                  <a:gdLst/>
                  <a:ahLst/>
                  <a:cxnLst>
                    <a:cxn ang="0">
                      <a:pos x="12" y="0"/>
                    </a:cxn>
                    <a:cxn ang="0">
                      <a:pos x="23" y="7"/>
                    </a:cxn>
                    <a:cxn ang="0">
                      <a:pos x="11" y="16"/>
                    </a:cxn>
                    <a:cxn ang="0">
                      <a:pos x="0" y="8"/>
                    </a:cxn>
                    <a:cxn ang="0">
                      <a:pos x="12" y="0"/>
                    </a:cxn>
                  </a:cxnLst>
                  <a:rect l="0" t="0" r="r" b="b"/>
                  <a:pathLst>
                    <a:path w="24" h="17">
                      <a:moveTo>
                        <a:pt x="12" y="0"/>
                      </a:moveTo>
                      <a:lnTo>
                        <a:pt x="23" y="7"/>
                      </a:lnTo>
                      <a:lnTo>
                        <a:pt x="11"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grpSp>
        </p:grpSp>
      </p:grpSp>
      <p:grpSp>
        <p:nvGrpSpPr>
          <p:cNvPr id="264340" name="Group 1172"/>
          <p:cNvGrpSpPr>
            <a:grpSpLocks/>
          </p:cNvGrpSpPr>
          <p:nvPr/>
        </p:nvGrpSpPr>
        <p:grpSpPr bwMode="auto">
          <a:xfrm>
            <a:off x="3087688" y="2101850"/>
            <a:ext cx="890587" cy="849313"/>
            <a:chOff x="3834" y="1053"/>
            <a:chExt cx="561" cy="535"/>
          </a:xfrm>
        </p:grpSpPr>
        <p:grpSp>
          <p:nvGrpSpPr>
            <p:cNvPr id="264341" name="Group 1173"/>
            <p:cNvGrpSpPr>
              <a:grpSpLocks/>
            </p:cNvGrpSpPr>
            <p:nvPr/>
          </p:nvGrpSpPr>
          <p:grpSpPr bwMode="auto">
            <a:xfrm>
              <a:off x="3834" y="1071"/>
              <a:ext cx="447" cy="517"/>
              <a:chOff x="3834" y="1071"/>
              <a:chExt cx="447" cy="517"/>
            </a:xfrm>
          </p:grpSpPr>
          <p:sp>
            <p:nvSpPr>
              <p:cNvPr id="264342" name="Freeform 1174"/>
              <p:cNvSpPr>
                <a:spLocks/>
              </p:cNvSpPr>
              <p:nvPr/>
            </p:nvSpPr>
            <p:spPr bwMode="auto">
              <a:xfrm>
                <a:off x="3840" y="1324"/>
                <a:ext cx="360" cy="210"/>
              </a:xfrm>
              <a:custGeom>
                <a:avLst/>
                <a:gdLst/>
                <a:ahLst/>
                <a:cxnLst>
                  <a:cxn ang="0">
                    <a:pos x="116" y="209"/>
                  </a:cxn>
                  <a:cxn ang="0">
                    <a:pos x="359" y="137"/>
                  </a:cxn>
                  <a:cxn ang="0">
                    <a:pos x="359" y="103"/>
                  </a:cxn>
                  <a:cxn ang="0">
                    <a:pos x="192" y="0"/>
                  </a:cxn>
                  <a:cxn ang="0">
                    <a:pos x="0" y="122"/>
                  </a:cxn>
                  <a:cxn ang="0">
                    <a:pos x="0" y="138"/>
                  </a:cxn>
                  <a:cxn ang="0">
                    <a:pos x="116" y="209"/>
                  </a:cxn>
                </a:cxnLst>
                <a:rect l="0" t="0" r="r" b="b"/>
                <a:pathLst>
                  <a:path w="360" h="210">
                    <a:moveTo>
                      <a:pt x="116" y="209"/>
                    </a:moveTo>
                    <a:lnTo>
                      <a:pt x="359" y="137"/>
                    </a:lnTo>
                    <a:lnTo>
                      <a:pt x="359" y="103"/>
                    </a:lnTo>
                    <a:lnTo>
                      <a:pt x="192" y="0"/>
                    </a:lnTo>
                    <a:lnTo>
                      <a:pt x="0" y="122"/>
                    </a:lnTo>
                    <a:lnTo>
                      <a:pt x="0" y="138"/>
                    </a:lnTo>
                    <a:lnTo>
                      <a:pt x="116" y="209"/>
                    </a:lnTo>
                  </a:path>
                </a:pathLst>
              </a:custGeom>
              <a:solidFill>
                <a:srgbClr val="868686"/>
              </a:solidFill>
              <a:ln w="9525" cap="rnd">
                <a:noFill/>
                <a:round/>
                <a:headEnd/>
                <a:tailEnd/>
              </a:ln>
              <a:effectLst/>
            </p:spPr>
            <p:txBody>
              <a:bodyPr/>
              <a:lstStyle/>
              <a:p>
                <a:endParaRPr lang="es-MX"/>
              </a:p>
            </p:txBody>
          </p:sp>
          <p:sp>
            <p:nvSpPr>
              <p:cNvPr id="264343" name="Freeform 1175"/>
              <p:cNvSpPr>
                <a:spLocks/>
              </p:cNvSpPr>
              <p:nvPr/>
            </p:nvSpPr>
            <p:spPr bwMode="auto">
              <a:xfrm>
                <a:off x="3834" y="1287"/>
                <a:ext cx="370" cy="224"/>
              </a:xfrm>
              <a:custGeom>
                <a:avLst/>
                <a:gdLst/>
                <a:ahLst/>
                <a:cxnLst>
                  <a:cxn ang="0">
                    <a:pos x="121" y="223"/>
                  </a:cxn>
                  <a:cxn ang="0">
                    <a:pos x="369" y="151"/>
                  </a:cxn>
                  <a:cxn ang="0">
                    <a:pos x="369" y="62"/>
                  </a:cxn>
                  <a:cxn ang="0">
                    <a:pos x="263" y="0"/>
                  </a:cxn>
                  <a:cxn ang="0">
                    <a:pos x="0" y="73"/>
                  </a:cxn>
                  <a:cxn ang="0">
                    <a:pos x="0" y="149"/>
                  </a:cxn>
                  <a:cxn ang="0">
                    <a:pos x="121" y="223"/>
                  </a:cxn>
                </a:cxnLst>
                <a:rect l="0" t="0" r="r" b="b"/>
                <a:pathLst>
                  <a:path w="370" h="224">
                    <a:moveTo>
                      <a:pt x="121" y="223"/>
                    </a:moveTo>
                    <a:lnTo>
                      <a:pt x="369" y="151"/>
                    </a:lnTo>
                    <a:lnTo>
                      <a:pt x="369" y="62"/>
                    </a:lnTo>
                    <a:lnTo>
                      <a:pt x="263" y="0"/>
                    </a:lnTo>
                    <a:lnTo>
                      <a:pt x="0" y="73"/>
                    </a:lnTo>
                    <a:lnTo>
                      <a:pt x="0" y="149"/>
                    </a:lnTo>
                    <a:lnTo>
                      <a:pt x="121" y="223"/>
                    </a:lnTo>
                  </a:path>
                </a:pathLst>
              </a:custGeom>
              <a:solidFill>
                <a:srgbClr val="DDDDDD"/>
              </a:solidFill>
              <a:ln w="9525" cap="rnd">
                <a:noFill/>
                <a:round/>
                <a:headEnd/>
                <a:tailEnd/>
              </a:ln>
              <a:effectLst/>
            </p:spPr>
            <p:txBody>
              <a:bodyPr/>
              <a:lstStyle/>
              <a:p>
                <a:endParaRPr lang="es-MX"/>
              </a:p>
            </p:txBody>
          </p:sp>
          <p:sp>
            <p:nvSpPr>
              <p:cNvPr id="264344" name="Freeform 1176"/>
              <p:cNvSpPr>
                <a:spLocks/>
              </p:cNvSpPr>
              <p:nvPr/>
            </p:nvSpPr>
            <p:spPr bwMode="auto">
              <a:xfrm>
                <a:off x="3838" y="1370"/>
                <a:ext cx="119" cy="133"/>
              </a:xfrm>
              <a:custGeom>
                <a:avLst/>
                <a:gdLst/>
                <a:ahLst/>
                <a:cxnLst>
                  <a:cxn ang="0">
                    <a:pos x="0" y="64"/>
                  </a:cxn>
                  <a:cxn ang="0">
                    <a:pos x="0" y="0"/>
                  </a:cxn>
                  <a:cxn ang="0">
                    <a:pos x="114" y="59"/>
                  </a:cxn>
                  <a:cxn ang="0">
                    <a:pos x="118" y="132"/>
                  </a:cxn>
                  <a:cxn ang="0">
                    <a:pos x="0" y="64"/>
                  </a:cxn>
                </a:cxnLst>
                <a:rect l="0" t="0" r="r" b="b"/>
                <a:pathLst>
                  <a:path w="119" h="133">
                    <a:moveTo>
                      <a:pt x="0" y="64"/>
                    </a:moveTo>
                    <a:lnTo>
                      <a:pt x="0" y="0"/>
                    </a:lnTo>
                    <a:lnTo>
                      <a:pt x="114" y="59"/>
                    </a:lnTo>
                    <a:lnTo>
                      <a:pt x="118" y="132"/>
                    </a:lnTo>
                    <a:lnTo>
                      <a:pt x="0" y="64"/>
                    </a:lnTo>
                  </a:path>
                </a:pathLst>
              </a:custGeom>
              <a:solidFill>
                <a:srgbClr val="B2B2B2"/>
              </a:solidFill>
              <a:ln w="9525" cap="rnd">
                <a:noFill/>
                <a:round/>
                <a:headEnd/>
                <a:tailEnd/>
              </a:ln>
              <a:effectLst/>
            </p:spPr>
            <p:txBody>
              <a:bodyPr/>
              <a:lstStyle/>
              <a:p>
                <a:endParaRPr lang="es-MX"/>
              </a:p>
            </p:txBody>
          </p:sp>
          <p:sp>
            <p:nvSpPr>
              <p:cNvPr id="264345" name="Freeform 1177"/>
              <p:cNvSpPr>
                <a:spLocks/>
              </p:cNvSpPr>
              <p:nvPr/>
            </p:nvSpPr>
            <p:spPr bwMode="auto">
              <a:xfrm>
                <a:off x="3966" y="1462"/>
                <a:ext cx="313" cy="126"/>
              </a:xfrm>
              <a:custGeom>
                <a:avLst/>
                <a:gdLst/>
                <a:ahLst/>
                <a:cxnLst>
                  <a:cxn ang="0">
                    <a:pos x="56" y="125"/>
                  </a:cxn>
                  <a:cxn ang="0">
                    <a:pos x="312" y="52"/>
                  </a:cxn>
                  <a:cxn ang="0">
                    <a:pos x="223" y="0"/>
                  </a:cxn>
                  <a:cxn ang="0">
                    <a:pos x="0" y="58"/>
                  </a:cxn>
                  <a:cxn ang="0">
                    <a:pos x="56" y="125"/>
                  </a:cxn>
                </a:cxnLst>
                <a:rect l="0" t="0" r="r" b="b"/>
                <a:pathLst>
                  <a:path w="313" h="126">
                    <a:moveTo>
                      <a:pt x="56" y="125"/>
                    </a:moveTo>
                    <a:lnTo>
                      <a:pt x="312" y="52"/>
                    </a:lnTo>
                    <a:lnTo>
                      <a:pt x="223" y="0"/>
                    </a:lnTo>
                    <a:lnTo>
                      <a:pt x="0" y="58"/>
                    </a:lnTo>
                    <a:lnTo>
                      <a:pt x="56" y="125"/>
                    </a:lnTo>
                  </a:path>
                </a:pathLst>
              </a:custGeom>
              <a:solidFill>
                <a:srgbClr val="868686"/>
              </a:solidFill>
              <a:ln w="9525" cap="rnd">
                <a:noFill/>
                <a:round/>
                <a:headEnd/>
                <a:tailEnd/>
              </a:ln>
              <a:effectLst/>
            </p:spPr>
            <p:txBody>
              <a:bodyPr/>
              <a:lstStyle/>
              <a:p>
                <a:endParaRPr lang="es-MX"/>
              </a:p>
            </p:txBody>
          </p:sp>
          <p:sp>
            <p:nvSpPr>
              <p:cNvPr id="264346" name="Freeform 1178"/>
              <p:cNvSpPr>
                <a:spLocks/>
              </p:cNvSpPr>
              <p:nvPr/>
            </p:nvSpPr>
            <p:spPr bwMode="auto">
              <a:xfrm>
                <a:off x="3969" y="1453"/>
                <a:ext cx="312" cy="128"/>
              </a:xfrm>
              <a:custGeom>
                <a:avLst/>
                <a:gdLst/>
                <a:ahLst/>
                <a:cxnLst>
                  <a:cxn ang="0">
                    <a:pos x="55" y="127"/>
                  </a:cxn>
                  <a:cxn ang="0">
                    <a:pos x="311" y="53"/>
                  </a:cxn>
                  <a:cxn ang="0">
                    <a:pos x="222" y="0"/>
                  </a:cxn>
                  <a:cxn ang="0">
                    <a:pos x="0" y="61"/>
                  </a:cxn>
                  <a:cxn ang="0">
                    <a:pos x="55" y="127"/>
                  </a:cxn>
                </a:cxnLst>
                <a:rect l="0" t="0" r="r" b="b"/>
                <a:pathLst>
                  <a:path w="312" h="128">
                    <a:moveTo>
                      <a:pt x="55" y="127"/>
                    </a:moveTo>
                    <a:lnTo>
                      <a:pt x="311" y="53"/>
                    </a:lnTo>
                    <a:lnTo>
                      <a:pt x="222" y="0"/>
                    </a:lnTo>
                    <a:lnTo>
                      <a:pt x="0" y="61"/>
                    </a:lnTo>
                    <a:lnTo>
                      <a:pt x="55" y="127"/>
                    </a:lnTo>
                  </a:path>
                </a:pathLst>
              </a:custGeom>
              <a:solidFill>
                <a:srgbClr val="DDDDDD"/>
              </a:solidFill>
              <a:ln w="9525" cap="rnd">
                <a:noFill/>
                <a:round/>
                <a:headEnd/>
                <a:tailEnd/>
              </a:ln>
              <a:effectLst/>
            </p:spPr>
            <p:txBody>
              <a:bodyPr/>
              <a:lstStyle/>
              <a:p>
                <a:endParaRPr lang="es-MX"/>
              </a:p>
            </p:txBody>
          </p:sp>
          <p:sp>
            <p:nvSpPr>
              <p:cNvPr id="264347" name="Line 1179"/>
              <p:cNvSpPr>
                <a:spLocks noChangeShapeType="1"/>
              </p:cNvSpPr>
              <p:nvPr/>
            </p:nvSpPr>
            <p:spPr bwMode="auto">
              <a:xfrm flipV="1">
                <a:off x="3977" y="1377"/>
                <a:ext cx="199" cy="57"/>
              </a:xfrm>
              <a:prstGeom prst="line">
                <a:avLst/>
              </a:prstGeom>
              <a:noFill/>
              <a:ln w="9525">
                <a:noFill/>
                <a:round/>
                <a:headEnd type="none" w="sm" len="sm"/>
                <a:tailEnd type="none" w="sm" len="sm"/>
              </a:ln>
              <a:effectLst/>
            </p:spPr>
            <p:txBody>
              <a:bodyPr/>
              <a:lstStyle/>
              <a:p>
                <a:endParaRPr lang="es-MX"/>
              </a:p>
            </p:txBody>
          </p:sp>
          <p:sp>
            <p:nvSpPr>
              <p:cNvPr id="264348" name="Freeform 1180"/>
              <p:cNvSpPr>
                <a:spLocks/>
              </p:cNvSpPr>
              <p:nvPr/>
            </p:nvSpPr>
            <p:spPr bwMode="auto">
              <a:xfrm>
                <a:off x="3977" y="1377"/>
                <a:ext cx="200" cy="58"/>
              </a:xfrm>
              <a:custGeom>
                <a:avLst/>
                <a:gdLst/>
                <a:ahLst/>
                <a:cxnLst>
                  <a:cxn ang="0">
                    <a:pos x="0" y="57"/>
                  </a:cxn>
                  <a:cxn ang="0">
                    <a:pos x="199" y="0"/>
                  </a:cxn>
                  <a:cxn ang="0">
                    <a:pos x="0" y="57"/>
                  </a:cxn>
                </a:cxnLst>
                <a:rect l="0" t="0" r="r" b="b"/>
                <a:pathLst>
                  <a:path w="200" h="58">
                    <a:moveTo>
                      <a:pt x="0" y="57"/>
                    </a:moveTo>
                    <a:lnTo>
                      <a:pt x="199" y="0"/>
                    </a:lnTo>
                    <a:lnTo>
                      <a:pt x="0" y="57"/>
                    </a:lnTo>
                  </a:path>
                </a:pathLst>
              </a:custGeom>
              <a:noFill/>
              <a:ln w="12700" cap="rnd" cmpd="sng">
                <a:solidFill>
                  <a:srgbClr val="B2B2B2"/>
                </a:solidFill>
                <a:prstDash val="solid"/>
                <a:round/>
                <a:headEnd type="none" w="sm" len="sm"/>
                <a:tailEnd type="none" w="sm" len="sm"/>
              </a:ln>
              <a:effectLst/>
            </p:spPr>
            <p:txBody>
              <a:bodyPr/>
              <a:lstStyle/>
              <a:p>
                <a:endParaRPr lang="es-MX"/>
              </a:p>
            </p:txBody>
          </p:sp>
          <p:sp>
            <p:nvSpPr>
              <p:cNvPr id="264349" name="Freeform 1181"/>
              <p:cNvSpPr>
                <a:spLocks/>
              </p:cNvSpPr>
              <p:nvPr/>
            </p:nvSpPr>
            <p:spPr bwMode="auto">
              <a:xfrm>
                <a:off x="3988" y="1421"/>
                <a:ext cx="43" cy="18"/>
              </a:xfrm>
              <a:custGeom>
                <a:avLst/>
                <a:gdLst/>
                <a:ahLst/>
                <a:cxnLst>
                  <a:cxn ang="0">
                    <a:pos x="0" y="11"/>
                  </a:cxn>
                  <a:cxn ang="0">
                    <a:pos x="41" y="0"/>
                  </a:cxn>
                  <a:cxn ang="0">
                    <a:pos x="42" y="5"/>
                  </a:cxn>
                  <a:cxn ang="0">
                    <a:pos x="0" y="17"/>
                  </a:cxn>
                  <a:cxn ang="0">
                    <a:pos x="0" y="11"/>
                  </a:cxn>
                </a:cxnLst>
                <a:rect l="0" t="0" r="r" b="b"/>
                <a:pathLst>
                  <a:path w="43" h="18">
                    <a:moveTo>
                      <a:pt x="0" y="11"/>
                    </a:moveTo>
                    <a:lnTo>
                      <a:pt x="41" y="0"/>
                    </a:lnTo>
                    <a:lnTo>
                      <a:pt x="42" y="5"/>
                    </a:lnTo>
                    <a:lnTo>
                      <a:pt x="0" y="17"/>
                    </a:lnTo>
                    <a:lnTo>
                      <a:pt x="0" y="11"/>
                    </a:lnTo>
                  </a:path>
                </a:pathLst>
              </a:custGeom>
              <a:solidFill>
                <a:srgbClr val="4C4C4C"/>
              </a:solidFill>
              <a:ln w="9525" cap="rnd">
                <a:noFill/>
                <a:round/>
                <a:headEnd/>
                <a:tailEnd/>
              </a:ln>
              <a:effectLst/>
            </p:spPr>
            <p:txBody>
              <a:bodyPr/>
              <a:lstStyle/>
              <a:p>
                <a:endParaRPr lang="es-MX"/>
              </a:p>
            </p:txBody>
          </p:sp>
          <p:sp>
            <p:nvSpPr>
              <p:cNvPr id="264350" name="Freeform 1182"/>
              <p:cNvSpPr>
                <a:spLocks/>
              </p:cNvSpPr>
              <p:nvPr/>
            </p:nvSpPr>
            <p:spPr bwMode="auto">
              <a:xfrm>
                <a:off x="3988" y="1421"/>
                <a:ext cx="43" cy="18"/>
              </a:xfrm>
              <a:custGeom>
                <a:avLst/>
                <a:gdLst/>
                <a:ahLst/>
                <a:cxnLst>
                  <a:cxn ang="0">
                    <a:pos x="0" y="11"/>
                  </a:cxn>
                  <a:cxn ang="0">
                    <a:pos x="41" y="0"/>
                  </a:cxn>
                  <a:cxn ang="0">
                    <a:pos x="42" y="5"/>
                  </a:cxn>
                  <a:cxn ang="0">
                    <a:pos x="0" y="17"/>
                  </a:cxn>
                  <a:cxn ang="0">
                    <a:pos x="0" y="11"/>
                  </a:cxn>
                </a:cxnLst>
                <a:rect l="0" t="0" r="r" b="b"/>
                <a:pathLst>
                  <a:path w="43" h="18">
                    <a:moveTo>
                      <a:pt x="0" y="11"/>
                    </a:moveTo>
                    <a:lnTo>
                      <a:pt x="41" y="0"/>
                    </a:lnTo>
                    <a:lnTo>
                      <a:pt x="42" y="5"/>
                    </a:lnTo>
                    <a:lnTo>
                      <a:pt x="0" y="17"/>
                    </a:lnTo>
                    <a:lnTo>
                      <a:pt x="0" y="11"/>
                    </a:lnTo>
                  </a:path>
                </a:pathLst>
              </a:custGeom>
              <a:solidFill>
                <a:srgbClr val="B2B2B2"/>
              </a:solidFill>
              <a:ln w="9525" cap="rnd">
                <a:noFill/>
                <a:round/>
                <a:headEnd type="none" w="sm" len="sm"/>
                <a:tailEnd type="none" w="sm" len="sm"/>
              </a:ln>
              <a:effectLst/>
            </p:spPr>
            <p:txBody>
              <a:bodyPr/>
              <a:lstStyle/>
              <a:p>
                <a:endParaRPr lang="es-MX"/>
              </a:p>
            </p:txBody>
          </p:sp>
          <p:sp>
            <p:nvSpPr>
              <p:cNvPr id="264351" name="Freeform 1183"/>
              <p:cNvSpPr>
                <a:spLocks/>
              </p:cNvSpPr>
              <p:nvPr/>
            </p:nvSpPr>
            <p:spPr bwMode="auto">
              <a:xfrm>
                <a:off x="4045" y="1405"/>
                <a:ext cx="44" cy="18"/>
              </a:xfrm>
              <a:custGeom>
                <a:avLst/>
                <a:gdLst/>
                <a:ahLst/>
                <a:cxnLst>
                  <a:cxn ang="0">
                    <a:pos x="0" y="11"/>
                  </a:cxn>
                  <a:cxn ang="0">
                    <a:pos x="42" y="0"/>
                  </a:cxn>
                  <a:cxn ang="0">
                    <a:pos x="43" y="5"/>
                  </a:cxn>
                  <a:cxn ang="0">
                    <a:pos x="1" y="17"/>
                  </a:cxn>
                  <a:cxn ang="0">
                    <a:pos x="0" y="11"/>
                  </a:cxn>
                </a:cxnLst>
                <a:rect l="0" t="0" r="r" b="b"/>
                <a:pathLst>
                  <a:path w="44" h="18">
                    <a:moveTo>
                      <a:pt x="0" y="11"/>
                    </a:moveTo>
                    <a:lnTo>
                      <a:pt x="42" y="0"/>
                    </a:lnTo>
                    <a:lnTo>
                      <a:pt x="43" y="5"/>
                    </a:lnTo>
                    <a:lnTo>
                      <a:pt x="1" y="17"/>
                    </a:lnTo>
                    <a:lnTo>
                      <a:pt x="0" y="11"/>
                    </a:lnTo>
                  </a:path>
                </a:pathLst>
              </a:custGeom>
              <a:solidFill>
                <a:srgbClr val="4C4C4C"/>
              </a:solidFill>
              <a:ln w="9525" cap="rnd">
                <a:noFill/>
                <a:round/>
                <a:headEnd/>
                <a:tailEnd/>
              </a:ln>
              <a:effectLst/>
            </p:spPr>
            <p:txBody>
              <a:bodyPr/>
              <a:lstStyle/>
              <a:p>
                <a:endParaRPr lang="es-MX"/>
              </a:p>
            </p:txBody>
          </p:sp>
          <p:sp>
            <p:nvSpPr>
              <p:cNvPr id="264352" name="Freeform 1184"/>
              <p:cNvSpPr>
                <a:spLocks/>
              </p:cNvSpPr>
              <p:nvPr/>
            </p:nvSpPr>
            <p:spPr bwMode="auto">
              <a:xfrm>
                <a:off x="4045" y="1405"/>
                <a:ext cx="44" cy="18"/>
              </a:xfrm>
              <a:custGeom>
                <a:avLst/>
                <a:gdLst/>
                <a:ahLst/>
                <a:cxnLst>
                  <a:cxn ang="0">
                    <a:pos x="0" y="11"/>
                  </a:cxn>
                  <a:cxn ang="0">
                    <a:pos x="42" y="0"/>
                  </a:cxn>
                  <a:cxn ang="0">
                    <a:pos x="43" y="5"/>
                  </a:cxn>
                  <a:cxn ang="0">
                    <a:pos x="1" y="17"/>
                  </a:cxn>
                  <a:cxn ang="0">
                    <a:pos x="0" y="11"/>
                  </a:cxn>
                </a:cxnLst>
                <a:rect l="0" t="0" r="r" b="b"/>
                <a:pathLst>
                  <a:path w="44" h="18">
                    <a:moveTo>
                      <a:pt x="0" y="11"/>
                    </a:moveTo>
                    <a:lnTo>
                      <a:pt x="42" y="0"/>
                    </a:lnTo>
                    <a:lnTo>
                      <a:pt x="43" y="5"/>
                    </a:lnTo>
                    <a:lnTo>
                      <a:pt x="1" y="17"/>
                    </a:lnTo>
                    <a:lnTo>
                      <a:pt x="0" y="11"/>
                    </a:lnTo>
                  </a:path>
                </a:pathLst>
              </a:custGeom>
              <a:solidFill>
                <a:srgbClr val="B2B2B2"/>
              </a:solidFill>
              <a:ln w="9525" cap="rnd">
                <a:noFill/>
                <a:round/>
                <a:headEnd type="none" w="sm" len="sm"/>
                <a:tailEnd type="none" w="sm" len="sm"/>
              </a:ln>
              <a:effectLst/>
            </p:spPr>
            <p:txBody>
              <a:bodyPr/>
              <a:lstStyle/>
              <a:p>
                <a:endParaRPr lang="es-MX"/>
              </a:p>
            </p:txBody>
          </p:sp>
          <p:sp>
            <p:nvSpPr>
              <p:cNvPr id="264353" name="Freeform 1185"/>
              <p:cNvSpPr>
                <a:spLocks/>
              </p:cNvSpPr>
              <p:nvPr/>
            </p:nvSpPr>
            <p:spPr bwMode="auto">
              <a:xfrm>
                <a:off x="3851" y="1111"/>
                <a:ext cx="341" cy="305"/>
              </a:xfrm>
              <a:custGeom>
                <a:avLst/>
                <a:gdLst/>
                <a:ahLst/>
                <a:cxnLst>
                  <a:cxn ang="0">
                    <a:pos x="98" y="304"/>
                  </a:cxn>
                  <a:cxn ang="0">
                    <a:pos x="340" y="237"/>
                  </a:cxn>
                  <a:cxn ang="0">
                    <a:pos x="332" y="13"/>
                  </a:cxn>
                  <a:cxn ang="0">
                    <a:pos x="317" y="0"/>
                  </a:cxn>
                  <a:cxn ang="0">
                    <a:pos x="98" y="61"/>
                  </a:cxn>
                  <a:cxn ang="0">
                    <a:pos x="47" y="32"/>
                  </a:cxn>
                  <a:cxn ang="0">
                    <a:pos x="0" y="62"/>
                  </a:cxn>
                  <a:cxn ang="0">
                    <a:pos x="21" y="241"/>
                  </a:cxn>
                  <a:cxn ang="0">
                    <a:pos x="98" y="304"/>
                  </a:cxn>
                </a:cxnLst>
                <a:rect l="0" t="0" r="r" b="b"/>
                <a:pathLst>
                  <a:path w="341" h="305">
                    <a:moveTo>
                      <a:pt x="98" y="304"/>
                    </a:moveTo>
                    <a:lnTo>
                      <a:pt x="340" y="237"/>
                    </a:lnTo>
                    <a:lnTo>
                      <a:pt x="332" y="13"/>
                    </a:lnTo>
                    <a:lnTo>
                      <a:pt x="317" y="0"/>
                    </a:lnTo>
                    <a:lnTo>
                      <a:pt x="98" y="61"/>
                    </a:lnTo>
                    <a:lnTo>
                      <a:pt x="47" y="32"/>
                    </a:lnTo>
                    <a:lnTo>
                      <a:pt x="0" y="62"/>
                    </a:lnTo>
                    <a:lnTo>
                      <a:pt x="21" y="241"/>
                    </a:lnTo>
                    <a:lnTo>
                      <a:pt x="98" y="304"/>
                    </a:lnTo>
                  </a:path>
                </a:pathLst>
              </a:custGeom>
              <a:solidFill>
                <a:srgbClr val="4C4C4C"/>
              </a:solidFill>
              <a:ln w="9525" cap="rnd">
                <a:noFill/>
                <a:round/>
                <a:headEnd/>
                <a:tailEnd/>
              </a:ln>
              <a:effectLst/>
            </p:spPr>
            <p:txBody>
              <a:bodyPr/>
              <a:lstStyle/>
              <a:p>
                <a:endParaRPr lang="es-MX"/>
              </a:p>
            </p:txBody>
          </p:sp>
          <p:sp>
            <p:nvSpPr>
              <p:cNvPr id="264354" name="Freeform 1186"/>
              <p:cNvSpPr>
                <a:spLocks/>
              </p:cNvSpPr>
              <p:nvPr/>
            </p:nvSpPr>
            <p:spPr bwMode="auto">
              <a:xfrm>
                <a:off x="3846" y="1099"/>
                <a:ext cx="351" cy="311"/>
              </a:xfrm>
              <a:custGeom>
                <a:avLst/>
                <a:gdLst/>
                <a:ahLst/>
                <a:cxnLst>
                  <a:cxn ang="0">
                    <a:pos x="60" y="277"/>
                  </a:cxn>
                  <a:cxn ang="0">
                    <a:pos x="109" y="310"/>
                  </a:cxn>
                  <a:cxn ang="0">
                    <a:pos x="350" y="238"/>
                  </a:cxn>
                  <a:cxn ang="0">
                    <a:pos x="342" y="13"/>
                  </a:cxn>
                  <a:cxn ang="0">
                    <a:pos x="327" y="0"/>
                  </a:cxn>
                  <a:cxn ang="0">
                    <a:pos x="107" y="61"/>
                  </a:cxn>
                  <a:cxn ang="0">
                    <a:pos x="56" y="33"/>
                  </a:cxn>
                  <a:cxn ang="0">
                    <a:pos x="7" y="54"/>
                  </a:cxn>
                  <a:cxn ang="0">
                    <a:pos x="0" y="61"/>
                  </a:cxn>
                  <a:cxn ang="0">
                    <a:pos x="0" y="215"/>
                  </a:cxn>
                  <a:cxn ang="0">
                    <a:pos x="60" y="277"/>
                  </a:cxn>
                </a:cxnLst>
                <a:rect l="0" t="0" r="r" b="b"/>
                <a:pathLst>
                  <a:path w="351" h="311">
                    <a:moveTo>
                      <a:pt x="60" y="277"/>
                    </a:moveTo>
                    <a:lnTo>
                      <a:pt x="109" y="310"/>
                    </a:lnTo>
                    <a:lnTo>
                      <a:pt x="350" y="238"/>
                    </a:lnTo>
                    <a:lnTo>
                      <a:pt x="342" y="13"/>
                    </a:lnTo>
                    <a:lnTo>
                      <a:pt x="327" y="0"/>
                    </a:lnTo>
                    <a:lnTo>
                      <a:pt x="107" y="61"/>
                    </a:lnTo>
                    <a:lnTo>
                      <a:pt x="56" y="33"/>
                    </a:lnTo>
                    <a:lnTo>
                      <a:pt x="7" y="54"/>
                    </a:lnTo>
                    <a:lnTo>
                      <a:pt x="0" y="61"/>
                    </a:lnTo>
                    <a:lnTo>
                      <a:pt x="0" y="215"/>
                    </a:lnTo>
                    <a:lnTo>
                      <a:pt x="60" y="277"/>
                    </a:lnTo>
                  </a:path>
                </a:pathLst>
              </a:custGeom>
              <a:solidFill>
                <a:srgbClr val="DDDDDD"/>
              </a:solidFill>
              <a:ln w="9525" cap="rnd">
                <a:noFill/>
                <a:round/>
                <a:headEnd/>
                <a:tailEnd/>
              </a:ln>
              <a:effectLst/>
            </p:spPr>
            <p:txBody>
              <a:bodyPr/>
              <a:lstStyle/>
              <a:p>
                <a:endParaRPr lang="es-MX"/>
              </a:p>
            </p:txBody>
          </p:sp>
          <p:sp>
            <p:nvSpPr>
              <p:cNvPr id="264355" name="Freeform 1187"/>
              <p:cNvSpPr>
                <a:spLocks/>
              </p:cNvSpPr>
              <p:nvPr/>
            </p:nvSpPr>
            <p:spPr bwMode="auto">
              <a:xfrm>
                <a:off x="3851" y="1142"/>
                <a:ext cx="46" cy="211"/>
              </a:xfrm>
              <a:custGeom>
                <a:avLst/>
                <a:gdLst/>
                <a:ahLst/>
                <a:cxnLst>
                  <a:cxn ang="0">
                    <a:pos x="0" y="163"/>
                  </a:cxn>
                  <a:cxn ang="0">
                    <a:pos x="1" y="20"/>
                  </a:cxn>
                  <a:cxn ang="0">
                    <a:pos x="45" y="0"/>
                  </a:cxn>
                  <a:cxn ang="0">
                    <a:pos x="44" y="210"/>
                  </a:cxn>
                  <a:cxn ang="0">
                    <a:pos x="0" y="163"/>
                  </a:cxn>
                </a:cxnLst>
                <a:rect l="0" t="0" r="r" b="b"/>
                <a:pathLst>
                  <a:path w="46" h="211">
                    <a:moveTo>
                      <a:pt x="0" y="163"/>
                    </a:moveTo>
                    <a:lnTo>
                      <a:pt x="1" y="20"/>
                    </a:lnTo>
                    <a:lnTo>
                      <a:pt x="45" y="0"/>
                    </a:lnTo>
                    <a:lnTo>
                      <a:pt x="44" y="210"/>
                    </a:lnTo>
                    <a:lnTo>
                      <a:pt x="0" y="163"/>
                    </a:lnTo>
                  </a:path>
                </a:pathLst>
              </a:custGeom>
              <a:solidFill>
                <a:srgbClr val="B2B2B2"/>
              </a:solidFill>
              <a:ln w="9525" cap="rnd">
                <a:noFill/>
                <a:round/>
                <a:headEnd/>
                <a:tailEnd/>
              </a:ln>
              <a:effectLst/>
            </p:spPr>
            <p:txBody>
              <a:bodyPr/>
              <a:lstStyle/>
              <a:p>
                <a:endParaRPr lang="es-MX"/>
              </a:p>
            </p:txBody>
          </p:sp>
          <p:sp>
            <p:nvSpPr>
              <p:cNvPr id="264356" name="Freeform 1188"/>
              <p:cNvSpPr>
                <a:spLocks/>
              </p:cNvSpPr>
              <p:nvPr/>
            </p:nvSpPr>
            <p:spPr bwMode="auto">
              <a:xfrm>
                <a:off x="3910" y="1148"/>
                <a:ext cx="40" cy="246"/>
              </a:xfrm>
              <a:custGeom>
                <a:avLst/>
                <a:gdLst/>
                <a:ahLst/>
                <a:cxnLst>
                  <a:cxn ang="0">
                    <a:pos x="0" y="220"/>
                  </a:cxn>
                  <a:cxn ang="0">
                    <a:pos x="39" y="245"/>
                  </a:cxn>
                  <a:cxn ang="0">
                    <a:pos x="39" y="22"/>
                  </a:cxn>
                  <a:cxn ang="0">
                    <a:pos x="2" y="0"/>
                  </a:cxn>
                  <a:cxn ang="0">
                    <a:pos x="0" y="220"/>
                  </a:cxn>
                </a:cxnLst>
                <a:rect l="0" t="0" r="r" b="b"/>
                <a:pathLst>
                  <a:path w="40" h="246">
                    <a:moveTo>
                      <a:pt x="0" y="220"/>
                    </a:moveTo>
                    <a:lnTo>
                      <a:pt x="39" y="245"/>
                    </a:lnTo>
                    <a:lnTo>
                      <a:pt x="39" y="22"/>
                    </a:lnTo>
                    <a:lnTo>
                      <a:pt x="2" y="0"/>
                    </a:lnTo>
                    <a:lnTo>
                      <a:pt x="0" y="220"/>
                    </a:lnTo>
                  </a:path>
                </a:pathLst>
              </a:custGeom>
              <a:solidFill>
                <a:srgbClr val="B2B2B2"/>
              </a:solidFill>
              <a:ln w="9525" cap="rnd">
                <a:noFill/>
                <a:round/>
                <a:headEnd/>
                <a:tailEnd/>
              </a:ln>
              <a:effectLst/>
            </p:spPr>
            <p:txBody>
              <a:bodyPr/>
              <a:lstStyle/>
              <a:p>
                <a:endParaRPr lang="es-MX"/>
              </a:p>
            </p:txBody>
          </p:sp>
          <p:sp>
            <p:nvSpPr>
              <p:cNvPr id="264357" name="Freeform 1189"/>
              <p:cNvSpPr>
                <a:spLocks/>
              </p:cNvSpPr>
              <p:nvPr/>
            </p:nvSpPr>
            <p:spPr bwMode="auto">
              <a:xfrm>
                <a:off x="3990" y="1136"/>
                <a:ext cx="175" cy="232"/>
              </a:xfrm>
              <a:custGeom>
                <a:avLst/>
                <a:gdLst/>
                <a:ahLst/>
                <a:cxnLst>
                  <a:cxn ang="0">
                    <a:pos x="174" y="181"/>
                  </a:cxn>
                  <a:cxn ang="0">
                    <a:pos x="0" y="231"/>
                  </a:cxn>
                  <a:cxn ang="0">
                    <a:pos x="0" y="49"/>
                  </a:cxn>
                  <a:cxn ang="0">
                    <a:pos x="168" y="0"/>
                  </a:cxn>
                  <a:cxn ang="0">
                    <a:pos x="174" y="181"/>
                  </a:cxn>
                </a:cxnLst>
                <a:rect l="0" t="0" r="r" b="b"/>
                <a:pathLst>
                  <a:path w="175" h="232">
                    <a:moveTo>
                      <a:pt x="174" y="181"/>
                    </a:moveTo>
                    <a:lnTo>
                      <a:pt x="0" y="231"/>
                    </a:lnTo>
                    <a:lnTo>
                      <a:pt x="0" y="49"/>
                    </a:lnTo>
                    <a:lnTo>
                      <a:pt x="168" y="0"/>
                    </a:lnTo>
                    <a:lnTo>
                      <a:pt x="174" y="181"/>
                    </a:lnTo>
                  </a:path>
                </a:pathLst>
              </a:custGeom>
              <a:solidFill>
                <a:srgbClr val="032896"/>
              </a:solidFill>
              <a:ln w="9525" cap="rnd">
                <a:noFill/>
                <a:round/>
                <a:headEnd/>
                <a:tailEnd/>
              </a:ln>
              <a:effectLst/>
            </p:spPr>
            <p:txBody>
              <a:bodyPr/>
              <a:lstStyle/>
              <a:p>
                <a:endParaRPr lang="es-MX"/>
              </a:p>
            </p:txBody>
          </p:sp>
          <p:sp>
            <p:nvSpPr>
              <p:cNvPr id="264358" name="Freeform 1190"/>
              <p:cNvSpPr>
                <a:spLocks/>
              </p:cNvSpPr>
              <p:nvPr/>
            </p:nvSpPr>
            <p:spPr bwMode="auto">
              <a:xfrm>
                <a:off x="3902" y="1071"/>
                <a:ext cx="272" cy="91"/>
              </a:xfrm>
              <a:custGeom>
                <a:avLst/>
                <a:gdLst/>
                <a:ahLst/>
                <a:cxnLst>
                  <a:cxn ang="0">
                    <a:pos x="219" y="0"/>
                  </a:cxn>
                  <a:cxn ang="0">
                    <a:pos x="271" y="28"/>
                  </a:cxn>
                  <a:cxn ang="0">
                    <a:pos x="51" y="90"/>
                  </a:cxn>
                  <a:cxn ang="0">
                    <a:pos x="0" y="62"/>
                  </a:cxn>
                  <a:cxn ang="0">
                    <a:pos x="219" y="0"/>
                  </a:cxn>
                </a:cxnLst>
                <a:rect l="0" t="0" r="r" b="b"/>
                <a:pathLst>
                  <a:path w="272" h="91">
                    <a:moveTo>
                      <a:pt x="219" y="0"/>
                    </a:moveTo>
                    <a:lnTo>
                      <a:pt x="271" y="28"/>
                    </a:lnTo>
                    <a:lnTo>
                      <a:pt x="51" y="90"/>
                    </a:lnTo>
                    <a:lnTo>
                      <a:pt x="0" y="62"/>
                    </a:lnTo>
                    <a:lnTo>
                      <a:pt x="219" y="0"/>
                    </a:lnTo>
                  </a:path>
                </a:pathLst>
              </a:custGeom>
              <a:solidFill>
                <a:srgbClr val="B2B2B2"/>
              </a:solidFill>
              <a:ln w="9525" cap="rnd">
                <a:noFill/>
                <a:round/>
                <a:headEnd/>
                <a:tailEnd/>
              </a:ln>
              <a:effectLst/>
            </p:spPr>
            <p:txBody>
              <a:bodyPr/>
              <a:lstStyle/>
              <a:p>
                <a:endParaRPr lang="es-MX"/>
              </a:p>
            </p:txBody>
          </p:sp>
        </p:grpSp>
        <p:sp>
          <p:nvSpPr>
            <p:cNvPr id="264359" name="Freeform 1191"/>
            <p:cNvSpPr>
              <a:spLocks/>
            </p:cNvSpPr>
            <p:nvPr/>
          </p:nvSpPr>
          <p:spPr bwMode="auto">
            <a:xfrm>
              <a:off x="4024" y="1053"/>
              <a:ext cx="371" cy="348"/>
            </a:xfrm>
            <a:custGeom>
              <a:avLst/>
              <a:gdLst/>
              <a:ahLst/>
              <a:cxnLst>
                <a:cxn ang="0">
                  <a:pos x="0" y="178"/>
                </a:cxn>
                <a:cxn ang="0">
                  <a:pos x="128" y="38"/>
                </a:cxn>
                <a:cxn ang="0">
                  <a:pos x="324" y="0"/>
                </a:cxn>
                <a:cxn ang="0">
                  <a:pos x="370" y="275"/>
                </a:cxn>
                <a:cxn ang="0">
                  <a:pos x="353" y="278"/>
                </a:cxn>
                <a:cxn ang="0">
                  <a:pos x="357" y="292"/>
                </a:cxn>
                <a:cxn ang="0">
                  <a:pos x="340" y="295"/>
                </a:cxn>
                <a:cxn ang="0">
                  <a:pos x="150" y="347"/>
                </a:cxn>
                <a:cxn ang="0">
                  <a:pos x="2" y="259"/>
                </a:cxn>
                <a:cxn ang="0">
                  <a:pos x="0" y="178"/>
                </a:cxn>
              </a:cxnLst>
              <a:rect l="0" t="0" r="r" b="b"/>
              <a:pathLst>
                <a:path w="371" h="348">
                  <a:moveTo>
                    <a:pt x="0" y="178"/>
                  </a:moveTo>
                  <a:lnTo>
                    <a:pt x="128" y="38"/>
                  </a:lnTo>
                  <a:lnTo>
                    <a:pt x="324" y="0"/>
                  </a:lnTo>
                  <a:lnTo>
                    <a:pt x="370" y="275"/>
                  </a:lnTo>
                  <a:lnTo>
                    <a:pt x="353" y="278"/>
                  </a:lnTo>
                  <a:lnTo>
                    <a:pt x="357" y="292"/>
                  </a:lnTo>
                  <a:lnTo>
                    <a:pt x="340" y="295"/>
                  </a:lnTo>
                  <a:lnTo>
                    <a:pt x="150" y="347"/>
                  </a:lnTo>
                  <a:lnTo>
                    <a:pt x="2" y="259"/>
                  </a:lnTo>
                  <a:lnTo>
                    <a:pt x="0" y="178"/>
                  </a:lnTo>
                </a:path>
              </a:pathLst>
            </a:custGeom>
            <a:solidFill>
              <a:srgbClr val="CCECFF"/>
            </a:solidFill>
            <a:ln w="9525" cap="rnd">
              <a:noFill/>
              <a:round/>
              <a:headEnd/>
              <a:tailEnd/>
            </a:ln>
            <a:effectLst/>
          </p:spPr>
          <p:txBody>
            <a:bodyPr/>
            <a:lstStyle/>
            <a:p>
              <a:endParaRPr lang="es-MX"/>
            </a:p>
          </p:txBody>
        </p:sp>
        <p:sp>
          <p:nvSpPr>
            <p:cNvPr id="264360" name="Line 1192"/>
            <p:cNvSpPr>
              <a:spLocks noChangeShapeType="1"/>
            </p:cNvSpPr>
            <p:nvPr/>
          </p:nvSpPr>
          <p:spPr bwMode="auto">
            <a:xfrm flipH="1">
              <a:off x="4233" y="1136"/>
              <a:ext cx="71" cy="105"/>
            </a:xfrm>
            <a:prstGeom prst="line">
              <a:avLst/>
            </a:prstGeom>
            <a:noFill/>
            <a:ln w="9525">
              <a:noFill/>
              <a:round/>
              <a:headEnd type="none" w="sm" len="sm"/>
              <a:tailEnd type="none" w="sm" len="sm"/>
            </a:ln>
            <a:effectLst/>
          </p:spPr>
          <p:txBody>
            <a:bodyPr/>
            <a:lstStyle/>
            <a:p>
              <a:endParaRPr lang="es-MX"/>
            </a:p>
          </p:txBody>
        </p:sp>
        <p:sp>
          <p:nvSpPr>
            <p:cNvPr id="264361" name="Line 1193"/>
            <p:cNvSpPr>
              <a:spLocks noChangeShapeType="1"/>
            </p:cNvSpPr>
            <p:nvPr/>
          </p:nvSpPr>
          <p:spPr bwMode="auto">
            <a:xfrm flipH="1">
              <a:off x="4242" y="1118"/>
              <a:ext cx="86" cy="126"/>
            </a:xfrm>
            <a:prstGeom prst="line">
              <a:avLst/>
            </a:prstGeom>
            <a:noFill/>
            <a:ln w="9525">
              <a:noFill/>
              <a:round/>
              <a:headEnd type="none" w="sm" len="sm"/>
              <a:tailEnd type="none" w="sm" len="sm"/>
            </a:ln>
            <a:effectLst/>
          </p:spPr>
          <p:txBody>
            <a:bodyPr/>
            <a:lstStyle/>
            <a:p>
              <a:endParaRPr lang="es-MX"/>
            </a:p>
          </p:txBody>
        </p:sp>
        <p:sp>
          <p:nvSpPr>
            <p:cNvPr id="264362" name="Line 1194"/>
            <p:cNvSpPr>
              <a:spLocks noChangeShapeType="1"/>
            </p:cNvSpPr>
            <p:nvPr/>
          </p:nvSpPr>
          <p:spPr bwMode="auto">
            <a:xfrm flipH="1">
              <a:off x="4240" y="1170"/>
              <a:ext cx="70" cy="104"/>
            </a:xfrm>
            <a:prstGeom prst="line">
              <a:avLst/>
            </a:prstGeom>
            <a:noFill/>
            <a:ln w="9525">
              <a:noFill/>
              <a:round/>
              <a:headEnd type="none" w="sm" len="sm"/>
              <a:tailEnd type="none" w="sm" len="sm"/>
            </a:ln>
            <a:effectLst/>
          </p:spPr>
          <p:txBody>
            <a:bodyPr/>
            <a:lstStyle/>
            <a:p>
              <a:endParaRPr lang="es-MX"/>
            </a:p>
          </p:txBody>
        </p:sp>
        <p:sp>
          <p:nvSpPr>
            <p:cNvPr id="264363" name="Freeform 1195"/>
            <p:cNvSpPr>
              <a:spLocks/>
            </p:cNvSpPr>
            <p:nvPr/>
          </p:nvSpPr>
          <p:spPr bwMode="auto">
            <a:xfrm>
              <a:off x="4143" y="1078"/>
              <a:ext cx="235" cy="301"/>
            </a:xfrm>
            <a:custGeom>
              <a:avLst/>
              <a:gdLst/>
              <a:ahLst/>
              <a:cxnLst>
                <a:cxn ang="0">
                  <a:pos x="196" y="0"/>
                </a:cxn>
                <a:cxn ang="0">
                  <a:pos x="234" y="256"/>
                </a:cxn>
                <a:cxn ang="0">
                  <a:pos x="37" y="300"/>
                </a:cxn>
                <a:cxn ang="0">
                  <a:pos x="0" y="36"/>
                </a:cxn>
                <a:cxn ang="0">
                  <a:pos x="196" y="0"/>
                </a:cxn>
              </a:cxnLst>
              <a:rect l="0" t="0" r="r" b="b"/>
              <a:pathLst>
                <a:path w="235" h="301">
                  <a:moveTo>
                    <a:pt x="196" y="0"/>
                  </a:moveTo>
                  <a:lnTo>
                    <a:pt x="234" y="256"/>
                  </a:lnTo>
                  <a:lnTo>
                    <a:pt x="37" y="300"/>
                  </a:lnTo>
                  <a:lnTo>
                    <a:pt x="0" y="36"/>
                  </a:lnTo>
                  <a:lnTo>
                    <a:pt x="196" y="0"/>
                  </a:lnTo>
                </a:path>
              </a:pathLst>
            </a:custGeom>
            <a:solidFill>
              <a:srgbClr val="006699"/>
            </a:solidFill>
            <a:ln w="9525" cap="rnd">
              <a:noFill/>
              <a:round/>
              <a:headEnd/>
              <a:tailEnd/>
            </a:ln>
            <a:effectLst/>
          </p:spPr>
          <p:txBody>
            <a:bodyPr/>
            <a:lstStyle/>
            <a:p>
              <a:endParaRPr lang="es-MX"/>
            </a:p>
          </p:txBody>
        </p:sp>
        <p:grpSp>
          <p:nvGrpSpPr>
            <p:cNvPr id="264364" name="Group 1196"/>
            <p:cNvGrpSpPr>
              <a:grpSpLocks/>
            </p:cNvGrpSpPr>
            <p:nvPr/>
          </p:nvGrpSpPr>
          <p:grpSpPr bwMode="auto">
            <a:xfrm>
              <a:off x="4160" y="1100"/>
              <a:ext cx="207" cy="249"/>
              <a:chOff x="4160" y="1100"/>
              <a:chExt cx="207" cy="249"/>
            </a:xfrm>
          </p:grpSpPr>
          <p:grpSp>
            <p:nvGrpSpPr>
              <p:cNvPr id="264365" name="Group 1197"/>
              <p:cNvGrpSpPr>
                <a:grpSpLocks/>
              </p:cNvGrpSpPr>
              <p:nvPr/>
            </p:nvGrpSpPr>
            <p:grpSpPr bwMode="auto">
              <a:xfrm>
                <a:off x="4160" y="1100"/>
                <a:ext cx="207" cy="249"/>
                <a:chOff x="4160" y="1100"/>
                <a:chExt cx="207" cy="249"/>
              </a:xfrm>
            </p:grpSpPr>
            <p:sp>
              <p:nvSpPr>
                <p:cNvPr id="264366" name="Freeform 1198"/>
                <p:cNvSpPr>
                  <a:spLocks/>
                </p:cNvSpPr>
                <p:nvPr/>
              </p:nvSpPr>
              <p:spPr bwMode="auto">
                <a:xfrm>
                  <a:off x="4161" y="1153"/>
                  <a:ext cx="89" cy="196"/>
                </a:xfrm>
                <a:custGeom>
                  <a:avLst/>
                  <a:gdLst/>
                  <a:ahLst/>
                  <a:cxnLst>
                    <a:cxn ang="0">
                      <a:pos x="0" y="0"/>
                    </a:cxn>
                    <a:cxn ang="0">
                      <a:pos x="23" y="168"/>
                    </a:cxn>
                    <a:cxn ang="0">
                      <a:pos x="88" y="195"/>
                    </a:cxn>
                    <a:cxn ang="0">
                      <a:pos x="64" y="26"/>
                    </a:cxn>
                    <a:cxn ang="0">
                      <a:pos x="0" y="0"/>
                    </a:cxn>
                  </a:cxnLst>
                  <a:rect l="0" t="0" r="r" b="b"/>
                  <a:pathLst>
                    <a:path w="89" h="196">
                      <a:moveTo>
                        <a:pt x="0" y="0"/>
                      </a:moveTo>
                      <a:lnTo>
                        <a:pt x="23" y="168"/>
                      </a:lnTo>
                      <a:lnTo>
                        <a:pt x="88" y="195"/>
                      </a:lnTo>
                      <a:lnTo>
                        <a:pt x="64" y="26"/>
                      </a:lnTo>
                      <a:lnTo>
                        <a:pt x="0" y="0"/>
                      </a:lnTo>
                    </a:path>
                  </a:pathLst>
                </a:custGeom>
                <a:solidFill>
                  <a:srgbClr val="CC0066"/>
                </a:solidFill>
                <a:ln w="9525" cap="rnd">
                  <a:noFill/>
                  <a:round/>
                  <a:headEnd/>
                  <a:tailEnd/>
                </a:ln>
                <a:effectLst/>
              </p:spPr>
              <p:txBody>
                <a:bodyPr/>
                <a:lstStyle/>
                <a:p>
                  <a:endParaRPr lang="es-MX"/>
                </a:p>
              </p:txBody>
            </p:sp>
            <p:sp>
              <p:nvSpPr>
                <p:cNvPr id="264367" name="Freeform 1199"/>
                <p:cNvSpPr>
                  <a:spLocks/>
                </p:cNvSpPr>
                <p:nvPr/>
              </p:nvSpPr>
              <p:spPr bwMode="auto">
                <a:xfrm>
                  <a:off x="4225" y="1126"/>
                  <a:ext cx="142" cy="223"/>
                </a:xfrm>
                <a:custGeom>
                  <a:avLst/>
                  <a:gdLst/>
                  <a:ahLst/>
                  <a:cxnLst>
                    <a:cxn ang="0">
                      <a:pos x="117" y="0"/>
                    </a:cxn>
                    <a:cxn ang="0">
                      <a:pos x="141" y="169"/>
                    </a:cxn>
                    <a:cxn ang="0">
                      <a:pos x="23" y="222"/>
                    </a:cxn>
                    <a:cxn ang="0">
                      <a:pos x="0" y="51"/>
                    </a:cxn>
                    <a:cxn ang="0">
                      <a:pos x="117" y="0"/>
                    </a:cxn>
                  </a:cxnLst>
                  <a:rect l="0" t="0" r="r" b="b"/>
                  <a:pathLst>
                    <a:path w="142" h="223">
                      <a:moveTo>
                        <a:pt x="117" y="0"/>
                      </a:moveTo>
                      <a:lnTo>
                        <a:pt x="141" y="169"/>
                      </a:lnTo>
                      <a:lnTo>
                        <a:pt x="23" y="222"/>
                      </a:lnTo>
                      <a:lnTo>
                        <a:pt x="0" y="51"/>
                      </a:lnTo>
                      <a:lnTo>
                        <a:pt x="117" y="0"/>
                      </a:lnTo>
                    </a:path>
                  </a:pathLst>
                </a:custGeom>
                <a:solidFill>
                  <a:srgbClr val="FFCCCC"/>
                </a:solidFill>
                <a:ln w="9525" cap="rnd">
                  <a:noFill/>
                  <a:round/>
                  <a:headEnd/>
                  <a:tailEnd/>
                </a:ln>
                <a:effectLst/>
              </p:spPr>
              <p:txBody>
                <a:bodyPr/>
                <a:lstStyle/>
                <a:p>
                  <a:endParaRPr lang="es-MX"/>
                </a:p>
              </p:txBody>
            </p:sp>
            <p:sp>
              <p:nvSpPr>
                <p:cNvPr id="264368" name="Freeform 1200"/>
                <p:cNvSpPr>
                  <a:spLocks/>
                </p:cNvSpPr>
                <p:nvPr/>
              </p:nvSpPr>
              <p:spPr bwMode="auto">
                <a:xfrm>
                  <a:off x="4161" y="1100"/>
                  <a:ext cx="183" cy="79"/>
                </a:xfrm>
                <a:custGeom>
                  <a:avLst/>
                  <a:gdLst/>
                  <a:ahLst/>
                  <a:cxnLst>
                    <a:cxn ang="0">
                      <a:pos x="0" y="52"/>
                    </a:cxn>
                    <a:cxn ang="0">
                      <a:pos x="121" y="0"/>
                    </a:cxn>
                    <a:cxn ang="0">
                      <a:pos x="182" y="26"/>
                    </a:cxn>
                    <a:cxn ang="0">
                      <a:pos x="63" y="78"/>
                    </a:cxn>
                    <a:cxn ang="0">
                      <a:pos x="0" y="52"/>
                    </a:cxn>
                  </a:cxnLst>
                  <a:rect l="0" t="0" r="r" b="b"/>
                  <a:pathLst>
                    <a:path w="183" h="79">
                      <a:moveTo>
                        <a:pt x="0" y="52"/>
                      </a:moveTo>
                      <a:lnTo>
                        <a:pt x="121" y="0"/>
                      </a:lnTo>
                      <a:lnTo>
                        <a:pt x="182" y="26"/>
                      </a:lnTo>
                      <a:lnTo>
                        <a:pt x="63" y="78"/>
                      </a:lnTo>
                      <a:lnTo>
                        <a:pt x="0" y="52"/>
                      </a:lnTo>
                    </a:path>
                  </a:pathLst>
                </a:custGeom>
                <a:solidFill>
                  <a:srgbClr val="FF7C80"/>
                </a:solidFill>
                <a:ln w="9525" cap="rnd">
                  <a:noFill/>
                  <a:round/>
                  <a:headEnd/>
                  <a:tailEnd/>
                </a:ln>
                <a:effectLst/>
              </p:spPr>
              <p:txBody>
                <a:bodyPr/>
                <a:lstStyle/>
                <a:p>
                  <a:endParaRPr lang="es-MX"/>
                </a:p>
              </p:txBody>
            </p:sp>
            <p:sp>
              <p:nvSpPr>
                <p:cNvPr id="264369" name="Freeform 1201"/>
                <p:cNvSpPr>
                  <a:spLocks/>
                </p:cNvSpPr>
                <p:nvPr/>
              </p:nvSpPr>
              <p:spPr bwMode="auto">
                <a:xfrm>
                  <a:off x="4194" y="1112"/>
                  <a:ext cx="120" cy="53"/>
                </a:xfrm>
                <a:custGeom>
                  <a:avLst/>
                  <a:gdLst/>
                  <a:ahLst/>
                  <a:cxnLst>
                    <a:cxn ang="0">
                      <a:pos x="0" y="49"/>
                    </a:cxn>
                    <a:cxn ang="0">
                      <a:pos x="114" y="0"/>
                    </a:cxn>
                    <a:cxn ang="0">
                      <a:pos x="119" y="2"/>
                    </a:cxn>
                    <a:cxn ang="0">
                      <a:pos x="4" y="52"/>
                    </a:cxn>
                    <a:cxn ang="0">
                      <a:pos x="0" y="49"/>
                    </a:cxn>
                  </a:cxnLst>
                  <a:rect l="0" t="0" r="r" b="b"/>
                  <a:pathLst>
                    <a:path w="120" h="53">
                      <a:moveTo>
                        <a:pt x="0" y="49"/>
                      </a:moveTo>
                      <a:lnTo>
                        <a:pt x="114" y="0"/>
                      </a:lnTo>
                      <a:lnTo>
                        <a:pt x="119" y="2"/>
                      </a:lnTo>
                      <a:lnTo>
                        <a:pt x="4" y="52"/>
                      </a:lnTo>
                      <a:lnTo>
                        <a:pt x="0" y="49"/>
                      </a:lnTo>
                    </a:path>
                  </a:pathLst>
                </a:custGeom>
                <a:solidFill>
                  <a:srgbClr val="FFCCCC"/>
                </a:solidFill>
                <a:ln w="9525" cap="rnd">
                  <a:noFill/>
                  <a:round/>
                  <a:headEnd/>
                  <a:tailEnd/>
                </a:ln>
                <a:effectLst/>
              </p:spPr>
              <p:txBody>
                <a:bodyPr/>
                <a:lstStyle/>
                <a:p>
                  <a:endParaRPr lang="es-MX"/>
                </a:p>
              </p:txBody>
            </p:sp>
            <p:sp>
              <p:nvSpPr>
                <p:cNvPr id="264370" name="Freeform 1202"/>
                <p:cNvSpPr>
                  <a:spLocks/>
                </p:cNvSpPr>
                <p:nvPr/>
              </p:nvSpPr>
              <p:spPr bwMode="auto">
                <a:xfrm>
                  <a:off x="4160" y="1152"/>
                  <a:ext cx="66" cy="28"/>
                </a:xfrm>
                <a:custGeom>
                  <a:avLst/>
                  <a:gdLst/>
                  <a:ahLst/>
                  <a:cxnLst>
                    <a:cxn ang="0">
                      <a:pos x="0" y="1"/>
                    </a:cxn>
                    <a:cxn ang="0">
                      <a:pos x="59" y="0"/>
                    </a:cxn>
                    <a:cxn ang="0">
                      <a:pos x="65" y="27"/>
                    </a:cxn>
                    <a:cxn ang="0">
                      <a:pos x="0" y="1"/>
                    </a:cxn>
                  </a:cxnLst>
                  <a:rect l="0" t="0" r="r" b="b"/>
                  <a:pathLst>
                    <a:path w="66" h="28">
                      <a:moveTo>
                        <a:pt x="0" y="1"/>
                      </a:moveTo>
                      <a:lnTo>
                        <a:pt x="59" y="0"/>
                      </a:lnTo>
                      <a:lnTo>
                        <a:pt x="65" y="27"/>
                      </a:lnTo>
                      <a:lnTo>
                        <a:pt x="0" y="1"/>
                      </a:lnTo>
                    </a:path>
                  </a:pathLst>
                </a:custGeom>
                <a:solidFill>
                  <a:srgbClr val="FFCCCC"/>
                </a:solidFill>
                <a:ln w="9525" cap="rnd">
                  <a:noFill/>
                  <a:round/>
                  <a:headEnd/>
                  <a:tailEnd/>
                </a:ln>
                <a:effectLst/>
              </p:spPr>
              <p:txBody>
                <a:bodyPr/>
                <a:lstStyle/>
                <a:p>
                  <a:endParaRPr lang="es-MX"/>
                </a:p>
              </p:txBody>
            </p:sp>
            <p:sp>
              <p:nvSpPr>
                <p:cNvPr id="264371" name="Freeform 1203"/>
                <p:cNvSpPr>
                  <a:spLocks/>
                </p:cNvSpPr>
                <p:nvPr/>
              </p:nvSpPr>
              <p:spPr bwMode="auto">
                <a:xfrm>
                  <a:off x="4282" y="1100"/>
                  <a:ext cx="61" cy="27"/>
                </a:xfrm>
                <a:custGeom>
                  <a:avLst/>
                  <a:gdLst/>
                  <a:ahLst/>
                  <a:cxnLst>
                    <a:cxn ang="0">
                      <a:pos x="0" y="0"/>
                    </a:cxn>
                    <a:cxn ang="0">
                      <a:pos x="6" y="22"/>
                    </a:cxn>
                    <a:cxn ang="0">
                      <a:pos x="60" y="26"/>
                    </a:cxn>
                    <a:cxn ang="0">
                      <a:pos x="0" y="0"/>
                    </a:cxn>
                  </a:cxnLst>
                  <a:rect l="0" t="0" r="r" b="b"/>
                  <a:pathLst>
                    <a:path w="61" h="27">
                      <a:moveTo>
                        <a:pt x="0" y="0"/>
                      </a:moveTo>
                      <a:lnTo>
                        <a:pt x="6" y="22"/>
                      </a:lnTo>
                      <a:lnTo>
                        <a:pt x="60" y="26"/>
                      </a:lnTo>
                      <a:lnTo>
                        <a:pt x="0" y="0"/>
                      </a:lnTo>
                    </a:path>
                  </a:pathLst>
                </a:custGeom>
                <a:solidFill>
                  <a:srgbClr val="FFCCCC"/>
                </a:solidFill>
                <a:ln w="9525" cap="rnd">
                  <a:noFill/>
                  <a:round/>
                  <a:headEnd/>
                  <a:tailEnd/>
                </a:ln>
                <a:effectLst/>
              </p:spPr>
              <p:txBody>
                <a:bodyPr/>
                <a:lstStyle/>
                <a:p>
                  <a:endParaRPr lang="es-MX"/>
                </a:p>
              </p:txBody>
            </p:sp>
            <p:sp>
              <p:nvSpPr>
                <p:cNvPr id="264372" name="Oval 1204"/>
                <p:cNvSpPr>
                  <a:spLocks noChangeArrowheads="1"/>
                </p:cNvSpPr>
                <p:nvPr/>
              </p:nvSpPr>
              <p:spPr bwMode="auto">
                <a:xfrm rot="12720000">
                  <a:off x="4242" y="1177"/>
                  <a:ext cx="103" cy="122"/>
                </a:xfrm>
                <a:prstGeom prst="ellipse">
                  <a:avLst/>
                </a:prstGeom>
                <a:solidFill>
                  <a:schemeClr val="bg2"/>
                </a:solidFill>
                <a:ln w="9525">
                  <a:noFill/>
                  <a:round/>
                  <a:headEnd/>
                  <a:tailEnd/>
                </a:ln>
                <a:effectLst/>
              </p:spPr>
              <p:txBody>
                <a:bodyPr wrap="none" anchor="ctr"/>
                <a:lstStyle/>
                <a:p>
                  <a:endParaRPr lang="es-MX"/>
                </a:p>
              </p:txBody>
            </p:sp>
            <p:sp>
              <p:nvSpPr>
                <p:cNvPr id="264373" name="Freeform 1205"/>
                <p:cNvSpPr>
                  <a:spLocks/>
                </p:cNvSpPr>
                <p:nvPr/>
              </p:nvSpPr>
              <p:spPr bwMode="auto">
                <a:xfrm>
                  <a:off x="4245" y="1176"/>
                  <a:ext cx="100" cy="122"/>
                </a:xfrm>
                <a:custGeom>
                  <a:avLst/>
                  <a:gdLst/>
                  <a:ahLst/>
                  <a:cxnLst>
                    <a:cxn ang="0">
                      <a:pos x="67" y="112"/>
                    </a:cxn>
                    <a:cxn ang="0">
                      <a:pos x="76" y="104"/>
                    </a:cxn>
                    <a:cxn ang="0">
                      <a:pos x="83" y="95"/>
                    </a:cxn>
                    <a:cxn ang="0">
                      <a:pos x="90" y="85"/>
                    </a:cxn>
                    <a:cxn ang="0">
                      <a:pos x="94" y="74"/>
                    </a:cxn>
                    <a:cxn ang="0">
                      <a:pos x="97" y="63"/>
                    </a:cxn>
                    <a:cxn ang="0">
                      <a:pos x="99" y="51"/>
                    </a:cxn>
                    <a:cxn ang="0">
                      <a:pos x="98" y="39"/>
                    </a:cxn>
                    <a:cxn ang="0">
                      <a:pos x="95" y="28"/>
                    </a:cxn>
                    <a:cxn ang="0">
                      <a:pos x="91" y="19"/>
                    </a:cxn>
                    <a:cxn ang="0">
                      <a:pos x="85" y="11"/>
                    </a:cxn>
                    <a:cxn ang="0">
                      <a:pos x="77" y="5"/>
                    </a:cxn>
                    <a:cxn ang="0">
                      <a:pos x="69" y="1"/>
                    </a:cxn>
                    <a:cxn ang="0">
                      <a:pos x="60" y="0"/>
                    </a:cxn>
                    <a:cxn ang="0">
                      <a:pos x="51" y="0"/>
                    </a:cxn>
                    <a:cxn ang="0">
                      <a:pos x="41" y="3"/>
                    </a:cxn>
                    <a:cxn ang="0">
                      <a:pos x="31" y="8"/>
                    </a:cxn>
                    <a:cxn ang="0">
                      <a:pos x="22" y="16"/>
                    </a:cxn>
                    <a:cxn ang="0">
                      <a:pos x="15" y="25"/>
                    </a:cxn>
                    <a:cxn ang="0">
                      <a:pos x="8" y="35"/>
                    </a:cxn>
                    <a:cxn ang="0">
                      <a:pos x="4" y="46"/>
                    </a:cxn>
                    <a:cxn ang="0">
                      <a:pos x="1" y="57"/>
                    </a:cxn>
                    <a:cxn ang="0">
                      <a:pos x="0" y="69"/>
                    </a:cxn>
                    <a:cxn ang="0">
                      <a:pos x="0" y="80"/>
                    </a:cxn>
                    <a:cxn ang="0">
                      <a:pos x="3" y="92"/>
                    </a:cxn>
                    <a:cxn ang="0">
                      <a:pos x="7" y="101"/>
                    </a:cxn>
                    <a:cxn ang="0">
                      <a:pos x="13" y="109"/>
                    </a:cxn>
                    <a:cxn ang="0">
                      <a:pos x="21" y="115"/>
                    </a:cxn>
                    <a:cxn ang="0">
                      <a:pos x="29" y="119"/>
                    </a:cxn>
                    <a:cxn ang="0">
                      <a:pos x="38" y="121"/>
                    </a:cxn>
                    <a:cxn ang="0">
                      <a:pos x="47" y="120"/>
                    </a:cxn>
                    <a:cxn ang="0">
                      <a:pos x="57" y="117"/>
                    </a:cxn>
                    <a:cxn ang="0">
                      <a:pos x="67" y="112"/>
                    </a:cxn>
                  </a:cxnLst>
                  <a:rect l="0" t="0" r="r" b="b"/>
                  <a:pathLst>
                    <a:path w="100" h="122">
                      <a:moveTo>
                        <a:pt x="67" y="112"/>
                      </a:moveTo>
                      <a:lnTo>
                        <a:pt x="76" y="104"/>
                      </a:lnTo>
                      <a:lnTo>
                        <a:pt x="83" y="95"/>
                      </a:lnTo>
                      <a:lnTo>
                        <a:pt x="90" y="85"/>
                      </a:lnTo>
                      <a:lnTo>
                        <a:pt x="94" y="74"/>
                      </a:lnTo>
                      <a:lnTo>
                        <a:pt x="97" y="63"/>
                      </a:lnTo>
                      <a:lnTo>
                        <a:pt x="99" y="51"/>
                      </a:lnTo>
                      <a:lnTo>
                        <a:pt x="98" y="39"/>
                      </a:lnTo>
                      <a:lnTo>
                        <a:pt x="95" y="28"/>
                      </a:lnTo>
                      <a:lnTo>
                        <a:pt x="91" y="19"/>
                      </a:lnTo>
                      <a:lnTo>
                        <a:pt x="85" y="11"/>
                      </a:lnTo>
                      <a:lnTo>
                        <a:pt x="77" y="5"/>
                      </a:lnTo>
                      <a:lnTo>
                        <a:pt x="69" y="1"/>
                      </a:lnTo>
                      <a:lnTo>
                        <a:pt x="60" y="0"/>
                      </a:lnTo>
                      <a:lnTo>
                        <a:pt x="51" y="0"/>
                      </a:lnTo>
                      <a:lnTo>
                        <a:pt x="41" y="3"/>
                      </a:lnTo>
                      <a:lnTo>
                        <a:pt x="31" y="8"/>
                      </a:lnTo>
                      <a:lnTo>
                        <a:pt x="22" y="16"/>
                      </a:lnTo>
                      <a:lnTo>
                        <a:pt x="15" y="25"/>
                      </a:lnTo>
                      <a:lnTo>
                        <a:pt x="8" y="35"/>
                      </a:lnTo>
                      <a:lnTo>
                        <a:pt x="4" y="46"/>
                      </a:lnTo>
                      <a:lnTo>
                        <a:pt x="1" y="57"/>
                      </a:lnTo>
                      <a:lnTo>
                        <a:pt x="0" y="69"/>
                      </a:lnTo>
                      <a:lnTo>
                        <a:pt x="0" y="80"/>
                      </a:lnTo>
                      <a:lnTo>
                        <a:pt x="3" y="92"/>
                      </a:lnTo>
                      <a:lnTo>
                        <a:pt x="7" y="101"/>
                      </a:lnTo>
                      <a:lnTo>
                        <a:pt x="13" y="109"/>
                      </a:lnTo>
                      <a:lnTo>
                        <a:pt x="21" y="115"/>
                      </a:lnTo>
                      <a:lnTo>
                        <a:pt x="29" y="119"/>
                      </a:lnTo>
                      <a:lnTo>
                        <a:pt x="38" y="121"/>
                      </a:lnTo>
                      <a:lnTo>
                        <a:pt x="47" y="120"/>
                      </a:lnTo>
                      <a:lnTo>
                        <a:pt x="57" y="117"/>
                      </a:lnTo>
                      <a:lnTo>
                        <a:pt x="67" y="112"/>
                      </a:lnTo>
                    </a:path>
                  </a:pathLst>
                </a:custGeom>
                <a:solidFill>
                  <a:srgbClr val="000000"/>
                </a:solidFill>
                <a:ln w="9525" cap="rnd">
                  <a:noFill/>
                  <a:round/>
                  <a:headEnd/>
                  <a:tailEnd/>
                </a:ln>
                <a:effectLst/>
              </p:spPr>
              <p:txBody>
                <a:bodyPr/>
                <a:lstStyle/>
                <a:p>
                  <a:endParaRPr lang="es-MX"/>
                </a:p>
              </p:txBody>
            </p:sp>
          </p:grpSp>
          <p:grpSp>
            <p:nvGrpSpPr>
              <p:cNvPr id="264374" name="Group 1206"/>
              <p:cNvGrpSpPr>
                <a:grpSpLocks/>
              </p:cNvGrpSpPr>
              <p:nvPr/>
            </p:nvGrpSpPr>
            <p:grpSpPr bwMode="auto">
              <a:xfrm>
                <a:off x="4256" y="1203"/>
                <a:ext cx="78" cy="72"/>
                <a:chOff x="4256" y="1203"/>
                <a:chExt cx="78" cy="72"/>
              </a:xfrm>
            </p:grpSpPr>
            <p:sp>
              <p:nvSpPr>
                <p:cNvPr id="264375" name="Freeform 1207"/>
                <p:cNvSpPr>
                  <a:spLocks/>
                </p:cNvSpPr>
                <p:nvPr/>
              </p:nvSpPr>
              <p:spPr bwMode="auto">
                <a:xfrm>
                  <a:off x="4295" y="1235"/>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4376" name="Freeform 1208"/>
                <p:cNvSpPr>
                  <a:spLocks/>
                </p:cNvSpPr>
                <p:nvPr/>
              </p:nvSpPr>
              <p:spPr bwMode="auto">
                <a:xfrm>
                  <a:off x="4295" y="1235"/>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377" name="Freeform 1209"/>
                <p:cNvSpPr>
                  <a:spLocks/>
                </p:cNvSpPr>
                <p:nvPr/>
              </p:nvSpPr>
              <p:spPr bwMode="auto">
                <a:xfrm>
                  <a:off x="4284" y="1236"/>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4378" name="Freeform 1210"/>
                <p:cNvSpPr>
                  <a:spLocks/>
                </p:cNvSpPr>
                <p:nvPr/>
              </p:nvSpPr>
              <p:spPr bwMode="auto">
                <a:xfrm>
                  <a:off x="4284" y="1236"/>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379" name="Freeform 1211"/>
                <p:cNvSpPr>
                  <a:spLocks/>
                </p:cNvSpPr>
                <p:nvPr/>
              </p:nvSpPr>
              <p:spPr bwMode="auto">
                <a:xfrm>
                  <a:off x="4284" y="1231"/>
                  <a:ext cx="25" cy="17"/>
                </a:xfrm>
                <a:custGeom>
                  <a:avLst/>
                  <a:gdLst/>
                  <a:ahLst/>
                  <a:cxnLst>
                    <a:cxn ang="0">
                      <a:pos x="12" y="0"/>
                    </a:cxn>
                    <a:cxn ang="0">
                      <a:pos x="24" y="6"/>
                    </a:cxn>
                    <a:cxn ang="0">
                      <a:pos x="11" y="16"/>
                    </a:cxn>
                    <a:cxn ang="0">
                      <a:pos x="0" y="8"/>
                    </a:cxn>
                    <a:cxn ang="0">
                      <a:pos x="12" y="0"/>
                    </a:cxn>
                  </a:cxnLst>
                  <a:rect l="0" t="0" r="r" b="b"/>
                  <a:pathLst>
                    <a:path w="25" h="17">
                      <a:moveTo>
                        <a:pt x="12" y="0"/>
                      </a:moveTo>
                      <a:lnTo>
                        <a:pt x="24" y="6"/>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380" name="Freeform 1212"/>
                <p:cNvSpPr>
                  <a:spLocks/>
                </p:cNvSpPr>
                <p:nvPr/>
              </p:nvSpPr>
              <p:spPr bwMode="auto">
                <a:xfrm>
                  <a:off x="4284" y="1231"/>
                  <a:ext cx="25" cy="17"/>
                </a:xfrm>
                <a:custGeom>
                  <a:avLst/>
                  <a:gdLst/>
                  <a:ahLst/>
                  <a:cxnLst>
                    <a:cxn ang="0">
                      <a:pos x="12" y="0"/>
                    </a:cxn>
                    <a:cxn ang="0">
                      <a:pos x="24" y="6"/>
                    </a:cxn>
                    <a:cxn ang="0">
                      <a:pos x="11" y="16"/>
                    </a:cxn>
                    <a:cxn ang="0">
                      <a:pos x="0" y="8"/>
                    </a:cxn>
                    <a:cxn ang="0">
                      <a:pos x="12" y="0"/>
                    </a:cxn>
                  </a:cxnLst>
                  <a:rect l="0" t="0" r="r" b="b"/>
                  <a:pathLst>
                    <a:path w="25" h="17">
                      <a:moveTo>
                        <a:pt x="12" y="0"/>
                      </a:moveTo>
                      <a:lnTo>
                        <a:pt x="24" y="6"/>
                      </a:lnTo>
                      <a:lnTo>
                        <a:pt x="11"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381" name="Freeform 1213"/>
                <p:cNvSpPr>
                  <a:spLocks/>
                </p:cNvSpPr>
                <p:nvPr/>
              </p:nvSpPr>
              <p:spPr bwMode="auto">
                <a:xfrm>
                  <a:off x="4283" y="1240"/>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4382" name="Freeform 1214"/>
                <p:cNvSpPr>
                  <a:spLocks/>
                </p:cNvSpPr>
                <p:nvPr/>
              </p:nvSpPr>
              <p:spPr bwMode="auto">
                <a:xfrm>
                  <a:off x="4283" y="1240"/>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383" name="Freeform 1215"/>
                <p:cNvSpPr>
                  <a:spLocks/>
                </p:cNvSpPr>
                <p:nvPr/>
              </p:nvSpPr>
              <p:spPr bwMode="auto">
                <a:xfrm>
                  <a:off x="4272" y="1241"/>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4384" name="Freeform 1216"/>
                <p:cNvSpPr>
                  <a:spLocks/>
                </p:cNvSpPr>
                <p:nvPr/>
              </p:nvSpPr>
              <p:spPr bwMode="auto">
                <a:xfrm>
                  <a:off x="4272" y="1241"/>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385" name="Freeform 1217"/>
                <p:cNvSpPr>
                  <a:spLocks/>
                </p:cNvSpPr>
                <p:nvPr/>
              </p:nvSpPr>
              <p:spPr bwMode="auto">
                <a:xfrm>
                  <a:off x="4272" y="1236"/>
                  <a:ext cx="24" cy="17"/>
                </a:xfrm>
                <a:custGeom>
                  <a:avLst/>
                  <a:gdLst/>
                  <a:ahLst/>
                  <a:cxnLst>
                    <a:cxn ang="0">
                      <a:pos x="12" y="0"/>
                    </a:cxn>
                    <a:cxn ang="0">
                      <a:pos x="23" y="6"/>
                    </a:cxn>
                    <a:cxn ang="0">
                      <a:pos x="10" y="16"/>
                    </a:cxn>
                    <a:cxn ang="0">
                      <a:pos x="0" y="8"/>
                    </a:cxn>
                    <a:cxn ang="0">
                      <a:pos x="12" y="0"/>
                    </a:cxn>
                  </a:cxnLst>
                  <a:rect l="0" t="0" r="r" b="b"/>
                  <a:pathLst>
                    <a:path w="24" h="17">
                      <a:moveTo>
                        <a:pt x="12" y="0"/>
                      </a:moveTo>
                      <a:lnTo>
                        <a:pt x="23" y="6"/>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386" name="Freeform 1218"/>
                <p:cNvSpPr>
                  <a:spLocks/>
                </p:cNvSpPr>
                <p:nvPr/>
              </p:nvSpPr>
              <p:spPr bwMode="auto">
                <a:xfrm>
                  <a:off x="4272" y="1236"/>
                  <a:ext cx="24" cy="17"/>
                </a:xfrm>
                <a:custGeom>
                  <a:avLst/>
                  <a:gdLst/>
                  <a:ahLst/>
                  <a:cxnLst>
                    <a:cxn ang="0">
                      <a:pos x="12" y="0"/>
                    </a:cxn>
                    <a:cxn ang="0">
                      <a:pos x="23" y="6"/>
                    </a:cxn>
                    <a:cxn ang="0">
                      <a:pos x="10" y="16"/>
                    </a:cxn>
                    <a:cxn ang="0">
                      <a:pos x="0" y="8"/>
                    </a:cxn>
                    <a:cxn ang="0">
                      <a:pos x="12" y="0"/>
                    </a:cxn>
                  </a:cxnLst>
                  <a:rect l="0" t="0" r="r" b="b"/>
                  <a:pathLst>
                    <a:path w="24" h="17">
                      <a:moveTo>
                        <a:pt x="12" y="0"/>
                      </a:moveTo>
                      <a:lnTo>
                        <a:pt x="23" y="6"/>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387" name="Freeform 1219"/>
                <p:cNvSpPr>
                  <a:spLocks/>
                </p:cNvSpPr>
                <p:nvPr/>
              </p:nvSpPr>
              <p:spPr bwMode="auto">
                <a:xfrm>
                  <a:off x="4271" y="1245"/>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4388" name="Freeform 1220"/>
                <p:cNvSpPr>
                  <a:spLocks/>
                </p:cNvSpPr>
                <p:nvPr/>
              </p:nvSpPr>
              <p:spPr bwMode="auto">
                <a:xfrm>
                  <a:off x="4271" y="1245"/>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389" name="Freeform 1221"/>
                <p:cNvSpPr>
                  <a:spLocks/>
                </p:cNvSpPr>
                <p:nvPr/>
              </p:nvSpPr>
              <p:spPr bwMode="auto">
                <a:xfrm>
                  <a:off x="4260" y="1246"/>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4390" name="Freeform 1222"/>
                <p:cNvSpPr>
                  <a:spLocks/>
                </p:cNvSpPr>
                <p:nvPr/>
              </p:nvSpPr>
              <p:spPr bwMode="auto">
                <a:xfrm>
                  <a:off x="4260" y="1246"/>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CCCC00"/>
                </a:solidFill>
                <a:ln w="12700" cap="rnd" cmpd="sng">
                  <a:solidFill>
                    <a:srgbClr val="000000"/>
                  </a:solidFill>
                  <a:prstDash val="solid"/>
                  <a:round/>
                  <a:headEnd type="none" w="sm" len="sm"/>
                  <a:tailEnd type="none" w="sm" len="sm"/>
                </a:ln>
                <a:effectLst/>
              </p:spPr>
              <p:txBody>
                <a:bodyPr/>
                <a:lstStyle/>
                <a:p>
                  <a:endParaRPr lang="es-MX"/>
                </a:p>
              </p:txBody>
            </p:sp>
            <p:sp>
              <p:nvSpPr>
                <p:cNvPr id="264391" name="Freeform 1223"/>
                <p:cNvSpPr>
                  <a:spLocks/>
                </p:cNvSpPr>
                <p:nvPr/>
              </p:nvSpPr>
              <p:spPr bwMode="auto">
                <a:xfrm>
                  <a:off x="4260" y="1241"/>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392" name="Freeform 1224"/>
                <p:cNvSpPr>
                  <a:spLocks/>
                </p:cNvSpPr>
                <p:nvPr/>
              </p:nvSpPr>
              <p:spPr bwMode="auto">
                <a:xfrm>
                  <a:off x="4260" y="1241"/>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393" name="Freeform 1225"/>
                <p:cNvSpPr>
                  <a:spLocks/>
                </p:cNvSpPr>
                <p:nvPr/>
              </p:nvSpPr>
              <p:spPr bwMode="auto">
                <a:xfrm>
                  <a:off x="4293" y="1221"/>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solidFill>
                  <a:srgbClr val="E5E5E5"/>
                </a:solidFill>
                <a:ln w="9525" cap="rnd">
                  <a:noFill/>
                  <a:round/>
                  <a:headEnd/>
                  <a:tailEnd/>
                </a:ln>
                <a:effectLst/>
              </p:spPr>
              <p:txBody>
                <a:bodyPr/>
                <a:lstStyle/>
                <a:p>
                  <a:endParaRPr lang="es-MX"/>
                </a:p>
              </p:txBody>
            </p:sp>
            <p:sp>
              <p:nvSpPr>
                <p:cNvPr id="264394" name="Freeform 1226"/>
                <p:cNvSpPr>
                  <a:spLocks/>
                </p:cNvSpPr>
                <p:nvPr/>
              </p:nvSpPr>
              <p:spPr bwMode="auto">
                <a:xfrm>
                  <a:off x="4293" y="1221"/>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395" name="Freeform 1227"/>
                <p:cNvSpPr>
                  <a:spLocks/>
                </p:cNvSpPr>
                <p:nvPr/>
              </p:nvSpPr>
              <p:spPr bwMode="auto">
                <a:xfrm>
                  <a:off x="4282" y="1222"/>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4396" name="Freeform 1228"/>
                <p:cNvSpPr>
                  <a:spLocks/>
                </p:cNvSpPr>
                <p:nvPr/>
              </p:nvSpPr>
              <p:spPr bwMode="auto">
                <a:xfrm>
                  <a:off x="4282" y="1222"/>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397" name="Freeform 1229"/>
                <p:cNvSpPr>
                  <a:spLocks/>
                </p:cNvSpPr>
                <p:nvPr/>
              </p:nvSpPr>
              <p:spPr bwMode="auto">
                <a:xfrm>
                  <a:off x="4282" y="1217"/>
                  <a:ext cx="25" cy="17"/>
                </a:xfrm>
                <a:custGeom>
                  <a:avLst/>
                  <a:gdLst/>
                  <a:ahLst/>
                  <a:cxnLst>
                    <a:cxn ang="0">
                      <a:pos x="12" y="0"/>
                    </a:cxn>
                    <a:cxn ang="0">
                      <a:pos x="24" y="6"/>
                    </a:cxn>
                    <a:cxn ang="0">
                      <a:pos x="11" y="16"/>
                    </a:cxn>
                    <a:cxn ang="0">
                      <a:pos x="0" y="8"/>
                    </a:cxn>
                    <a:cxn ang="0">
                      <a:pos x="12" y="0"/>
                    </a:cxn>
                  </a:cxnLst>
                  <a:rect l="0" t="0" r="r" b="b"/>
                  <a:pathLst>
                    <a:path w="25" h="17">
                      <a:moveTo>
                        <a:pt x="12" y="0"/>
                      </a:moveTo>
                      <a:lnTo>
                        <a:pt x="24" y="6"/>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398" name="Freeform 1230"/>
                <p:cNvSpPr>
                  <a:spLocks/>
                </p:cNvSpPr>
                <p:nvPr/>
              </p:nvSpPr>
              <p:spPr bwMode="auto">
                <a:xfrm>
                  <a:off x="4282" y="1217"/>
                  <a:ext cx="25" cy="17"/>
                </a:xfrm>
                <a:custGeom>
                  <a:avLst/>
                  <a:gdLst/>
                  <a:ahLst/>
                  <a:cxnLst>
                    <a:cxn ang="0">
                      <a:pos x="12" y="0"/>
                    </a:cxn>
                    <a:cxn ang="0">
                      <a:pos x="24" y="6"/>
                    </a:cxn>
                    <a:cxn ang="0">
                      <a:pos x="11" y="16"/>
                    </a:cxn>
                    <a:cxn ang="0">
                      <a:pos x="0" y="8"/>
                    </a:cxn>
                    <a:cxn ang="0">
                      <a:pos x="12" y="0"/>
                    </a:cxn>
                  </a:cxnLst>
                  <a:rect l="0" t="0" r="r" b="b"/>
                  <a:pathLst>
                    <a:path w="25" h="17">
                      <a:moveTo>
                        <a:pt x="12" y="0"/>
                      </a:moveTo>
                      <a:lnTo>
                        <a:pt x="24" y="6"/>
                      </a:lnTo>
                      <a:lnTo>
                        <a:pt x="11"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399" name="Freeform 1231"/>
                <p:cNvSpPr>
                  <a:spLocks/>
                </p:cNvSpPr>
                <p:nvPr/>
              </p:nvSpPr>
              <p:spPr bwMode="auto">
                <a:xfrm>
                  <a:off x="4281" y="1226"/>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solidFill>
                  <a:srgbClr val="E5E5E5"/>
                </a:solidFill>
                <a:ln w="9525" cap="rnd">
                  <a:noFill/>
                  <a:round/>
                  <a:headEnd/>
                  <a:tailEnd/>
                </a:ln>
                <a:effectLst/>
              </p:spPr>
              <p:txBody>
                <a:bodyPr/>
                <a:lstStyle/>
                <a:p>
                  <a:endParaRPr lang="es-MX"/>
                </a:p>
              </p:txBody>
            </p:sp>
            <p:sp>
              <p:nvSpPr>
                <p:cNvPr id="264400" name="Freeform 1232"/>
                <p:cNvSpPr>
                  <a:spLocks/>
                </p:cNvSpPr>
                <p:nvPr/>
              </p:nvSpPr>
              <p:spPr bwMode="auto">
                <a:xfrm>
                  <a:off x="4281" y="1226"/>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01" name="Freeform 1233"/>
                <p:cNvSpPr>
                  <a:spLocks/>
                </p:cNvSpPr>
                <p:nvPr/>
              </p:nvSpPr>
              <p:spPr bwMode="auto">
                <a:xfrm>
                  <a:off x="4270" y="1227"/>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4402" name="Freeform 1234"/>
                <p:cNvSpPr>
                  <a:spLocks/>
                </p:cNvSpPr>
                <p:nvPr/>
              </p:nvSpPr>
              <p:spPr bwMode="auto">
                <a:xfrm>
                  <a:off x="4270" y="1227"/>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03" name="Freeform 1235"/>
                <p:cNvSpPr>
                  <a:spLocks/>
                </p:cNvSpPr>
                <p:nvPr/>
              </p:nvSpPr>
              <p:spPr bwMode="auto">
                <a:xfrm>
                  <a:off x="4270" y="1222"/>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404" name="Freeform 1236"/>
                <p:cNvSpPr>
                  <a:spLocks/>
                </p:cNvSpPr>
                <p:nvPr/>
              </p:nvSpPr>
              <p:spPr bwMode="auto">
                <a:xfrm>
                  <a:off x="4270" y="1222"/>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05" name="Freeform 1237"/>
                <p:cNvSpPr>
                  <a:spLocks/>
                </p:cNvSpPr>
                <p:nvPr/>
              </p:nvSpPr>
              <p:spPr bwMode="auto">
                <a:xfrm>
                  <a:off x="4269" y="1231"/>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solidFill>
                  <a:srgbClr val="E5E5E5"/>
                </a:solidFill>
                <a:ln w="9525" cap="rnd">
                  <a:noFill/>
                  <a:round/>
                  <a:headEnd/>
                  <a:tailEnd/>
                </a:ln>
                <a:effectLst/>
              </p:spPr>
              <p:txBody>
                <a:bodyPr/>
                <a:lstStyle/>
                <a:p>
                  <a:endParaRPr lang="es-MX"/>
                </a:p>
              </p:txBody>
            </p:sp>
            <p:sp>
              <p:nvSpPr>
                <p:cNvPr id="264406" name="Freeform 1238"/>
                <p:cNvSpPr>
                  <a:spLocks/>
                </p:cNvSpPr>
                <p:nvPr/>
              </p:nvSpPr>
              <p:spPr bwMode="auto">
                <a:xfrm>
                  <a:off x="4269" y="1231"/>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07" name="Freeform 1239"/>
                <p:cNvSpPr>
                  <a:spLocks/>
                </p:cNvSpPr>
                <p:nvPr/>
              </p:nvSpPr>
              <p:spPr bwMode="auto">
                <a:xfrm>
                  <a:off x="4258" y="1232"/>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4408" name="Freeform 1240"/>
                <p:cNvSpPr>
                  <a:spLocks/>
                </p:cNvSpPr>
                <p:nvPr/>
              </p:nvSpPr>
              <p:spPr bwMode="auto">
                <a:xfrm>
                  <a:off x="4258" y="1232"/>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CCCC00"/>
                </a:solidFill>
                <a:ln w="12700" cap="rnd" cmpd="sng">
                  <a:solidFill>
                    <a:srgbClr val="000000"/>
                  </a:solidFill>
                  <a:prstDash val="solid"/>
                  <a:round/>
                  <a:headEnd type="none" w="sm" len="sm"/>
                  <a:tailEnd type="none" w="sm" len="sm"/>
                </a:ln>
                <a:effectLst/>
              </p:spPr>
              <p:txBody>
                <a:bodyPr/>
                <a:lstStyle/>
                <a:p>
                  <a:endParaRPr lang="es-MX"/>
                </a:p>
              </p:txBody>
            </p:sp>
            <p:sp>
              <p:nvSpPr>
                <p:cNvPr id="264409" name="Freeform 1241"/>
                <p:cNvSpPr>
                  <a:spLocks/>
                </p:cNvSpPr>
                <p:nvPr/>
              </p:nvSpPr>
              <p:spPr bwMode="auto">
                <a:xfrm>
                  <a:off x="4258" y="1227"/>
                  <a:ext cx="24" cy="17"/>
                </a:xfrm>
                <a:custGeom>
                  <a:avLst/>
                  <a:gdLst/>
                  <a:ahLst/>
                  <a:cxnLst>
                    <a:cxn ang="0">
                      <a:pos x="12" y="0"/>
                    </a:cxn>
                    <a:cxn ang="0">
                      <a:pos x="23" y="7"/>
                    </a:cxn>
                    <a:cxn ang="0">
                      <a:pos x="11" y="16"/>
                    </a:cxn>
                    <a:cxn ang="0">
                      <a:pos x="0" y="8"/>
                    </a:cxn>
                    <a:cxn ang="0">
                      <a:pos x="12" y="0"/>
                    </a:cxn>
                  </a:cxnLst>
                  <a:rect l="0" t="0" r="r" b="b"/>
                  <a:pathLst>
                    <a:path w="24" h="17">
                      <a:moveTo>
                        <a:pt x="12" y="0"/>
                      </a:moveTo>
                      <a:lnTo>
                        <a:pt x="23"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410" name="Freeform 1242"/>
                <p:cNvSpPr>
                  <a:spLocks/>
                </p:cNvSpPr>
                <p:nvPr/>
              </p:nvSpPr>
              <p:spPr bwMode="auto">
                <a:xfrm>
                  <a:off x="4258" y="1227"/>
                  <a:ext cx="24" cy="17"/>
                </a:xfrm>
                <a:custGeom>
                  <a:avLst/>
                  <a:gdLst/>
                  <a:ahLst/>
                  <a:cxnLst>
                    <a:cxn ang="0">
                      <a:pos x="12" y="0"/>
                    </a:cxn>
                    <a:cxn ang="0">
                      <a:pos x="23" y="7"/>
                    </a:cxn>
                    <a:cxn ang="0">
                      <a:pos x="11" y="16"/>
                    </a:cxn>
                    <a:cxn ang="0">
                      <a:pos x="0" y="8"/>
                    </a:cxn>
                    <a:cxn ang="0">
                      <a:pos x="12" y="0"/>
                    </a:cxn>
                  </a:cxnLst>
                  <a:rect l="0" t="0" r="r" b="b"/>
                  <a:pathLst>
                    <a:path w="24" h="17">
                      <a:moveTo>
                        <a:pt x="12" y="0"/>
                      </a:moveTo>
                      <a:lnTo>
                        <a:pt x="23" y="7"/>
                      </a:lnTo>
                      <a:lnTo>
                        <a:pt x="11"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11" name="Freeform 1243"/>
                <p:cNvSpPr>
                  <a:spLocks/>
                </p:cNvSpPr>
                <p:nvPr/>
              </p:nvSpPr>
              <p:spPr bwMode="auto">
                <a:xfrm>
                  <a:off x="4291" y="1207"/>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4412" name="Freeform 1244"/>
                <p:cNvSpPr>
                  <a:spLocks/>
                </p:cNvSpPr>
                <p:nvPr/>
              </p:nvSpPr>
              <p:spPr bwMode="auto">
                <a:xfrm>
                  <a:off x="4291" y="1207"/>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13" name="Freeform 1245"/>
                <p:cNvSpPr>
                  <a:spLocks/>
                </p:cNvSpPr>
                <p:nvPr/>
              </p:nvSpPr>
              <p:spPr bwMode="auto">
                <a:xfrm>
                  <a:off x="4280" y="1208"/>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4414" name="Freeform 1246"/>
                <p:cNvSpPr>
                  <a:spLocks/>
                </p:cNvSpPr>
                <p:nvPr/>
              </p:nvSpPr>
              <p:spPr bwMode="auto">
                <a:xfrm>
                  <a:off x="4280" y="1208"/>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15" name="Freeform 1247"/>
                <p:cNvSpPr>
                  <a:spLocks/>
                </p:cNvSpPr>
                <p:nvPr/>
              </p:nvSpPr>
              <p:spPr bwMode="auto">
                <a:xfrm>
                  <a:off x="4280" y="1203"/>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416" name="Freeform 1248"/>
                <p:cNvSpPr>
                  <a:spLocks/>
                </p:cNvSpPr>
                <p:nvPr/>
              </p:nvSpPr>
              <p:spPr bwMode="auto">
                <a:xfrm>
                  <a:off x="4280" y="1203"/>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4417" name="Freeform 1249"/>
                <p:cNvSpPr>
                  <a:spLocks/>
                </p:cNvSpPr>
                <p:nvPr/>
              </p:nvSpPr>
              <p:spPr bwMode="auto">
                <a:xfrm>
                  <a:off x="4279" y="1212"/>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solidFill>
                  <a:srgbClr val="E5E5E5"/>
                </a:solidFill>
                <a:ln w="9525" cap="rnd">
                  <a:noFill/>
                  <a:round/>
                  <a:headEnd/>
                  <a:tailEnd/>
                </a:ln>
                <a:effectLst/>
              </p:spPr>
              <p:txBody>
                <a:bodyPr/>
                <a:lstStyle/>
                <a:p>
                  <a:endParaRPr lang="es-MX"/>
                </a:p>
              </p:txBody>
            </p:sp>
            <p:sp>
              <p:nvSpPr>
                <p:cNvPr id="264418" name="Freeform 1250"/>
                <p:cNvSpPr>
                  <a:spLocks/>
                </p:cNvSpPr>
                <p:nvPr/>
              </p:nvSpPr>
              <p:spPr bwMode="auto">
                <a:xfrm>
                  <a:off x="4279" y="1212"/>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19" name="Freeform 1251"/>
                <p:cNvSpPr>
                  <a:spLocks/>
                </p:cNvSpPr>
                <p:nvPr/>
              </p:nvSpPr>
              <p:spPr bwMode="auto">
                <a:xfrm>
                  <a:off x="4268" y="1213"/>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4420" name="Freeform 1252"/>
                <p:cNvSpPr>
                  <a:spLocks/>
                </p:cNvSpPr>
                <p:nvPr/>
              </p:nvSpPr>
              <p:spPr bwMode="auto">
                <a:xfrm>
                  <a:off x="4268" y="1213"/>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21" name="Freeform 1253"/>
                <p:cNvSpPr>
                  <a:spLocks/>
                </p:cNvSpPr>
                <p:nvPr/>
              </p:nvSpPr>
              <p:spPr bwMode="auto">
                <a:xfrm>
                  <a:off x="4268" y="1208"/>
                  <a:ext cx="24" cy="17"/>
                </a:xfrm>
                <a:custGeom>
                  <a:avLst/>
                  <a:gdLst/>
                  <a:ahLst/>
                  <a:cxnLst>
                    <a:cxn ang="0">
                      <a:pos x="12" y="0"/>
                    </a:cxn>
                    <a:cxn ang="0">
                      <a:pos x="23" y="6"/>
                    </a:cxn>
                    <a:cxn ang="0">
                      <a:pos x="10" y="16"/>
                    </a:cxn>
                    <a:cxn ang="0">
                      <a:pos x="0" y="8"/>
                    </a:cxn>
                    <a:cxn ang="0">
                      <a:pos x="12" y="0"/>
                    </a:cxn>
                  </a:cxnLst>
                  <a:rect l="0" t="0" r="r" b="b"/>
                  <a:pathLst>
                    <a:path w="24" h="17">
                      <a:moveTo>
                        <a:pt x="12" y="0"/>
                      </a:moveTo>
                      <a:lnTo>
                        <a:pt x="23" y="6"/>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422" name="Freeform 1254"/>
                <p:cNvSpPr>
                  <a:spLocks/>
                </p:cNvSpPr>
                <p:nvPr/>
              </p:nvSpPr>
              <p:spPr bwMode="auto">
                <a:xfrm>
                  <a:off x="4268" y="1208"/>
                  <a:ext cx="24" cy="17"/>
                </a:xfrm>
                <a:custGeom>
                  <a:avLst/>
                  <a:gdLst/>
                  <a:ahLst/>
                  <a:cxnLst>
                    <a:cxn ang="0">
                      <a:pos x="12" y="0"/>
                    </a:cxn>
                    <a:cxn ang="0">
                      <a:pos x="23" y="6"/>
                    </a:cxn>
                    <a:cxn ang="0">
                      <a:pos x="10" y="16"/>
                    </a:cxn>
                    <a:cxn ang="0">
                      <a:pos x="0" y="8"/>
                    </a:cxn>
                    <a:cxn ang="0">
                      <a:pos x="12" y="0"/>
                    </a:cxn>
                  </a:cxnLst>
                  <a:rect l="0" t="0" r="r" b="b"/>
                  <a:pathLst>
                    <a:path w="24" h="17">
                      <a:moveTo>
                        <a:pt x="12" y="0"/>
                      </a:moveTo>
                      <a:lnTo>
                        <a:pt x="23" y="6"/>
                      </a:lnTo>
                      <a:lnTo>
                        <a:pt x="10"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4423" name="Freeform 1255"/>
                <p:cNvSpPr>
                  <a:spLocks/>
                </p:cNvSpPr>
                <p:nvPr/>
              </p:nvSpPr>
              <p:spPr bwMode="auto">
                <a:xfrm>
                  <a:off x="4267" y="1217"/>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solidFill>
                  <a:srgbClr val="E5E5E5"/>
                </a:solidFill>
                <a:ln w="9525" cap="rnd">
                  <a:noFill/>
                  <a:round/>
                  <a:headEnd/>
                  <a:tailEnd/>
                </a:ln>
                <a:effectLst/>
              </p:spPr>
              <p:txBody>
                <a:bodyPr/>
                <a:lstStyle/>
                <a:p>
                  <a:endParaRPr lang="es-MX"/>
                </a:p>
              </p:txBody>
            </p:sp>
            <p:sp>
              <p:nvSpPr>
                <p:cNvPr id="264424" name="Freeform 1256"/>
                <p:cNvSpPr>
                  <a:spLocks/>
                </p:cNvSpPr>
                <p:nvPr/>
              </p:nvSpPr>
              <p:spPr bwMode="auto">
                <a:xfrm>
                  <a:off x="4267" y="1217"/>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25" name="Freeform 1257"/>
                <p:cNvSpPr>
                  <a:spLocks/>
                </p:cNvSpPr>
                <p:nvPr/>
              </p:nvSpPr>
              <p:spPr bwMode="auto">
                <a:xfrm>
                  <a:off x="4256" y="1218"/>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4426" name="Freeform 1258"/>
                <p:cNvSpPr>
                  <a:spLocks/>
                </p:cNvSpPr>
                <p:nvPr/>
              </p:nvSpPr>
              <p:spPr bwMode="auto">
                <a:xfrm>
                  <a:off x="4256" y="1218"/>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CCCC00"/>
                </a:solidFill>
                <a:ln w="12700" cap="rnd" cmpd="sng">
                  <a:solidFill>
                    <a:srgbClr val="000000"/>
                  </a:solidFill>
                  <a:prstDash val="solid"/>
                  <a:round/>
                  <a:headEnd type="none" w="sm" len="sm"/>
                  <a:tailEnd type="none" w="sm" len="sm"/>
                </a:ln>
                <a:effectLst/>
              </p:spPr>
              <p:txBody>
                <a:bodyPr/>
                <a:lstStyle/>
                <a:p>
                  <a:endParaRPr lang="es-MX"/>
                </a:p>
              </p:txBody>
            </p:sp>
            <p:sp>
              <p:nvSpPr>
                <p:cNvPr id="264427" name="Freeform 1259"/>
                <p:cNvSpPr>
                  <a:spLocks/>
                </p:cNvSpPr>
                <p:nvPr/>
              </p:nvSpPr>
              <p:spPr bwMode="auto">
                <a:xfrm>
                  <a:off x="4256" y="1213"/>
                  <a:ext cx="24" cy="17"/>
                </a:xfrm>
                <a:custGeom>
                  <a:avLst/>
                  <a:gdLst/>
                  <a:ahLst/>
                  <a:cxnLst>
                    <a:cxn ang="0">
                      <a:pos x="12" y="0"/>
                    </a:cxn>
                    <a:cxn ang="0">
                      <a:pos x="23" y="6"/>
                    </a:cxn>
                    <a:cxn ang="0">
                      <a:pos x="10" y="16"/>
                    </a:cxn>
                    <a:cxn ang="0">
                      <a:pos x="0" y="8"/>
                    </a:cxn>
                    <a:cxn ang="0">
                      <a:pos x="12" y="0"/>
                    </a:cxn>
                  </a:cxnLst>
                  <a:rect l="0" t="0" r="r" b="b"/>
                  <a:pathLst>
                    <a:path w="24" h="17">
                      <a:moveTo>
                        <a:pt x="12" y="0"/>
                      </a:moveTo>
                      <a:lnTo>
                        <a:pt x="23" y="6"/>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428" name="Freeform 1260"/>
                <p:cNvSpPr>
                  <a:spLocks/>
                </p:cNvSpPr>
                <p:nvPr/>
              </p:nvSpPr>
              <p:spPr bwMode="auto">
                <a:xfrm>
                  <a:off x="4256" y="1213"/>
                  <a:ext cx="24" cy="17"/>
                </a:xfrm>
                <a:custGeom>
                  <a:avLst/>
                  <a:gdLst/>
                  <a:ahLst/>
                  <a:cxnLst>
                    <a:cxn ang="0">
                      <a:pos x="12" y="0"/>
                    </a:cxn>
                    <a:cxn ang="0">
                      <a:pos x="23" y="6"/>
                    </a:cxn>
                    <a:cxn ang="0">
                      <a:pos x="10" y="16"/>
                    </a:cxn>
                    <a:cxn ang="0">
                      <a:pos x="0" y="8"/>
                    </a:cxn>
                    <a:cxn ang="0">
                      <a:pos x="12" y="0"/>
                    </a:cxn>
                  </a:cxnLst>
                  <a:rect l="0" t="0" r="r" b="b"/>
                  <a:pathLst>
                    <a:path w="24" h="17">
                      <a:moveTo>
                        <a:pt x="12" y="0"/>
                      </a:moveTo>
                      <a:lnTo>
                        <a:pt x="23" y="6"/>
                      </a:lnTo>
                      <a:lnTo>
                        <a:pt x="10"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4429" name="Freeform 1261"/>
                <p:cNvSpPr>
                  <a:spLocks/>
                </p:cNvSpPr>
                <p:nvPr/>
              </p:nvSpPr>
              <p:spPr bwMode="auto">
                <a:xfrm>
                  <a:off x="4306" y="1240"/>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4430" name="Freeform 1262"/>
                <p:cNvSpPr>
                  <a:spLocks/>
                </p:cNvSpPr>
                <p:nvPr/>
              </p:nvSpPr>
              <p:spPr bwMode="auto">
                <a:xfrm>
                  <a:off x="4306" y="1240"/>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31" name="Freeform 1263"/>
                <p:cNvSpPr>
                  <a:spLocks/>
                </p:cNvSpPr>
                <p:nvPr/>
              </p:nvSpPr>
              <p:spPr bwMode="auto">
                <a:xfrm>
                  <a:off x="4296" y="1241"/>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4432" name="Freeform 1264"/>
                <p:cNvSpPr>
                  <a:spLocks/>
                </p:cNvSpPr>
                <p:nvPr/>
              </p:nvSpPr>
              <p:spPr bwMode="auto">
                <a:xfrm>
                  <a:off x="4296" y="1241"/>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33" name="Freeform 1265"/>
                <p:cNvSpPr>
                  <a:spLocks/>
                </p:cNvSpPr>
                <p:nvPr/>
              </p:nvSpPr>
              <p:spPr bwMode="auto">
                <a:xfrm>
                  <a:off x="4295" y="1235"/>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solidFill>
                  <a:srgbClr val="CCCCCC"/>
                </a:solidFill>
                <a:ln w="9525" cap="rnd">
                  <a:noFill/>
                  <a:round/>
                  <a:headEnd/>
                  <a:tailEnd/>
                </a:ln>
                <a:effectLst/>
              </p:spPr>
              <p:txBody>
                <a:bodyPr/>
                <a:lstStyle/>
                <a:p>
                  <a:endParaRPr lang="es-MX"/>
                </a:p>
              </p:txBody>
            </p:sp>
            <p:sp>
              <p:nvSpPr>
                <p:cNvPr id="264434" name="Freeform 1266"/>
                <p:cNvSpPr>
                  <a:spLocks/>
                </p:cNvSpPr>
                <p:nvPr/>
              </p:nvSpPr>
              <p:spPr bwMode="auto">
                <a:xfrm>
                  <a:off x="4295" y="1235"/>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35" name="Freeform 1267"/>
                <p:cNvSpPr>
                  <a:spLocks/>
                </p:cNvSpPr>
                <p:nvPr/>
              </p:nvSpPr>
              <p:spPr bwMode="auto">
                <a:xfrm>
                  <a:off x="4294" y="1245"/>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4436" name="Freeform 1268"/>
                <p:cNvSpPr>
                  <a:spLocks/>
                </p:cNvSpPr>
                <p:nvPr/>
              </p:nvSpPr>
              <p:spPr bwMode="auto">
                <a:xfrm>
                  <a:off x="4294" y="1245"/>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37" name="Freeform 1269"/>
                <p:cNvSpPr>
                  <a:spLocks/>
                </p:cNvSpPr>
                <p:nvPr/>
              </p:nvSpPr>
              <p:spPr bwMode="auto">
                <a:xfrm>
                  <a:off x="4283" y="1246"/>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4438" name="Freeform 1270"/>
                <p:cNvSpPr>
                  <a:spLocks/>
                </p:cNvSpPr>
                <p:nvPr/>
              </p:nvSpPr>
              <p:spPr bwMode="auto">
                <a:xfrm>
                  <a:off x="4283" y="1246"/>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39" name="Freeform 1271"/>
                <p:cNvSpPr>
                  <a:spLocks/>
                </p:cNvSpPr>
                <p:nvPr/>
              </p:nvSpPr>
              <p:spPr bwMode="auto">
                <a:xfrm>
                  <a:off x="4283" y="1240"/>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solidFill>
                  <a:srgbClr val="CCCCCC"/>
                </a:solidFill>
                <a:ln w="9525" cap="rnd">
                  <a:noFill/>
                  <a:round/>
                  <a:headEnd/>
                  <a:tailEnd/>
                </a:ln>
                <a:effectLst/>
              </p:spPr>
              <p:txBody>
                <a:bodyPr/>
                <a:lstStyle/>
                <a:p>
                  <a:endParaRPr lang="es-MX"/>
                </a:p>
              </p:txBody>
            </p:sp>
            <p:sp>
              <p:nvSpPr>
                <p:cNvPr id="264440" name="Freeform 1272"/>
                <p:cNvSpPr>
                  <a:spLocks/>
                </p:cNvSpPr>
                <p:nvPr/>
              </p:nvSpPr>
              <p:spPr bwMode="auto">
                <a:xfrm>
                  <a:off x="4283" y="1240"/>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41" name="Freeform 1273"/>
                <p:cNvSpPr>
                  <a:spLocks/>
                </p:cNvSpPr>
                <p:nvPr/>
              </p:nvSpPr>
              <p:spPr bwMode="auto">
                <a:xfrm>
                  <a:off x="4282" y="1250"/>
                  <a:ext cx="17" cy="20"/>
                </a:xfrm>
                <a:custGeom>
                  <a:avLst/>
                  <a:gdLst/>
                  <a:ahLst/>
                  <a:cxnLst>
                    <a:cxn ang="0">
                      <a:pos x="13" y="0"/>
                    </a:cxn>
                    <a:cxn ang="0">
                      <a:pos x="16" y="14"/>
                    </a:cxn>
                    <a:cxn ang="0">
                      <a:pos x="2" y="19"/>
                    </a:cxn>
                    <a:cxn ang="0">
                      <a:pos x="0" y="5"/>
                    </a:cxn>
                    <a:cxn ang="0">
                      <a:pos x="13" y="0"/>
                    </a:cxn>
                  </a:cxnLst>
                  <a:rect l="0" t="0" r="r" b="b"/>
                  <a:pathLst>
                    <a:path w="17" h="20">
                      <a:moveTo>
                        <a:pt x="13" y="0"/>
                      </a:moveTo>
                      <a:lnTo>
                        <a:pt x="16" y="14"/>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4442" name="Freeform 1274"/>
                <p:cNvSpPr>
                  <a:spLocks/>
                </p:cNvSpPr>
                <p:nvPr/>
              </p:nvSpPr>
              <p:spPr bwMode="auto">
                <a:xfrm>
                  <a:off x="4282" y="1250"/>
                  <a:ext cx="17" cy="20"/>
                </a:xfrm>
                <a:custGeom>
                  <a:avLst/>
                  <a:gdLst/>
                  <a:ahLst/>
                  <a:cxnLst>
                    <a:cxn ang="0">
                      <a:pos x="13" y="0"/>
                    </a:cxn>
                    <a:cxn ang="0">
                      <a:pos x="16" y="14"/>
                    </a:cxn>
                    <a:cxn ang="0">
                      <a:pos x="2" y="19"/>
                    </a:cxn>
                    <a:cxn ang="0">
                      <a:pos x="0" y="5"/>
                    </a:cxn>
                    <a:cxn ang="0">
                      <a:pos x="13" y="0"/>
                    </a:cxn>
                  </a:cxnLst>
                  <a:rect l="0" t="0" r="r" b="b"/>
                  <a:pathLst>
                    <a:path w="17" h="20">
                      <a:moveTo>
                        <a:pt x="13" y="0"/>
                      </a:moveTo>
                      <a:lnTo>
                        <a:pt x="16" y="14"/>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43" name="Freeform 1275"/>
                <p:cNvSpPr>
                  <a:spLocks/>
                </p:cNvSpPr>
                <p:nvPr/>
              </p:nvSpPr>
              <p:spPr bwMode="auto">
                <a:xfrm>
                  <a:off x="4271" y="1251"/>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4444" name="Freeform 1276"/>
                <p:cNvSpPr>
                  <a:spLocks/>
                </p:cNvSpPr>
                <p:nvPr/>
              </p:nvSpPr>
              <p:spPr bwMode="auto">
                <a:xfrm>
                  <a:off x="4271" y="1251"/>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CCCC00"/>
                </a:solidFill>
                <a:ln w="12700" cap="rnd" cmpd="sng">
                  <a:solidFill>
                    <a:srgbClr val="000000"/>
                  </a:solidFill>
                  <a:prstDash val="solid"/>
                  <a:round/>
                  <a:headEnd type="none" w="sm" len="sm"/>
                  <a:tailEnd type="none" w="sm" len="sm"/>
                </a:ln>
                <a:effectLst/>
              </p:spPr>
              <p:txBody>
                <a:bodyPr/>
                <a:lstStyle/>
                <a:p>
                  <a:endParaRPr lang="es-MX"/>
                </a:p>
              </p:txBody>
            </p:sp>
            <p:sp>
              <p:nvSpPr>
                <p:cNvPr id="264445" name="Freeform 1277"/>
                <p:cNvSpPr>
                  <a:spLocks/>
                </p:cNvSpPr>
                <p:nvPr/>
              </p:nvSpPr>
              <p:spPr bwMode="auto">
                <a:xfrm>
                  <a:off x="4271" y="1246"/>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446" name="Freeform 1278"/>
                <p:cNvSpPr>
                  <a:spLocks/>
                </p:cNvSpPr>
                <p:nvPr/>
              </p:nvSpPr>
              <p:spPr bwMode="auto">
                <a:xfrm>
                  <a:off x="4271" y="1246"/>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47" name="Freeform 1279"/>
                <p:cNvSpPr>
                  <a:spLocks/>
                </p:cNvSpPr>
                <p:nvPr/>
              </p:nvSpPr>
              <p:spPr bwMode="auto">
                <a:xfrm>
                  <a:off x="4304" y="1226"/>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4448" name="Freeform 1280"/>
                <p:cNvSpPr>
                  <a:spLocks/>
                </p:cNvSpPr>
                <p:nvPr/>
              </p:nvSpPr>
              <p:spPr bwMode="auto">
                <a:xfrm>
                  <a:off x="4304" y="1226"/>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49" name="Freeform 1281"/>
                <p:cNvSpPr>
                  <a:spLocks/>
                </p:cNvSpPr>
                <p:nvPr/>
              </p:nvSpPr>
              <p:spPr bwMode="auto">
                <a:xfrm>
                  <a:off x="4293" y="1226"/>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4450" name="Freeform 1282"/>
                <p:cNvSpPr>
                  <a:spLocks/>
                </p:cNvSpPr>
                <p:nvPr/>
              </p:nvSpPr>
              <p:spPr bwMode="auto">
                <a:xfrm>
                  <a:off x="4293" y="1226"/>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51" name="Freeform 1283"/>
                <p:cNvSpPr>
                  <a:spLocks/>
                </p:cNvSpPr>
                <p:nvPr/>
              </p:nvSpPr>
              <p:spPr bwMode="auto">
                <a:xfrm>
                  <a:off x="4293" y="1221"/>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solidFill>
                  <a:srgbClr val="CCCCCC"/>
                </a:solidFill>
                <a:ln w="9525" cap="rnd">
                  <a:noFill/>
                  <a:round/>
                  <a:headEnd/>
                  <a:tailEnd/>
                </a:ln>
                <a:effectLst/>
              </p:spPr>
              <p:txBody>
                <a:bodyPr/>
                <a:lstStyle/>
                <a:p>
                  <a:endParaRPr lang="es-MX"/>
                </a:p>
              </p:txBody>
            </p:sp>
            <p:sp>
              <p:nvSpPr>
                <p:cNvPr id="264452" name="Freeform 1284"/>
                <p:cNvSpPr>
                  <a:spLocks/>
                </p:cNvSpPr>
                <p:nvPr/>
              </p:nvSpPr>
              <p:spPr bwMode="auto">
                <a:xfrm>
                  <a:off x="4293" y="1221"/>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53" name="Freeform 1285"/>
                <p:cNvSpPr>
                  <a:spLocks/>
                </p:cNvSpPr>
                <p:nvPr/>
              </p:nvSpPr>
              <p:spPr bwMode="auto">
                <a:xfrm>
                  <a:off x="4292" y="1231"/>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4454" name="Freeform 1286"/>
                <p:cNvSpPr>
                  <a:spLocks/>
                </p:cNvSpPr>
                <p:nvPr/>
              </p:nvSpPr>
              <p:spPr bwMode="auto">
                <a:xfrm>
                  <a:off x="4292" y="1231"/>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55" name="Freeform 1287"/>
                <p:cNvSpPr>
                  <a:spLocks/>
                </p:cNvSpPr>
                <p:nvPr/>
              </p:nvSpPr>
              <p:spPr bwMode="auto">
                <a:xfrm>
                  <a:off x="4281" y="1232"/>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4456" name="Freeform 1288"/>
                <p:cNvSpPr>
                  <a:spLocks/>
                </p:cNvSpPr>
                <p:nvPr/>
              </p:nvSpPr>
              <p:spPr bwMode="auto">
                <a:xfrm>
                  <a:off x="4281" y="1232"/>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57" name="Freeform 1289"/>
                <p:cNvSpPr>
                  <a:spLocks/>
                </p:cNvSpPr>
                <p:nvPr/>
              </p:nvSpPr>
              <p:spPr bwMode="auto">
                <a:xfrm>
                  <a:off x="4281" y="1226"/>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458" name="Freeform 1290"/>
                <p:cNvSpPr>
                  <a:spLocks/>
                </p:cNvSpPr>
                <p:nvPr/>
              </p:nvSpPr>
              <p:spPr bwMode="auto">
                <a:xfrm>
                  <a:off x="4281" y="1226"/>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59" name="Freeform 1291"/>
                <p:cNvSpPr>
                  <a:spLocks/>
                </p:cNvSpPr>
                <p:nvPr/>
              </p:nvSpPr>
              <p:spPr bwMode="auto">
                <a:xfrm>
                  <a:off x="4280" y="1236"/>
                  <a:ext cx="17" cy="20"/>
                </a:xfrm>
                <a:custGeom>
                  <a:avLst/>
                  <a:gdLst/>
                  <a:ahLst/>
                  <a:cxnLst>
                    <a:cxn ang="0">
                      <a:pos x="13" y="0"/>
                    </a:cxn>
                    <a:cxn ang="0">
                      <a:pos x="16" y="13"/>
                    </a:cxn>
                    <a:cxn ang="0">
                      <a:pos x="2" y="19"/>
                    </a:cxn>
                    <a:cxn ang="0">
                      <a:pos x="0" y="4"/>
                    </a:cxn>
                    <a:cxn ang="0">
                      <a:pos x="13" y="0"/>
                    </a:cxn>
                  </a:cxnLst>
                  <a:rect l="0" t="0" r="r" b="b"/>
                  <a:pathLst>
                    <a:path w="17" h="20">
                      <a:moveTo>
                        <a:pt x="13" y="0"/>
                      </a:moveTo>
                      <a:lnTo>
                        <a:pt x="16" y="13"/>
                      </a:lnTo>
                      <a:lnTo>
                        <a:pt x="2" y="19"/>
                      </a:lnTo>
                      <a:lnTo>
                        <a:pt x="0" y="4"/>
                      </a:lnTo>
                      <a:lnTo>
                        <a:pt x="13" y="0"/>
                      </a:lnTo>
                    </a:path>
                  </a:pathLst>
                </a:custGeom>
                <a:solidFill>
                  <a:srgbClr val="E5E5E5"/>
                </a:solidFill>
                <a:ln w="9525" cap="rnd">
                  <a:noFill/>
                  <a:round/>
                  <a:headEnd/>
                  <a:tailEnd/>
                </a:ln>
                <a:effectLst/>
              </p:spPr>
              <p:txBody>
                <a:bodyPr/>
                <a:lstStyle/>
                <a:p>
                  <a:endParaRPr lang="es-MX"/>
                </a:p>
              </p:txBody>
            </p:sp>
            <p:sp>
              <p:nvSpPr>
                <p:cNvPr id="264460" name="Freeform 1292"/>
                <p:cNvSpPr>
                  <a:spLocks/>
                </p:cNvSpPr>
                <p:nvPr/>
              </p:nvSpPr>
              <p:spPr bwMode="auto">
                <a:xfrm>
                  <a:off x="4280" y="1236"/>
                  <a:ext cx="17" cy="20"/>
                </a:xfrm>
                <a:custGeom>
                  <a:avLst/>
                  <a:gdLst/>
                  <a:ahLst/>
                  <a:cxnLst>
                    <a:cxn ang="0">
                      <a:pos x="13" y="0"/>
                    </a:cxn>
                    <a:cxn ang="0">
                      <a:pos x="16" y="13"/>
                    </a:cxn>
                    <a:cxn ang="0">
                      <a:pos x="2" y="19"/>
                    </a:cxn>
                    <a:cxn ang="0">
                      <a:pos x="0" y="4"/>
                    </a:cxn>
                    <a:cxn ang="0">
                      <a:pos x="13" y="0"/>
                    </a:cxn>
                  </a:cxnLst>
                  <a:rect l="0" t="0" r="r" b="b"/>
                  <a:pathLst>
                    <a:path w="17" h="20">
                      <a:moveTo>
                        <a:pt x="13" y="0"/>
                      </a:moveTo>
                      <a:lnTo>
                        <a:pt x="16" y="13"/>
                      </a:lnTo>
                      <a:lnTo>
                        <a:pt x="2" y="19"/>
                      </a:lnTo>
                      <a:lnTo>
                        <a:pt x="0" y="4"/>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61" name="Freeform 1293"/>
                <p:cNvSpPr>
                  <a:spLocks/>
                </p:cNvSpPr>
                <p:nvPr/>
              </p:nvSpPr>
              <p:spPr bwMode="auto">
                <a:xfrm>
                  <a:off x="4269" y="1237"/>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CCCC00"/>
                </a:solidFill>
                <a:ln w="9525" cap="rnd">
                  <a:noFill/>
                  <a:round/>
                  <a:headEnd/>
                  <a:tailEnd/>
                </a:ln>
                <a:effectLst/>
              </p:spPr>
              <p:txBody>
                <a:bodyPr/>
                <a:lstStyle/>
                <a:p>
                  <a:endParaRPr lang="es-MX"/>
                </a:p>
              </p:txBody>
            </p:sp>
            <p:sp>
              <p:nvSpPr>
                <p:cNvPr id="264462" name="Freeform 1294"/>
                <p:cNvSpPr>
                  <a:spLocks/>
                </p:cNvSpPr>
                <p:nvPr/>
              </p:nvSpPr>
              <p:spPr bwMode="auto">
                <a:xfrm>
                  <a:off x="4269" y="1237"/>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63" name="Freeform 1295"/>
                <p:cNvSpPr>
                  <a:spLocks/>
                </p:cNvSpPr>
                <p:nvPr/>
              </p:nvSpPr>
              <p:spPr bwMode="auto">
                <a:xfrm>
                  <a:off x="4269" y="1231"/>
                  <a:ext cx="24" cy="17"/>
                </a:xfrm>
                <a:custGeom>
                  <a:avLst/>
                  <a:gdLst/>
                  <a:ahLst/>
                  <a:cxnLst>
                    <a:cxn ang="0">
                      <a:pos x="11" y="0"/>
                    </a:cxn>
                    <a:cxn ang="0">
                      <a:pos x="23" y="7"/>
                    </a:cxn>
                    <a:cxn ang="0">
                      <a:pos x="10" y="16"/>
                    </a:cxn>
                    <a:cxn ang="0">
                      <a:pos x="0" y="9"/>
                    </a:cxn>
                    <a:cxn ang="0">
                      <a:pos x="11" y="0"/>
                    </a:cxn>
                  </a:cxnLst>
                  <a:rect l="0" t="0" r="r" b="b"/>
                  <a:pathLst>
                    <a:path w="24" h="17">
                      <a:moveTo>
                        <a:pt x="11" y="0"/>
                      </a:moveTo>
                      <a:lnTo>
                        <a:pt x="23" y="7"/>
                      </a:lnTo>
                      <a:lnTo>
                        <a:pt x="10" y="16"/>
                      </a:lnTo>
                      <a:lnTo>
                        <a:pt x="0" y="9"/>
                      </a:lnTo>
                      <a:lnTo>
                        <a:pt x="11" y="0"/>
                      </a:lnTo>
                    </a:path>
                  </a:pathLst>
                </a:custGeom>
                <a:solidFill>
                  <a:srgbClr val="CCCCCC"/>
                </a:solidFill>
                <a:ln w="9525" cap="rnd">
                  <a:noFill/>
                  <a:round/>
                  <a:headEnd/>
                  <a:tailEnd/>
                </a:ln>
                <a:effectLst/>
              </p:spPr>
              <p:txBody>
                <a:bodyPr/>
                <a:lstStyle/>
                <a:p>
                  <a:endParaRPr lang="es-MX"/>
                </a:p>
              </p:txBody>
            </p:sp>
            <p:sp>
              <p:nvSpPr>
                <p:cNvPr id="264464" name="Freeform 1296"/>
                <p:cNvSpPr>
                  <a:spLocks/>
                </p:cNvSpPr>
                <p:nvPr/>
              </p:nvSpPr>
              <p:spPr bwMode="auto">
                <a:xfrm>
                  <a:off x="4269" y="1231"/>
                  <a:ext cx="24" cy="17"/>
                </a:xfrm>
                <a:custGeom>
                  <a:avLst/>
                  <a:gdLst/>
                  <a:ahLst/>
                  <a:cxnLst>
                    <a:cxn ang="0">
                      <a:pos x="11" y="0"/>
                    </a:cxn>
                    <a:cxn ang="0">
                      <a:pos x="23" y="7"/>
                    </a:cxn>
                    <a:cxn ang="0">
                      <a:pos x="10" y="16"/>
                    </a:cxn>
                    <a:cxn ang="0">
                      <a:pos x="0" y="9"/>
                    </a:cxn>
                    <a:cxn ang="0">
                      <a:pos x="11" y="0"/>
                    </a:cxn>
                  </a:cxnLst>
                  <a:rect l="0" t="0" r="r" b="b"/>
                  <a:pathLst>
                    <a:path w="24" h="17">
                      <a:moveTo>
                        <a:pt x="11" y="0"/>
                      </a:moveTo>
                      <a:lnTo>
                        <a:pt x="23" y="7"/>
                      </a:lnTo>
                      <a:lnTo>
                        <a:pt x="10" y="16"/>
                      </a:lnTo>
                      <a:lnTo>
                        <a:pt x="0" y="9"/>
                      </a:lnTo>
                      <a:lnTo>
                        <a:pt x="11"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65" name="Freeform 1297"/>
                <p:cNvSpPr>
                  <a:spLocks/>
                </p:cNvSpPr>
                <p:nvPr/>
              </p:nvSpPr>
              <p:spPr bwMode="auto">
                <a:xfrm>
                  <a:off x="4302" y="1212"/>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4466" name="Freeform 1298"/>
                <p:cNvSpPr>
                  <a:spLocks/>
                </p:cNvSpPr>
                <p:nvPr/>
              </p:nvSpPr>
              <p:spPr bwMode="auto">
                <a:xfrm>
                  <a:off x="4302" y="1212"/>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67" name="Freeform 1299"/>
                <p:cNvSpPr>
                  <a:spLocks/>
                </p:cNvSpPr>
                <p:nvPr/>
              </p:nvSpPr>
              <p:spPr bwMode="auto">
                <a:xfrm>
                  <a:off x="4291" y="1212"/>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4468" name="Freeform 1300"/>
                <p:cNvSpPr>
                  <a:spLocks/>
                </p:cNvSpPr>
                <p:nvPr/>
              </p:nvSpPr>
              <p:spPr bwMode="auto">
                <a:xfrm>
                  <a:off x="4291" y="1212"/>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69" name="Freeform 1301"/>
                <p:cNvSpPr>
                  <a:spLocks/>
                </p:cNvSpPr>
                <p:nvPr/>
              </p:nvSpPr>
              <p:spPr bwMode="auto">
                <a:xfrm>
                  <a:off x="4291" y="1207"/>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470" name="Freeform 1302"/>
                <p:cNvSpPr>
                  <a:spLocks/>
                </p:cNvSpPr>
                <p:nvPr/>
              </p:nvSpPr>
              <p:spPr bwMode="auto">
                <a:xfrm>
                  <a:off x="4291" y="1207"/>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4471" name="Freeform 1303"/>
                <p:cNvSpPr>
                  <a:spLocks/>
                </p:cNvSpPr>
                <p:nvPr/>
              </p:nvSpPr>
              <p:spPr bwMode="auto">
                <a:xfrm>
                  <a:off x="4290" y="1217"/>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E5E5E5"/>
                </a:solidFill>
                <a:ln w="9525" cap="rnd">
                  <a:noFill/>
                  <a:round/>
                  <a:headEnd/>
                  <a:tailEnd/>
                </a:ln>
                <a:effectLst/>
              </p:spPr>
              <p:txBody>
                <a:bodyPr/>
                <a:lstStyle/>
                <a:p>
                  <a:endParaRPr lang="es-MX"/>
                </a:p>
              </p:txBody>
            </p:sp>
            <p:sp>
              <p:nvSpPr>
                <p:cNvPr id="264472" name="Freeform 1304"/>
                <p:cNvSpPr>
                  <a:spLocks/>
                </p:cNvSpPr>
                <p:nvPr/>
              </p:nvSpPr>
              <p:spPr bwMode="auto">
                <a:xfrm>
                  <a:off x="4290" y="1217"/>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73" name="Freeform 1305"/>
                <p:cNvSpPr>
                  <a:spLocks/>
                </p:cNvSpPr>
                <p:nvPr/>
              </p:nvSpPr>
              <p:spPr bwMode="auto">
                <a:xfrm>
                  <a:off x="4279" y="1217"/>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4474" name="Freeform 1306"/>
                <p:cNvSpPr>
                  <a:spLocks/>
                </p:cNvSpPr>
                <p:nvPr/>
              </p:nvSpPr>
              <p:spPr bwMode="auto">
                <a:xfrm>
                  <a:off x="4279" y="1217"/>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75" name="Freeform 1307"/>
                <p:cNvSpPr>
                  <a:spLocks/>
                </p:cNvSpPr>
                <p:nvPr/>
              </p:nvSpPr>
              <p:spPr bwMode="auto">
                <a:xfrm>
                  <a:off x="4279" y="1212"/>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solidFill>
                  <a:srgbClr val="CCCCCC"/>
                </a:solidFill>
                <a:ln w="9525" cap="rnd">
                  <a:noFill/>
                  <a:round/>
                  <a:headEnd/>
                  <a:tailEnd/>
                </a:ln>
                <a:effectLst/>
              </p:spPr>
              <p:txBody>
                <a:bodyPr/>
                <a:lstStyle/>
                <a:p>
                  <a:endParaRPr lang="es-MX"/>
                </a:p>
              </p:txBody>
            </p:sp>
            <p:sp>
              <p:nvSpPr>
                <p:cNvPr id="264476" name="Freeform 1308"/>
                <p:cNvSpPr>
                  <a:spLocks/>
                </p:cNvSpPr>
                <p:nvPr/>
              </p:nvSpPr>
              <p:spPr bwMode="auto">
                <a:xfrm>
                  <a:off x="4279" y="1212"/>
                  <a:ext cx="25" cy="17"/>
                </a:xfrm>
                <a:custGeom>
                  <a:avLst/>
                  <a:gdLst/>
                  <a:ahLst/>
                  <a:cxnLst>
                    <a:cxn ang="0">
                      <a:pos x="12" y="0"/>
                    </a:cxn>
                    <a:cxn ang="0">
                      <a:pos x="24" y="7"/>
                    </a:cxn>
                    <a:cxn ang="0">
                      <a:pos x="11" y="16"/>
                    </a:cxn>
                    <a:cxn ang="0">
                      <a:pos x="0" y="9"/>
                    </a:cxn>
                    <a:cxn ang="0">
                      <a:pos x="12" y="0"/>
                    </a:cxn>
                  </a:cxnLst>
                  <a:rect l="0" t="0" r="r" b="b"/>
                  <a:pathLst>
                    <a:path w="25" h="17">
                      <a:moveTo>
                        <a:pt x="12" y="0"/>
                      </a:moveTo>
                      <a:lnTo>
                        <a:pt x="24" y="7"/>
                      </a:lnTo>
                      <a:lnTo>
                        <a:pt x="11" y="16"/>
                      </a:lnTo>
                      <a:lnTo>
                        <a:pt x="0" y="9"/>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4477" name="Freeform 1309"/>
                <p:cNvSpPr>
                  <a:spLocks/>
                </p:cNvSpPr>
                <p:nvPr/>
              </p:nvSpPr>
              <p:spPr bwMode="auto">
                <a:xfrm>
                  <a:off x="4278" y="1222"/>
                  <a:ext cx="17" cy="20"/>
                </a:xfrm>
                <a:custGeom>
                  <a:avLst/>
                  <a:gdLst/>
                  <a:ahLst/>
                  <a:cxnLst>
                    <a:cxn ang="0">
                      <a:pos x="13" y="0"/>
                    </a:cxn>
                    <a:cxn ang="0">
                      <a:pos x="16" y="13"/>
                    </a:cxn>
                    <a:cxn ang="0">
                      <a:pos x="2" y="19"/>
                    </a:cxn>
                    <a:cxn ang="0">
                      <a:pos x="0" y="4"/>
                    </a:cxn>
                    <a:cxn ang="0">
                      <a:pos x="13" y="0"/>
                    </a:cxn>
                  </a:cxnLst>
                  <a:rect l="0" t="0" r="r" b="b"/>
                  <a:pathLst>
                    <a:path w="17" h="20">
                      <a:moveTo>
                        <a:pt x="13" y="0"/>
                      </a:moveTo>
                      <a:lnTo>
                        <a:pt x="16" y="13"/>
                      </a:lnTo>
                      <a:lnTo>
                        <a:pt x="2" y="19"/>
                      </a:lnTo>
                      <a:lnTo>
                        <a:pt x="0" y="4"/>
                      </a:lnTo>
                      <a:lnTo>
                        <a:pt x="13" y="0"/>
                      </a:lnTo>
                    </a:path>
                  </a:pathLst>
                </a:custGeom>
                <a:solidFill>
                  <a:srgbClr val="E5E5E5"/>
                </a:solidFill>
                <a:ln w="9525" cap="rnd">
                  <a:noFill/>
                  <a:round/>
                  <a:headEnd/>
                  <a:tailEnd/>
                </a:ln>
                <a:effectLst/>
              </p:spPr>
              <p:txBody>
                <a:bodyPr/>
                <a:lstStyle/>
                <a:p>
                  <a:endParaRPr lang="es-MX"/>
                </a:p>
              </p:txBody>
            </p:sp>
            <p:sp>
              <p:nvSpPr>
                <p:cNvPr id="264478" name="Freeform 1310"/>
                <p:cNvSpPr>
                  <a:spLocks/>
                </p:cNvSpPr>
                <p:nvPr/>
              </p:nvSpPr>
              <p:spPr bwMode="auto">
                <a:xfrm>
                  <a:off x="4278" y="1222"/>
                  <a:ext cx="17" cy="20"/>
                </a:xfrm>
                <a:custGeom>
                  <a:avLst/>
                  <a:gdLst/>
                  <a:ahLst/>
                  <a:cxnLst>
                    <a:cxn ang="0">
                      <a:pos x="13" y="0"/>
                    </a:cxn>
                    <a:cxn ang="0">
                      <a:pos x="16" y="13"/>
                    </a:cxn>
                    <a:cxn ang="0">
                      <a:pos x="2" y="19"/>
                    </a:cxn>
                    <a:cxn ang="0">
                      <a:pos x="0" y="4"/>
                    </a:cxn>
                    <a:cxn ang="0">
                      <a:pos x="13" y="0"/>
                    </a:cxn>
                  </a:cxnLst>
                  <a:rect l="0" t="0" r="r" b="b"/>
                  <a:pathLst>
                    <a:path w="17" h="20">
                      <a:moveTo>
                        <a:pt x="13" y="0"/>
                      </a:moveTo>
                      <a:lnTo>
                        <a:pt x="16" y="13"/>
                      </a:lnTo>
                      <a:lnTo>
                        <a:pt x="2" y="19"/>
                      </a:lnTo>
                      <a:lnTo>
                        <a:pt x="0" y="4"/>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79" name="Freeform 1311"/>
                <p:cNvSpPr>
                  <a:spLocks/>
                </p:cNvSpPr>
                <p:nvPr/>
              </p:nvSpPr>
              <p:spPr bwMode="auto">
                <a:xfrm>
                  <a:off x="4267" y="1223"/>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CCCC00"/>
                </a:solidFill>
                <a:ln w="9525" cap="rnd">
                  <a:noFill/>
                  <a:round/>
                  <a:headEnd/>
                  <a:tailEnd/>
                </a:ln>
                <a:effectLst/>
              </p:spPr>
              <p:txBody>
                <a:bodyPr/>
                <a:lstStyle/>
                <a:p>
                  <a:endParaRPr lang="es-MX"/>
                </a:p>
              </p:txBody>
            </p:sp>
            <p:sp>
              <p:nvSpPr>
                <p:cNvPr id="264480" name="Freeform 1312"/>
                <p:cNvSpPr>
                  <a:spLocks/>
                </p:cNvSpPr>
                <p:nvPr/>
              </p:nvSpPr>
              <p:spPr bwMode="auto">
                <a:xfrm>
                  <a:off x="4267" y="1223"/>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81" name="Freeform 1313"/>
                <p:cNvSpPr>
                  <a:spLocks/>
                </p:cNvSpPr>
                <p:nvPr/>
              </p:nvSpPr>
              <p:spPr bwMode="auto">
                <a:xfrm>
                  <a:off x="4267" y="1217"/>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482" name="Freeform 1314"/>
                <p:cNvSpPr>
                  <a:spLocks/>
                </p:cNvSpPr>
                <p:nvPr/>
              </p:nvSpPr>
              <p:spPr bwMode="auto">
                <a:xfrm>
                  <a:off x="4267" y="1217"/>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4483" name="Freeform 1315"/>
                <p:cNvSpPr>
                  <a:spLocks/>
                </p:cNvSpPr>
                <p:nvPr/>
              </p:nvSpPr>
              <p:spPr bwMode="auto">
                <a:xfrm>
                  <a:off x="4317" y="1244"/>
                  <a:ext cx="17" cy="20"/>
                </a:xfrm>
                <a:custGeom>
                  <a:avLst/>
                  <a:gdLst/>
                  <a:ahLst/>
                  <a:cxnLst>
                    <a:cxn ang="0">
                      <a:pos x="13" y="0"/>
                    </a:cxn>
                    <a:cxn ang="0">
                      <a:pos x="16" y="14"/>
                    </a:cxn>
                    <a:cxn ang="0">
                      <a:pos x="2" y="19"/>
                    </a:cxn>
                    <a:cxn ang="0">
                      <a:pos x="0" y="5"/>
                    </a:cxn>
                    <a:cxn ang="0">
                      <a:pos x="13" y="0"/>
                    </a:cxn>
                  </a:cxnLst>
                  <a:rect l="0" t="0" r="r" b="b"/>
                  <a:pathLst>
                    <a:path w="17" h="20">
                      <a:moveTo>
                        <a:pt x="13" y="0"/>
                      </a:moveTo>
                      <a:lnTo>
                        <a:pt x="16" y="14"/>
                      </a:lnTo>
                      <a:lnTo>
                        <a:pt x="2" y="19"/>
                      </a:lnTo>
                      <a:lnTo>
                        <a:pt x="0" y="5"/>
                      </a:lnTo>
                      <a:lnTo>
                        <a:pt x="13" y="0"/>
                      </a:lnTo>
                    </a:path>
                  </a:pathLst>
                </a:custGeom>
                <a:solidFill>
                  <a:srgbClr val="FFFF99"/>
                </a:solidFill>
                <a:ln w="9525" cap="rnd">
                  <a:noFill/>
                  <a:round/>
                  <a:headEnd/>
                  <a:tailEnd/>
                </a:ln>
                <a:effectLst/>
              </p:spPr>
              <p:txBody>
                <a:bodyPr/>
                <a:lstStyle/>
                <a:p>
                  <a:endParaRPr lang="es-MX"/>
                </a:p>
              </p:txBody>
            </p:sp>
            <p:sp>
              <p:nvSpPr>
                <p:cNvPr id="264484" name="Freeform 1316"/>
                <p:cNvSpPr>
                  <a:spLocks/>
                </p:cNvSpPr>
                <p:nvPr/>
              </p:nvSpPr>
              <p:spPr bwMode="auto">
                <a:xfrm>
                  <a:off x="4317" y="1244"/>
                  <a:ext cx="17" cy="20"/>
                </a:xfrm>
                <a:custGeom>
                  <a:avLst/>
                  <a:gdLst/>
                  <a:ahLst/>
                  <a:cxnLst>
                    <a:cxn ang="0">
                      <a:pos x="13" y="0"/>
                    </a:cxn>
                    <a:cxn ang="0">
                      <a:pos x="16" y="14"/>
                    </a:cxn>
                    <a:cxn ang="0">
                      <a:pos x="2" y="19"/>
                    </a:cxn>
                    <a:cxn ang="0">
                      <a:pos x="0" y="5"/>
                    </a:cxn>
                    <a:cxn ang="0">
                      <a:pos x="13" y="0"/>
                    </a:cxn>
                  </a:cxnLst>
                  <a:rect l="0" t="0" r="r" b="b"/>
                  <a:pathLst>
                    <a:path w="17" h="20">
                      <a:moveTo>
                        <a:pt x="13" y="0"/>
                      </a:moveTo>
                      <a:lnTo>
                        <a:pt x="16" y="14"/>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85" name="Freeform 1317"/>
                <p:cNvSpPr>
                  <a:spLocks/>
                </p:cNvSpPr>
                <p:nvPr/>
              </p:nvSpPr>
              <p:spPr bwMode="auto">
                <a:xfrm>
                  <a:off x="4307" y="1245"/>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4486" name="Freeform 1318"/>
                <p:cNvSpPr>
                  <a:spLocks/>
                </p:cNvSpPr>
                <p:nvPr/>
              </p:nvSpPr>
              <p:spPr bwMode="auto">
                <a:xfrm>
                  <a:off x="4307" y="1245"/>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87" name="Freeform 1319"/>
                <p:cNvSpPr>
                  <a:spLocks/>
                </p:cNvSpPr>
                <p:nvPr/>
              </p:nvSpPr>
              <p:spPr bwMode="auto">
                <a:xfrm>
                  <a:off x="4307" y="1240"/>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488" name="Freeform 1320"/>
                <p:cNvSpPr>
                  <a:spLocks/>
                </p:cNvSpPr>
                <p:nvPr/>
              </p:nvSpPr>
              <p:spPr bwMode="auto">
                <a:xfrm>
                  <a:off x="4307" y="1240"/>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89" name="Freeform 1321"/>
                <p:cNvSpPr>
                  <a:spLocks/>
                </p:cNvSpPr>
                <p:nvPr/>
              </p:nvSpPr>
              <p:spPr bwMode="auto">
                <a:xfrm>
                  <a:off x="4305" y="1249"/>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FFFF99"/>
                </a:solidFill>
                <a:ln w="9525" cap="rnd">
                  <a:noFill/>
                  <a:round/>
                  <a:headEnd/>
                  <a:tailEnd/>
                </a:ln>
                <a:effectLst/>
              </p:spPr>
              <p:txBody>
                <a:bodyPr/>
                <a:lstStyle/>
                <a:p>
                  <a:endParaRPr lang="es-MX"/>
                </a:p>
              </p:txBody>
            </p:sp>
            <p:sp>
              <p:nvSpPr>
                <p:cNvPr id="264490" name="Freeform 1322"/>
                <p:cNvSpPr>
                  <a:spLocks/>
                </p:cNvSpPr>
                <p:nvPr/>
              </p:nvSpPr>
              <p:spPr bwMode="auto">
                <a:xfrm>
                  <a:off x="4305" y="1249"/>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91" name="Freeform 1323"/>
                <p:cNvSpPr>
                  <a:spLocks/>
                </p:cNvSpPr>
                <p:nvPr/>
              </p:nvSpPr>
              <p:spPr bwMode="auto">
                <a:xfrm>
                  <a:off x="4294" y="1250"/>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4492" name="Freeform 1324"/>
                <p:cNvSpPr>
                  <a:spLocks/>
                </p:cNvSpPr>
                <p:nvPr/>
              </p:nvSpPr>
              <p:spPr bwMode="auto">
                <a:xfrm>
                  <a:off x="4294" y="1250"/>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93" name="Freeform 1325"/>
                <p:cNvSpPr>
                  <a:spLocks/>
                </p:cNvSpPr>
                <p:nvPr/>
              </p:nvSpPr>
              <p:spPr bwMode="auto">
                <a:xfrm>
                  <a:off x="4294" y="1245"/>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494" name="Freeform 1326"/>
                <p:cNvSpPr>
                  <a:spLocks/>
                </p:cNvSpPr>
                <p:nvPr/>
              </p:nvSpPr>
              <p:spPr bwMode="auto">
                <a:xfrm>
                  <a:off x="4294" y="1245"/>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95" name="Freeform 1327"/>
                <p:cNvSpPr>
                  <a:spLocks/>
                </p:cNvSpPr>
                <p:nvPr/>
              </p:nvSpPr>
              <p:spPr bwMode="auto">
                <a:xfrm>
                  <a:off x="4293" y="1254"/>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solidFill>
                  <a:srgbClr val="FFFF99"/>
                </a:solidFill>
                <a:ln w="9525" cap="rnd">
                  <a:noFill/>
                  <a:round/>
                  <a:headEnd/>
                  <a:tailEnd/>
                </a:ln>
                <a:effectLst/>
              </p:spPr>
              <p:txBody>
                <a:bodyPr/>
                <a:lstStyle/>
                <a:p>
                  <a:endParaRPr lang="es-MX"/>
                </a:p>
              </p:txBody>
            </p:sp>
            <p:sp>
              <p:nvSpPr>
                <p:cNvPr id="264496" name="Freeform 1328"/>
                <p:cNvSpPr>
                  <a:spLocks/>
                </p:cNvSpPr>
                <p:nvPr/>
              </p:nvSpPr>
              <p:spPr bwMode="auto">
                <a:xfrm>
                  <a:off x="4293" y="1254"/>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497" name="Freeform 1329"/>
                <p:cNvSpPr>
                  <a:spLocks/>
                </p:cNvSpPr>
                <p:nvPr/>
              </p:nvSpPr>
              <p:spPr bwMode="auto">
                <a:xfrm>
                  <a:off x="4282" y="1255"/>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4498" name="Freeform 1330"/>
                <p:cNvSpPr>
                  <a:spLocks/>
                </p:cNvSpPr>
                <p:nvPr/>
              </p:nvSpPr>
              <p:spPr bwMode="auto">
                <a:xfrm>
                  <a:off x="4282" y="1255"/>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CCCC00"/>
                </a:solidFill>
                <a:ln w="12700" cap="rnd" cmpd="sng">
                  <a:solidFill>
                    <a:srgbClr val="000000"/>
                  </a:solidFill>
                  <a:prstDash val="solid"/>
                  <a:round/>
                  <a:headEnd type="none" w="sm" len="sm"/>
                  <a:tailEnd type="none" w="sm" len="sm"/>
                </a:ln>
                <a:effectLst/>
              </p:spPr>
              <p:txBody>
                <a:bodyPr/>
                <a:lstStyle/>
                <a:p>
                  <a:endParaRPr lang="es-MX"/>
                </a:p>
              </p:txBody>
            </p:sp>
            <p:sp>
              <p:nvSpPr>
                <p:cNvPr id="264499" name="Freeform 1331"/>
                <p:cNvSpPr>
                  <a:spLocks/>
                </p:cNvSpPr>
                <p:nvPr/>
              </p:nvSpPr>
              <p:spPr bwMode="auto">
                <a:xfrm>
                  <a:off x="4282" y="1250"/>
                  <a:ext cx="24" cy="17"/>
                </a:xfrm>
                <a:custGeom>
                  <a:avLst/>
                  <a:gdLst/>
                  <a:ahLst/>
                  <a:cxnLst>
                    <a:cxn ang="0">
                      <a:pos x="12" y="0"/>
                    </a:cxn>
                    <a:cxn ang="0">
                      <a:pos x="23" y="7"/>
                    </a:cxn>
                    <a:cxn ang="0">
                      <a:pos x="11" y="16"/>
                    </a:cxn>
                    <a:cxn ang="0">
                      <a:pos x="0" y="8"/>
                    </a:cxn>
                    <a:cxn ang="0">
                      <a:pos x="12" y="0"/>
                    </a:cxn>
                  </a:cxnLst>
                  <a:rect l="0" t="0" r="r" b="b"/>
                  <a:pathLst>
                    <a:path w="24" h="17">
                      <a:moveTo>
                        <a:pt x="12" y="0"/>
                      </a:moveTo>
                      <a:lnTo>
                        <a:pt x="23"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500" name="Freeform 1332"/>
                <p:cNvSpPr>
                  <a:spLocks/>
                </p:cNvSpPr>
                <p:nvPr/>
              </p:nvSpPr>
              <p:spPr bwMode="auto">
                <a:xfrm>
                  <a:off x="4282" y="1250"/>
                  <a:ext cx="24" cy="17"/>
                </a:xfrm>
                <a:custGeom>
                  <a:avLst/>
                  <a:gdLst/>
                  <a:ahLst/>
                  <a:cxnLst>
                    <a:cxn ang="0">
                      <a:pos x="12" y="0"/>
                    </a:cxn>
                    <a:cxn ang="0">
                      <a:pos x="23" y="7"/>
                    </a:cxn>
                    <a:cxn ang="0">
                      <a:pos x="11" y="16"/>
                    </a:cxn>
                    <a:cxn ang="0">
                      <a:pos x="0" y="8"/>
                    </a:cxn>
                    <a:cxn ang="0">
                      <a:pos x="12" y="0"/>
                    </a:cxn>
                  </a:cxnLst>
                  <a:rect l="0" t="0" r="r" b="b"/>
                  <a:pathLst>
                    <a:path w="24" h="17">
                      <a:moveTo>
                        <a:pt x="12" y="0"/>
                      </a:moveTo>
                      <a:lnTo>
                        <a:pt x="23" y="7"/>
                      </a:lnTo>
                      <a:lnTo>
                        <a:pt x="11"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501" name="Freeform 1333"/>
                <p:cNvSpPr>
                  <a:spLocks/>
                </p:cNvSpPr>
                <p:nvPr/>
              </p:nvSpPr>
              <p:spPr bwMode="auto">
                <a:xfrm>
                  <a:off x="4315" y="1230"/>
                  <a:ext cx="17" cy="20"/>
                </a:xfrm>
                <a:custGeom>
                  <a:avLst/>
                  <a:gdLst/>
                  <a:ahLst/>
                  <a:cxnLst>
                    <a:cxn ang="0">
                      <a:pos x="13" y="0"/>
                    </a:cxn>
                    <a:cxn ang="0">
                      <a:pos x="16" y="13"/>
                    </a:cxn>
                    <a:cxn ang="0">
                      <a:pos x="2" y="19"/>
                    </a:cxn>
                    <a:cxn ang="0">
                      <a:pos x="0" y="4"/>
                    </a:cxn>
                    <a:cxn ang="0">
                      <a:pos x="13" y="0"/>
                    </a:cxn>
                  </a:cxnLst>
                  <a:rect l="0" t="0" r="r" b="b"/>
                  <a:pathLst>
                    <a:path w="17" h="20">
                      <a:moveTo>
                        <a:pt x="13" y="0"/>
                      </a:moveTo>
                      <a:lnTo>
                        <a:pt x="16" y="13"/>
                      </a:lnTo>
                      <a:lnTo>
                        <a:pt x="2" y="19"/>
                      </a:lnTo>
                      <a:lnTo>
                        <a:pt x="0" y="4"/>
                      </a:lnTo>
                      <a:lnTo>
                        <a:pt x="13" y="0"/>
                      </a:lnTo>
                    </a:path>
                  </a:pathLst>
                </a:custGeom>
                <a:solidFill>
                  <a:srgbClr val="FFFF99"/>
                </a:solidFill>
                <a:ln w="9525" cap="rnd">
                  <a:noFill/>
                  <a:round/>
                  <a:headEnd/>
                  <a:tailEnd/>
                </a:ln>
                <a:effectLst/>
              </p:spPr>
              <p:txBody>
                <a:bodyPr/>
                <a:lstStyle/>
                <a:p>
                  <a:endParaRPr lang="es-MX"/>
                </a:p>
              </p:txBody>
            </p:sp>
            <p:sp>
              <p:nvSpPr>
                <p:cNvPr id="264502" name="Freeform 1334"/>
                <p:cNvSpPr>
                  <a:spLocks/>
                </p:cNvSpPr>
                <p:nvPr/>
              </p:nvSpPr>
              <p:spPr bwMode="auto">
                <a:xfrm>
                  <a:off x="4315" y="1230"/>
                  <a:ext cx="17" cy="20"/>
                </a:xfrm>
                <a:custGeom>
                  <a:avLst/>
                  <a:gdLst/>
                  <a:ahLst/>
                  <a:cxnLst>
                    <a:cxn ang="0">
                      <a:pos x="13" y="0"/>
                    </a:cxn>
                    <a:cxn ang="0">
                      <a:pos x="16" y="13"/>
                    </a:cxn>
                    <a:cxn ang="0">
                      <a:pos x="2" y="19"/>
                    </a:cxn>
                    <a:cxn ang="0">
                      <a:pos x="0" y="4"/>
                    </a:cxn>
                    <a:cxn ang="0">
                      <a:pos x="13" y="0"/>
                    </a:cxn>
                  </a:cxnLst>
                  <a:rect l="0" t="0" r="r" b="b"/>
                  <a:pathLst>
                    <a:path w="17" h="20">
                      <a:moveTo>
                        <a:pt x="13" y="0"/>
                      </a:moveTo>
                      <a:lnTo>
                        <a:pt x="16" y="13"/>
                      </a:lnTo>
                      <a:lnTo>
                        <a:pt x="2" y="19"/>
                      </a:lnTo>
                      <a:lnTo>
                        <a:pt x="0" y="4"/>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503" name="Freeform 1335"/>
                <p:cNvSpPr>
                  <a:spLocks/>
                </p:cNvSpPr>
                <p:nvPr/>
              </p:nvSpPr>
              <p:spPr bwMode="auto">
                <a:xfrm>
                  <a:off x="4304" y="1231"/>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4504" name="Freeform 1336"/>
                <p:cNvSpPr>
                  <a:spLocks/>
                </p:cNvSpPr>
                <p:nvPr/>
              </p:nvSpPr>
              <p:spPr bwMode="auto">
                <a:xfrm>
                  <a:off x="4304" y="1231"/>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505" name="Freeform 1337"/>
                <p:cNvSpPr>
                  <a:spLocks/>
                </p:cNvSpPr>
                <p:nvPr/>
              </p:nvSpPr>
              <p:spPr bwMode="auto">
                <a:xfrm>
                  <a:off x="4305" y="1226"/>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506" name="Freeform 1338"/>
                <p:cNvSpPr>
                  <a:spLocks/>
                </p:cNvSpPr>
                <p:nvPr/>
              </p:nvSpPr>
              <p:spPr bwMode="auto">
                <a:xfrm>
                  <a:off x="4305" y="1226"/>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507" name="Freeform 1339"/>
                <p:cNvSpPr>
                  <a:spLocks/>
                </p:cNvSpPr>
                <p:nvPr/>
              </p:nvSpPr>
              <p:spPr bwMode="auto">
                <a:xfrm>
                  <a:off x="4303" y="1235"/>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FFFF99"/>
                </a:solidFill>
                <a:ln w="9525" cap="rnd">
                  <a:noFill/>
                  <a:round/>
                  <a:headEnd/>
                  <a:tailEnd/>
                </a:ln>
                <a:effectLst/>
              </p:spPr>
              <p:txBody>
                <a:bodyPr/>
                <a:lstStyle/>
                <a:p>
                  <a:endParaRPr lang="es-MX"/>
                </a:p>
              </p:txBody>
            </p:sp>
            <p:sp>
              <p:nvSpPr>
                <p:cNvPr id="264508" name="Freeform 1340"/>
                <p:cNvSpPr>
                  <a:spLocks/>
                </p:cNvSpPr>
                <p:nvPr/>
              </p:nvSpPr>
              <p:spPr bwMode="auto">
                <a:xfrm>
                  <a:off x="4303" y="1235"/>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509" name="Freeform 1341"/>
                <p:cNvSpPr>
                  <a:spLocks/>
                </p:cNvSpPr>
                <p:nvPr/>
              </p:nvSpPr>
              <p:spPr bwMode="auto">
                <a:xfrm>
                  <a:off x="4292" y="1236"/>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4510" name="Freeform 1342"/>
                <p:cNvSpPr>
                  <a:spLocks/>
                </p:cNvSpPr>
                <p:nvPr/>
              </p:nvSpPr>
              <p:spPr bwMode="auto">
                <a:xfrm>
                  <a:off x="4292" y="1236"/>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511" name="Freeform 1343"/>
                <p:cNvSpPr>
                  <a:spLocks/>
                </p:cNvSpPr>
                <p:nvPr/>
              </p:nvSpPr>
              <p:spPr bwMode="auto">
                <a:xfrm>
                  <a:off x="4292" y="1231"/>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512" name="Freeform 1344"/>
                <p:cNvSpPr>
                  <a:spLocks/>
                </p:cNvSpPr>
                <p:nvPr/>
              </p:nvSpPr>
              <p:spPr bwMode="auto">
                <a:xfrm>
                  <a:off x="4292" y="1231"/>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513" name="Freeform 1345"/>
                <p:cNvSpPr>
                  <a:spLocks/>
                </p:cNvSpPr>
                <p:nvPr/>
              </p:nvSpPr>
              <p:spPr bwMode="auto">
                <a:xfrm>
                  <a:off x="4291" y="1240"/>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FFFF99"/>
                </a:solidFill>
                <a:ln w="9525" cap="rnd">
                  <a:noFill/>
                  <a:round/>
                  <a:headEnd/>
                  <a:tailEnd/>
                </a:ln>
                <a:effectLst/>
              </p:spPr>
              <p:txBody>
                <a:bodyPr/>
                <a:lstStyle/>
                <a:p>
                  <a:endParaRPr lang="es-MX"/>
                </a:p>
              </p:txBody>
            </p:sp>
            <p:sp>
              <p:nvSpPr>
                <p:cNvPr id="264514" name="Freeform 1346"/>
                <p:cNvSpPr>
                  <a:spLocks/>
                </p:cNvSpPr>
                <p:nvPr/>
              </p:nvSpPr>
              <p:spPr bwMode="auto">
                <a:xfrm>
                  <a:off x="4291" y="1240"/>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515" name="Freeform 1347"/>
                <p:cNvSpPr>
                  <a:spLocks/>
                </p:cNvSpPr>
                <p:nvPr/>
              </p:nvSpPr>
              <p:spPr bwMode="auto">
                <a:xfrm>
                  <a:off x="4280" y="1241"/>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CCCC00"/>
                </a:solidFill>
                <a:ln w="9525" cap="rnd">
                  <a:noFill/>
                  <a:round/>
                  <a:headEnd/>
                  <a:tailEnd/>
                </a:ln>
                <a:effectLst/>
              </p:spPr>
              <p:txBody>
                <a:bodyPr/>
                <a:lstStyle/>
                <a:p>
                  <a:endParaRPr lang="es-MX"/>
                </a:p>
              </p:txBody>
            </p:sp>
            <p:sp>
              <p:nvSpPr>
                <p:cNvPr id="264516" name="Freeform 1348"/>
                <p:cNvSpPr>
                  <a:spLocks/>
                </p:cNvSpPr>
                <p:nvPr/>
              </p:nvSpPr>
              <p:spPr bwMode="auto">
                <a:xfrm>
                  <a:off x="4280" y="1241"/>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517" name="Freeform 1349"/>
                <p:cNvSpPr>
                  <a:spLocks/>
                </p:cNvSpPr>
                <p:nvPr/>
              </p:nvSpPr>
              <p:spPr bwMode="auto">
                <a:xfrm>
                  <a:off x="4280" y="1236"/>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518" name="Freeform 1350"/>
                <p:cNvSpPr>
                  <a:spLocks/>
                </p:cNvSpPr>
                <p:nvPr/>
              </p:nvSpPr>
              <p:spPr bwMode="auto">
                <a:xfrm>
                  <a:off x="4280" y="1236"/>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519" name="Freeform 1351"/>
                <p:cNvSpPr>
                  <a:spLocks/>
                </p:cNvSpPr>
                <p:nvPr/>
              </p:nvSpPr>
              <p:spPr bwMode="auto">
                <a:xfrm>
                  <a:off x="4313" y="1216"/>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FFFF99"/>
                </a:solidFill>
                <a:ln w="9525" cap="rnd">
                  <a:noFill/>
                  <a:round/>
                  <a:headEnd/>
                  <a:tailEnd/>
                </a:ln>
                <a:effectLst/>
              </p:spPr>
              <p:txBody>
                <a:bodyPr/>
                <a:lstStyle/>
                <a:p>
                  <a:endParaRPr lang="es-MX"/>
                </a:p>
              </p:txBody>
            </p:sp>
            <p:sp>
              <p:nvSpPr>
                <p:cNvPr id="264520" name="Freeform 1352"/>
                <p:cNvSpPr>
                  <a:spLocks/>
                </p:cNvSpPr>
                <p:nvPr/>
              </p:nvSpPr>
              <p:spPr bwMode="auto">
                <a:xfrm>
                  <a:off x="4313" y="1216"/>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521" name="Freeform 1353"/>
                <p:cNvSpPr>
                  <a:spLocks/>
                </p:cNvSpPr>
                <p:nvPr/>
              </p:nvSpPr>
              <p:spPr bwMode="auto">
                <a:xfrm>
                  <a:off x="4303" y="1217"/>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solidFill>
                  <a:srgbClr val="B2B2B2"/>
                </a:solidFill>
                <a:ln w="9525" cap="rnd">
                  <a:noFill/>
                  <a:round/>
                  <a:headEnd/>
                  <a:tailEnd/>
                </a:ln>
                <a:effectLst/>
              </p:spPr>
              <p:txBody>
                <a:bodyPr/>
                <a:lstStyle/>
                <a:p>
                  <a:endParaRPr lang="es-MX"/>
                </a:p>
              </p:txBody>
            </p:sp>
            <p:sp>
              <p:nvSpPr>
                <p:cNvPr id="264522" name="Freeform 1354"/>
                <p:cNvSpPr>
                  <a:spLocks/>
                </p:cNvSpPr>
                <p:nvPr/>
              </p:nvSpPr>
              <p:spPr bwMode="auto">
                <a:xfrm>
                  <a:off x="4303" y="1217"/>
                  <a:ext cx="17" cy="19"/>
                </a:xfrm>
                <a:custGeom>
                  <a:avLst/>
                  <a:gdLst/>
                  <a:ahLst/>
                  <a:cxnLst>
                    <a:cxn ang="0">
                      <a:pos x="0" y="0"/>
                    </a:cxn>
                    <a:cxn ang="0">
                      <a:pos x="2" y="13"/>
                    </a:cxn>
                    <a:cxn ang="0">
                      <a:pos x="16" y="18"/>
                    </a:cxn>
                    <a:cxn ang="0">
                      <a:pos x="13" y="4"/>
                    </a:cxn>
                    <a:cxn ang="0">
                      <a:pos x="0" y="0"/>
                    </a:cxn>
                  </a:cxnLst>
                  <a:rect l="0" t="0" r="r" b="b"/>
                  <a:pathLst>
                    <a:path w="17" h="19">
                      <a:moveTo>
                        <a:pt x="0" y="0"/>
                      </a:moveTo>
                      <a:lnTo>
                        <a:pt x="2" y="13"/>
                      </a:lnTo>
                      <a:lnTo>
                        <a:pt x="16" y="18"/>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523" name="Freeform 1355"/>
                <p:cNvSpPr>
                  <a:spLocks/>
                </p:cNvSpPr>
                <p:nvPr/>
              </p:nvSpPr>
              <p:spPr bwMode="auto">
                <a:xfrm>
                  <a:off x="4303" y="1212"/>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524" name="Freeform 1356"/>
                <p:cNvSpPr>
                  <a:spLocks/>
                </p:cNvSpPr>
                <p:nvPr/>
              </p:nvSpPr>
              <p:spPr bwMode="auto">
                <a:xfrm>
                  <a:off x="4303" y="1212"/>
                  <a:ext cx="24" cy="17"/>
                </a:xfrm>
                <a:custGeom>
                  <a:avLst/>
                  <a:gdLst/>
                  <a:ahLst/>
                  <a:cxnLst>
                    <a:cxn ang="0">
                      <a:pos x="12" y="0"/>
                    </a:cxn>
                    <a:cxn ang="0">
                      <a:pos x="23" y="7"/>
                    </a:cxn>
                    <a:cxn ang="0">
                      <a:pos x="10" y="16"/>
                    </a:cxn>
                    <a:cxn ang="0">
                      <a:pos x="0" y="8"/>
                    </a:cxn>
                    <a:cxn ang="0">
                      <a:pos x="12" y="0"/>
                    </a:cxn>
                  </a:cxnLst>
                  <a:rect l="0" t="0" r="r" b="b"/>
                  <a:pathLst>
                    <a:path w="24" h="17">
                      <a:moveTo>
                        <a:pt x="12" y="0"/>
                      </a:moveTo>
                      <a:lnTo>
                        <a:pt x="23" y="7"/>
                      </a:lnTo>
                      <a:lnTo>
                        <a:pt x="10"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4525" name="Freeform 1357"/>
                <p:cNvSpPr>
                  <a:spLocks/>
                </p:cNvSpPr>
                <p:nvPr/>
              </p:nvSpPr>
              <p:spPr bwMode="auto">
                <a:xfrm>
                  <a:off x="4301" y="1221"/>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solidFill>
                  <a:srgbClr val="FFFF99"/>
                </a:solidFill>
                <a:ln w="9525" cap="rnd">
                  <a:noFill/>
                  <a:round/>
                  <a:headEnd/>
                  <a:tailEnd/>
                </a:ln>
                <a:effectLst/>
              </p:spPr>
              <p:txBody>
                <a:bodyPr/>
                <a:lstStyle/>
                <a:p>
                  <a:endParaRPr lang="es-MX"/>
                </a:p>
              </p:txBody>
            </p:sp>
            <p:sp>
              <p:nvSpPr>
                <p:cNvPr id="264526" name="Freeform 1358"/>
                <p:cNvSpPr>
                  <a:spLocks/>
                </p:cNvSpPr>
                <p:nvPr/>
              </p:nvSpPr>
              <p:spPr bwMode="auto">
                <a:xfrm>
                  <a:off x="4301" y="1221"/>
                  <a:ext cx="17" cy="21"/>
                </a:xfrm>
                <a:custGeom>
                  <a:avLst/>
                  <a:gdLst/>
                  <a:ahLst/>
                  <a:cxnLst>
                    <a:cxn ang="0">
                      <a:pos x="13" y="0"/>
                    </a:cxn>
                    <a:cxn ang="0">
                      <a:pos x="16" y="14"/>
                    </a:cxn>
                    <a:cxn ang="0">
                      <a:pos x="2" y="20"/>
                    </a:cxn>
                    <a:cxn ang="0">
                      <a:pos x="0" y="5"/>
                    </a:cxn>
                    <a:cxn ang="0">
                      <a:pos x="13" y="0"/>
                    </a:cxn>
                  </a:cxnLst>
                  <a:rect l="0" t="0" r="r" b="b"/>
                  <a:pathLst>
                    <a:path w="17" h="21">
                      <a:moveTo>
                        <a:pt x="13" y="0"/>
                      </a:moveTo>
                      <a:lnTo>
                        <a:pt x="16" y="14"/>
                      </a:lnTo>
                      <a:lnTo>
                        <a:pt x="2" y="20"/>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527" name="Freeform 1359"/>
                <p:cNvSpPr>
                  <a:spLocks/>
                </p:cNvSpPr>
                <p:nvPr/>
              </p:nvSpPr>
              <p:spPr bwMode="auto">
                <a:xfrm>
                  <a:off x="4290" y="1222"/>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B2B2B2"/>
                </a:solidFill>
                <a:ln w="9525" cap="rnd">
                  <a:noFill/>
                  <a:round/>
                  <a:headEnd/>
                  <a:tailEnd/>
                </a:ln>
                <a:effectLst/>
              </p:spPr>
              <p:txBody>
                <a:bodyPr/>
                <a:lstStyle/>
                <a:p>
                  <a:endParaRPr lang="es-MX"/>
                </a:p>
              </p:txBody>
            </p:sp>
            <p:sp>
              <p:nvSpPr>
                <p:cNvPr id="264528" name="Freeform 1360"/>
                <p:cNvSpPr>
                  <a:spLocks/>
                </p:cNvSpPr>
                <p:nvPr/>
              </p:nvSpPr>
              <p:spPr bwMode="auto">
                <a:xfrm>
                  <a:off x="4290" y="1222"/>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529" name="Freeform 1361"/>
                <p:cNvSpPr>
                  <a:spLocks/>
                </p:cNvSpPr>
                <p:nvPr/>
              </p:nvSpPr>
              <p:spPr bwMode="auto">
                <a:xfrm>
                  <a:off x="4290" y="1217"/>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530" name="Freeform 1362"/>
                <p:cNvSpPr>
                  <a:spLocks/>
                </p:cNvSpPr>
                <p:nvPr/>
              </p:nvSpPr>
              <p:spPr bwMode="auto">
                <a:xfrm>
                  <a:off x="4290" y="1217"/>
                  <a:ext cx="25" cy="17"/>
                </a:xfrm>
                <a:custGeom>
                  <a:avLst/>
                  <a:gdLst/>
                  <a:ahLst/>
                  <a:cxnLst>
                    <a:cxn ang="0">
                      <a:pos x="12" y="0"/>
                    </a:cxn>
                    <a:cxn ang="0">
                      <a:pos x="24" y="7"/>
                    </a:cxn>
                    <a:cxn ang="0">
                      <a:pos x="11" y="16"/>
                    </a:cxn>
                    <a:cxn ang="0">
                      <a:pos x="0" y="8"/>
                    </a:cxn>
                    <a:cxn ang="0">
                      <a:pos x="12" y="0"/>
                    </a:cxn>
                  </a:cxnLst>
                  <a:rect l="0" t="0" r="r" b="b"/>
                  <a:pathLst>
                    <a:path w="25" h="17">
                      <a:moveTo>
                        <a:pt x="12" y="0"/>
                      </a:moveTo>
                      <a:lnTo>
                        <a:pt x="24" y="7"/>
                      </a:lnTo>
                      <a:lnTo>
                        <a:pt x="11"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sp>
              <p:nvSpPr>
                <p:cNvPr id="264531" name="Freeform 1363"/>
                <p:cNvSpPr>
                  <a:spLocks/>
                </p:cNvSpPr>
                <p:nvPr/>
              </p:nvSpPr>
              <p:spPr bwMode="auto">
                <a:xfrm>
                  <a:off x="4289" y="1227"/>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solidFill>
                  <a:srgbClr val="FFFF99"/>
                </a:solidFill>
                <a:ln w="9525" cap="rnd">
                  <a:noFill/>
                  <a:round/>
                  <a:headEnd/>
                  <a:tailEnd/>
                </a:ln>
                <a:effectLst/>
              </p:spPr>
              <p:txBody>
                <a:bodyPr/>
                <a:lstStyle/>
                <a:p>
                  <a:endParaRPr lang="es-MX"/>
                </a:p>
              </p:txBody>
            </p:sp>
            <p:sp>
              <p:nvSpPr>
                <p:cNvPr id="264532" name="Freeform 1364"/>
                <p:cNvSpPr>
                  <a:spLocks/>
                </p:cNvSpPr>
                <p:nvPr/>
              </p:nvSpPr>
              <p:spPr bwMode="auto">
                <a:xfrm>
                  <a:off x="4289" y="1227"/>
                  <a:ext cx="17" cy="20"/>
                </a:xfrm>
                <a:custGeom>
                  <a:avLst/>
                  <a:gdLst/>
                  <a:ahLst/>
                  <a:cxnLst>
                    <a:cxn ang="0">
                      <a:pos x="13" y="0"/>
                    </a:cxn>
                    <a:cxn ang="0">
                      <a:pos x="16" y="13"/>
                    </a:cxn>
                    <a:cxn ang="0">
                      <a:pos x="2" y="19"/>
                    </a:cxn>
                    <a:cxn ang="0">
                      <a:pos x="0" y="5"/>
                    </a:cxn>
                    <a:cxn ang="0">
                      <a:pos x="13" y="0"/>
                    </a:cxn>
                  </a:cxnLst>
                  <a:rect l="0" t="0" r="r" b="b"/>
                  <a:pathLst>
                    <a:path w="17" h="20">
                      <a:moveTo>
                        <a:pt x="13" y="0"/>
                      </a:moveTo>
                      <a:lnTo>
                        <a:pt x="16" y="13"/>
                      </a:lnTo>
                      <a:lnTo>
                        <a:pt x="2" y="19"/>
                      </a:lnTo>
                      <a:lnTo>
                        <a:pt x="0" y="5"/>
                      </a:lnTo>
                      <a:lnTo>
                        <a:pt x="13"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533" name="Freeform 1365"/>
                <p:cNvSpPr>
                  <a:spLocks/>
                </p:cNvSpPr>
                <p:nvPr/>
              </p:nvSpPr>
              <p:spPr bwMode="auto">
                <a:xfrm>
                  <a:off x="4278" y="1227"/>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solidFill>
                  <a:srgbClr val="CCCC00"/>
                </a:solidFill>
                <a:ln w="9525" cap="rnd">
                  <a:noFill/>
                  <a:round/>
                  <a:headEnd/>
                  <a:tailEnd/>
                </a:ln>
                <a:effectLst/>
              </p:spPr>
              <p:txBody>
                <a:bodyPr/>
                <a:lstStyle/>
                <a:p>
                  <a:endParaRPr lang="es-MX"/>
                </a:p>
              </p:txBody>
            </p:sp>
            <p:sp>
              <p:nvSpPr>
                <p:cNvPr id="264534" name="Freeform 1366"/>
                <p:cNvSpPr>
                  <a:spLocks/>
                </p:cNvSpPr>
                <p:nvPr/>
              </p:nvSpPr>
              <p:spPr bwMode="auto">
                <a:xfrm>
                  <a:off x="4278" y="1227"/>
                  <a:ext cx="17" cy="20"/>
                </a:xfrm>
                <a:custGeom>
                  <a:avLst/>
                  <a:gdLst/>
                  <a:ahLst/>
                  <a:cxnLst>
                    <a:cxn ang="0">
                      <a:pos x="0" y="0"/>
                    </a:cxn>
                    <a:cxn ang="0">
                      <a:pos x="2" y="14"/>
                    </a:cxn>
                    <a:cxn ang="0">
                      <a:pos x="16" y="19"/>
                    </a:cxn>
                    <a:cxn ang="0">
                      <a:pos x="13" y="4"/>
                    </a:cxn>
                    <a:cxn ang="0">
                      <a:pos x="0" y="0"/>
                    </a:cxn>
                  </a:cxnLst>
                  <a:rect l="0" t="0" r="r" b="b"/>
                  <a:pathLst>
                    <a:path w="17" h="20">
                      <a:moveTo>
                        <a:pt x="0" y="0"/>
                      </a:moveTo>
                      <a:lnTo>
                        <a:pt x="2" y="14"/>
                      </a:lnTo>
                      <a:lnTo>
                        <a:pt x="16" y="19"/>
                      </a:lnTo>
                      <a:lnTo>
                        <a:pt x="13" y="4"/>
                      </a:lnTo>
                      <a:lnTo>
                        <a:pt x="0" y="0"/>
                      </a:lnTo>
                    </a:path>
                  </a:pathLst>
                </a:custGeom>
                <a:noFill/>
                <a:ln w="12700" cap="rnd" cmpd="sng">
                  <a:solidFill>
                    <a:srgbClr val="000000"/>
                  </a:solidFill>
                  <a:prstDash val="solid"/>
                  <a:round/>
                  <a:headEnd type="none" w="sm" len="sm"/>
                  <a:tailEnd type="none" w="sm" len="sm"/>
                </a:ln>
                <a:effectLst/>
              </p:spPr>
              <p:txBody>
                <a:bodyPr/>
                <a:lstStyle/>
                <a:p>
                  <a:endParaRPr lang="es-MX"/>
                </a:p>
              </p:txBody>
            </p:sp>
            <p:sp>
              <p:nvSpPr>
                <p:cNvPr id="264535" name="Freeform 1367"/>
                <p:cNvSpPr>
                  <a:spLocks/>
                </p:cNvSpPr>
                <p:nvPr/>
              </p:nvSpPr>
              <p:spPr bwMode="auto">
                <a:xfrm>
                  <a:off x="4278" y="1222"/>
                  <a:ext cx="24" cy="17"/>
                </a:xfrm>
                <a:custGeom>
                  <a:avLst/>
                  <a:gdLst/>
                  <a:ahLst/>
                  <a:cxnLst>
                    <a:cxn ang="0">
                      <a:pos x="12" y="0"/>
                    </a:cxn>
                    <a:cxn ang="0">
                      <a:pos x="23" y="7"/>
                    </a:cxn>
                    <a:cxn ang="0">
                      <a:pos x="11" y="16"/>
                    </a:cxn>
                    <a:cxn ang="0">
                      <a:pos x="0" y="8"/>
                    </a:cxn>
                    <a:cxn ang="0">
                      <a:pos x="12" y="0"/>
                    </a:cxn>
                  </a:cxnLst>
                  <a:rect l="0" t="0" r="r" b="b"/>
                  <a:pathLst>
                    <a:path w="24" h="17">
                      <a:moveTo>
                        <a:pt x="12" y="0"/>
                      </a:moveTo>
                      <a:lnTo>
                        <a:pt x="23" y="7"/>
                      </a:lnTo>
                      <a:lnTo>
                        <a:pt x="11" y="16"/>
                      </a:lnTo>
                      <a:lnTo>
                        <a:pt x="0" y="8"/>
                      </a:lnTo>
                      <a:lnTo>
                        <a:pt x="12" y="0"/>
                      </a:lnTo>
                    </a:path>
                  </a:pathLst>
                </a:custGeom>
                <a:solidFill>
                  <a:srgbClr val="CCCCCC"/>
                </a:solidFill>
                <a:ln w="9525" cap="rnd">
                  <a:noFill/>
                  <a:round/>
                  <a:headEnd/>
                  <a:tailEnd/>
                </a:ln>
                <a:effectLst/>
              </p:spPr>
              <p:txBody>
                <a:bodyPr/>
                <a:lstStyle/>
                <a:p>
                  <a:endParaRPr lang="es-MX"/>
                </a:p>
              </p:txBody>
            </p:sp>
            <p:sp>
              <p:nvSpPr>
                <p:cNvPr id="264536" name="Freeform 1368"/>
                <p:cNvSpPr>
                  <a:spLocks/>
                </p:cNvSpPr>
                <p:nvPr/>
              </p:nvSpPr>
              <p:spPr bwMode="auto">
                <a:xfrm>
                  <a:off x="4278" y="1222"/>
                  <a:ext cx="24" cy="17"/>
                </a:xfrm>
                <a:custGeom>
                  <a:avLst/>
                  <a:gdLst/>
                  <a:ahLst/>
                  <a:cxnLst>
                    <a:cxn ang="0">
                      <a:pos x="12" y="0"/>
                    </a:cxn>
                    <a:cxn ang="0">
                      <a:pos x="23" y="7"/>
                    </a:cxn>
                    <a:cxn ang="0">
                      <a:pos x="11" y="16"/>
                    </a:cxn>
                    <a:cxn ang="0">
                      <a:pos x="0" y="8"/>
                    </a:cxn>
                    <a:cxn ang="0">
                      <a:pos x="12" y="0"/>
                    </a:cxn>
                  </a:cxnLst>
                  <a:rect l="0" t="0" r="r" b="b"/>
                  <a:pathLst>
                    <a:path w="24" h="17">
                      <a:moveTo>
                        <a:pt x="12" y="0"/>
                      </a:moveTo>
                      <a:lnTo>
                        <a:pt x="23" y="7"/>
                      </a:lnTo>
                      <a:lnTo>
                        <a:pt x="11" y="16"/>
                      </a:lnTo>
                      <a:lnTo>
                        <a:pt x="0" y="8"/>
                      </a:lnTo>
                      <a:lnTo>
                        <a:pt x="12" y="0"/>
                      </a:lnTo>
                    </a:path>
                  </a:pathLst>
                </a:custGeom>
                <a:solidFill>
                  <a:srgbClr val="FFFF00"/>
                </a:solidFill>
                <a:ln w="12700" cap="rnd" cmpd="sng">
                  <a:solidFill>
                    <a:srgbClr val="000000"/>
                  </a:solidFill>
                  <a:prstDash val="solid"/>
                  <a:round/>
                  <a:headEnd type="none" w="sm" len="sm"/>
                  <a:tailEnd type="none" w="sm" len="sm"/>
                </a:ln>
                <a:effectLst/>
              </p:spPr>
              <p:txBody>
                <a:bodyPr/>
                <a:lstStyle/>
                <a:p>
                  <a:endParaRPr lang="es-MX"/>
                </a:p>
              </p:txBody>
            </p:sp>
          </p:grpSp>
        </p:grpSp>
      </p:grpSp>
      <p:sp>
        <p:nvSpPr>
          <p:cNvPr id="264537" name="Text Box 1369"/>
          <p:cNvSpPr txBox="1">
            <a:spLocks noChangeArrowheads="1"/>
          </p:cNvSpPr>
          <p:nvPr/>
        </p:nvSpPr>
        <p:spPr bwMode="auto">
          <a:xfrm rot="-5376373">
            <a:off x="7154863" y="3406775"/>
            <a:ext cx="1296987" cy="366713"/>
          </a:xfrm>
          <a:prstGeom prst="rect">
            <a:avLst/>
          </a:prstGeom>
          <a:solidFill>
            <a:srgbClr val="FFCC66"/>
          </a:solidFill>
          <a:ln w="12700">
            <a:noFill/>
            <a:miter lim="800000"/>
            <a:headEnd/>
            <a:tailEnd/>
          </a:ln>
          <a:effectLst/>
        </p:spPr>
        <p:txBody>
          <a:bodyPr>
            <a:spAutoFit/>
          </a:bodyPr>
          <a:lstStyle/>
          <a:p>
            <a:pPr algn="ctr" eaLnBrk="1" hangingPunct="1">
              <a:spcBef>
                <a:spcPct val="50000"/>
              </a:spcBef>
            </a:pPr>
            <a:r>
              <a:rPr lang="es-ES_tradnl" sz="1800">
                <a:latin typeface="Arial" charset="0"/>
              </a:rPr>
              <a:t>Cliente</a:t>
            </a:r>
            <a:endParaRPr lang="es-ES" sz="1800">
              <a:latin typeface="Arial" charset="0"/>
            </a:endParaRPr>
          </a:p>
        </p:txBody>
      </p:sp>
      <p:sp>
        <p:nvSpPr>
          <p:cNvPr id="264538" name="Text Box 1370"/>
          <p:cNvSpPr txBox="1">
            <a:spLocks noChangeArrowheads="1"/>
          </p:cNvSpPr>
          <p:nvPr/>
        </p:nvSpPr>
        <p:spPr bwMode="auto">
          <a:xfrm rot="-5376373">
            <a:off x="7098507" y="5638006"/>
            <a:ext cx="1409700" cy="366713"/>
          </a:xfrm>
          <a:prstGeom prst="rect">
            <a:avLst/>
          </a:prstGeom>
          <a:solidFill>
            <a:srgbClr val="FFCC66"/>
          </a:solidFill>
          <a:ln w="12700">
            <a:noFill/>
            <a:miter lim="800000"/>
            <a:headEnd/>
            <a:tailEnd/>
          </a:ln>
          <a:effectLst/>
        </p:spPr>
        <p:txBody>
          <a:bodyPr>
            <a:spAutoFit/>
          </a:bodyPr>
          <a:lstStyle/>
          <a:p>
            <a:pPr algn="ctr" eaLnBrk="1" hangingPunct="1">
              <a:spcBef>
                <a:spcPct val="50000"/>
              </a:spcBef>
            </a:pPr>
            <a:r>
              <a:rPr lang="es-ES_tradnl" sz="1800">
                <a:latin typeface="Arial" charset="0"/>
              </a:rPr>
              <a:t>Servidor</a:t>
            </a:r>
            <a:endParaRPr lang="es-ES" sz="1800">
              <a:latin typeface="Arial"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número de diapositiva"/>
          <p:cNvSpPr>
            <a:spLocks noGrp="1"/>
          </p:cNvSpPr>
          <p:nvPr>
            <p:ph type="sldNum" sz="quarter" idx="12"/>
          </p:nvPr>
        </p:nvSpPr>
        <p:spPr/>
        <p:txBody>
          <a:bodyPr/>
          <a:lstStyle/>
          <a:p>
            <a:fld id="{600B44D1-6900-4B43-A389-CE6A993D471E}" type="slidenum">
              <a:rPr lang="en-US"/>
              <a:pPr/>
              <a:t>62</a:t>
            </a:fld>
            <a:endParaRPr lang="en-US"/>
          </a:p>
        </p:txBody>
      </p:sp>
      <p:sp>
        <p:nvSpPr>
          <p:cNvPr id="265218" name="Rectangle 2"/>
          <p:cNvSpPr>
            <a:spLocks noGrp="1" noChangeArrowheads="1"/>
          </p:cNvSpPr>
          <p:nvPr>
            <p:ph type="title"/>
          </p:nvPr>
        </p:nvSpPr>
        <p:spPr/>
        <p:txBody>
          <a:bodyPr/>
          <a:lstStyle/>
          <a:p>
            <a:pPr>
              <a:tabLst>
                <a:tab pos="7143750" algn="l"/>
              </a:tabLst>
            </a:pPr>
            <a:r>
              <a:rPr lang="en-GB"/>
              <a:t>ROLAP y MOLAP</a:t>
            </a:r>
            <a:endParaRPr lang="es-ES_tradnl"/>
          </a:p>
        </p:txBody>
      </p:sp>
      <p:sp>
        <p:nvSpPr>
          <p:cNvPr id="266254" name="Text Box 1038"/>
          <p:cNvSpPr txBox="1">
            <a:spLocks noChangeArrowheads="1"/>
          </p:cNvSpPr>
          <p:nvPr/>
        </p:nvSpPr>
        <p:spPr bwMode="auto">
          <a:xfrm>
            <a:off x="1042988" y="1495425"/>
            <a:ext cx="7162800" cy="4905375"/>
          </a:xfrm>
          <a:prstGeom prst="rect">
            <a:avLst/>
          </a:prstGeom>
          <a:noFill/>
          <a:ln w="12700">
            <a:noFill/>
            <a:miter lim="800000"/>
            <a:headEnd/>
            <a:tailEnd/>
          </a:ln>
          <a:effectLst/>
        </p:spPr>
        <p:txBody>
          <a:bodyPr>
            <a:spAutoFit/>
          </a:bodyPr>
          <a:lstStyle/>
          <a:p>
            <a:pPr eaLnBrk="1" hangingPunct="1">
              <a:spcBef>
                <a:spcPct val="50000"/>
              </a:spcBef>
            </a:pPr>
            <a:r>
              <a:rPr lang="es-ES_tradnl">
                <a:latin typeface="Arial" charset="0"/>
              </a:rPr>
              <a:t>ROLAP/MOLAP: Ventajas e Inconvenientes:</a:t>
            </a:r>
          </a:p>
          <a:p>
            <a:pPr eaLnBrk="1" hangingPunct="1">
              <a:spcBef>
                <a:spcPct val="50000"/>
              </a:spcBef>
            </a:pPr>
            <a:r>
              <a:rPr lang="es-ES_tradnl">
                <a:solidFill>
                  <a:srgbClr val="000099"/>
                </a:solidFill>
                <a:latin typeface="Arial" charset="0"/>
              </a:rPr>
              <a:t>ROLAP</a:t>
            </a:r>
          </a:p>
          <a:p>
            <a:pPr marL="757238" lvl="1" indent="-300038" eaLnBrk="1" hangingPunct="1">
              <a:spcBef>
                <a:spcPct val="50000"/>
              </a:spcBef>
              <a:buClr>
                <a:schemeClr val="accent2"/>
              </a:buClr>
              <a:buFont typeface="Wingdings" pitchFamily="2" charset="2"/>
              <a:buChar char="ü"/>
            </a:pPr>
            <a:r>
              <a:rPr lang="es-ES_tradnl" sz="2000">
                <a:latin typeface="Arial" charset="0"/>
              </a:rPr>
              <a:t>pueden aprovechar la tecnología relacional.</a:t>
            </a:r>
          </a:p>
          <a:p>
            <a:pPr marL="757238" lvl="1" indent="-300038" eaLnBrk="1" hangingPunct="1">
              <a:spcBef>
                <a:spcPct val="50000"/>
              </a:spcBef>
              <a:buClr>
                <a:schemeClr val="accent2"/>
              </a:buClr>
              <a:buFont typeface="Wingdings" pitchFamily="2" charset="2"/>
              <a:buChar char="ü"/>
            </a:pPr>
            <a:r>
              <a:rPr lang="es-ES_tradnl" sz="2000">
                <a:latin typeface="Arial" charset="0"/>
              </a:rPr>
              <a:t>pueden utilizarse sistemas relacionales genéricos (más baratos o incluso gratuitos).</a:t>
            </a:r>
          </a:p>
          <a:p>
            <a:pPr marL="757238" lvl="1" indent="-300038" eaLnBrk="1" hangingPunct="1">
              <a:spcBef>
                <a:spcPct val="50000"/>
              </a:spcBef>
              <a:buClr>
                <a:schemeClr val="accent2"/>
              </a:buClr>
              <a:buFont typeface="Wingdings" pitchFamily="2" charset="2"/>
              <a:buChar char="ü"/>
            </a:pPr>
            <a:r>
              <a:rPr lang="es-ES_tradnl" sz="2000">
                <a:latin typeface="Arial" charset="0"/>
              </a:rPr>
              <a:t>el diseño lógico corresponde al físico si se utiliza el diseño de Kimball.</a:t>
            </a:r>
          </a:p>
          <a:p>
            <a:pPr eaLnBrk="1" hangingPunct="1">
              <a:spcBef>
                <a:spcPct val="50000"/>
              </a:spcBef>
            </a:pPr>
            <a:r>
              <a:rPr lang="es-ES_tradnl">
                <a:solidFill>
                  <a:srgbClr val="000099"/>
                </a:solidFill>
                <a:latin typeface="Arial" charset="0"/>
              </a:rPr>
              <a:t>MOLAP:</a:t>
            </a:r>
          </a:p>
          <a:p>
            <a:pPr marL="757238" lvl="1" indent="-300038" eaLnBrk="1" hangingPunct="1">
              <a:spcBef>
                <a:spcPct val="50000"/>
              </a:spcBef>
              <a:buClr>
                <a:schemeClr val="accent2"/>
              </a:buClr>
              <a:buFont typeface="Wingdings" pitchFamily="2" charset="2"/>
              <a:buChar char="ü"/>
            </a:pPr>
            <a:r>
              <a:rPr lang="es-ES_tradnl" sz="2000">
                <a:latin typeface="Arial" charset="0"/>
              </a:rPr>
              <a:t>generalmente más eficientes que los ROLAP.</a:t>
            </a:r>
          </a:p>
          <a:p>
            <a:pPr marL="757238" lvl="1" indent="-300038" eaLnBrk="1" hangingPunct="1">
              <a:spcBef>
                <a:spcPct val="50000"/>
              </a:spcBef>
              <a:buClr>
                <a:schemeClr val="accent2"/>
              </a:buClr>
              <a:buFont typeface="Wingdings" pitchFamily="2" charset="2"/>
              <a:buChar char="ü"/>
            </a:pPr>
            <a:r>
              <a:rPr lang="es-ES_tradnl" sz="2000">
                <a:latin typeface="Arial" charset="0"/>
              </a:rPr>
              <a:t>el coste de los cambios en la visión de los datos.</a:t>
            </a:r>
          </a:p>
          <a:p>
            <a:pPr marL="757238" lvl="1" indent="-300038" eaLnBrk="1" hangingPunct="1">
              <a:spcBef>
                <a:spcPct val="50000"/>
              </a:spcBef>
              <a:buClr>
                <a:schemeClr val="accent2"/>
              </a:buClr>
              <a:buFont typeface="Wingdings" pitchFamily="2" charset="2"/>
              <a:buChar char="ü"/>
            </a:pPr>
            <a:r>
              <a:rPr lang="es-ES_tradnl" sz="2000">
                <a:latin typeface="Arial" charset="0"/>
              </a:rPr>
              <a:t>la construcción de las estructuras multidimensionales.</a:t>
            </a:r>
            <a:endParaRPr lang="es-ES" sz="2000">
              <a:latin typeface="Arial"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número de diapositiva"/>
          <p:cNvSpPr>
            <a:spLocks noGrp="1"/>
          </p:cNvSpPr>
          <p:nvPr>
            <p:ph type="sldNum" sz="quarter" idx="12"/>
          </p:nvPr>
        </p:nvSpPr>
        <p:spPr/>
        <p:txBody>
          <a:bodyPr/>
          <a:lstStyle/>
          <a:p>
            <a:fld id="{DC23E385-04C5-4C5C-B43E-3CB034D40631}" type="slidenum">
              <a:rPr lang="en-US"/>
              <a:pPr/>
              <a:t>63</a:t>
            </a:fld>
            <a:endParaRPr lang="en-US"/>
          </a:p>
        </p:txBody>
      </p:sp>
      <p:sp>
        <p:nvSpPr>
          <p:cNvPr id="125954" name="Rectangle 2"/>
          <p:cNvSpPr>
            <a:spLocks noGrp="1" noChangeArrowheads="1"/>
          </p:cNvSpPr>
          <p:nvPr>
            <p:ph type="title"/>
          </p:nvPr>
        </p:nvSpPr>
        <p:spPr/>
        <p:txBody>
          <a:bodyPr/>
          <a:lstStyle/>
          <a:p>
            <a:pPr>
              <a:tabLst>
                <a:tab pos="7143750" algn="l"/>
              </a:tabLst>
            </a:pPr>
            <a:r>
              <a:rPr lang="en-GB"/>
              <a:t>Carga y Mantenimiento de un A.D.</a:t>
            </a:r>
            <a:endParaRPr lang="es-ES_tradnl"/>
          </a:p>
        </p:txBody>
      </p:sp>
      <p:sp>
        <p:nvSpPr>
          <p:cNvPr id="125956" name="Text Box 4"/>
          <p:cNvSpPr txBox="1">
            <a:spLocks noChangeArrowheads="1"/>
          </p:cNvSpPr>
          <p:nvPr/>
        </p:nvSpPr>
        <p:spPr bwMode="auto">
          <a:xfrm>
            <a:off x="827088" y="1557338"/>
            <a:ext cx="7661275" cy="2763837"/>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2000">
                <a:latin typeface="Arial" charset="0"/>
              </a:rPr>
              <a:t>El sistema encargado del mantenimiento del almacén de datos es el</a:t>
            </a:r>
            <a:r>
              <a:rPr lang="es-ES_tradnl" sz="2000">
                <a:solidFill>
                  <a:srgbClr val="000099"/>
                </a:solidFill>
                <a:latin typeface="Arial" charset="0"/>
              </a:rPr>
              <a:t> Sistema E.T.T*</a:t>
            </a:r>
            <a:r>
              <a:rPr lang="es-ES_tradnl" sz="2000">
                <a:solidFill>
                  <a:schemeClr val="accent2"/>
                </a:solidFill>
                <a:latin typeface="Arial" charset="0"/>
              </a:rPr>
              <a:t> (Extracción -  Transformación -Transporte)</a:t>
            </a:r>
          </a:p>
          <a:p>
            <a:pPr marL="757238" lvl="1" indent="-300038" eaLnBrk="1" hangingPunct="1">
              <a:spcBef>
                <a:spcPct val="50000"/>
              </a:spcBef>
              <a:buFontTx/>
              <a:buChar char="–"/>
            </a:pPr>
            <a:r>
              <a:rPr lang="es-ES_tradnl" sz="1800">
                <a:latin typeface="Arial" charset="0"/>
              </a:rPr>
              <a:t>La construcción del Sistema E.T.T es responsabilidad del equipo de desarrollo del almacén de datos. </a:t>
            </a:r>
          </a:p>
          <a:p>
            <a:pPr marL="757238" lvl="1" indent="-300038" eaLnBrk="1" hangingPunct="1">
              <a:spcBef>
                <a:spcPct val="50000"/>
              </a:spcBef>
              <a:buFontTx/>
              <a:buChar char="–"/>
            </a:pPr>
            <a:r>
              <a:rPr lang="es-ES_tradnl" sz="1800">
                <a:latin typeface="Arial" charset="0"/>
              </a:rPr>
              <a:t>El Sistema E.T.T es construido específicamente para cada almacén de datos. Aproximadamente 50% del esfuerzo.</a:t>
            </a:r>
          </a:p>
          <a:p>
            <a:pPr marL="757238" lvl="1" indent="-300038" eaLnBrk="1" hangingPunct="1">
              <a:spcBef>
                <a:spcPct val="50000"/>
              </a:spcBef>
              <a:buFontTx/>
              <a:buChar char="–"/>
            </a:pPr>
            <a:r>
              <a:rPr lang="es-ES_tradnl" sz="1800">
                <a:latin typeface="Arial" charset="0"/>
              </a:rPr>
              <a:t>En la construcción del E.T.T se pueden utilizar herramientas del mercado o programas diseñados específicamente.</a:t>
            </a:r>
            <a:endParaRPr lang="es-ES_tradnl" sz="1800">
              <a:solidFill>
                <a:schemeClr val="accent2"/>
              </a:solidFill>
              <a:latin typeface="Arial" charset="0"/>
            </a:endParaRPr>
          </a:p>
        </p:txBody>
      </p:sp>
      <p:sp>
        <p:nvSpPr>
          <p:cNvPr id="125957" name="Text Box 5"/>
          <p:cNvSpPr txBox="1">
            <a:spLocks noChangeArrowheads="1"/>
          </p:cNvSpPr>
          <p:nvPr/>
        </p:nvSpPr>
        <p:spPr bwMode="auto">
          <a:xfrm>
            <a:off x="893763" y="4451350"/>
            <a:ext cx="7648575" cy="1497013"/>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2000">
                <a:solidFill>
                  <a:srgbClr val="000099"/>
                </a:solidFill>
                <a:latin typeface="Arial" charset="0"/>
              </a:rPr>
              <a:t>Funciones del Sistema E.T.T:</a:t>
            </a:r>
          </a:p>
          <a:p>
            <a:pPr marL="665163" lvl="1" indent="-207963" eaLnBrk="1" hangingPunct="1">
              <a:spcBef>
                <a:spcPct val="50000"/>
              </a:spcBef>
              <a:buFontTx/>
              <a:buChar char="–"/>
            </a:pPr>
            <a:r>
              <a:rPr lang="es-ES_tradnl" sz="1800">
                <a:latin typeface="Arial" charset="0"/>
              </a:rPr>
              <a:t>Carga inicial. </a:t>
            </a:r>
            <a:r>
              <a:rPr lang="es-ES_tradnl" sz="1800">
                <a:solidFill>
                  <a:schemeClr val="accent2"/>
                </a:solidFill>
                <a:latin typeface="Arial" charset="0"/>
              </a:rPr>
              <a:t>(initial load)</a:t>
            </a:r>
          </a:p>
          <a:p>
            <a:pPr marL="665163" lvl="1" indent="-207963" eaLnBrk="1" hangingPunct="1">
              <a:spcBef>
                <a:spcPct val="50000"/>
              </a:spcBef>
              <a:buFontTx/>
              <a:buChar char="–"/>
            </a:pPr>
            <a:r>
              <a:rPr lang="es-ES_tradnl" sz="1800">
                <a:latin typeface="Arial" charset="0"/>
              </a:rPr>
              <a:t>Mantenimiento o </a:t>
            </a:r>
            <a:r>
              <a:rPr lang="es-ES_tradnl" sz="1800" i="1">
                <a:latin typeface="Arial" charset="0"/>
              </a:rPr>
              <a:t>refresco</a:t>
            </a:r>
            <a:r>
              <a:rPr lang="es-ES_tradnl" sz="1800">
                <a:latin typeface="Arial" charset="0"/>
              </a:rPr>
              <a:t> periódico: inmediato, diario, semanal, mensual,... </a:t>
            </a:r>
            <a:r>
              <a:rPr lang="es-ES_tradnl" sz="1800">
                <a:solidFill>
                  <a:schemeClr val="accent2"/>
                </a:solidFill>
                <a:latin typeface="Arial" charset="0"/>
              </a:rPr>
              <a:t>(refreshment)</a:t>
            </a:r>
          </a:p>
        </p:txBody>
      </p:sp>
      <p:sp>
        <p:nvSpPr>
          <p:cNvPr id="125958" name="Text Box 6"/>
          <p:cNvSpPr txBox="1">
            <a:spLocks noChangeArrowheads="1"/>
          </p:cNvSpPr>
          <p:nvPr/>
        </p:nvSpPr>
        <p:spPr bwMode="auto">
          <a:xfrm>
            <a:off x="765175" y="6254750"/>
            <a:ext cx="7366000" cy="336550"/>
          </a:xfrm>
          <a:prstGeom prst="rect">
            <a:avLst/>
          </a:prstGeom>
          <a:noFill/>
          <a:ln w="12700">
            <a:noFill/>
            <a:miter lim="800000"/>
            <a:headEnd/>
            <a:tailEnd/>
          </a:ln>
          <a:effectLst/>
        </p:spPr>
        <p:txBody>
          <a:bodyPr>
            <a:spAutoFit/>
          </a:bodyPr>
          <a:lstStyle/>
          <a:p>
            <a:pPr eaLnBrk="1" hangingPunct="1">
              <a:spcBef>
                <a:spcPct val="50000"/>
              </a:spcBef>
            </a:pPr>
            <a:r>
              <a:rPr lang="es-ES_tradnl" sz="1600">
                <a:latin typeface="Arial" charset="0"/>
              </a:rPr>
              <a:t>* Conocido también por “E.T.L: Extracción – Transformación – Load (carga)”</a:t>
            </a:r>
            <a:endParaRPr lang="es-ES" sz="1600">
              <a:latin typeface="Arial"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4 Marcador de número de diapositiva"/>
          <p:cNvSpPr>
            <a:spLocks noGrp="1"/>
          </p:cNvSpPr>
          <p:nvPr>
            <p:ph type="sldNum" sz="quarter" idx="12"/>
          </p:nvPr>
        </p:nvSpPr>
        <p:spPr/>
        <p:txBody>
          <a:bodyPr/>
          <a:lstStyle/>
          <a:p>
            <a:fld id="{961BBFC3-4413-43BF-85D8-C8D4E8CF04BB}" type="slidenum">
              <a:rPr lang="en-US"/>
              <a:pPr/>
              <a:t>64</a:t>
            </a:fld>
            <a:endParaRPr lang="en-US"/>
          </a:p>
        </p:txBody>
      </p:sp>
      <p:sp>
        <p:nvSpPr>
          <p:cNvPr id="267266" name="Rectangle 2"/>
          <p:cNvSpPr>
            <a:spLocks noGrp="1" noChangeArrowheads="1"/>
          </p:cNvSpPr>
          <p:nvPr>
            <p:ph type="title"/>
          </p:nvPr>
        </p:nvSpPr>
        <p:spPr/>
        <p:txBody>
          <a:bodyPr/>
          <a:lstStyle/>
          <a:p>
            <a:pPr>
              <a:tabLst>
                <a:tab pos="7143750" algn="l"/>
              </a:tabLst>
            </a:pPr>
            <a:r>
              <a:rPr lang="en-GB"/>
              <a:t>Carga y Mantenimiento de un A.D.</a:t>
            </a:r>
            <a:endParaRPr lang="es-ES_tradnl"/>
          </a:p>
        </p:txBody>
      </p:sp>
      <p:sp>
        <p:nvSpPr>
          <p:cNvPr id="267273" name="Line 9"/>
          <p:cNvSpPr>
            <a:spLocks noChangeShapeType="1"/>
          </p:cNvSpPr>
          <p:nvPr/>
        </p:nvSpPr>
        <p:spPr bwMode="auto">
          <a:xfrm>
            <a:off x="5337175" y="3130550"/>
            <a:ext cx="1952625" cy="0"/>
          </a:xfrm>
          <a:prstGeom prst="line">
            <a:avLst/>
          </a:prstGeom>
          <a:noFill/>
          <a:ln w="25400">
            <a:solidFill>
              <a:schemeClr val="hlink"/>
            </a:solidFill>
            <a:round/>
            <a:headEnd type="none" w="sm" len="sm"/>
            <a:tailEnd type="stealth" w="med" len="lg"/>
          </a:ln>
          <a:effectLst/>
        </p:spPr>
        <p:txBody>
          <a:bodyPr/>
          <a:lstStyle/>
          <a:p>
            <a:endParaRPr lang="es-MX"/>
          </a:p>
        </p:txBody>
      </p:sp>
      <p:sp>
        <p:nvSpPr>
          <p:cNvPr id="267274" name="Line 10"/>
          <p:cNvSpPr>
            <a:spLocks noChangeShapeType="1"/>
          </p:cNvSpPr>
          <p:nvPr/>
        </p:nvSpPr>
        <p:spPr bwMode="auto">
          <a:xfrm>
            <a:off x="2600325" y="3060700"/>
            <a:ext cx="1412875" cy="12700"/>
          </a:xfrm>
          <a:prstGeom prst="line">
            <a:avLst/>
          </a:prstGeom>
          <a:noFill/>
          <a:ln w="25400">
            <a:solidFill>
              <a:schemeClr val="hlink"/>
            </a:solidFill>
            <a:round/>
            <a:headEnd type="none" w="sm" len="sm"/>
            <a:tailEnd type="stealth" w="med" len="lg"/>
          </a:ln>
          <a:effectLst/>
        </p:spPr>
        <p:txBody>
          <a:bodyPr/>
          <a:lstStyle/>
          <a:p>
            <a:endParaRPr lang="es-MX"/>
          </a:p>
        </p:txBody>
      </p:sp>
      <p:sp>
        <p:nvSpPr>
          <p:cNvPr id="267275" name="Rectangle 11"/>
          <p:cNvSpPr>
            <a:spLocks noChangeArrowheads="1"/>
          </p:cNvSpPr>
          <p:nvPr/>
        </p:nvSpPr>
        <p:spPr bwMode="auto">
          <a:xfrm>
            <a:off x="3703638" y="1695450"/>
            <a:ext cx="1752600" cy="393700"/>
          </a:xfrm>
          <a:prstGeom prst="rect">
            <a:avLst/>
          </a:prstGeom>
          <a:solidFill>
            <a:srgbClr val="99CCFF"/>
          </a:solidFill>
          <a:ln w="12700">
            <a:solidFill>
              <a:schemeClr val="bg2"/>
            </a:solidFill>
            <a:miter lim="800000"/>
            <a:headEnd/>
            <a:tailEnd/>
          </a:ln>
          <a:effectLst/>
        </p:spPr>
        <p:txBody>
          <a:bodyPr wrap="none" lIns="92075" tIns="46038" rIns="92075" bIns="46038" anchor="ctr"/>
          <a:lstStyle/>
          <a:p>
            <a:pPr algn="ctr"/>
            <a:r>
              <a:rPr lang="es-ES_tradnl" sz="1600" b="1">
                <a:solidFill>
                  <a:srgbClr val="000000"/>
                </a:solidFill>
                <a:latin typeface="Arial" charset="0"/>
              </a:rPr>
              <a:t>Correspondencia</a:t>
            </a:r>
            <a:endParaRPr lang="es-ES" sz="1600" b="1">
              <a:solidFill>
                <a:srgbClr val="000000"/>
              </a:solidFill>
              <a:latin typeface="Arial" charset="0"/>
            </a:endParaRPr>
          </a:p>
        </p:txBody>
      </p:sp>
      <p:sp>
        <p:nvSpPr>
          <p:cNvPr id="267276" name="Arc 12"/>
          <p:cNvSpPr>
            <a:spLocks/>
          </p:cNvSpPr>
          <p:nvPr/>
        </p:nvSpPr>
        <p:spPr bwMode="auto">
          <a:xfrm rot="10800000">
            <a:off x="2119313" y="1917700"/>
            <a:ext cx="1522412" cy="800100"/>
          </a:xfrm>
          <a:custGeom>
            <a:avLst/>
            <a:gdLst>
              <a:gd name="G0" fmla="+- 667 0 0"/>
              <a:gd name="G1" fmla="+- 0 0 0"/>
              <a:gd name="G2" fmla="+- 21600 0 0"/>
              <a:gd name="T0" fmla="*/ 22267 w 22267"/>
              <a:gd name="T1" fmla="*/ 0 h 21600"/>
              <a:gd name="T2" fmla="*/ 0 w 22267"/>
              <a:gd name="T3" fmla="*/ 21590 h 21600"/>
              <a:gd name="T4" fmla="*/ 667 w 22267"/>
              <a:gd name="T5" fmla="*/ 0 h 21600"/>
            </a:gdLst>
            <a:ahLst/>
            <a:cxnLst>
              <a:cxn ang="0">
                <a:pos x="T0" y="T1"/>
              </a:cxn>
              <a:cxn ang="0">
                <a:pos x="T2" y="T3"/>
              </a:cxn>
              <a:cxn ang="0">
                <a:pos x="T4" y="T5"/>
              </a:cxn>
            </a:cxnLst>
            <a:rect l="0" t="0" r="r" b="b"/>
            <a:pathLst>
              <a:path w="22267" h="21600" fill="none" extrusionOk="0">
                <a:moveTo>
                  <a:pt x="22267" y="0"/>
                </a:moveTo>
                <a:cubicBezTo>
                  <a:pt x="22267" y="11929"/>
                  <a:pt x="12596" y="21600"/>
                  <a:pt x="667" y="21600"/>
                </a:cubicBezTo>
                <a:cubicBezTo>
                  <a:pt x="444" y="21600"/>
                  <a:pt x="222" y="21596"/>
                  <a:pt x="0" y="21589"/>
                </a:cubicBezTo>
              </a:path>
              <a:path w="22267" h="21600" stroke="0" extrusionOk="0">
                <a:moveTo>
                  <a:pt x="22267" y="0"/>
                </a:moveTo>
                <a:cubicBezTo>
                  <a:pt x="22267" y="11929"/>
                  <a:pt x="12596" y="21600"/>
                  <a:pt x="667" y="21600"/>
                </a:cubicBezTo>
                <a:cubicBezTo>
                  <a:pt x="444" y="21600"/>
                  <a:pt x="222" y="21596"/>
                  <a:pt x="0" y="21589"/>
                </a:cubicBezTo>
                <a:lnTo>
                  <a:pt x="667" y="0"/>
                </a:lnTo>
                <a:close/>
              </a:path>
            </a:pathLst>
          </a:custGeom>
          <a:noFill/>
          <a:ln w="25400" cap="rnd">
            <a:solidFill>
              <a:schemeClr val="hlink"/>
            </a:solidFill>
            <a:round/>
            <a:headEnd type="none" w="sm" len="sm"/>
            <a:tailEnd type="stealth" w="med" len="lg"/>
          </a:ln>
          <a:effectLst/>
        </p:spPr>
        <p:txBody>
          <a:bodyPr/>
          <a:lstStyle/>
          <a:p>
            <a:endParaRPr lang="es-MX"/>
          </a:p>
        </p:txBody>
      </p:sp>
      <p:sp>
        <p:nvSpPr>
          <p:cNvPr id="267277" name="Rectangle 13"/>
          <p:cNvSpPr>
            <a:spLocks noChangeArrowheads="1"/>
          </p:cNvSpPr>
          <p:nvPr/>
        </p:nvSpPr>
        <p:spPr bwMode="auto">
          <a:xfrm>
            <a:off x="679450" y="3422650"/>
            <a:ext cx="1809750" cy="530225"/>
          </a:xfrm>
          <a:prstGeom prst="rect">
            <a:avLst/>
          </a:prstGeom>
          <a:noFill/>
          <a:ln w="9525">
            <a:noFill/>
            <a:miter lim="800000"/>
            <a:headEnd/>
            <a:tailEnd/>
          </a:ln>
          <a:effectLst/>
        </p:spPr>
        <p:txBody>
          <a:bodyPr lIns="92075" tIns="46038" rIns="92075" bIns="46038">
            <a:spAutoFit/>
          </a:bodyPr>
          <a:lstStyle/>
          <a:p>
            <a:pPr algn="ctr" defTabSz="822325">
              <a:lnSpc>
                <a:spcPct val="80000"/>
              </a:lnSpc>
              <a:spcBef>
                <a:spcPct val="50000"/>
              </a:spcBef>
            </a:pPr>
            <a:r>
              <a:rPr lang="es-ES_tradnl" sz="1800">
                <a:solidFill>
                  <a:srgbClr val="000099"/>
                </a:solidFill>
                <a:latin typeface="Arial" charset="0"/>
              </a:rPr>
              <a:t>Bases de datos operacionales</a:t>
            </a:r>
            <a:endParaRPr lang="es-ES" sz="1800">
              <a:solidFill>
                <a:srgbClr val="000099"/>
              </a:solidFill>
              <a:latin typeface="Arial" charset="0"/>
            </a:endParaRPr>
          </a:p>
        </p:txBody>
      </p:sp>
      <p:sp>
        <p:nvSpPr>
          <p:cNvPr id="267278" name="Rectangle 14"/>
          <p:cNvSpPr>
            <a:spLocks noChangeArrowheads="1"/>
          </p:cNvSpPr>
          <p:nvPr/>
        </p:nvSpPr>
        <p:spPr bwMode="auto">
          <a:xfrm>
            <a:off x="3711575" y="4060825"/>
            <a:ext cx="2101850" cy="530225"/>
          </a:xfrm>
          <a:prstGeom prst="rect">
            <a:avLst/>
          </a:prstGeom>
          <a:noFill/>
          <a:ln w="9525">
            <a:noFill/>
            <a:miter lim="800000"/>
            <a:headEnd/>
            <a:tailEnd/>
          </a:ln>
          <a:effectLst/>
        </p:spPr>
        <p:txBody>
          <a:bodyPr lIns="92075" tIns="46038" rIns="92075" bIns="46038">
            <a:spAutoFit/>
          </a:bodyPr>
          <a:lstStyle/>
          <a:p>
            <a:pPr algn="ctr" defTabSz="822325">
              <a:lnSpc>
                <a:spcPct val="80000"/>
              </a:lnSpc>
              <a:spcBef>
                <a:spcPct val="50000"/>
              </a:spcBef>
            </a:pPr>
            <a:r>
              <a:rPr lang="es-ES_tradnl" sz="1800">
                <a:solidFill>
                  <a:srgbClr val="000099"/>
                </a:solidFill>
                <a:latin typeface="Arial" charset="0"/>
              </a:rPr>
              <a:t>Almacenamiento intermedio</a:t>
            </a:r>
            <a:endParaRPr lang="es-ES" sz="1800">
              <a:solidFill>
                <a:srgbClr val="000099"/>
              </a:solidFill>
              <a:latin typeface="Arial" charset="0"/>
            </a:endParaRPr>
          </a:p>
        </p:txBody>
      </p:sp>
      <p:sp>
        <p:nvSpPr>
          <p:cNvPr id="267279" name="Rectangle 15"/>
          <p:cNvSpPr>
            <a:spLocks noChangeArrowheads="1"/>
          </p:cNvSpPr>
          <p:nvPr/>
        </p:nvSpPr>
        <p:spPr bwMode="auto">
          <a:xfrm>
            <a:off x="7137400" y="3894138"/>
            <a:ext cx="1416050" cy="530225"/>
          </a:xfrm>
          <a:prstGeom prst="rect">
            <a:avLst/>
          </a:prstGeom>
          <a:noFill/>
          <a:ln w="9525">
            <a:noFill/>
            <a:miter lim="800000"/>
            <a:headEnd/>
            <a:tailEnd/>
          </a:ln>
          <a:effectLst/>
        </p:spPr>
        <p:txBody>
          <a:bodyPr lIns="92075" tIns="46038" rIns="92075" bIns="46038">
            <a:spAutoFit/>
          </a:bodyPr>
          <a:lstStyle/>
          <a:p>
            <a:pPr algn="ctr" defTabSz="822325">
              <a:lnSpc>
                <a:spcPct val="80000"/>
              </a:lnSpc>
              <a:spcBef>
                <a:spcPct val="50000"/>
              </a:spcBef>
            </a:pPr>
            <a:r>
              <a:rPr lang="es-ES_tradnl" sz="1800">
                <a:solidFill>
                  <a:srgbClr val="000099"/>
                </a:solidFill>
                <a:latin typeface="Arial" charset="0"/>
              </a:rPr>
              <a:t>Almacén de datos</a:t>
            </a:r>
            <a:endParaRPr lang="es-ES" sz="1800">
              <a:solidFill>
                <a:srgbClr val="000099"/>
              </a:solidFill>
              <a:latin typeface="Arial" charset="0"/>
            </a:endParaRPr>
          </a:p>
        </p:txBody>
      </p:sp>
      <p:grpSp>
        <p:nvGrpSpPr>
          <p:cNvPr id="267280" name="Group 16"/>
          <p:cNvGrpSpPr>
            <a:grpSpLocks/>
          </p:cNvGrpSpPr>
          <p:nvPr/>
        </p:nvGrpSpPr>
        <p:grpSpPr bwMode="auto">
          <a:xfrm>
            <a:off x="4071938" y="2571750"/>
            <a:ext cx="971550" cy="823913"/>
            <a:chOff x="2401" y="1896"/>
            <a:chExt cx="612" cy="519"/>
          </a:xfrm>
        </p:grpSpPr>
        <p:sp>
          <p:nvSpPr>
            <p:cNvPr id="267281" name="Rectangle 17"/>
            <p:cNvSpPr>
              <a:spLocks noChangeArrowheads="1"/>
            </p:cNvSpPr>
            <p:nvPr/>
          </p:nvSpPr>
          <p:spPr bwMode="auto">
            <a:xfrm>
              <a:off x="2401" y="2002"/>
              <a:ext cx="612" cy="310"/>
            </a:xfrm>
            <a:prstGeom prst="rect">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67282" name="Oval 18"/>
            <p:cNvSpPr>
              <a:spLocks noChangeArrowheads="1"/>
            </p:cNvSpPr>
            <p:nvPr/>
          </p:nvSpPr>
          <p:spPr bwMode="auto">
            <a:xfrm>
              <a:off x="2401" y="1896"/>
              <a:ext cx="612" cy="199"/>
            </a:xfrm>
            <a:prstGeom prst="ellipse">
              <a:avLst/>
            </a:prstGeom>
            <a:gradFill rotWithShape="0">
              <a:gsLst>
                <a:gs pos="0">
                  <a:srgbClr val="FFFF99">
                    <a:gamma/>
                    <a:shade val="80000"/>
                    <a:invGamma/>
                  </a:srgbClr>
                </a:gs>
                <a:gs pos="100000">
                  <a:srgbClr val="FFFF99"/>
                </a:gs>
              </a:gsLst>
              <a:lin ang="5400000" scaled="1"/>
            </a:gradFill>
            <a:ln w="9525">
              <a:solidFill>
                <a:schemeClr val="tx1"/>
              </a:solidFill>
              <a:round/>
              <a:headEnd/>
              <a:tailEnd/>
            </a:ln>
            <a:effectLst/>
          </p:spPr>
          <p:txBody>
            <a:bodyPr wrap="none" anchor="ctr"/>
            <a:lstStyle/>
            <a:p>
              <a:endParaRPr lang="es-MX"/>
            </a:p>
          </p:txBody>
        </p:sp>
        <p:sp>
          <p:nvSpPr>
            <p:cNvPr id="267283" name="Oval 19"/>
            <p:cNvSpPr>
              <a:spLocks noChangeArrowheads="1"/>
            </p:cNvSpPr>
            <p:nvPr/>
          </p:nvSpPr>
          <p:spPr bwMode="auto">
            <a:xfrm>
              <a:off x="2401" y="2216"/>
              <a:ext cx="612" cy="199"/>
            </a:xfrm>
            <a:prstGeom prst="ellipse">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round/>
              <a:headEnd/>
              <a:tailEnd/>
            </a:ln>
            <a:effectLst/>
          </p:spPr>
          <p:txBody>
            <a:bodyPr wrap="none" anchor="ctr"/>
            <a:lstStyle/>
            <a:p>
              <a:endParaRPr lang="es-MX"/>
            </a:p>
          </p:txBody>
        </p:sp>
      </p:grpSp>
      <p:grpSp>
        <p:nvGrpSpPr>
          <p:cNvPr id="267284" name="Group 20"/>
          <p:cNvGrpSpPr>
            <a:grpSpLocks/>
          </p:cNvGrpSpPr>
          <p:nvPr/>
        </p:nvGrpSpPr>
        <p:grpSpPr bwMode="auto">
          <a:xfrm>
            <a:off x="7424738" y="2652713"/>
            <a:ext cx="844550" cy="755650"/>
            <a:chOff x="4585" y="1555"/>
            <a:chExt cx="532" cy="412"/>
          </a:xfrm>
        </p:grpSpPr>
        <p:sp>
          <p:nvSpPr>
            <p:cNvPr id="267285" name="Rectangle 21"/>
            <p:cNvSpPr>
              <a:spLocks noChangeArrowheads="1"/>
            </p:cNvSpPr>
            <p:nvPr/>
          </p:nvSpPr>
          <p:spPr bwMode="auto">
            <a:xfrm>
              <a:off x="4585" y="163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67286" name="Oval 22"/>
            <p:cNvSpPr>
              <a:spLocks noChangeArrowheads="1"/>
            </p:cNvSpPr>
            <p:nvPr/>
          </p:nvSpPr>
          <p:spPr bwMode="auto">
            <a:xfrm>
              <a:off x="4585" y="1555"/>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267287" name="Oval 23"/>
            <p:cNvSpPr>
              <a:spLocks noChangeArrowheads="1"/>
            </p:cNvSpPr>
            <p:nvPr/>
          </p:nvSpPr>
          <p:spPr bwMode="auto">
            <a:xfrm>
              <a:off x="4585" y="180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sp>
        <p:nvSpPr>
          <p:cNvPr id="267288" name="Arc 24"/>
          <p:cNvSpPr>
            <a:spLocks/>
          </p:cNvSpPr>
          <p:nvPr/>
        </p:nvSpPr>
        <p:spPr bwMode="auto">
          <a:xfrm rot="10800000">
            <a:off x="5522913" y="1879600"/>
            <a:ext cx="2251075" cy="9144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hlink"/>
            </a:solidFill>
            <a:round/>
            <a:headEnd type="none" w="sm" len="sm"/>
            <a:tailEnd type="stealth" w="med" len="lg"/>
          </a:ln>
          <a:effectLst/>
        </p:spPr>
        <p:txBody>
          <a:bodyPr/>
          <a:lstStyle/>
          <a:p>
            <a:endParaRPr lang="es-MX"/>
          </a:p>
        </p:txBody>
      </p:sp>
      <p:sp>
        <p:nvSpPr>
          <p:cNvPr id="267289" name="Rectangle 25"/>
          <p:cNvSpPr>
            <a:spLocks noChangeArrowheads="1"/>
          </p:cNvSpPr>
          <p:nvPr/>
        </p:nvSpPr>
        <p:spPr bwMode="auto">
          <a:xfrm>
            <a:off x="3997325" y="3492500"/>
            <a:ext cx="1292225" cy="374650"/>
          </a:xfrm>
          <a:prstGeom prst="rect">
            <a:avLst/>
          </a:prstGeom>
          <a:solidFill>
            <a:srgbClr val="FFCC66"/>
          </a:solidFill>
          <a:ln w="12700">
            <a:solidFill>
              <a:schemeClr val="bg2"/>
            </a:solidFill>
            <a:miter lim="800000"/>
            <a:headEnd/>
            <a:tailEnd/>
          </a:ln>
          <a:effectLst/>
        </p:spPr>
        <p:txBody>
          <a:bodyPr wrap="none" lIns="92075" tIns="46038" rIns="92075" bIns="46038" anchor="ctr"/>
          <a:lstStyle/>
          <a:p>
            <a:pPr algn="ctr"/>
            <a:r>
              <a:rPr lang="es-ES_tradnl" sz="1200" b="1">
                <a:solidFill>
                  <a:srgbClr val="000000"/>
                </a:solidFill>
                <a:latin typeface="Arial" charset="0"/>
              </a:rPr>
              <a:t>Transformación</a:t>
            </a:r>
            <a:endParaRPr lang="es-ES" sz="1200" b="1">
              <a:solidFill>
                <a:srgbClr val="000000"/>
              </a:solidFill>
              <a:latin typeface="Arial" charset="0"/>
            </a:endParaRPr>
          </a:p>
        </p:txBody>
      </p:sp>
      <p:sp>
        <p:nvSpPr>
          <p:cNvPr id="267290" name="Rectangle 26"/>
          <p:cNvSpPr>
            <a:spLocks noChangeArrowheads="1"/>
          </p:cNvSpPr>
          <p:nvPr/>
        </p:nvSpPr>
        <p:spPr bwMode="auto">
          <a:xfrm>
            <a:off x="2803525" y="2590800"/>
            <a:ext cx="1101725" cy="374650"/>
          </a:xfrm>
          <a:prstGeom prst="rect">
            <a:avLst/>
          </a:prstGeom>
          <a:solidFill>
            <a:srgbClr val="FFCC66"/>
          </a:solidFill>
          <a:ln w="12700">
            <a:solidFill>
              <a:schemeClr val="bg2"/>
            </a:solidFill>
            <a:miter lim="800000"/>
            <a:headEnd/>
            <a:tailEnd/>
          </a:ln>
          <a:effectLst/>
        </p:spPr>
        <p:txBody>
          <a:bodyPr wrap="none" lIns="92075" tIns="46038" rIns="92075" bIns="46038" anchor="ctr"/>
          <a:lstStyle/>
          <a:p>
            <a:pPr algn="ctr"/>
            <a:r>
              <a:rPr lang="es-ES_tradnl" sz="1200" b="1">
                <a:solidFill>
                  <a:srgbClr val="000000"/>
                </a:solidFill>
                <a:latin typeface="Arial" charset="0"/>
              </a:rPr>
              <a:t>Extracción</a:t>
            </a:r>
            <a:endParaRPr lang="es-ES" sz="1200" b="1">
              <a:solidFill>
                <a:srgbClr val="000000"/>
              </a:solidFill>
              <a:latin typeface="Arial" charset="0"/>
            </a:endParaRPr>
          </a:p>
        </p:txBody>
      </p:sp>
      <p:sp>
        <p:nvSpPr>
          <p:cNvPr id="267291" name="Rectangle 27"/>
          <p:cNvSpPr>
            <a:spLocks noChangeArrowheads="1"/>
          </p:cNvSpPr>
          <p:nvPr/>
        </p:nvSpPr>
        <p:spPr bwMode="auto">
          <a:xfrm>
            <a:off x="5762625" y="2641600"/>
            <a:ext cx="1076325" cy="374650"/>
          </a:xfrm>
          <a:prstGeom prst="rect">
            <a:avLst/>
          </a:prstGeom>
          <a:solidFill>
            <a:srgbClr val="FFCC66"/>
          </a:solidFill>
          <a:ln w="12700">
            <a:solidFill>
              <a:schemeClr val="bg2"/>
            </a:solidFill>
            <a:miter lim="800000"/>
            <a:headEnd/>
            <a:tailEnd/>
          </a:ln>
          <a:effectLst/>
        </p:spPr>
        <p:txBody>
          <a:bodyPr wrap="none" lIns="92075" tIns="46038" rIns="92075" bIns="46038" anchor="ctr"/>
          <a:lstStyle/>
          <a:p>
            <a:pPr algn="ctr"/>
            <a:r>
              <a:rPr lang="es-ES_tradnl" sz="1200" b="1">
                <a:solidFill>
                  <a:srgbClr val="000000"/>
                </a:solidFill>
                <a:latin typeface="Arial" charset="0"/>
              </a:rPr>
              <a:t>Transporte</a:t>
            </a:r>
            <a:endParaRPr lang="es-ES" sz="1200" b="1">
              <a:solidFill>
                <a:srgbClr val="000000"/>
              </a:solidFill>
              <a:latin typeface="Arial" charset="0"/>
            </a:endParaRPr>
          </a:p>
        </p:txBody>
      </p:sp>
      <p:grpSp>
        <p:nvGrpSpPr>
          <p:cNvPr id="267292" name="Group 28"/>
          <p:cNvGrpSpPr>
            <a:grpSpLocks/>
          </p:cNvGrpSpPr>
          <p:nvPr/>
        </p:nvGrpSpPr>
        <p:grpSpPr bwMode="auto">
          <a:xfrm>
            <a:off x="609600" y="2743200"/>
            <a:ext cx="1924050" cy="666750"/>
            <a:chOff x="572" y="1740"/>
            <a:chExt cx="1212" cy="420"/>
          </a:xfrm>
        </p:grpSpPr>
        <p:grpSp>
          <p:nvGrpSpPr>
            <p:cNvPr id="267293" name="Group 29"/>
            <p:cNvGrpSpPr>
              <a:grpSpLocks/>
            </p:cNvGrpSpPr>
            <p:nvPr/>
          </p:nvGrpSpPr>
          <p:grpSpPr bwMode="auto">
            <a:xfrm>
              <a:off x="1276" y="1756"/>
              <a:ext cx="508" cy="404"/>
              <a:chOff x="1548" y="2501"/>
              <a:chExt cx="532" cy="412"/>
            </a:xfrm>
          </p:grpSpPr>
          <p:sp>
            <p:nvSpPr>
              <p:cNvPr id="267294" name="Rectangle 30"/>
              <p:cNvSpPr>
                <a:spLocks noChangeArrowheads="1"/>
              </p:cNvSpPr>
              <p:nvPr/>
            </p:nvSpPr>
            <p:spPr bwMode="auto">
              <a:xfrm>
                <a:off x="1548" y="2585"/>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67295" name="Oval 31"/>
              <p:cNvSpPr>
                <a:spLocks noChangeArrowheads="1"/>
              </p:cNvSpPr>
              <p:nvPr/>
            </p:nvSpPr>
            <p:spPr bwMode="auto">
              <a:xfrm>
                <a:off x="1548" y="2501"/>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267296" name="Oval 32"/>
              <p:cNvSpPr>
                <a:spLocks noChangeArrowheads="1"/>
              </p:cNvSpPr>
              <p:nvPr/>
            </p:nvSpPr>
            <p:spPr bwMode="auto">
              <a:xfrm>
                <a:off x="1548" y="2755"/>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grpSp>
          <p:nvGrpSpPr>
            <p:cNvPr id="267297" name="Group 33"/>
            <p:cNvGrpSpPr>
              <a:grpSpLocks/>
            </p:cNvGrpSpPr>
            <p:nvPr/>
          </p:nvGrpSpPr>
          <p:grpSpPr bwMode="auto">
            <a:xfrm>
              <a:off x="876" y="1748"/>
              <a:ext cx="508" cy="412"/>
              <a:chOff x="1148" y="2493"/>
              <a:chExt cx="532" cy="412"/>
            </a:xfrm>
          </p:grpSpPr>
          <p:sp>
            <p:nvSpPr>
              <p:cNvPr id="267298" name="Rectangle 34"/>
              <p:cNvSpPr>
                <a:spLocks noChangeArrowheads="1"/>
              </p:cNvSpPr>
              <p:nvPr/>
            </p:nvSpPr>
            <p:spPr bwMode="auto">
              <a:xfrm>
                <a:off x="1148" y="2577"/>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67299" name="Oval 35"/>
              <p:cNvSpPr>
                <a:spLocks noChangeArrowheads="1"/>
              </p:cNvSpPr>
              <p:nvPr/>
            </p:nvSpPr>
            <p:spPr bwMode="auto">
              <a:xfrm>
                <a:off x="1148" y="2493"/>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267300" name="Oval 36"/>
              <p:cNvSpPr>
                <a:spLocks noChangeArrowheads="1"/>
              </p:cNvSpPr>
              <p:nvPr/>
            </p:nvSpPr>
            <p:spPr bwMode="auto">
              <a:xfrm>
                <a:off x="1148" y="2747"/>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grpSp>
          <p:nvGrpSpPr>
            <p:cNvPr id="267301" name="Group 37"/>
            <p:cNvGrpSpPr>
              <a:grpSpLocks/>
            </p:cNvGrpSpPr>
            <p:nvPr/>
          </p:nvGrpSpPr>
          <p:grpSpPr bwMode="auto">
            <a:xfrm>
              <a:off x="572" y="1740"/>
              <a:ext cx="436" cy="420"/>
              <a:chOff x="748" y="2485"/>
              <a:chExt cx="532" cy="412"/>
            </a:xfrm>
          </p:grpSpPr>
          <p:sp>
            <p:nvSpPr>
              <p:cNvPr id="267302" name="Rectangle 38"/>
              <p:cNvSpPr>
                <a:spLocks noChangeArrowheads="1"/>
              </p:cNvSpPr>
              <p:nvPr/>
            </p:nvSpPr>
            <p:spPr bwMode="auto">
              <a:xfrm>
                <a:off x="748" y="256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67303" name="Oval 39"/>
              <p:cNvSpPr>
                <a:spLocks noChangeArrowheads="1"/>
              </p:cNvSpPr>
              <p:nvPr/>
            </p:nvSpPr>
            <p:spPr bwMode="auto">
              <a:xfrm>
                <a:off x="748" y="2485"/>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267304" name="Oval 40"/>
              <p:cNvSpPr>
                <a:spLocks noChangeArrowheads="1"/>
              </p:cNvSpPr>
              <p:nvPr/>
            </p:nvSpPr>
            <p:spPr bwMode="auto">
              <a:xfrm>
                <a:off x="748" y="273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grpSp>
      <p:sp>
        <p:nvSpPr>
          <p:cNvPr id="267305" name="Rectangle 41"/>
          <p:cNvSpPr>
            <a:spLocks noChangeArrowheads="1"/>
          </p:cNvSpPr>
          <p:nvPr/>
        </p:nvSpPr>
        <p:spPr bwMode="auto">
          <a:xfrm>
            <a:off x="1981200" y="4876800"/>
            <a:ext cx="6953250" cy="1797050"/>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spcBef>
                <a:spcPct val="20000"/>
              </a:spcBef>
              <a:buClr>
                <a:schemeClr val="accent1"/>
              </a:buClr>
              <a:tabLst>
                <a:tab pos="576263" algn="l"/>
              </a:tabLst>
            </a:pPr>
            <a:r>
              <a:rPr lang="es-ES_tradnl" sz="2000">
                <a:solidFill>
                  <a:schemeClr val="accent2"/>
                </a:solidFill>
                <a:latin typeface="Arial" charset="0"/>
              </a:rPr>
              <a:t>El Almacenamiento intermedio permite:</a:t>
            </a:r>
            <a:endParaRPr lang="es-ES" sz="2000">
              <a:solidFill>
                <a:schemeClr val="accent2"/>
              </a:solidFill>
              <a:latin typeface="Arial" charset="0"/>
            </a:endParaRPr>
          </a:p>
          <a:p>
            <a:pPr marL="341313" lvl="1" indent="-227013" defTabSz="346075" eaLnBrk="1" hangingPunct="1">
              <a:spcBef>
                <a:spcPct val="20000"/>
              </a:spcBef>
              <a:buClr>
                <a:schemeClr val="accent1"/>
              </a:buClr>
              <a:buFontTx/>
              <a:buChar char="–"/>
              <a:tabLst>
                <a:tab pos="576263" algn="l"/>
              </a:tabLst>
            </a:pPr>
            <a:r>
              <a:rPr lang="es-ES_tradnl" sz="2000">
                <a:latin typeface="Arial" charset="0"/>
              </a:rPr>
              <a:t>Realizar transformaciones sin paralizar las bases de datos operacionales y el almacén de datos.</a:t>
            </a:r>
          </a:p>
          <a:p>
            <a:pPr marL="341313" lvl="1" indent="-227013" defTabSz="346075" eaLnBrk="1" hangingPunct="1">
              <a:spcBef>
                <a:spcPct val="20000"/>
              </a:spcBef>
              <a:buClr>
                <a:schemeClr val="accent1"/>
              </a:buClr>
              <a:buFontTx/>
              <a:buChar char="–"/>
              <a:tabLst>
                <a:tab pos="576263" algn="l"/>
              </a:tabLst>
            </a:pPr>
            <a:r>
              <a:rPr lang="es-ES_tradnl" sz="2000">
                <a:latin typeface="Arial" charset="0"/>
              </a:rPr>
              <a:t>Almacenar metadatos. </a:t>
            </a:r>
          </a:p>
          <a:p>
            <a:pPr marL="341313" lvl="1" indent="-227013" defTabSz="346075" eaLnBrk="1" hangingPunct="1">
              <a:spcBef>
                <a:spcPct val="20000"/>
              </a:spcBef>
              <a:buClr>
                <a:schemeClr val="accent1"/>
              </a:buClr>
              <a:buFontTx/>
              <a:buChar char="–"/>
              <a:tabLst>
                <a:tab pos="576263" algn="l"/>
              </a:tabLst>
            </a:pPr>
            <a:r>
              <a:rPr lang="es-ES" sz="2000">
                <a:latin typeface="Arial" charset="0"/>
              </a:rPr>
              <a:t>Facilitar la integración de fuentes externas.</a:t>
            </a:r>
          </a:p>
        </p:txBody>
      </p:sp>
      <p:sp>
        <p:nvSpPr>
          <p:cNvPr id="267306" name="AutoShape 42"/>
          <p:cNvSpPr>
            <a:spLocks noChangeArrowheads="1"/>
          </p:cNvSpPr>
          <p:nvPr/>
        </p:nvSpPr>
        <p:spPr bwMode="auto">
          <a:xfrm>
            <a:off x="1544638" y="4071938"/>
            <a:ext cx="1016000" cy="457200"/>
          </a:xfrm>
          <a:prstGeom prst="flowChartInputOutput">
            <a:avLst/>
          </a:prstGeom>
          <a:solidFill>
            <a:srgbClr val="FFE6D5"/>
          </a:solidFill>
          <a:ln w="9525">
            <a:solidFill>
              <a:srgbClr val="000000"/>
            </a:solidFill>
            <a:miter lim="800000"/>
            <a:headEnd/>
            <a:tailEnd/>
          </a:ln>
        </p:spPr>
        <p:txBody>
          <a:bodyPr/>
          <a:lstStyle/>
          <a:p>
            <a:endParaRPr lang="es-MX"/>
          </a:p>
        </p:txBody>
      </p:sp>
      <p:sp>
        <p:nvSpPr>
          <p:cNvPr id="267307" name="Rectangle 43"/>
          <p:cNvSpPr>
            <a:spLocks noChangeArrowheads="1"/>
          </p:cNvSpPr>
          <p:nvPr/>
        </p:nvSpPr>
        <p:spPr bwMode="auto">
          <a:xfrm>
            <a:off x="152400" y="4133850"/>
            <a:ext cx="1809750" cy="530225"/>
          </a:xfrm>
          <a:prstGeom prst="rect">
            <a:avLst/>
          </a:prstGeom>
          <a:noFill/>
          <a:ln w="9525">
            <a:noFill/>
            <a:miter lim="800000"/>
            <a:headEnd/>
            <a:tailEnd/>
          </a:ln>
          <a:effectLst/>
        </p:spPr>
        <p:txBody>
          <a:bodyPr lIns="92075" tIns="46038" rIns="92075" bIns="46038">
            <a:spAutoFit/>
          </a:bodyPr>
          <a:lstStyle/>
          <a:p>
            <a:pPr algn="ctr" defTabSz="822325">
              <a:lnSpc>
                <a:spcPct val="80000"/>
              </a:lnSpc>
              <a:spcBef>
                <a:spcPct val="50000"/>
              </a:spcBef>
            </a:pPr>
            <a:r>
              <a:rPr lang="es-ES_tradnl" sz="1800">
                <a:solidFill>
                  <a:srgbClr val="000099"/>
                </a:solidFill>
                <a:latin typeface="Arial" charset="0"/>
              </a:rPr>
              <a:t>Fuentes Externas</a:t>
            </a:r>
            <a:endParaRPr lang="es-ES" sz="1800">
              <a:solidFill>
                <a:srgbClr val="000099"/>
              </a:solidFill>
              <a:latin typeface="Arial" charset="0"/>
            </a:endParaRPr>
          </a:p>
        </p:txBody>
      </p:sp>
      <p:sp>
        <p:nvSpPr>
          <p:cNvPr id="267308" name="Line 44"/>
          <p:cNvSpPr>
            <a:spLocks noChangeShapeType="1"/>
          </p:cNvSpPr>
          <p:nvPr/>
        </p:nvSpPr>
        <p:spPr bwMode="auto">
          <a:xfrm flipV="1">
            <a:off x="2568575" y="3289300"/>
            <a:ext cx="1412875" cy="939800"/>
          </a:xfrm>
          <a:prstGeom prst="line">
            <a:avLst/>
          </a:prstGeom>
          <a:noFill/>
          <a:ln w="25400">
            <a:solidFill>
              <a:schemeClr val="hlink"/>
            </a:solidFill>
            <a:round/>
            <a:headEnd type="none" w="sm" len="sm"/>
            <a:tailEnd type="stealth" w="med" len="lg"/>
          </a:ln>
          <a:effectLst/>
        </p:spPr>
        <p:txBody>
          <a:bodyPr/>
          <a:lstStyle/>
          <a:p>
            <a:endParaRPr lang="es-MX"/>
          </a:p>
        </p:txBody>
      </p:sp>
      <p:sp>
        <p:nvSpPr>
          <p:cNvPr id="267309" name="Rectangle 45"/>
          <p:cNvSpPr>
            <a:spLocks noChangeArrowheads="1"/>
          </p:cNvSpPr>
          <p:nvPr/>
        </p:nvSpPr>
        <p:spPr bwMode="auto">
          <a:xfrm>
            <a:off x="755650" y="1341438"/>
            <a:ext cx="1454150" cy="536575"/>
          </a:xfrm>
          <a:prstGeom prst="rect">
            <a:avLst/>
          </a:prstGeom>
          <a:noFill/>
          <a:ln w="9525">
            <a:noFill/>
            <a:miter lim="800000"/>
            <a:headEnd/>
            <a:tailEnd/>
          </a:ln>
          <a:effectLst/>
        </p:spPr>
        <p:txBody>
          <a:bodyPr lIns="92075" tIns="46038" rIns="92075" bIns="46038"/>
          <a:lstStyle/>
          <a:p>
            <a:pPr eaLnBrk="1" hangingPunct="1"/>
            <a:r>
              <a:rPr lang="es-ES_tradnl" sz="2800" b="1">
                <a:solidFill>
                  <a:srgbClr val="A41512"/>
                </a:solidFill>
                <a:latin typeface="Helvetica-Narrow" pitchFamily="34" charset="0"/>
              </a:rPr>
              <a:t>E.T.T.</a:t>
            </a:r>
            <a:endParaRPr lang="es-ES" sz="2800" b="1">
              <a:solidFill>
                <a:srgbClr val="A41512"/>
              </a:solidFill>
              <a:latin typeface="Helvetica-Narrow"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4 Marcador de número de diapositiva"/>
          <p:cNvSpPr>
            <a:spLocks noGrp="1"/>
          </p:cNvSpPr>
          <p:nvPr>
            <p:ph type="sldNum" sz="quarter" idx="12"/>
          </p:nvPr>
        </p:nvSpPr>
        <p:spPr/>
        <p:txBody>
          <a:bodyPr/>
          <a:lstStyle/>
          <a:p>
            <a:fld id="{9E115D87-BBBE-430A-A3BD-77B1697582BE}" type="slidenum">
              <a:rPr lang="en-US"/>
              <a:pPr/>
              <a:t>65</a:t>
            </a:fld>
            <a:endParaRPr lang="en-US"/>
          </a:p>
        </p:txBody>
      </p:sp>
      <p:sp>
        <p:nvSpPr>
          <p:cNvPr id="268290" name="Rectangle 2"/>
          <p:cNvSpPr>
            <a:spLocks noGrp="1" noChangeArrowheads="1"/>
          </p:cNvSpPr>
          <p:nvPr>
            <p:ph type="title"/>
          </p:nvPr>
        </p:nvSpPr>
        <p:spPr/>
        <p:txBody>
          <a:bodyPr/>
          <a:lstStyle/>
          <a:p>
            <a:pPr>
              <a:tabLst>
                <a:tab pos="7143750" algn="l"/>
              </a:tabLst>
            </a:pPr>
            <a:r>
              <a:rPr lang="en-GB"/>
              <a:t>Carga y Mantenimiento de un A.D.</a:t>
            </a:r>
            <a:endParaRPr lang="es-ES_tradnl"/>
          </a:p>
        </p:txBody>
      </p:sp>
      <p:sp>
        <p:nvSpPr>
          <p:cNvPr id="268291" name="Rectangle 3"/>
          <p:cNvSpPr>
            <a:spLocks noChangeArrowheads="1"/>
          </p:cNvSpPr>
          <p:nvPr/>
        </p:nvSpPr>
        <p:spPr bwMode="auto">
          <a:xfrm>
            <a:off x="755650" y="1341438"/>
            <a:ext cx="1454150" cy="536575"/>
          </a:xfrm>
          <a:prstGeom prst="rect">
            <a:avLst/>
          </a:prstGeom>
          <a:noFill/>
          <a:ln w="9525">
            <a:noFill/>
            <a:miter lim="800000"/>
            <a:headEnd/>
            <a:tailEnd/>
          </a:ln>
          <a:effectLst/>
        </p:spPr>
        <p:txBody>
          <a:bodyPr lIns="92075" tIns="46038" rIns="92075" bIns="46038"/>
          <a:lstStyle/>
          <a:p>
            <a:pPr eaLnBrk="1" hangingPunct="1"/>
            <a:r>
              <a:rPr lang="es-ES_tradnl" sz="2800" b="1">
                <a:solidFill>
                  <a:srgbClr val="A41512"/>
                </a:solidFill>
                <a:latin typeface="Helvetica-Narrow" pitchFamily="34" charset="0"/>
              </a:rPr>
              <a:t>E.T.T.</a:t>
            </a:r>
            <a:endParaRPr lang="es-ES" sz="2800" b="1">
              <a:solidFill>
                <a:srgbClr val="A41512"/>
              </a:solidFill>
              <a:latin typeface="Helvetica-Narrow" pitchFamily="34" charset="0"/>
            </a:endParaRPr>
          </a:p>
        </p:txBody>
      </p:sp>
      <p:sp>
        <p:nvSpPr>
          <p:cNvPr id="268292" name="Rectangle 4"/>
          <p:cNvSpPr>
            <a:spLocks noChangeArrowheads="1"/>
          </p:cNvSpPr>
          <p:nvPr/>
        </p:nvSpPr>
        <p:spPr bwMode="auto">
          <a:xfrm>
            <a:off x="862013" y="1714500"/>
            <a:ext cx="7315200" cy="695325"/>
          </a:xfrm>
          <a:prstGeom prst="rect">
            <a:avLst/>
          </a:prstGeom>
          <a:noFill/>
          <a:ln w="9525">
            <a:noFill/>
            <a:miter lim="800000"/>
            <a:headEnd/>
            <a:tailEnd/>
          </a:ln>
          <a:effectLst/>
        </p:spPr>
        <p:txBody>
          <a:bodyPr wrap="none" anchor="ctr"/>
          <a:lstStyle/>
          <a:p>
            <a:endParaRPr lang="es-MX"/>
          </a:p>
        </p:txBody>
      </p:sp>
      <p:sp>
        <p:nvSpPr>
          <p:cNvPr id="268293" name="Line 5"/>
          <p:cNvSpPr>
            <a:spLocks noChangeShapeType="1"/>
          </p:cNvSpPr>
          <p:nvPr/>
        </p:nvSpPr>
        <p:spPr bwMode="auto">
          <a:xfrm>
            <a:off x="5278438" y="3162300"/>
            <a:ext cx="1952625" cy="0"/>
          </a:xfrm>
          <a:prstGeom prst="line">
            <a:avLst/>
          </a:prstGeom>
          <a:noFill/>
          <a:ln w="25400">
            <a:solidFill>
              <a:schemeClr val="hlink"/>
            </a:solidFill>
            <a:round/>
            <a:headEnd type="none" w="sm" len="sm"/>
            <a:tailEnd type="stealth" w="med" len="lg"/>
          </a:ln>
          <a:effectLst/>
        </p:spPr>
        <p:txBody>
          <a:bodyPr/>
          <a:lstStyle/>
          <a:p>
            <a:endParaRPr lang="es-MX"/>
          </a:p>
        </p:txBody>
      </p:sp>
      <p:sp>
        <p:nvSpPr>
          <p:cNvPr id="268294" name="Line 6"/>
          <p:cNvSpPr>
            <a:spLocks noChangeShapeType="1"/>
          </p:cNvSpPr>
          <p:nvPr/>
        </p:nvSpPr>
        <p:spPr bwMode="auto">
          <a:xfrm>
            <a:off x="2503488" y="3130550"/>
            <a:ext cx="1476375" cy="0"/>
          </a:xfrm>
          <a:prstGeom prst="line">
            <a:avLst/>
          </a:prstGeom>
          <a:noFill/>
          <a:ln w="25400">
            <a:solidFill>
              <a:schemeClr val="hlink"/>
            </a:solidFill>
            <a:round/>
            <a:headEnd type="none" w="sm" len="sm"/>
            <a:tailEnd type="stealth" w="med" len="lg"/>
          </a:ln>
          <a:effectLst/>
        </p:spPr>
        <p:txBody>
          <a:bodyPr/>
          <a:lstStyle/>
          <a:p>
            <a:endParaRPr lang="es-MX"/>
          </a:p>
        </p:txBody>
      </p:sp>
      <p:sp>
        <p:nvSpPr>
          <p:cNvPr id="268295" name="Rectangle 7"/>
          <p:cNvSpPr>
            <a:spLocks noChangeArrowheads="1"/>
          </p:cNvSpPr>
          <p:nvPr/>
        </p:nvSpPr>
        <p:spPr bwMode="auto">
          <a:xfrm>
            <a:off x="3581400" y="1752600"/>
            <a:ext cx="1752600" cy="393700"/>
          </a:xfrm>
          <a:prstGeom prst="rect">
            <a:avLst/>
          </a:prstGeom>
          <a:solidFill>
            <a:srgbClr val="99CCFF"/>
          </a:solidFill>
          <a:ln w="12700">
            <a:solidFill>
              <a:schemeClr val="bg2"/>
            </a:solidFill>
            <a:miter lim="800000"/>
            <a:headEnd/>
            <a:tailEnd/>
          </a:ln>
          <a:effectLst/>
        </p:spPr>
        <p:txBody>
          <a:bodyPr wrap="none" lIns="92075" tIns="46038" rIns="92075" bIns="46038" anchor="ctr"/>
          <a:lstStyle/>
          <a:p>
            <a:pPr algn="ctr"/>
            <a:r>
              <a:rPr lang="es-ES_tradnl" sz="1600" b="1">
                <a:solidFill>
                  <a:srgbClr val="000000"/>
                </a:solidFill>
                <a:latin typeface="Arial" charset="0"/>
              </a:rPr>
              <a:t>Correspondencia</a:t>
            </a:r>
            <a:endParaRPr lang="es-ES" sz="1600" b="1">
              <a:solidFill>
                <a:srgbClr val="000000"/>
              </a:solidFill>
              <a:latin typeface="Arial" charset="0"/>
            </a:endParaRPr>
          </a:p>
        </p:txBody>
      </p:sp>
      <p:sp>
        <p:nvSpPr>
          <p:cNvPr id="268296" name="Arc 8"/>
          <p:cNvSpPr>
            <a:spLocks/>
          </p:cNvSpPr>
          <p:nvPr/>
        </p:nvSpPr>
        <p:spPr bwMode="auto">
          <a:xfrm rot="10800000">
            <a:off x="2062163" y="1949450"/>
            <a:ext cx="1476375" cy="8001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hlink"/>
            </a:solidFill>
            <a:round/>
            <a:headEnd type="none" w="sm" len="sm"/>
            <a:tailEnd type="stealth" w="med" len="lg"/>
          </a:ln>
          <a:effectLst/>
        </p:spPr>
        <p:txBody>
          <a:bodyPr/>
          <a:lstStyle/>
          <a:p>
            <a:endParaRPr lang="es-MX"/>
          </a:p>
        </p:txBody>
      </p:sp>
      <p:grpSp>
        <p:nvGrpSpPr>
          <p:cNvPr id="268297" name="Group 9"/>
          <p:cNvGrpSpPr>
            <a:grpSpLocks/>
          </p:cNvGrpSpPr>
          <p:nvPr/>
        </p:nvGrpSpPr>
        <p:grpSpPr bwMode="auto">
          <a:xfrm>
            <a:off x="4013200" y="2603500"/>
            <a:ext cx="971550" cy="823913"/>
            <a:chOff x="2401" y="1896"/>
            <a:chExt cx="612" cy="519"/>
          </a:xfrm>
        </p:grpSpPr>
        <p:sp>
          <p:nvSpPr>
            <p:cNvPr id="268298" name="Rectangle 10"/>
            <p:cNvSpPr>
              <a:spLocks noChangeArrowheads="1"/>
            </p:cNvSpPr>
            <p:nvPr/>
          </p:nvSpPr>
          <p:spPr bwMode="auto">
            <a:xfrm>
              <a:off x="2401" y="2002"/>
              <a:ext cx="612" cy="310"/>
            </a:xfrm>
            <a:prstGeom prst="rect">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68299" name="Oval 11"/>
            <p:cNvSpPr>
              <a:spLocks noChangeArrowheads="1"/>
            </p:cNvSpPr>
            <p:nvPr/>
          </p:nvSpPr>
          <p:spPr bwMode="auto">
            <a:xfrm>
              <a:off x="2401" y="1896"/>
              <a:ext cx="612" cy="199"/>
            </a:xfrm>
            <a:prstGeom prst="ellipse">
              <a:avLst/>
            </a:prstGeom>
            <a:gradFill rotWithShape="0">
              <a:gsLst>
                <a:gs pos="0">
                  <a:srgbClr val="FFFF99">
                    <a:gamma/>
                    <a:shade val="80000"/>
                    <a:invGamma/>
                  </a:srgbClr>
                </a:gs>
                <a:gs pos="100000">
                  <a:srgbClr val="FFFF99"/>
                </a:gs>
              </a:gsLst>
              <a:lin ang="5400000" scaled="1"/>
            </a:gradFill>
            <a:ln w="9525">
              <a:solidFill>
                <a:schemeClr val="tx1"/>
              </a:solidFill>
              <a:round/>
              <a:headEnd/>
              <a:tailEnd/>
            </a:ln>
            <a:effectLst/>
          </p:spPr>
          <p:txBody>
            <a:bodyPr wrap="none" anchor="ctr"/>
            <a:lstStyle/>
            <a:p>
              <a:endParaRPr lang="es-MX"/>
            </a:p>
          </p:txBody>
        </p:sp>
        <p:sp>
          <p:nvSpPr>
            <p:cNvPr id="268300" name="Oval 12"/>
            <p:cNvSpPr>
              <a:spLocks noChangeArrowheads="1"/>
            </p:cNvSpPr>
            <p:nvPr/>
          </p:nvSpPr>
          <p:spPr bwMode="auto">
            <a:xfrm>
              <a:off x="2401" y="2216"/>
              <a:ext cx="612" cy="199"/>
            </a:xfrm>
            <a:prstGeom prst="ellipse">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round/>
              <a:headEnd/>
              <a:tailEnd/>
            </a:ln>
            <a:effectLst/>
          </p:spPr>
          <p:txBody>
            <a:bodyPr wrap="none" anchor="ctr"/>
            <a:lstStyle/>
            <a:p>
              <a:endParaRPr lang="es-MX"/>
            </a:p>
          </p:txBody>
        </p:sp>
      </p:grpSp>
      <p:grpSp>
        <p:nvGrpSpPr>
          <p:cNvPr id="268301" name="Group 13"/>
          <p:cNvGrpSpPr>
            <a:grpSpLocks/>
          </p:cNvGrpSpPr>
          <p:nvPr/>
        </p:nvGrpSpPr>
        <p:grpSpPr bwMode="auto">
          <a:xfrm>
            <a:off x="7366000" y="2684463"/>
            <a:ext cx="844550" cy="755650"/>
            <a:chOff x="4585" y="1555"/>
            <a:chExt cx="532" cy="412"/>
          </a:xfrm>
        </p:grpSpPr>
        <p:sp>
          <p:nvSpPr>
            <p:cNvPr id="268302" name="Rectangle 14"/>
            <p:cNvSpPr>
              <a:spLocks noChangeArrowheads="1"/>
            </p:cNvSpPr>
            <p:nvPr/>
          </p:nvSpPr>
          <p:spPr bwMode="auto">
            <a:xfrm>
              <a:off x="4585" y="163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68303" name="Oval 15"/>
            <p:cNvSpPr>
              <a:spLocks noChangeArrowheads="1"/>
            </p:cNvSpPr>
            <p:nvPr/>
          </p:nvSpPr>
          <p:spPr bwMode="auto">
            <a:xfrm>
              <a:off x="4585" y="1555"/>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268304" name="Oval 16"/>
            <p:cNvSpPr>
              <a:spLocks noChangeArrowheads="1"/>
            </p:cNvSpPr>
            <p:nvPr/>
          </p:nvSpPr>
          <p:spPr bwMode="auto">
            <a:xfrm>
              <a:off x="4585" y="180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sp>
        <p:nvSpPr>
          <p:cNvPr id="268305" name="Arc 17"/>
          <p:cNvSpPr>
            <a:spLocks/>
          </p:cNvSpPr>
          <p:nvPr/>
        </p:nvSpPr>
        <p:spPr bwMode="auto">
          <a:xfrm rot="10800000">
            <a:off x="5464175" y="1911350"/>
            <a:ext cx="2251075" cy="9144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hlink"/>
            </a:solidFill>
            <a:round/>
            <a:headEnd type="none" w="sm" len="sm"/>
            <a:tailEnd type="stealth" w="med" len="lg"/>
          </a:ln>
          <a:effectLst/>
        </p:spPr>
        <p:txBody>
          <a:bodyPr/>
          <a:lstStyle/>
          <a:p>
            <a:endParaRPr lang="es-MX"/>
          </a:p>
        </p:txBody>
      </p:sp>
      <p:sp>
        <p:nvSpPr>
          <p:cNvPr id="268306" name="Rectangle 18"/>
          <p:cNvSpPr>
            <a:spLocks noChangeArrowheads="1"/>
          </p:cNvSpPr>
          <p:nvPr/>
        </p:nvSpPr>
        <p:spPr bwMode="auto">
          <a:xfrm>
            <a:off x="3938588" y="3524250"/>
            <a:ext cx="1292225" cy="374650"/>
          </a:xfrm>
          <a:prstGeom prst="rect">
            <a:avLst/>
          </a:prstGeom>
          <a:solidFill>
            <a:srgbClr val="FFCC66"/>
          </a:solidFill>
          <a:ln w="12700">
            <a:solidFill>
              <a:schemeClr val="bg2"/>
            </a:solidFill>
            <a:miter lim="800000"/>
            <a:headEnd/>
            <a:tailEnd/>
          </a:ln>
          <a:effectLst/>
        </p:spPr>
        <p:txBody>
          <a:bodyPr wrap="none" lIns="92075" tIns="46038" rIns="92075" bIns="46038" anchor="ctr"/>
          <a:lstStyle/>
          <a:p>
            <a:pPr algn="ctr"/>
            <a:r>
              <a:rPr lang="es-ES_tradnl" sz="1200" b="1">
                <a:solidFill>
                  <a:srgbClr val="000000"/>
                </a:solidFill>
                <a:latin typeface="Arial" charset="0"/>
              </a:rPr>
              <a:t>Transformación</a:t>
            </a:r>
            <a:endParaRPr lang="es-ES" sz="1200" b="1">
              <a:solidFill>
                <a:srgbClr val="000000"/>
              </a:solidFill>
              <a:latin typeface="Arial" charset="0"/>
            </a:endParaRPr>
          </a:p>
        </p:txBody>
      </p:sp>
      <p:sp>
        <p:nvSpPr>
          <p:cNvPr id="268307" name="Rectangle 19"/>
          <p:cNvSpPr>
            <a:spLocks noChangeArrowheads="1"/>
          </p:cNvSpPr>
          <p:nvPr/>
        </p:nvSpPr>
        <p:spPr bwMode="auto">
          <a:xfrm>
            <a:off x="2681288" y="2660650"/>
            <a:ext cx="1101725" cy="374650"/>
          </a:xfrm>
          <a:prstGeom prst="rect">
            <a:avLst/>
          </a:prstGeom>
          <a:solidFill>
            <a:srgbClr val="FFCC66"/>
          </a:solidFill>
          <a:ln w="12700">
            <a:solidFill>
              <a:schemeClr val="bg2"/>
            </a:solidFill>
            <a:miter lim="800000"/>
            <a:headEnd/>
            <a:tailEnd/>
          </a:ln>
          <a:effectLst/>
        </p:spPr>
        <p:txBody>
          <a:bodyPr wrap="none" lIns="92075" tIns="46038" rIns="92075" bIns="46038" anchor="ctr"/>
          <a:lstStyle/>
          <a:p>
            <a:pPr algn="ctr"/>
            <a:r>
              <a:rPr lang="es-ES_tradnl" sz="1200" b="1">
                <a:solidFill>
                  <a:srgbClr val="000000"/>
                </a:solidFill>
                <a:latin typeface="Arial" charset="0"/>
              </a:rPr>
              <a:t>Extracción</a:t>
            </a:r>
            <a:endParaRPr lang="es-ES" sz="1200" b="1">
              <a:solidFill>
                <a:srgbClr val="000000"/>
              </a:solidFill>
              <a:latin typeface="Arial" charset="0"/>
            </a:endParaRPr>
          </a:p>
        </p:txBody>
      </p:sp>
      <p:sp>
        <p:nvSpPr>
          <p:cNvPr id="268308" name="Rectangle 20"/>
          <p:cNvSpPr>
            <a:spLocks noChangeArrowheads="1"/>
          </p:cNvSpPr>
          <p:nvPr/>
        </p:nvSpPr>
        <p:spPr bwMode="auto">
          <a:xfrm>
            <a:off x="5703888" y="2673350"/>
            <a:ext cx="1076325" cy="374650"/>
          </a:xfrm>
          <a:prstGeom prst="rect">
            <a:avLst/>
          </a:prstGeom>
          <a:solidFill>
            <a:srgbClr val="FFCC66"/>
          </a:solidFill>
          <a:ln w="12700">
            <a:solidFill>
              <a:schemeClr val="bg2"/>
            </a:solidFill>
            <a:miter lim="800000"/>
            <a:headEnd/>
            <a:tailEnd/>
          </a:ln>
          <a:effectLst/>
        </p:spPr>
        <p:txBody>
          <a:bodyPr wrap="none" lIns="92075" tIns="46038" rIns="92075" bIns="46038" anchor="ctr"/>
          <a:lstStyle/>
          <a:p>
            <a:pPr algn="ctr"/>
            <a:r>
              <a:rPr lang="es-ES_tradnl" sz="1200" b="1">
                <a:solidFill>
                  <a:srgbClr val="000000"/>
                </a:solidFill>
                <a:latin typeface="Arial" charset="0"/>
              </a:rPr>
              <a:t>Transporte</a:t>
            </a:r>
            <a:endParaRPr lang="es-ES" sz="1200" b="1">
              <a:solidFill>
                <a:srgbClr val="000000"/>
              </a:solidFill>
              <a:latin typeface="Arial" charset="0"/>
            </a:endParaRPr>
          </a:p>
        </p:txBody>
      </p:sp>
      <p:sp>
        <p:nvSpPr>
          <p:cNvPr id="268309" name="Text Box 21"/>
          <p:cNvSpPr txBox="1">
            <a:spLocks noChangeArrowheads="1"/>
          </p:cNvSpPr>
          <p:nvPr/>
        </p:nvSpPr>
        <p:spPr bwMode="auto">
          <a:xfrm>
            <a:off x="620713" y="3911600"/>
            <a:ext cx="2362200" cy="1900238"/>
          </a:xfrm>
          <a:prstGeom prst="rect">
            <a:avLst/>
          </a:prstGeom>
          <a:solidFill>
            <a:srgbClr val="D4FCD8"/>
          </a:solidFill>
          <a:ln w="12700">
            <a:noFill/>
            <a:miter lim="800000"/>
            <a:headEnd/>
            <a:tailEnd/>
          </a:ln>
          <a:effectLst/>
        </p:spPr>
        <p:txBody>
          <a:bodyPr>
            <a:spAutoFit/>
          </a:bodyPr>
          <a:lstStyle/>
          <a:p>
            <a:pPr eaLnBrk="1" hangingPunct="1">
              <a:spcBef>
                <a:spcPct val="50000"/>
              </a:spcBef>
              <a:buClr>
                <a:schemeClr val="accent2"/>
              </a:buClr>
              <a:buFont typeface="Wingdings" pitchFamily="2" charset="2"/>
              <a:buChar char="ü"/>
            </a:pPr>
            <a:r>
              <a:rPr lang="es-ES_tradnl" sz="1400">
                <a:latin typeface="Arial" charset="0"/>
              </a:rPr>
              <a:t>Identificación de los datos que han cambiado</a:t>
            </a:r>
          </a:p>
          <a:p>
            <a:pPr eaLnBrk="1" hangingPunct="1">
              <a:spcBef>
                <a:spcPct val="50000"/>
              </a:spcBef>
              <a:buClr>
                <a:schemeClr val="accent2"/>
              </a:buClr>
              <a:buFont typeface="Wingdings" pitchFamily="2" charset="2"/>
              <a:buChar char="ü"/>
            </a:pPr>
            <a:r>
              <a:rPr lang="es-ES_tradnl" sz="1400">
                <a:latin typeface="Arial" charset="0"/>
              </a:rPr>
              <a:t>Extracción (lectura) de datos.</a:t>
            </a:r>
          </a:p>
          <a:p>
            <a:pPr eaLnBrk="1" hangingPunct="1">
              <a:spcBef>
                <a:spcPct val="50000"/>
              </a:spcBef>
              <a:buClr>
                <a:schemeClr val="accent2"/>
              </a:buClr>
              <a:buFont typeface="Wingdings" pitchFamily="2" charset="2"/>
              <a:buChar char="ü"/>
            </a:pPr>
            <a:r>
              <a:rPr lang="es-ES_tradnl" sz="1400">
                <a:latin typeface="Arial" charset="0"/>
              </a:rPr>
              <a:t>Obtención de agregados</a:t>
            </a:r>
          </a:p>
          <a:p>
            <a:pPr eaLnBrk="1" hangingPunct="1">
              <a:spcBef>
                <a:spcPct val="50000"/>
              </a:spcBef>
              <a:buClr>
                <a:schemeClr val="accent2"/>
              </a:buClr>
              <a:buFont typeface="Wingdings" pitchFamily="2" charset="2"/>
              <a:buChar char="ü"/>
            </a:pPr>
            <a:r>
              <a:rPr lang="es-ES_tradnl" sz="1400">
                <a:latin typeface="Arial" charset="0"/>
              </a:rPr>
              <a:t>Mantenimiento de metadata</a:t>
            </a:r>
            <a:endParaRPr lang="es-ES" sz="1400">
              <a:latin typeface="Arial" charset="0"/>
            </a:endParaRPr>
          </a:p>
        </p:txBody>
      </p:sp>
      <p:sp>
        <p:nvSpPr>
          <p:cNvPr id="268310" name="Line 22"/>
          <p:cNvSpPr>
            <a:spLocks noChangeShapeType="1"/>
          </p:cNvSpPr>
          <p:nvPr/>
        </p:nvSpPr>
        <p:spPr bwMode="auto">
          <a:xfrm flipH="1">
            <a:off x="2284413" y="3213100"/>
            <a:ext cx="723900" cy="698500"/>
          </a:xfrm>
          <a:prstGeom prst="line">
            <a:avLst/>
          </a:prstGeom>
          <a:noFill/>
          <a:ln w="12700">
            <a:solidFill>
              <a:schemeClr val="tx1"/>
            </a:solidFill>
            <a:prstDash val="sysDot"/>
            <a:round/>
            <a:headEnd/>
            <a:tailEnd type="triangle" w="med" len="med"/>
          </a:ln>
          <a:effectLst/>
        </p:spPr>
        <p:txBody>
          <a:bodyPr>
            <a:spAutoFit/>
          </a:bodyPr>
          <a:lstStyle/>
          <a:p>
            <a:endParaRPr lang="es-MX"/>
          </a:p>
        </p:txBody>
      </p:sp>
      <p:sp>
        <p:nvSpPr>
          <p:cNvPr id="268311" name="Text Box 23"/>
          <p:cNvSpPr txBox="1">
            <a:spLocks noChangeArrowheads="1"/>
          </p:cNvSpPr>
          <p:nvPr/>
        </p:nvSpPr>
        <p:spPr bwMode="auto">
          <a:xfrm>
            <a:off x="3414713" y="4330700"/>
            <a:ext cx="2463800" cy="2219325"/>
          </a:xfrm>
          <a:prstGeom prst="rect">
            <a:avLst/>
          </a:prstGeom>
          <a:solidFill>
            <a:srgbClr val="D4FCD8"/>
          </a:solidFill>
          <a:ln w="12700">
            <a:noFill/>
            <a:miter lim="800000"/>
            <a:headEnd/>
            <a:tailEnd/>
          </a:ln>
          <a:effectLst/>
        </p:spPr>
        <p:txBody>
          <a:bodyPr>
            <a:spAutoFit/>
          </a:bodyPr>
          <a:lstStyle/>
          <a:p>
            <a:pPr eaLnBrk="1" hangingPunct="1">
              <a:spcBef>
                <a:spcPct val="50000"/>
              </a:spcBef>
              <a:buClr>
                <a:schemeClr val="accent2"/>
              </a:buClr>
              <a:buFont typeface="Wingdings" pitchFamily="2" charset="2"/>
              <a:buChar char="ü"/>
            </a:pPr>
            <a:r>
              <a:rPr lang="es-ES_tradnl" sz="1400">
                <a:latin typeface="Arial" charset="0"/>
              </a:rPr>
              <a:t>Limpieza y transformación de datos </a:t>
            </a:r>
          </a:p>
          <a:p>
            <a:pPr eaLnBrk="1" hangingPunct="1">
              <a:spcBef>
                <a:spcPct val="50000"/>
              </a:spcBef>
              <a:buClr>
                <a:schemeClr val="accent2"/>
              </a:buClr>
              <a:buFont typeface="Wingdings" pitchFamily="2" charset="2"/>
              <a:buChar char="ü"/>
            </a:pPr>
            <a:r>
              <a:rPr lang="es-ES_tradnl" sz="1400">
                <a:latin typeface="Arial" charset="0"/>
              </a:rPr>
              <a:t>Integración de datos (cálculo de datos derivados)</a:t>
            </a:r>
          </a:p>
          <a:p>
            <a:pPr eaLnBrk="1" hangingPunct="1">
              <a:spcBef>
                <a:spcPct val="50000"/>
              </a:spcBef>
              <a:buClr>
                <a:schemeClr val="accent2"/>
              </a:buClr>
              <a:buFont typeface="Wingdings" pitchFamily="2" charset="2"/>
              <a:buChar char="ü"/>
            </a:pPr>
            <a:r>
              <a:rPr lang="es-ES_tradnl" sz="1400">
                <a:latin typeface="Arial" charset="0"/>
              </a:rPr>
              <a:t>Creación de claves</a:t>
            </a:r>
          </a:p>
          <a:p>
            <a:pPr eaLnBrk="1" hangingPunct="1">
              <a:spcBef>
                <a:spcPct val="50000"/>
              </a:spcBef>
              <a:buClr>
                <a:schemeClr val="accent2"/>
              </a:buClr>
              <a:buFont typeface="Wingdings" pitchFamily="2" charset="2"/>
              <a:buChar char="ü"/>
            </a:pPr>
            <a:r>
              <a:rPr lang="es-ES_tradnl" sz="1400">
                <a:latin typeface="Arial" charset="0"/>
              </a:rPr>
              <a:t>Obtención de agregados</a:t>
            </a:r>
          </a:p>
          <a:p>
            <a:pPr eaLnBrk="1" hangingPunct="1">
              <a:spcBef>
                <a:spcPct val="50000"/>
              </a:spcBef>
              <a:buClr>
                <a:schemeClr val="accent2"/>
              </a:buClr>
              <a:buFont typeface="Wingdings" pitchFamily="2" charset="2"/>
              <a:buChar char="ü"/>
            </a:pPr>
            <a:r>
              <a:rPr lang="es-ES_tradnl" sz="1400">
                <a:latin typeface="Arial" charset="0"/>
              </a:rPr>
              <a:t>Mantenimiento de metadata</a:t>
            </a:r>
            <a:endParaRPr lang="es-ES" sz="1400">
              <a:latin typeface="Arial" charset="0"/>
            </a:endParaRPr>
          </a:p>
        </p:txBody>
      </p:sp>
      <p:sp>
        <p:nvSpPr>
          <p:cNvPr id="268312" name="Text Box 24"/>
          <p:cNvSpPr txBox="1">
            <a:spLocks noChangeArrowheads="1"/>
          </p:cNvSpPr>
          <p:nvPr/>
        </p:nvSpPr>
        <p:spPr bwMode="auto">
          <a:xfrm>
            <a:off x="6132513" y="3759200"/>
            <a:ext cx="2336800" cy="2538413"/>
          </a:xfrm>
          <a:prstGeom prst="rect">
            <a:avLst/>
          </a:prstGeom>
          <a:solidFill>
            <a:srgbClr val="D4FCD8"/>
          </a:solidFill>
          <a:ln w="12700">
            <a:noFill/>
            <a:miter lim="800000"/>
            <a:headEnd/>
            <a:tailEnd/>
          </a:ln>
          <a:effectLst/>
        </p:spPr>
        <p:txBody>
          <a:bodyPr>
            <a:spAutoFit/>
          </a:bodyPr>
          <a:lstStyle/>
          <a:p>
            <a:pPr eaLnBrk="1" hangingPunct="1">
              <a:spcBef>
                <a:spcPct val="50000"/>
              </a:spcBef>
              <a:buClr>
                <a:schemeClr val="accent2"/>
              </a:buClr>
              <a:buFont typeface="Wingdings" pitchFamily="2" charset="2"/>
              <a:buChar char="ü"/>
            </a:pPr>
            <a:r>
              <a:rPr lang="es-ES_tradnl" sz="1400">
                <a:latin typeface="Arial" charset="0"/>
              </a:rPr>
              <a:t>Carga</a:t>
            </a:r>
          </a:p>
          <a:p>
            <a:pPr eaLnBrk="1" hangingPunct="1">
              <a:spcBef>
                <a:spcPct val="50000"/>
              </a:spcBef>
              <a:buClr>
                <a:schemeClr val="accent2"/>
              </a:buClr>
              <a:buFont typeface="Wingdings" pitchFamily="2" charset="2"/>
              <a:buChar char="ü"/>
            </a:pPr>
            <a:r>
              <a:rPr lang="es-ES_tradnl" sz="1400">
                <a:latin typeface="Arial" charset="0"/>
              </a:rPr>
              <a:t> Indización </a:t>
            </a:r>
          </a:p>
          <a:p>
            <a:pPr eaLnBrk="1" hangingPunct="1">
              <a:spcBef>
                <a:spcPct val="50000"/>
              </a:spcBef>
              <a:buClr>
                <a:schemeClr val="accent2"/>
              </a:buClr>
              <a:buFont typeface="Wingdings" pitchFamily="2" charset="2"/>
              <a:buChar char="ü"/>
            </a:pPr>
            <a:r>
              <a:rPr lang="es-ES_tradnl" sz="1400">
                <a:latin typeface="Arial" charset="0"/>
              </a:rPr>
              <a:t>Obtención de datos agregados.</a:t>
            </a:r>
          </a:p>
          <a:p>
            <a:pPr eaLnBrk="1" hangingPunct="1">
              <a:spcBef>
                <a:spcPct val="50000"/>
              </a:spcBef>
              <a:buClr>
                <a:schemeClr val="accent2"/>
              </a:buClr>
              <a:buFont typeface="Wingdings" pitchFamily="2" charset="2"/>
              <a:buChar char="ü"/>
            </a:pPr>
            <a:r>
              <a:rPr lang="es-ES_tradnl" sz="1400">
                <a:latin typeface="Arial" charset="0"/>
              </a:rPr>
              <a:t> Realización de pruebas de calidad de la carga.</a:t>
            </a:r>
          </a:p>
          <a:p>
            <a:pPr eaLnBrk="1" hangingPunct="1">
              <a:spcBef>
                <a:spcPct val="50000"/>
              </a:spcBef>
              <a:buClr>
                <a:schemeClr val="accent2"/>
              </a:buClr>
              <a:buFont typeface="Wingdings" pitchFamily="2" charset="2"/>
              <a:buChar char="ü"/>
            </a:pPr>
            <a:r>
              <a:rPr lang="es-ES_tradnl" sz="1400">
                <a:latin typeface="Arial" charset="0"/>
              </a:rPr>
              <a:t>Gestión de errores.</a:t>
            </a:r>
          </a:p>
          <a:p>
            <a:pPr eaLnBrk="1" hangingPunct="1">
              <a:spcBef>
                <a:spcPct val="50000"/>
              </a:spcBef>
              <a:buClr>
                <a:schemeClr val="accent2"/>
              </a:buClr>
              <a:buFont typeface="Wingdings" pitchFamily="2" charset="2"/>
              <a:buChar char="ü"/>
            </a:pPr>
            <a:r>
              <a:rPr lang="es-ES_tradnl" sz="1400">
                <a:latin typeface="Arial" charset="0"/>
              </a:rPr>
              <a:t>Mantenimiento de metadata</a:t>
            </a:r>
            <a:endParaRPr lang="es-ES" sz="1400">
              <a:latin typeface="Arial" charset="0"/>
            </a:endParaRPr>
          </a:p>
        </p:txBody>
      </p:sp>
      <p:sp>
        <p:nvSpPr>
          <p:cNvPr id="268313" name="Line 25"/>
          <p:cNvSpPr>
            <a:spLocks noChangeShapeType="1"/>
          </p:cNvSpPr>
          <p:nvPr/>
        </p:nvSpPr>
        <p:spPr bwMode="auto">
          <a:xfrm>
            <a:off x="4583113" y="3911600"/>
            <a:ext cx="0" cy="406400"/>
          </a:xfrm>
          <a:prstGeom prst="line">
            <a:avLst/>
          </a:prstGeom>
          <a:noFill/>
          <a:ln w="12700">
            <a:solidFill>
              <a:schemeClr val="tx1"/>
            </a:solidFill>
            <a:prstDash val="sysDot"/>
            <a:round/>
            <a:headEnd/>
            <a:tailEnd type="triangle" w="med" len="med"/>
          </a:ln>
          <a:effectLst/>
        </p:spPr>
        <p:txBody>
          <a:bodyPr>
            <a:spAutoFit/>
          </a:bodyPr>
          <a:lstStyle/>
          <a:p>
            <a:endParaRPr lang="es-MX"/>
          </a:p>
        </p:txBody>
      </p:sp>
      <p:sp>
        <p:nvSpPr>
          <p:cNvPr id="268314" name="Line 26"/>
          <p:cNvSpPr>
            <a:spLocks noChangeShapeType="1"/>
          </p:cNvSpPr>
          <p:nvPr/>
        </p:nvSpPr>
        <p:spPr bwMode="auto">
          <a:xfrm>
            <a:off x="6170613" y="3175000"/>
            <a:ext cx="825500" cy="571500"/>
          </a:xfrm>
          <a:prstGeom prst="line">
            <a:avLst/>
          </a:prstGeom>
          <a:noFill/>
          <a:ln w="12700">
            <a:solidFill>
              <a:schemeClr val="tx1"/>
            </a:solidFill>
            <a:prstDash val="sysDot"/>
            <a:round/>
            <a:headEnd/>
            <a:tailEnd type="triangle" w="med" len="med"/>
          </a:ln>
          <a:effectLst/>
        </p:spPr>
        <p:txBody>
          <a:bodyPr>
            <a:spAutoFit/>
          </a:bodyPr>
          <a:lstStyle/>
          <a:p>
            <a:endParaRPr lang="es-MX"/>
          </a:p>
        </p:txBody>
      </p:sp>
      <p:grpSp>
        <p:nvGrpSpPr>
          <p:cNvPr id="268315" name="Group 27"/>
          <p:cNvGrpSpPr>
            <a:grpSpLocks/>
          </p:cNvGrpSpPr>
          <p:nvPr/>
        </p:nvGrpSpPr>
        <p:grpSpPr bwMode="auto">
          <a:xfrm>
            <a:off x="487363" y="2787650"/>
            <a:ext cx="1924050" cy="666750"/>
            <a:chOff x="572" y="1740"/>
            <a:chExt cx="1212" cy="420"/>
          </a:xfrm>
        </p:grpSpPr>
        <p:grpSp>
          <p:nvGrpSpPr>
            <p:cNvPr id="268316" name="Group 28"/>
            <p:cNvGrpSpPr>
              <a:grpSpLocks/>
            </p:cNvGrpSpPr>
            <p:nvPr/>
          </p:nvGrpSpPr>
          <p:grpSpPr bwMode="auto">
            <a:xfrm>
              <a:off x="1276" y="1756"/>
              <a:ext cx="508" cy="404"/>
              <a:chOff x="1548" y="2501"/>
              <a:chExt cx="532" cy="412"/>
            </a:xfrm>
          </p:grpSpPr>
          <p:sp>
            <p:nvSpPr>
              <p:cNvPr id="268317" name="Rectangle 29"/>
              <p:cNvSpPr>
                <a:spLocks noChangeArrowheads="1"/>
              </p:cNvSpPr>
              <p:nvPr/>
            </p:nvSpPr>
            <p:spPr bwMode="auto">
              <a:xfrm>
                <a:off x="1548" y="2585"/>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68318" name="Oval 30"/>
              <p:cNvSpPr>
                <a:spLocks noChangeArrowheads="1"/>
              </p:cNvSpPr>
              <p:nvPr/>
            </p:nvSpPr>
            <p:spPr bwMode="auto">
              <a:xfrm>
                <a:off x="1548" y="2501"/>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268319" name="Oval 31"/>
              <p:cNvSpPr>
                <a:spLocks noChangeArrowheads="1"/>
              </p:cNvSpPr>
              <p:nvPr/>
            </p:nvSpPr>
            <p:spPr bwMode="auto">
              <a:xfrm>
                <a:off x="1548" y="2755"/>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grpSp>
          <p:nvGrpSpPr>
            <p:cNvPr id="268320" name="Group 32"/>
            <p:cNvGrpSpPr>
              <a:grpSpLocks/>
            </p:cNvGrpSpPr>
            <p:nvPr/>
          </p:nvGrpSpPr>
          <p:grpSpPr bwMode="auto">
            <a:xfrm>
              <a:off x="876" y="1748"/>
              <a:ext cx="508" cy="412"/>
              <a:chOff x="1148" y="2493"/>
              <a:chExt cx="532" cy="412"/>
            </a:xfrm>
          </p:grpSpPr>
          <p:sp>
            <p:nvSpPr>
              <p:cNvPr id="268321" name="Rectangle 33"/>
              <p:cNvSpPr>
                <a:spLocks noChangeArrowheads="1"/>
              </p:cNvSpPr>
              <p:nvPr/>
            </p:nvSpPr>
            <p:spPr bwMode="auto">
              <a:xfrm>
                <a:off x="1148" y="2577"/>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68322" name="Oval 34"/>
              <p:cNvSpPr>
                <a:spLocks noChangeArrowheads="1"/>
              </p:cNvSpPr>
              <p:nvPr/>
            </p:nvSpPr>
            <p:spPr bwMode="auto">
              <a:xfrm>
                <a:off x="1148" y="2493"/>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268323" name="Oval 35"/>
              <p:cNvSpPr>
                <a:spLocks noChangeArrowheads="1"/>
              </p:cNvSpPr>
              <p:nvPr/>
            </p:nvSpPr>
            <p:spPr bwMode="auto">
              <a:xfrm>
                <a:off x="1148" y="2747"/>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grpSp>
          <p:nvGrpSpPr>
            <p:cNvPr id="268324" name="Group 36"/>
            <p:cNvGrpSpPr>
              <a:grpSpLocks/>
            </p:cNvGrpSpPr>
            <p:nvPr/>
          </p:nvGrpSpPr>
          <p:grpSpPr bwMode="auto">
            <a:xfrm>
              <a:off x="572" y="1740"/>
              <a:ext cx="436" cy="420"/>
              <a:chOff x="748" y="2485"/>
              <a:chExt cx="532" cy="412"/>
            </a:xfrm>
          </p:grpSpPr>
          <p:sp>
            <p:nvSpPr>
              <p:cNvPr id="268325" name="Rectangle 37"/>
              <p:cNvSpPr>
                <a:spLocks noChangeArrowheads="1"/>
              </p:cNvSpPr>
              <p:nvPr/>
            </p:nvSpPr>
            <p:spPr bwMode="auto">
              <a:xfrm>
                <a:off x="748" y="256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68326" name="Oval 38"/>
              <p:cNvSpPr>
                <a:spLocks noChangeArrowheads="1"/>
              </p:cNvSpPr>
              <p:nvPr/>
            </p:nvSpPr>
            <p:spPr bwMode="auto">
              <a:xfrm>
                <a:off x="748" y="2485"/>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268327" name="Oval 39"/>
              <p:cNvSpPr>
                <a:spLocks noChangeArrowheads="1"/>
              </p:cNvSpPr>
              <p:nvPr/>
            </p:nvSpPr>
            <p:spPr bwMode="auto">
              <a:xfrm>
                <a:off x="748" y="273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gr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9CCDA431-C40D-4991-A77A-35BDEDF84B88}" type="slidenum">
              <a:rPr lang="en-US"/>
              <a:pPr/>
              <a:t>66</a:t>
            </a:fld>
            <a:endParaRPr lang="en-US"/>
          </a:p>
        </p:txBody>
      </p:sp>
      <p:sp>
        <p:nvSpPr>
          <p:cNvPr id="269314" name="Rectangle 2"/>
          <p:cNvSpPr>
            <a:spLocks noGrp="1" noChangeArrowheads="1"/>
          </p:cNvSpPr>
          <p:nvPr>
            <p:ph type="title"/>
          </p:nvPr>
        </p:nvSpPr>
        <p:spPr/>
        <p:txBody>
          <a:bodyPr/>
          <a:lstStyle/>
          <a:p>
            <a:pPr>
              <a:tabLst>
                <a:tab pos="7143750" algn="l"/>
              </a:tabLst>
            </a:pPr>
            <a:r>
              <a:rPr lang="en-GB"/>
              <a:t>Carga y Mantenimiento de un A.D.</a:t>
            </a:r>
            <a:endParaRPr lang="es-ES_tradnl"/>
          </a:p>
        </p:txBody>
      </p:sp>
      <p:sp>
        <p:nvSpPr>
          <p:cNvPr id="269315" name="Rectangle 3"/>
          <p:cNvSpPr>
            <a:spLocks noChangeArrowheads="1"/>
          </p:cNvSpPr>
          <p:nvPr/>
        </p:nvSpPr>
        <p:spPr bwMode="auto">
          <a:xfrm>
            <a:off x="1044575" y="2652713"/>
            <a:ext cx="6953250" cy="3136900"/>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spcBef>
                <a:spcPct val="20000"/>
              </a:spcBef>
              <a:buClr>
                <a:schemeClr val="accent1"/>
              </a:buClr>
              <a:tabLst>
                <a:tab pos="576263" algn="l"/>
              </a:tabLst>
            </a:pPr>
            <a:r>
              <a:rPr lang="es-ES_tradnl" sz="2000">
                <a:solidFill>
                  <a:schemeClr val="accent2"/>
                </a:solidFill>
                <a:latin typeface="Arial" charset="0"/>
              </a:rPr>
              <a:t>Definir una estrategia de calidad:</a:t>
            </a:r>
            <a:endParaRPr lang="es-ES" sz="2000">
              <a:solidFill>
                <a:schemeClr val="accent2"/>
              </a:solidFill>
              <a:latin typeface="Arial" charset="0"/>
            </a:endParaRPr>
          </a:p>
          <a:p>
            <a:pPr marL="341313" lvl="1" indent="-227013" defTabSz="346075" eaLnBrk="1" hangingPunct="1">
              <a:spcBef>
                <a:spcPct val="20000"/>
              </a:spcBef>
              <a:buClr>
                <a:schemeClr val="accent1"/>
              </a:buClr>
              <a:buFontTx/>
              <a:buChar char="–"/>
              <a:tabLst>
                <a:tab pos="576263" algn="l"/>
              </a:tabLst>
            </a:pPr>
            <a:r>
              <a:rPr lang="es-ES_tradnl" sz="2000">
                <a:latin typeface="Arial" charset="0"/>
              </a:rPr>
              <a:t>actuación sobre los sistemas operacionales: modificar las reglas de integridad, los disparadores y las aplicaciones de los sistemas operacionales.</a:t>
            </a:r>
          </a:p>
          <a:p>
            <a:pPr marL="341313" lvl="1" indent="-227013" defTabSz="346075" eaLnBrk="1" hangingPunct="1">
              <a:spcBef>
                <a:spcPct val="20000"/>
              </a:spcBef>
              <a:buClr>
                <a:schemeClr val="accent1"/>
              </a:buClr>
              <a:buFontTx/>
              <a:buChar char="–"/>
              <a:tabLst>
                <a:tab pos="576263" algn="l"/>
              </a:tabLst>
            </a:pPr>
            <a:r>
              <a:rPr lang="es-ES_tradnl" sz="2000">
                <a:latin typeface="Arial" charset="0"/>
              </a:rPr>
              <a:t>documentación de las fuentes de datos.</a:t>
            </a:r>
          </a:p>
          <a:p>
            <a:pPr marL="341313" lvl="1" indent="-227013" defTabSz="346075" eaLnBrk="1" hangingPunct="1">
              <a:spcBef>
                <a:spcPct val="20000"/>
              </a:spcBef>
              <a:buClr>
                <a:schemeClr val="accent1"/>
              </a:buClr>
              <a:buFontTx/>
              <a:buChar char="–"/>
              <a:tabLst>
                <a:tab pos="576263" algn="l"/>
              </a:tabLst>
            </a:pPr>
            <a:r>
              <a:rPr lang="es-ES_tradnl" sz="2000">
                <a:latin typeface="Arial" charset="0"/>
              </a:rPr>
              <a:t>definición de un proceso de transformación.</a:t>
            </a:r>
          </a:p>
          <a:p>
            <a:pPr marL="341313" lvl="1" indent="-227013" defTabSz="346075" eaLnBrk="1" hangingPunct="1">
              <a:spcBef>
                <a:spcPct val="20000"/>
              </a:spcBef>
              <a:buClr>
                <a:schemeClr val="accent1"/>
              </a:buClr>
              <a:buFontTx/>
              <a:buChar char="–"/>
              <a:tabLst>
                <a:tab pos="576263" algn="l"/>
              </a:tabLst>
            </a:pPr>
            <a:r>
              <a:rPr lang="es-ES_tradnl" sz="2000">
                <a:latin typeface="Arial" charset="0"/>
              </a:rPr>
              <a:t>nombramiento de un responsable de calidad del sistema (</a:t>
            </a:r>
            <a:r>
              <a:rPr lang="es-ES_tradnl" sz="2000" i="1">
                <a:latin typeface="Arial" charset="0"/>
              </a:rPr>
              <a:t>Data Quality Manager</a:t>
            </a:r>
            <a:r>
              <a:rPr lang="es-ES_tradnl" sz="2000">
                <a:latin typeface="Arial" charset="0"/>
              </a:rPr>
              <a:t>).</a:t>
            </a:r>
          </a:p>
          <a:p>
            <a:pPr marL="341313" lvl="1" indent="-227013" defTabSz="346075" eaLnBrk="1" hangingPunct="1">
              <a:spcBef>
                <a:spcPct val="20000"/>
              </a:spcBef>
              <a:buClr>
                <a:schemeClr val="accent1"/>
              </a:buClr>
              <a:buFontTx/>
              <a:buChar char="–"/>
              <a:tabLst>
                <a:tab pos="576263" algn="l"/>
              </a:tabLst>
            </a:pPr>
            <a:endParaRPr lang="es-ES" sz="2000">
              <a:latin typeface="Arial" charset="0"/>
            </a:endParaRPr>
          </a:p>
        </p:txBody>
      </p:sp>
      <p:sp>
        <p:nvSpPr>
          <p:cNvPr id="269316" name="Rectangle 4"/>
          <p:cNvSpPr>
            <a:spLocks noChangeArrowheads="1"/>
          </p:cNvSpPr>
          <p:nvPr/>
        </p:nvSpPr>
        <p:spPr bwMode="auto">
          <a:xfrm>
            <a:off x="2124075" y="1700213"/>
            <a:ext cx="4997450" cy="701675"/>
          </a:xfrm>
          <a:prstGeom prst="rect">
            <a:avLst/>
          </a:prstGeom>
          <a:solidFill>
            <a:srgbClr val="FFCC66"/>
          </a:solidFill>
          <a:ln w="9525">
            <a:noFill/>
            <a:miter lim="800000"/>
            <a:headEnd/>
            <a:tailEnd/>
          </a:ln>
          <a:effectLst/>
        </p:spPr>
        <p:txBody>
          <a:bodyPr lIns="92075" tIns="46038" rIns="92075" bIns="46038">
            <a:spAutoFit/>
          </a:bodyPr>
          <a:lstStyle/>
          <a:p>
            <a:pPr marL="341313" lvl="1" indent="-227013" algn="ctr" defTabSz="346075" eaLnBrk="1" hangingPunct="1">
              <a:spcBef>
                <a:spcPct val="20000"/>
              </a:spcBef>
              <a:buClr>
                <a:schemeClr val="accent1"/>
              </a:buClr>
              <a:tabLst>
                <a:tab pos="576263" algn="l"/>
              </a:tabLst>
            </a:pPr>
            <a:r>
              <a:rPr lang="es-ES_tradnl" sz="2000">
                <a:latin typeface="Arial" charset="0"/>
              </a:rPr>
              <a:t>La “calidad de los datos” es la clave del éxito de un almacén de datos.</a:t>
            </a:r>
            <a:endParaRPr lang="es-ES" sz="2000">
              <a:latin typeface="Arial"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4 Marcador de número de diapositiva"/>
          <p:cNvSpPr>
            <a:spLocks noGrp="1"/>
          </p:cNvSpPr>
          <p:nvPr>
            <p:ph type="sldNum" sz="quarter" idx="12"/>
          </p:nvPr>
        </p:nvSpPr>
        <p:spPr/>
        <p:txBody>
          <a:bodyPr/>
          <a:lstStyle/>
          <a:p>
            <a:fld id="{4A1C0173-45F1-4898-89ED-17CEFBDC5610}" type="slidenum">
              <a:rPr lang="en-US"/>
              <a:pPr/>
              <a:t>67</a:t>
            </a:fld>
            <a:endParaRPr lang="en-US"/>
          </a:p>
        </p:txBody>
      </p:sp>
      <p:sp>
        <p:nvSpPr>
          <p:cNvPr id="270338" name="Rectangle 2"/>
          <p:cNvSpPr>
            <a:spLocks noGrp="1" noChangeArrowheads="1"/>
          </p:cNvSpPr>
          <p:nvPr>
            <p:ph type="title"/>
          </p:nvPr>
        </p:nvSpPr>
        <p:spPr/>
        <p:txBody>
          <a:bodyPr/>
          <a:lstStyle/>
          <a:p>
            <a:pPr>
              <a:tabLst>
                <a:tab pos="7143750" algn="l"/>
              </a:tabLst>
            </a:pPr>
            <a:r>
              <a:rPr lang="en-GB"/>
              <a:t>Carga y Mantenimiento de un A.D.</a:t>
            </a:r>
            <a:endParaRPr lang="es-ES_tradnl"/>
          </a:p>
        </p:txBody>
      </p:sp>
      <p:sp>
        <p:nvSpPr>
          <p:cNvPr id="270339" name="Rectangle 3"/>
          <p:cNvSpPr>
            <a:spLocks noChangeArrowheads="1"/>
          </p:cNvSpPr>
          <p:nvPr/>
        </p:nvSpPr>
        <p:spPr bwMode="auto">
          <a:xfrm>
            <a:off x="871538" y="1673225"/>
            <a:ext cx="7221537" cy="536575"/>
          </a:xfrm>
          <a:prstGeom prst="rect">
            <a:avLst/>
          </a:prstGeom>
          <a:noFill/>
          <a:ln w="9525">
            <a:noFill/>
            <a:miter lim="800000"/>
            <a:headEnd/>
            <a:tailEnd/>
          </a:ln>
          <a:effectLst/>
        </p:spPr>
        <p:txBody>
          <a:bodyPr lIns="92075" tIns="46038" rIns="92075" bIns="46038"/>
          <a:lstStyle/>
          <a:p>
            <a:pPr eaLnBrk="1" hangingPunct="1"/>
            <a:r>
              <a:rPr lang="es-ES" sz="2800">
                <a:solidFill>
                  <a:srgbClr val="A41512"/>
                </a:solidFill>
                <a:latin typeface="Arial" charset="0"/>
              </a:rPr>
              <a:t>Extrac</a:t>
            </a:r>
            <a:r>
              <a:rPr lang="es-ES_tradnl" sz="2800">
                <a:solidFill>
                  <a:srgbClr val="A41512"/>
                </a:solidFill>
                <a:latin typeface="Arial" charset="0"/>
              </a:rPr>
              <a:t>ción.</a:t>
            </a:r>
            <a:endParaRPr lang="es-ES" sz="2800">
              <a:solidFill>
                <a:srgbClr val="A41512"/>
              </a:solidFill>
              <a:latin typeface="Arial" charset="0"/>
            </a:endParaRPr>
          </a:p>
        </p:txBody>
      </p:sp>
      <p:sp>
        <p:nvSpPr>
          <p:cNvPr id="270340" name="Rectangle 4"/>
          <p:cNvSpPr>
            <a:spLocks noChangeArrowheads="1"/>
          </p:cNvSpPr>
          <p:nvPr/>
        </p:nvSpPr>
        <p:spPr bwMode="auto">
          <a:xfrm>
            <a:off x="920750" y="5324475"/>
            <a:ext cx="7385050" cy="1127125"/>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spcBef>
                <a:spcPct val="20000"/>
              </a:spcBef>
              <a:buClr>
                <a:schemeClr val="accent1"/>
              </a:buClr>
              <a:buFontTx/>
              <a:buChar char="–"/>
              <a:tabLst>
                <a:tab pos="576263" algn="l"/>
              </a:tabLst>
            </a:pPr>
            <a:r>
              <a:rPr lang="es-ES_tradnl" sz="2000">
                <a:latin typeface="Arial" charset="0"/>
              </a:rPr>
              <a:t>Programas diseñados para extraer los datos de las fuentes.</a:t>
            </a:r>
          </a:p>
          <a:p>
            <a:pPr marL="341313" lvl="1" indent="-227013" defTabSz="346075" eaLnBrk="1" hangingPunct="1">
              <a:spcBef>
                <a:spcPct val="20000"/>
              </a:spcBef>
              <a:buClr>
                <a:schemeClr val="accent1"/>
              </a:buClr>
              <a:buFontTx/>
              <a:buChar char="–"/>
              <a:tabLst>
                <a:tab pos="576263" algn="l"/>
              </a:tabLst>
            </a:pPr>
            <a:r>
              <a:rPr lang="es-ES_tradnl" sz="2000">
                <a:latin typeface="Arial" charset="0"/>
              </a:rPr>
              <a:t>Herramientas: </a:t>
            </a:r>
            <a:r>
              <a:rPr lang="es-ES_tradnl" sz="2000" i="1">
                <a:latin typeface="Arial" charset="0"/>
              </a:rPr>
              <a:t>data migration tools, wrappers</a:t>
            </a:r>
            <a:r>
              <a:rPr lang="es-ES_tradnl" sz="2000">
                <a:latin typeface="Arial" charset="0"/>
              </a:rPr>
              <a:t>, ...</a:t>
            </a:r>
          </a:p>
          <a:p>
            <a:pPr marL="341313" lvl="1" indent="-227013" defTabSz="346075" eaLnBrk="1" hangingPunct="1">
              <a:spcBef>
                <a:spcPct val="20000"/>
              </a:spcBef>
              <a:buClr>
                <a:schemeClr val="accent1"/>
              </a:buClr>
              <a:buFontTx/>
              <a:buChar char="–"/>
              <a:tabLst>
                <a:tab pos="576263" algn="l"/>
              </a:tabLst>
            </a:pPr>
            <a:endParaRPr lang="es-ES_tradnl" sz="2000">
              <a:latin typeface="Arial" charset="0"/>
            </a:endParaRPr>
          </a:p>
        </p:txBody>
      </p:sp>
      <p:sp>
        <p:nvSpPr>
          <p:cNvPr id="270341" name="Rectangle 5"/>
          <p:cNvSpPr>
            <a:spLocks noChangeArrowheads="1"/>
          </p:cNvSpPr>
          <p:nvPr/>
        </p:nvSpPr>
        <p:spPr bwMode="auto">
          <a:xfrm>
            <a:off x="987425" y="2393950"/>
            <a:ext cx="7315200" cy="695325"/>
          </a:xfrm>
          <a:prstGeom prst="rect">
            <a:avLst/>
          </a:prstGeom>
          <a:noFill/>
          <a:ln w="9525">
            <a:noFill/>
            <a:miter lim="800000"/>
            <a:headEnd/>
            <a:tailEnd/>
          </a:ln>
          <a:effectLst/>
        </p:spPr>
        <p:txBody>
          <a:bodyPr wrap="none" anchor="ctr"/>
          <a:lstStyle/>
          <a:p>
            <a:endParaRPr lang="es-MX"/>
          </a:p>
        </p:txBody>
      </p:sp>
      <p:sp>
        <p:nvSpPr>
          <p:cNvPr id="270342" name="Line 6"/>
          <p:cNvSpPr>
            <a:spLocks noChangeShapeType="1"/>
          </p:cNvSpPr>
          <p:nvPr/>
        </p:nvSpPr>
        <p:spPr bwMode="auto">
          <a:xfrm flipV="1">
            <a:off x="5505450" y="3803650"/>
            <a:ext cx="1635125" cy="12700"/>
          </a:xfrm>
          <a:prstGeom prst="line">
            <a:avLst/>
          </a:prstGeom>
          <a:noFill/>
          <a:ln w="25400">
            <a:solidFill>
              <a:schemeClr val="hlink"/>
            </a:solidFill>
            <a:round/>
            <a:headEnd type="none" w="sm" len="sm"/>
            <a:tailEnd type="stealth" w="med" len="lg"/>
          </a:ln>
          <a:effectLst/>
        </p:spPr>
        <p:txBody>
          <a:bodyPr/>
          <a:lstStyle/>
          <a:p>
            <a:endParaRPr lang="es-MX"/>
          </a:p>
        </p:txBody>
      </p:sp>
      <p:sp>
        <p:nvSpPr>
          <p:cNvPr id="270343" name="Line 7"/>
          <p:cNvSpPr>
            <a:spLocks noChangeShapeType="1"/>
          </p:cNvSpPr>
          <p:nvPr/>
        </p:nvSpPr>
        <p:spPr bwMode="auto">
          <a:xfrm>
            <a:off x="2616200" y="3810000"/>
            <a:ext cx="1489075" cy="0"/>
          </a:xfrm>
          <a:prstGeom prst="line">
            <a:avLst/>
          </a:prstGeom>
          <a:noFill/>
          <a:ln w="25400">
            <a:solidFill>
              <a:schemeClr val="hlink"/>
            </a:solidFill>
            <a:round/>
            <a:headEnd type="none" w="sm" len="sm"/>
            <a:tailEnd type="stealth" w="med" len="lg"/>
          </a:ln>
          <a:effectLst/>
        </p:spPr>
        <p:txBody>
          <a:bodyPr/>
          <a:lstStyle/>
          <a:p>
            <a:endParaRPr lang="es-MX"/>
          </a:p>
        </p:txBody>
      </p:sp>
      <p:sp>
        <p:nvSpPr>
          <p:cNvPr id="270344" name="Rectangle 8"/>
          <p:cNvSpPr>
            <a:spLocks noChangeArrowheads="1"/>
          </p:cNvSpPr>
          <p:nvPr/>
        </p:nvSpPr>
        <p:spPr bwMode="auto">
          <a:xfrm>
            <a:off x="3706813" y="2432050"/>
            <a:ext cx="1752600" cy="393700"/>
          </a:xfrm>
          <a:prstGeom prst="rect">
            <a:avLst/>
          </a:prstGeom>
          <a:solidFill>
            <a:srgbClr val="99CCFF"/>
          </a:solidFill>
          <a:ln w="12700">
            <a:solidFill>
              <a:schemeClr val="bg2"/>
            </a:solidFill>
            <a:miter lim="800000"/>
            <a:headEnd/>
            <a:tailEnd/>
          </a:ln>
          <a:effectLst/>
        </p:spPr>
        <p:txBody>
          <a:bodyPr wrap="none" lIns="92075" tIns="46038" rIns="92075" bIns="46038" anchor="ctr"/>
          <a:lstStyle/>
          <a:p>
            <a:pPr algn="ctr"/>
            <a:r>
              <a:rPr lang="es-ES_tradnl" sz="1600" b="1">
                <a:solidFill>
                  <a:srgbClr val="000000"/>
                </a:solidFill>
                <a:latin typeface="Arial" charset="0"/>
              </a:rPr>
              <a:t>Correspondencia</a:t>
            </a:r>
            <a:endParaRPr lang="es-ES" sz="1600" b="1">
              <a:solidFill>
                <a:srgbClr val="000000"/>
              </a:solidFill>
              <a:latin typeface="Arial" charset="0"/>
            </a:endParaRPr>
          </a:p>
        </p:txBody>
      </p:sp>
      <p:sp>
        <p:nvSpPr>
          <p:cNvPr id="270345" name="Arc 9"/>
          <p:cNvSpPr>
            <a:spLocks/>
          </p:cNvSpPr>
          <p:nvPr/>
        </p:nvSpPr>
        <p:spPr bwMode="auto">
          <a:xfrm rot="10800000">
            <a:off x="2187575" y="2628900"/>
            <a:ext cx="1476375" cy="8001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hlink"/>
            </a:solidFill>
            <a:round/>
            <a:headEnd type="none" w="sm" len="sm"/>
            <a:tailEnd type="stealth" w="med" len="lg"/>
          </a:ln>
          <a:effectLst/>
        </p:spPr>
        <p:txBody>
          <a:bodyPr/>
          <a:lstStyle/>
          <a:p>
            <a:endParaRPr lang="es-MX"/>
          </a:p>
        </p:txBody>
      </p:sp>
      <p:sp>
        <p:nvSpPr>
          <p:cNvPr id="270346" name="Rectangle 10"/>
          <p:cNvSpPr>
            <a:spLocks noChangeArrowheads="1"/>
          </p:cNvSpPr>
          <p:nvPr/>
        </p:nvSpPr>
        <p:spPr bwMode="auto">
          <a:xfrm>
            <a:off x="879475" y="4186238"/>
            <a:ext cx="1809750" cy="530225"/>
          </a:xfrm>
          <a:prstGeom prst="rect">
            <a:avLst/>
          </a:prstGeom>
          <a:noFill/>
          <a:ln w="9525">
            <a:noFill/>
            <a:miter lim="800000"/>
            <a:headEnd/>
            <a:tailEnd/>
          </a:ln>
          <a:effectLst/>
        </p:spPr>
        <p:txBody>
          <a:bodyPr lIns="92075" tIns="46038" rIns="92075" bIns="46038">
            <a:spAutoFit/>
          </a:bodyPr>
          <a:lstStyle/>
          <a:p>
            <a:pPr algn="ctr" defTabSz="822325">
              <a:lnSpc>
                <a:spcPct val="80000"/>
              </a:lnSpc>
              <a:spcBef>
                <a:spcPct val="50000"/>
              </a:spcBef>
            </a:pPr>
            <a:r>
              <a:rPr lang="es-ES_tradnl" sz="1800">
                <a:solidFill>
                  <a:srgbClr val="000099"/>
                </a:solidFill>
                <a:latin typeface="Arial" charset="0"/>
              </a:rPr>
              <a:t>Bases de datos operacionales</a:t>
            </a:r>
            <a:endParaRPr lang="es-ES" sz="1800">
              <a:solidFill>
                <a:srgbClr val="000099"/>
              </a:solidFill>
              <a:latin typeface="Arial" charset="0"/>
            </a:endParaRPr>
          </a:p>
        </p:txBody>
      </p:sp>
      <p:sp>
        <p:nvSpPr>
          <p:cNvPr id="270347" name="Rectangle 11"/>
          <p:cNvSpPr>
            <a:spLocks noChangeArrowheads="1"/>
          </p:cNvSpPr>
          <p:nvPr/>
        </p:nvSpPr>
        <p:spPr bwMode="auto">
          <a:xfrm>
            <a:off x="3778250" y="4200525"/>
            <a:ext cx="2101850" cy="530225"/>
          </a:xfrm>
          <a:prstGeom prst="rect">
            <a:avLst/>
          </a:prstGeom>
          <a:noFill/>
          <a:ln w="9525">
            <a:noFill/>
            <a:miter lim="800000"/>
            <a:headEnd/>
            <a:tailEnd/>
          </a:ln>
          <a:effectLst/>
        </p:spPr>
        <p:txBody>
          <a:bodyPr lIns="92075" tIns="46038" rIns="92075" bIns="46038">
            <a:spAutoFit/>
          </a:bodyPr>
          <a:lstStyle/>
          <a:p>
            <a:pPr algn="ctr" defTabSz="822325">
              <a:lnSpc>
                <a:spcPct val="80000"/>
              </a:lnSpc>
              <a:spcBef>
                <a:spcPct val="50000"/>
              </a:spcBef>
            </a:pPr>
            <a:r>
              <a:rPr lang="es-ES_tradnl" sz="1800">
                <a:solidFill>
                  <a:srgbClr val="000099"/>
                </a:solidFill>
                <a:latin typeface="Arial" charset="0"/>
              </a:rPr>
              <a:t>Almacenamiento intermedio</a:t>
            </a:r>
            <a:endParaRPr lang="es-ES" sz="1800">
              <a:solidFill>
                <a:srgbClr val="000099"/>
              </a:solidFill>
              <a:latin typeface="Arial" charset="0"/>
            </a:endParaRPr>
          </a:p>
        </p:txBody>
      </p:sp>
      <p:sp>
        <p:nvSpPr>
          <p:cNvPr id="270348" name="Rectangle 12"/>
          <p:cNvSpPr>
            <a:spLocks noChangeArrowheads="1"/>
          </p:cNvSpPr>
          <p:nvPr/>
        </p:nvSpPr>
        <p:spPr bwMode="auto">
          <a:xfrm>
            <a:off x="7165975" y="4148138"/>
            <a:ext cx="1416050" cy="530225"/>
          </a:xfrm>
          <a:prstGeom prst="rect">
            <a:avLst/>
          </a:prstGeom>
          <a:noFill/>
          <a:ln w="9525">
            <a:noFill/>
            <a:miter lim="800000"/>
            <a:headEnd/>
            <a:tailEnd/>
          </a:ln>
          <a:effectLst/>
        </p:spPr>
        <p:txBody>
          <a:bodyPr lIns="92075" tIns="46038" rIns="92075" bIns="46038">
            <a:spAutoFit/>
          </a:bodyPr>
          <a:lstStyle/>
          <a:p>
            <a:pPr algn="ctr" defTabSz="822325">
              <a:lnSpc>
                <a:spcPct val="80000"/>
              </a:lnSpc>
              <a:spcBef>
                <a:spcPct val="50000"/>
              </a:spcBef>
            </a:pPr>
            <a:r>
              <a:rPr lang="es-ES_tradnl" sz="1800">
                <a:solidFill>
                  <a:srgbClr val="000099"/>
                </a:solidFill>
                <a:latin typeface="Arial" charset="0"/>
              </a:rPr>
              <a:t>Almacén de datos</a:t>
            </a:r>
            <a:endParaRPr lang="es-ES" sz="1800">
              <a:solidFill>
                <a:srgbClr val="000099"/>
              </a:solidFill>
              <a:latin typeface="Arial" charset="0"/>
            </a:endParaRPr>
          </a:p>
        </p:txBody>
      </p:sp>
      <p:grpSp>
        <p:nvGrpSpPr>
          <p:cNvPr id="270349" name="Group 13"/>
          <p:cNvGrpSpPr>
            <a:grpSpLocks/>
          </p:cNvGrpSpPr>
          <p:nvPr/>
        </p:nvGrpSpPr>
        <p:grpSpPr bwMode="auto">
          <a:xfrm>
            <a:off x="4352925" y="3333750"/>
            <a:ext cx="971550" cy="823913"/>
            <a:chOff x="2401" y="1896"/>
            <a:chExt cx="612" cy="519"/>
          </a:xfrm>
        </p:grpSpPr>
        <p:sp>
          <p:nvSpPr>
            <p:cNvPr id="270350" name="Rectangle 14"/>
            <p:cNvSpPr>
              <a:spLocks noChangeArrowheads="1"/>
            </p:cNvSpPr>
            <p:nvPr/>
          </p:nvSpPr>
          <p:spPr bwMode="auto">
            <a:xfrm>
              <a:off x="2401" y="2002"/>
              <a:ext cx="612" cy="310"/>
            </a:xfrm>
            <a:prstGeom prst="rect">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70351" name="Oval 15"/>
            <p:cNvSpPr>
              <a:spLocks noChangeArrowheads="1"/>
            </p:cNvSpPr>
            <p:nvPr/>
          </p:nvSpPr>
          <p:spPr bwMode="auto">
            <a:xfrm>
              <a:off x="2401" y="1896"/>
              <a:ext cx="612" cy="199"/>
            </a:xfrm>
            <a:prstGeom prst="ellipse">
              <a:avLst/>
            </a:prstGeom>
            <a:gradFill rotWithShape="0">
              <a:gsLst>
                <a:gs pos="0">
                  <a:srgbClr val="FFFF99">
                    <a:gamma/>
                    <a:shade val="80000"/>
                    <a:invGamma/>
                  </a:srgbClr>
                </a:gs>
                <a:gs pos="100000">
                  <a:srgbClr val="FFFF99"/>
                </a:gs>
              </a:gsLst>
              <a:lin ang="5400000" scaled="1"/>
            </a:gradFill>
            <a:ln w="9525">
              <a:solidFill>
                <a:schemeClr val="tx1"/>
              </a:solidFill>
              <a:round/>
              <a:headEnd/>
              <a:tailEnd/>
            </a:ln>
            <a:effectLst/>
          </p:spPr>
          <p:txBody>
            <a:bodyPr wrap="none" anchor="ctr"/>
            <a:lstStyle/>
            <a:p>
              <a:endParaRPr lang="es-MX"/>
            </a:p>
          </p:txBody>
        </p:sp>
        <p:sp>
          <p:nvSpPr>
            <p:cNvPr id="270352" name="Oval 16"/>
            <p:cNvSpPr>
              <a:spLocks noChangeArrowheads="1"/>
            </p:cNvSpPr>
            <p:nvPr/>
          </p:nvSpPr>
          <p:spPr bwMode="auto">
            <a:xfrm>
              <a:off x="2401" y="2216"/>
              <a:ext cx="612" cy="199"/>
            </a:xfrm>
            <a:prstGeom prst="ellipse">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round/>
              <a:headEnd/>
              <a:tailEnd/>
            </a:ln>
            <a:effectLst/>
          </p:spPr>
          <p:txBody>
            <a:bodyPr wrap="none" anchor="ctr"/>
            <a:lstStyle/>
            <a:p>
              <a:endParaRPr lang="es-MX"/>
            </a:p>
          </p:txBody>
        </p:sp>
      </p:grpSp>
      <p:grpSp>
        <p:nvGrpSpPr>
          <p:cNvPr id="270353" name="Group 17"/>
          <p:cNvGrpSpPr>
            <a:grpSpLocks/>
          </p:cNvGrpSpPr>
          <p:nvPr/>
        </p:nvGrpSpPr>
        <p:grpSpPr bwMode="auto">
          <a:xfrm>
            <a:off x="7300913" y="3314700"/>
            <a:ext cx="844550" cy="654050"/>
            <a:chOff x="4585" y="1555"/>
            <a:chExt cx="532" cy="412"/>
          </a:xfrm>
        </p:grpSpPr>
        <p:sp>
          <p:nvSpPr>
            <p:cNvPr id="270354" name="Rectangle 18"/>
            <p:cNvSpPr>
              <a:spLocks noChangeArrowheads="1"/>
            </p:cNvSpPr>
            <p:nvPr/>
          </p:nvSpPr>
          <p:spPr bwMode="auto">
            <a:xfrm>
              <a:off x="4585" y="163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70355" name="Oval 19"/>
            <p:cNvSpPr>
              <a:spLocks noChangeArrowheads="1"/>
            </p:cNvSpPr>
            <p:nvPr/>
          </p:nvSpPr>
          <p:spPr bwMode="auto">
            <a:xfrm>
              <a:off x="4585" y="1555"/>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270356" name="Oval 20"/>
            <p:cNvSpPr>
              <a:spLocks noChangeArrowheads="1"/>
            </p:cNvSpPr>
            <p:nvPr/>
          </p:nvSpPr>
          <p:spPr bwMode="auto">
            <a:xfrm>
              <a:off x="4585" y="180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sp>
        <p:nvSpPr>
          <p:cNvPr id="270357" name="Arc 21"/>
          <p:cNvSpPr>
            <a:spLocks/>
          </p:cNvSpPr>
          <p:nvPr/>
        </p:nvSpPr>
        <p:spPr bwMode="auto">
          <a:xfrm rot="10800000">
            <a:off x="5588000" y="2589213"/>
            <a:ext cx="2220913" cy="914400"/>
          </a:xfrm>
          <a:custGeom>
            <a:avLst/>
            <a:gdLst>
              <a:gd name="G0" fmla="+- 21316 0 0"/>
              <a:gd name="G1" fmla="+- 0 0 0"/>
              <a:gd name="G2" fmla="+- 21600 0 0"/>
              <a:gd name="T0" fmla="*/ 21316 w 21316"/>
              <a:gd name="T1" fmla="*/ 21600 h 21600"/>
              <a:gd name="T2" fmla="*/ 0 w 21316"/>
              <a:gd name="T3" fmla="*/ 3490 h 21600"/>
              <a:gd name="T4" fmla="*/ 21316 w 21316"/>
              <a:gd name="T5" fmla="*/ 0 h 21600"/>
            </a:gdLst>
            <a:ahLst/>
            <a:cxnLst>
              <a:cxn ang="0">
                <a:pos x="T0" y="T1"/>
              </a:cxn>
              <a:cxn ang="0">
                <a:pos x="T2" y="T3"/>
              </a:cxn>
              <a:cxn ang="0">
                <a:pos x="T4" y="T5"/>
              </a:cxn>
            </a:cxnLst>
            <a:rect l="0" t="0" r="r" b="b"/>
            <a:pathLst>
              <a:path w="21316" h="21600" fill="none" extrusionOk="0">
                <a:moveTo>
                  <a:pt x="21316" y="21600"/>
                </a:moveTo>
                <a:cubicBezTo>
                  <a:pt x="10733" y="21600"/>
                  <a:pt x="1709" y="13933"/>
                  <a:pt x="-1" y="3490"/>
                </a:cubicBezTo>
              </a:path>
              <a:path w="21316" h="21600" stroke="0" extrusionOk="0">
                <a:moveTo>
                  <a:pt x="21316" y="21600"/>
                </a:moveTo>
                <a:cubicBezTo>
                  <a:pt x="10733" y="21600"/>
                  <a:pt x="1709" y="13933"/>
                  <a:pt x="-1" y="3490"/>
                </a:cubicBezTo>
                <a:lnTo>
                  <a:pt x="21316" y="0"/>
                </a:lnTo>
                <a:close/>
              </a:path>
            </a:pathLst>
          </a:custGeom>
          <a:noFill/>
          <a:ln w="25400" cap="rnd">
            <a:solidFill>
              <a:schemeClr val="hlink"/>
            </a:solidFill>
            <a:round/>
            <a:headEnd type="none" w="sm" len="sm"/>
            <a:tailEnd type="stealth" w="med" len="lg"/>
          </a:ln>
          <a:effectLst/>
        </p:spPr>
        <p:txBody>
          <a:bodyPr/>
          <a:lstStyle/>
          <a:p>
            <a:endParaRPr lang="es-MX"/>
          </a:p>
        </p:txBody>
      </p:sp>
      <p:sp>
        <p:nvSpPr>
          <p:cNvPr id="270358" name="Rectangle 22"/>
          <p:cNvSpPr>
            <a:spLocks noChangeArrowheads="1"/>
          </p:cNvSpPr>
          <p:nvPr/>
        </p:nvSpPr>
        <p:spPr bwMode="auto">
          <a:xfrm>
            <a:off x="2819400" y="3352800"/>
            <a:ext cx="1101725" cy="374650"/>
          </a:xfrm>
          <a:prstGeom prst="rect">
            <a:avLst/>
          </a:prstGeom>
          <a:solidFill>
            <a:srgbClr val="FFCC66"/>
          </a:solidFill>
          <a:ln w="12700">
            <a:solidFill>
              <a:schemeClr val="bg2"/>
            </a:solidFill>
            <a:miter lim="800000"/>
            <a:headEnd/>
            <a:tailEnd/>
          </a:ln>
          <a:effectLst/>
        </p:spPr>
        <p:txBody>
          <a:bodyPr wrap="none" lIns="92075" tIns="46038" rIns="92075" bIns="46038" anchor="ctr"/>
          <a:lstStyle/>
          <a:p>
            <a:pPr algn="ctr"/>
            <a:r>
              <a:rPr lang="es-ES_tradnl" sz="1200" b="1">
                <a:solidFill>
                  <a:srgbClr val="000000"/>
                </a:solidFill>
                <a:latin typeface="Arial" charset="0"/>
              </a:rPr>
              <a:t>Extracción</a:t>
            </a:r>
            <a:endParaRPr lang="es-ES" sz="1200" b="1">
              <a:solidFill>
                <a:srgbClr val="000000"/>
              </a:solidFill>
              <a:latin typeface="Arial" charset="0"/>
            </a:endParaRPr>
          </a:p>
        </p:txBody>
      </p:sp>
      <p:grpSp>
        <p:nvGrpSpPr>
          <p:cNvPr id="270359" name="Group 23"/>
          <p:cNvGrpSpPr>
            <a:grpSpLocks/>
          </p:cNvGrpSpPr>
          <p:nvPr/>
        </p:nvGrpSpPr>
        <p:grpSpPr bwMode="auto">
          <a:xfrm>
            <a:off x="625475" y="3302000"/>
            <a:ext cx="1924050" cy="666750"/>
            <a:chOff x="572" y="1740"/>
            <a:chExt cx="1212" cy="420"/>
          </a:xfrm>
        </p:grpSpPr>
        <p:grpSp>
          <p:nvGrpSpPr>
            <p:cNvPr id="270360" name="Group 24"/>
            <p:cNvGrpSpPr>
              <a:grpSpLocks/>
            </p:cNvGrpSpPr>
            <p:nvPr/>
          </p:nvGrpSpPr>
          <p:grpSpPr bwMode="auto">
            <a:xfrm>
              <a:off x="1276" y="1756"/>
              <a:ext cx="508" cy="404"/>
              <a:chOff x="1548" y="2501"/>
              <a:chExt cx="532" cy="412"/>
            </a:xfrm>
          </p:grpSpPr>
          <p:sp>
            <p:nvSpPr>
              <p:cNvPr id="270361" name="Rectangle 25"/>
              <p:cNvSpPr>
                <a:spLocks noChangeArrowheads="1"/>
              </p:cNvSpPr>
              <p:nvPr/>
            </p:nvSpPr>
            <p:spPr bwMode="auto">
              <a:xfrm>
                <a:off x="1548" y="2585"/>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70362" name="Oval 26"/>
              <p:cNvSpPr>
                <a:spLocks noChangeArrowheads="1"/>
              </p:cNvSpPr>
              <p:nvPr/>
            </p:nvSpPr>
            <p:spPr bwMode="auto">
              <a:xfrm>
                <a:off x="1548" y="2501"/>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270363" name="Oval 27"/>
              <p:cNvSpPr>
                <a:spLocks noChangeArrowheads="1"/>
              </p:cNvSpPr>
              <p:nvPr/>
            </p:nvSpPr>
            <p:spPr bwMode="auto">
              <a:xfrm>
                <a:off x="1548" y="2755"/>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grpSp>
          <p:nvGrpSpPr>
            <p:cNvPr id="270364" name="Group 28"/>
            <p:cNvGrpSpPr>
              <a:grpSpLocks/>
            </p:cNvGrpSpPr>
            <p:nvPr/>
          </p:nvGrpSpPr>
          <p:grpSpPr bwMode="auto">
            <a:xfrm>
              <a:off x="876" y="1748"/>
              <a:ext cx="508" cy="412"/>
              <a:chOff x="1148" y="2493"/>
              <a:chExt cx="532" cy="412"/>
            </a:xfrm>
          </p:grpSpPr>
          <p:sp>
            <p:nvSpPr>
              <p:cNvPr id="270365" name="Rectangle 29"/>
              <p:cNvSpPr>
                <a:spLocks noChangeArrowheads="1"/>
              </p:cNvSpPr>
              <p:nvPr/>
            </p:nvSpPr>
            <p:spPr bwMode="auto">
              <a:xfrm>
                <a:off x="1148" y="2577"/>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70366" name="Oval 30"/>
              <p:cNvSpPr>
                <a:spLocks noChangeArrowheads="1"/>
              </p:cNvSpPr>
              <p:nvPr/>
            </p:nvSpPr>
            <p:spPr bwMode="auto">
              <a:xfrm>
                <a:off x="1148" y="2493"/>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270367" name="Oval 31"/>
              <p:cNvSpPr>
                <a:spLocks noChangeArrowheads="1"/>
              </p:cNvSpPr>
              <p:nvPr/>
            </p:nvSpPr>
            <p:spPr bwMode="auto">
              <a:xfrm>
                <a:off x="1148" y="2747"/>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grpSp>
          <p:nvGrpSpPr>
            <p:cNvPr id="270368" name="Group 32"/>
            <p:cNvGrpSpPr>
              <a:grpSpLocks/>
            </p:cNvGrpSpPr>
            <p:nvPr/>
          </p:nvGrpSpPr>
          <p:grpSpPr bwMode="auto">
            <a:xfrm>
              <a:off x="572" y="1740"/>
              <a:ext cx="436" cy="420"/>
              <a:chOff x="748" y="2485"/>
              <a:chExt cx="532" cy="412"/>
            </a:xfrm>
          </p:grpSpPr>
          <p:sp>
            <p:nvSpPr>
              <p:cNvPr id="270369" name="Rectangle 33"/>
              <p:cNvSpPr>
                <a:spLocks noChangeArrowheads="1"/>
              </p:cNvSpPr>
              <p:nvPr/>
            </p:nvSpPr>
            <p:spPr bwMode="auto">
              <a:xfrm>
                <a:off x="748" y="256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70370" name="Oval 34"/>
              <p:cNvSpPr>
                <a:spLocks noChangeArrowheads="1"/>
              </p:cNvSpPr>
              <p:nvPr/>
            </p:nvSpPr>
            <p:spPr bwMode="auto">
              <a:xfrm>
                <a:off x="748" y="2485"/>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270371" name="Oval 35"/>
              <p:cNvSpPr>
                <a:spLocks noChangeArrowheads="1"/>
              </p:cNvSpPr>
              <p:nvPr/>
            </p:nvSpPr>
            <p:spPr bwMode="auto">
              <a:xfrm>
                <a:off x="748" y="273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10CE60D6-0644-4B00-8BB7-EACD70D79D96}" type="slidenum">
              <a:rPr lang="en-US"/>
              <a:pPr/>
              <a:t>68</a:t>
            </a:fld>
            <a:endParaRPr lang="en-US"/>
          </a:p>
        </p:txBody>
      </p:sp>
      <p:sp>
        <p:nvSpPr>
          <p:cNvPr id="271362" name="Rectangle 2"/>
          <p:cNvSpPr>
            <a:spLocks noGrp="1" noChangeArrowheads="1"/>
          </p:cNvSpPr>
          <p:nvPr>
            <p:ph type="title"/>
          </p:nvPr>
        </p:nvSpPr>
        <p:spPr/>
        <p:txBody>
          <a:bodyPr/>
          <a:lstStyle/>
          <a:p>
            <a:pPr>
              <a:tabLst>
                <a:tab pos="7143750" algn="l"/>
              </a:tabLst>
            </a:pPr>
            <a:r>
              <a:rPr lang="en-GB"/>
              <a:t>Carga y Mantenimiento de un A.D.</a:t>
            </a:r>
            <a:endParaRPr lang="es-ES_tradnl"/>
          </a:p>
        </p:txBody>
      </p:sp>
      <p:sp>
        <p:nvSpPr>
          <p:cNvPr id="271363" name="Text Box 3"/>
          <p:cNvSpPr txBox="1">
            <a:spLocks noChangeArrowheads="1"/>
          </p:cNvSpPr>
          <p:nvPr/>
        </p:nvSpPr>
        <p:spPr bwMode="auto">
          <a:xfrm>
            <a:off x="971550" y="3213100"/>
            <a:ext cx="7316788" cy="3357563"/>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800">
                <a:solidFill>
                  <a:schemeClr val="accent2"/>
                </a:solidFill>
                <a:latin typeface="Arial" charset="0"/>
              </a:rPr>
              <a:t>Ejecución de la extracción:</a:t>
            </a:r>
            <a:endParaRPr lang="es-ES_tradnl" sz="1800">
              <a:latin typeface="Arial" charset="0"/>
            </a:endParaRPr>
          </a:p>
          <a:p>
            <a:pPr lvl="1" eaLnBrk="1" hangingPunct="1">
              <a:lnSpc>
                <a:spcPct val="110000"/>
              </a:lnSpc>
              <a:spcBef>
                <a:spcPct val="50000"/>
              </a:spcBef>
            </a:pPr>
            <a:r>
              <a:rPr lang="es-ES_tradnl" sz="1800">
                <a:latin typeface="Arial" charset="0"/>
              </a:rPr>
              <a:t>a) si los datos operacionales están mantenidos en </a:t>
            </a:r>
            <a:r>
              <a:rPr lang="es-ES_tradnl" sz="1800" b="1">
                <a:latin typeface="Arial" charset="0"/>
              </a:rPr>
              <a:t>un SGBDR</a:t>
            </a:r>
            <a:r>
              <a:rPr lang="es-ES_tradnl" sz="1800">
                <a:latin typeface="Arial" charset="0"/>
              </a:rPr>
              <a:t>, </a:t>
            </a:r>
            <a:r>
              <a:rPr lang="es-ES_tradnl" sz="1800" b="1">
                <a:latin typeface="Arial" charset="0"/>
              </a:rPr>
              <a:t>la extracción</a:t>
            </a:r>
            <a:r>
              <a:rPr lang="es-ES_tradnl" sz="1800">
                <a:latin typeface="Arial" charset="0"/>
              </a:rPr>
              <a:t> de datos se puede reducir a consultas </a:t>
            </a:r>
            <a:r>
              <a:rPr lang="es-ES_tradnl" sz="1800" b="1">
                <a:latin typeface="Arial" charset="0"/>
              </a:rPr>
              <a:t>en SQL</a:t>
            </a:r>
            <a:r>
              <a:rPr lang="es-ES_tradnl" sz="1800">
                <a:latin typeface="Arial" charset="0"/>
              </a:rPr>
              <a:t> o rutinas programadas.</a:t>
            </a:r>
          </a:p>
          <a:p>
            <a:pPr lvl="1" eaLnBrk="1" hangingPunct="1">
              <a:lnSpc>
                <a:spcPct val="110000"/>
              </a:lnSpc>
              <a:spcBef>
                <a:spcPct val="50000"/>
              </a:spcBef>
            </a:pPr>
            <a:r>
              <a:rPr lang="es-ES_tradnl" sz="1800">
                <a:latin typeface="Arial" charset="0"/>
              </a:rPr>
              <a:t>b) si los datos operacionales están en un </a:t>
            </a:r>
            <a:r>
              <a:rPr lang="es-ES_tradnl" sz="1800" b="1">
                <a:latin typeface="Arial" charset="0"/>
              </a:rPr>
              <a:t>sistema propietario</a:t>
            </a:r>
            <a:r>
              <a:rPr lang="es-ES_tradnl" sz="1800">
                <a:latin typeface="Arial" charset="0"/>
              </a:rPr>
              <a:t> (no se conoce el formato de los datos) </a:t>
            </a:r>
            <a:r>
              <a:rPr lang="es-ES_tradnl" sz="1800" b="1">
                <a:latin typeface="Arial" charset="0"/>
              </a:rPr>
              <a:t>o</a:t>
            </a:r>
            <a:r>
              <a:rPr lang="es-ES_tradnl" sz="1800">
                <a:latin typeface="Arial" charset="0"/>
              </a:rPr>
              <a:t> en </a:t>
            </a:r>
            <a:r>
              <a:rPr lang="es-ES_tradnl" sz="1800" b="1">
                <a:latin typeface="Arial" charset="0"/>
              </a:rPr>
              <a:t>fuentes externas</a:t>
            </a:r>
            <a:r>
              <a:rPr lang="es-ES_tradnl" sz="1800">
                <a:latin typeface="Arial" charset="0"/>
              </a:rPr>
              <a:t> textuales, hipertextuales u hojas de cálculo, </a:t>
            </a:r>
            <a:r>
              <a:rPr lang="es-ES_tradnl" sz="1800" b="1">
                <a:latin typeface="Arial" charset="0"/>
              </a:rPr>
              <a:t>la extracción puede ser muy difícil</a:t>
            </a:r>
            <a:r>
              <a:rPr lang="es-ES_tradnl" sz="1800">
                <a:latin typeface="Arial" charset="0"/>
              </a:rPr>
              <a:t> y puede tener que realizarse a partir de informes o volcados de datos proporcionados por los propietarios que deberán ser procesados posteriormente. </a:t>
            </a:r>
          </a:p>
        </p:txBody>
      </p:sp>
      <p:sp>
        <p:nvSpPr>
          <p:cNvPr id="271364" name="Text Box 4"/>
          <p:cNvSpPr txBox="1">
            <a:spLocks noChangeArrowheads="1"/>
          </p:cNvSpPr>
          <p:nvPr/>
        </p:nvSpPr>
        <p:spPr bwMode="auto">
          <a:xfrm>
            <a:off x="808038" y="1677988"/>
            <a:ext cx="7554912" cy="1344612"/>
          </a:xfrm>
          <a:prstGeom prst="rect">
            <a:avLst/>
          </a:prstGeom>
          <a:noFill/>
          <a:ln w="12700">
            <a:noFill/>
            <a:miter lim="800000"/>
            <a:headEnd/>
            <a:tailEnd/>
          </a:ln>
          <a:effectLst/>
        </p:spPr>
        <p:txBody>
          <a:bodyPr>
            <a:spAutoFit/>
          </a:bodyPr>
          <a:lstStyle/>
          <a:p>
            <a:pPr eaLnBrk="1" hangingPunct="1">
              <a:spcBef>
                <a:spcPct val="50000"/>
              </a:spcBef>
              <a:buClr>
                <a:schemeClr val="accent2"/>
              </a:buClr>
              <a:buFont typeface="Wingdings" pitchFamily="2" charset="2"/>
              <a:buNone/>
            </a:pPr>
            <a:r>
              <a:rPr lang="es-ES_tradnl" sz="2800">
                <a:solidFill>
                  <a:srgbClr val="A41512"/>
                </a:solidFill>
                <a:latin typeface="Arial" charset="0"/>
              </a:rPr>
              <a:t>Extracción:</a:t>
            </a:r>
            <a:r>
              <a:rPr lang="es-ES_tradnl" sz="2000">
                <a:solidFill>
                  <a:srgbClr val="000099"/>
                </a:solidFill>
                <a:latin typeface="Arial" charset="0"/>
              </a:rPr>
              <a:t> </a:t>
            </a:r>
            <a:r>
              <a:rPr lang="es-ES_tradnl" sz="2000">
                <a:latin typeface="Arial" charset="0"/>
              </a:rPr>
              <a:t>lectura de datos del sistema operacional.</a:t>
            </a:r>
          </a:p>
          <a:p>
            <a:pPr lvl="1" eaLnBrk="1" hangingPunct="1">
              <a:spcBef>
                <a:spcPct val="50000"/>
              </a:spcBef>
            </a:pPr>
            <a:r>
              <a:rPr lang="es-ES_tradnl" sz="1800">
                <a:latin typeface="Arial" charset="0"/>
              </a:rPr>
              <a:t>a) durante la carga inicial .</a:t>
            </a:r>
          </a:p>
          <a:p>
            <a:pPr lvl="1" eaLnBrk="1" hangingPunct="1">
              <a:spcBef>
                <a:spcPct val="50000"/>
              </a:spcBef>
            </a:pPr>
            <a:r>
              <a:rPr lang="es-ES_tradnl" sz="1800">
                <a:latin typeface="Arial" charset="0"/>
              </a:rPr>
              <a:t>b) mantenimiento del AD</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número de diapositiva"/>
          <p:cNvSpPr>
            <a:spLocks noGrp="1"/>
          </p:cNvSpPr>
          <p:nvPr>
            <p:ph type="sldNum" sz="quarter" idx="12"/>
          </p:nvPr>
        </p:nvSpPr>
        <p:spPr/>
        <p:txBody>
          <a:bodyPr/>
          <a:lstStyle/>
          <a:p>
            <a:fld id="{0E3D2936-F8A7-4981-A33B-72D5ED76B088}" type="slidenum">
              <a:rPr lang="en-US"/>
              <a:pPr/>
              <a:t>69</a:t>
            </a:fld>
            <a:endParaRPr lang="en-US"/>
          </a:p>
        </p:txBody>
      </p:sp>
      <p:sp>
        <p:nvSpPr>
          <p:cNvPr id="278530" name="Rectangle 2"/>
          <p:cNvSpPr>
            <a:spLocks noGrp="1" noChangeArrowheads="1"/>
          </p:cNvSpPr>
          <p:nvPr>
            <p:ph type="title"/>
          </p:nvPr>
        </p:nvSpPr>
        <p:spPr/>
        <p:txBody>
          <a:bodyPr/>
          <a:lstStyle/>
          <a:p>
            <a:pPr>
              <a:tabLst>
                <a:tab pos="7143750" algn="l"/>
              </a:tabLst>
            </a:pPr>
            <a:r>
              <a:rPr lang="en-GB"/>
              <a:t>Carga y Mantenimiento de un A.D.</a:t>
            </a:r>
            <a:endParaRPr lang="es-ES_tradnl"/>
          </a:p>
        </p:txBody>
      </p:sp>
      <p:sp>
        <p:nvSpPr>
          <p:cNvPr id="278531" name="Rectangle 3"/>
          <p:cNvSpPr>
            <a:spLocks noChangeArrowheads="1"/>
          </p:cNvSpPr>
          <p:nvPr/>
        </p:nvSpPr>
        <p:spPr bwMode="auto">
          <a:xfrm>
            <a:off x="771525" y="1409700"/>
            <a:ext cx="7299325" cy="449263"/>
          </a:xfrm>
          <a:prstGeom prst="rect">
            <a:avLst/>
          </a:prstGeom>
          <a:noFill/>
          <a:ln w="9525">
            <a:noFill/>
            <a:miter lim="800000"/>
            <a:headEnd/>
            <a:tailEnd/>
          </a:ln>
          <a:effectLst/>
        </p:spPr>
        <p:txBody>
          <a:bodyPr lIns="92075" tIns="46038" rIns="92075" bIns="46038"/>
          <a:lstStyle/>
          <a:p>
            <a:pPr eaLnBrk="1" hangingPunct="1"/>
            <a:endParaRPr lang="es-ES" b="1">
              <a:solidFill>
                <a:srgbClr val="A41512"/>
              </a:solidFill>
              <a:latin typeface="Helvetica-Narrow" pitchFamily="34" charset="0"/>
            </a:endParaRPr>
          </a:p>
        </p:txBody>
      </p:sp>
      <p:sp>
        <p:nvSpPr>
          <p:cNvPr id="278532" name="Rectangle 4"/>
          <p:cNvSpPr>
            <a:spLocks noChangeArrowheads="1"/>
          </p:cNvSpPr>
          <p:nvPr/>
        </p:nvSpPr>
        <p:spPr bwMode="auto">
          <a:xfrm>
            <a:off x="706438" y="2555875"/>
            <a:ext cx="7986712" cy="4022725"/>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spcBef>
                <a:spcPct val="20000"/>
              </a:spcBef>
              <a:buClr>
                <a:schemeClr val="accent1"/>
              </a:buClr>
              <a:tabLst>
                <a:tab pos="576263" algn="l"/>
              </a:tabLst>
            </a:pPr>
            <a:r>
              <a:rPr lang="es-ES_tradnl">
                <a:solidFill>
                  <a:srgbClr val="A41512"/>
                </a:solidFill>
                <a:latin typeface="Arial" charset="0"/>
              </a:rPr>
              <a:t>Identificación de Cambios.</a:t>
            </a:r>
            <a:endParaRPr lang="es-ES_tradnl" sz="2000">
              <a:latin typeface="Arial" charset="0"/>
            </a:endParaRPr>
          </a:p>
          <a:p>
            <a:pPr marL="341313" lvl="1" indent="-227013" defTabSz="346075" eaLnBrk="1" hangingPunct="1">
              <a:spcBef>
                <a:spcPct val="20000"/>
              </a:spcBef>
              <a:buClr>
                <a:schemeClr val="accent1"/>
              </a:buClr>
              <a:buFontTx/>
              <a:buChar char="–"/>
              <a:tabLst>
                <a:tab pos="576263" algn="l"/>
              </a:tabLst>
            </a:pPr>
            <a:r>
              <a:rPr lang="es-ES_tradnl" sz="2000">
                <a:latin typeface="Arial" charset="0"/>
              </a:rPr>
              <a:t>Identificar los datos operacionales (relevantes) que han sufrido una modificación desde la fecha del último mantenimiento.</a:t>
            </a:r>
          </a:p>
          <a:p>
            <a:pPr marL="341313" lvl="1" indent="-227013" defTabSz="346075" eaLnBrk="1" hangingPunct="1">
              <a:spcBef>
                <a:spcPct val="20000"/>
              </a:spcBef>
              <a:buClr>
                <a:schemeClr val="accent1"/>
              </a:buClr>
              <a:buFontTx/>
              <a:buChar char="–"/>
              <a:tabLst>
                <a:tab pos="576263" algn="l"/>
              </a:tabLst>
            </a:pPr>
            <a:r>
              <a:rPr lang="es-ES_tradnl" sz="2000">
                <a:latin typeface="Arial" charset="0"/>
              </a:rPr>
              <a:t>Métodos</a:t>
            </a:r>
            <a:endParaRPr lang="es-ES" sz="2000">
              <a:latin typeface="Arial" charset="0"/>
            </a:endParaRPr>
          </a:p>
          <a:p>
            <a:pPr marL="741363" lvl="2" indent="-285750" defTabSz="346075" eaLnBrk="1" hangingPunct="1">
              <a:spcBef>
                <a:spcPct val="20000"/>
              </a:spcBef>
              <a:buClr>
                <a:schemeClr val="accent1"/>
              </a:buClr>
              <a:buFontTx/>
              <a:buChar char="•"/>
              <a:tabLst>
                <a:tab pos="576263" algn="l"/>
              </a:tabLst>
            </a:pPr>
            <a:r>
              <a:rPr lang="es-ES_tradnl" sz="1800">
                <a:latin typeface="Arial" charset="0"/>
              </a:rPr>
              <a:t>Carga total: cada vez se empieza de cero.</a:t>
            </a:r>
            <a:endParaRPr lang="es-ES" sz="1800">
              <a:latin typeface="Arial" charset="0"/>
            </a:endParaRPr>
          </a:p>
          <a:p>
            <a:pPr marL="741363" lvl="2" indent="-285750" defTabSz="346075" eaLnBrk="1" hangingPunct="1">
              <a:spcBef>
                <a:spcPct val="20000"/>
              </a:spcBef>
              <a:buClr>
                <a:schemeClr val="accent1"/>
              </a:buClr>
              <a:buFontTx/>
              <a:buChar char="•"/>
              <a:tabLst>
                <a:tab pos="576263" algn="l"/>
              </a:tabLst>
            </a:pPr>
            <a:r>
              <a:rPr lang="es-ES_tradnl" sz="1800">
                <a:latin typeface="Arial" charset="0"/>
              </a:rPr>
              <a:t>Comparación de instancias de la base de datos operacional.</a:t>
            </a:r>
            <a:endParaRPr lang="es-ES" sz="1800">
              <a:latin typeface="Arial" charset="0"/>
            </a:endParaRPr>
          </a:p>
          <a:p>
            <a:pPr marL="741363" lvl="2" indent="-285750" defTabSz="346075" eaLnBrk="1" hangingPunct="1">
              <a:spcBef>
                <a:spcPct val="20000"/>
              </a:spcBef>
              <a:buClr>
                <a:schemeClr val="accent1"/>
              </a:buClr>
              <a:buFontTx/>
              <a:buChar char="•"/>
              <a:tabLst>
                <a:tab pos="576263" algn="l"/>
              </a:tabLst>
            </a:pPr>
            <a:r>
              <a:rPr lang="es-ES_tradnl" sz="1800">
                <a:latin typeface="Arial" charset="0"/>
              </a:rPr>
              <a:t>Uso de marcas de tiempo (</a:t>
            </a:r>
            <a:r>
              <a:rPr lang="es-ES_tradnl" sz="1800" i="1">
                <a:latin typeface="Arial" charset="0"/>
              </a:rPr>
              <a:t>time stamping</a:t>
            </a:r>
            <a:r>
              <a:rPr lang="es-ES_tradnl" sz="1800">
                <a:latin typeface="Arial" charset="0"/>
              </a:rPr>
              <a:t>) en los registros del sistema operacional.</a:t>
            </a:r>
            <a:endParaRPr lang="es-ES" sz="1800">
              <a:latin typeface="Arial" charset="0"/>
            </a:endParaRPr>
          </a:p>
          <a:p>
            <a:pPr marL="741363" lvl="2" indent="-285750" defTabSz="346075" eaLnBrk="1" hangingPunct="1">
              <a:spcBef>
                <a:spcPct val="20000"/>
              </a:spcBef>
              <a:buClr>
                <a:schemeClr val="accent1"/>
              </a:buClr>
              <a:buFontTx/>
              <a:buChar char="•"/>
              <a:tabLst>
                <a:tab pos="576263" algn="l"/>
              </a:tabLst>
            </a:pPr>
            <a:r>
              <a:rPr lang="es-ES_tradnl" sz="1800">
                <a:latin typeface="Arial" charset="0"/>
              </a:rPr>
              <a:t>Uso de disparadores en el sistema operacional.</a:t>
            </a:r>
            <a:endParaRPr lang="es-ES" sz="1800">
              <a:latin typeface="Arial" charset="0"/>
            </a:endParaRPr>
          </a:p>
          <a:p>
            <a:pPr marL="741363" lvl="2" indent="-285750" defTabSz="346075" eaLnBrk="1" hangingPunct="1">
              <a:spcBef>
                <a:spcPct val="20000"/>
              </a:spcBef>
              <a:buClr>
                <a:schemeClr val="accent1"/>
              </a:buClr>
              <a:buFontTx/>
              <a:buChar char="•"/>
              <a:tabLst>
                <a:tab pos="576263" algn="l"/>
              </a:tabLst>
            </a:pPr>
            <a:r>
              <a:rPr lang="es-ES_tradnl" sz="1800">
                <a:latin typeface="Arial" charset="0"/>
              </a:rPr>
              <a:t>Uso del fichero de </a:t>
            </a:r>
            <a:r>
              <a:rPr lang="es-ES_tradnl" sz="1800" i="1">
                <a:latin typeface="Arial" charset="0"/>
              </a:rPr>
              <a:t>log</a:t>
            </a:r>
            <a:r>
              <a:rPr lang="es-ES_tradnl" sz="1800">
                <a:latin typeface="Arial" charset="0"/>
              </a:rPr>
              <a:t> (gestión de transacciones) del sistema operacional.</a:t>
            </a:r>
          </a:p>
          <a:p>
            <a:pPr marL="741363" lvl="2" indent="-285750" defTabSz="346075" eaLnBrk="1" hangingPunct="1">
              <a:spcBef>
                <a:spcPct val="20000"/>
              </a:spcBef>
              <a:buClr>
                <a:schemeClr val="accent1"/>
              </a:buClr>
              <a:buFontTx/>
              <a:buChar char="•"/>
              <a:tabLst>
                <a:tab pos="576263" algn="l"/>
              </a:tabLst>
            </a:pPr>
            <a:r>
              <a:rPr lang="es-ES_tradnl" sz="1800">
                <a:latin typeface="Arial" charset="0"/>
              </a:rPr>
              <a:t>Uso de técnicas mixtas.</a:t>
            </a:r>
            <a:endParaRPr lang="es-ES" sz="1800">
              <a:latin typeface="Arial" charset="0"/>
            </a:endParaRPr>
          </a:p>
        </p:txBody>
      </p:sp>
      <p:sp>
        <p:nvSpPr>
          <p:cNvPr id="278533" name="Text Box 5"/>
          <p:cNvSpPr txBox="1">
            <a:spLocks noChangeArrowheads="1"/>
          </p:cNvSpPr>
          <p:nvPr/>
        </p:nvSpPr>
        <p:spPr bwMode="auto">
          <a:xfrm>
            <a:off x="827088" y="1412875"/>
            <a:ext cx="7708900" cy="884238"/>
          </a:xfrm>
          <a:prstGeom prst="rect">
            <a:avLst/>
          </a:prstGeom>
          <a:noFill/>
          <a:ln w="12700">
            <a:noFill/>
            <a:miter lim="800000"/>
            <a:headEnd/>
            <a:tailEnd/>
          </a:ln>
          <a:effectLst/>
        </p:spPr>
        <p:txBody>
          <a:bodyPr>
            <a:spAutoFit/>
          </a:bodyPr>
          <a:lstStyle/>
          <a:p>
            <a:pPr eaLnBrk="1" hangingPunct="1">
              <a:spcBef>
                <a:spcPct val="50000"/>
              </a:spcBef>
            </a:pPr>
            <a:r>
              <a:rPr lang="es-ES_tradnl" sz="2800">
                <a:solidFill>
                  <a:srgbClr val="A41512"/>
                </a:solidFill>
                <a:latin typeface="Arial" charset="0"/>
              </a:rPr>
              <a:t>Extracción:</a:t>
            </a:r>
            <a:r>
              <a:rPr lang="es-ES_tradnl" sz="3200">
                <a:solidFill>
                  <a:srgbClr val="A41512"/>
                </a:solidFill>
                <a:latin typeface="Arial" charset="0"/>
              </a:rPr>
              <a:t> </a:t>
            </a:r>
            <a:r>
              <a:rPr lang="es-ES_tradnl" sz="2000">
                <a:latin typeface="Arial" charset="0"/>
              </a:rPr>
              <a:t>en el mantenimiento/refresco del AD. Antes de realizar la extracción es preciso </a:t>
            </a:r>
            <a:r>
              <a:rPr lang="es-ES_tradnl" sz="2000">
                <a:solidFill>
                  <a:schemeClr val="accent2"/>
                </a:solidFill>
                <a:latin typeface="Arial" charset="0"/>
              </a:rPr>
              <a:t>Identificar los Cambios</a:t>
            </a:r>
            <a:r>
              <a:rPr lang="es-ES_tradnl" sz="2000">
                <a:solidFill>
                  <a:srgbClr val="A41512"/>
                </a:solidFill>
                <a:latin typeface="Arial" charset="0"/>
              </a:rPr>
              <a:t>.</a:t>
            </a:r>
            <a:endParaRPr lang="es-ES" sz="2000">
              <a:solidFill>
                <a:srgbClr val="A41512"/>
              </a:solidFill>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50EF4044-8C84-42C8-820E-AF4D63FA62A6}" type="slidenum">
              <a:rPr lang="en-US"/>
              <a:pPr/>
              <a:t>7</a:t>
            </a:fld>
            <a:endParaRPr lang="en-US"/>
          </a:p>
        </p:txBody>
      </p:sp>
      <p:sp>
        <p:nvSpPr>
          <p:cNvPr id="130050" name="Rectangle 2"/>
          <p:cNvSpPr>
            <a:spLocks noGrp="1" noChangeArrowheads="1"/>
          </p:cNvSpPr>
          <p:nvPr>
            <p:ph type="title"/>
          </p:nvPr>
        </p:nvSpPr>
        <p:spPr/>
        <p:txBody>
          <a:bodyPr/>
          <a:lstStyle/>
          <a:p>
            <a:pPr>
              <a:tabLst>
                <a:tab pos="7143750" algn="l"/>
              </a:tabLst>
            </a:pPr>
            <a:r>
              <a:rPr lang="en-GB"/>
              <a:t>Introducción a los Almacenes de Datos</a:t>
            </a:r>
            <a:endParaRPr lang="es-ES_tradnl"/>
          </a:p>
        </p:txBody>
      </p:sp>
      <p:sp>
        <p:nvSpPr>
          <p:cNvPr id="130052" name="Text Box 4"/>
          <p:cNvSpPr txBox="1">
            <a:spLocks noChangeArrowheads="1"/>
          </p:cNvSpPr>
          <p:nvPr/>
        </p:nvSpPr>
        <p:spPr bwMode="auto">
          <a:xfrm>
            <a:off x="381000" y="1600200"/>
            <a:ext cx="8229600" cy="4511675"/>
          </a:xfrm>
          <a:prstGeom prst="rect">
            <a:avLst/>
          </a:prstGeom>
          <a:noFill/>
          <a:ln w="9525">
            <a:noFill/>
            <a:miter lim="800000"/>
            <a:headEnd/>
            <a:tailEnd/>
          </a:ln>
          <a:effectLst/>
        </p:spPr>
        <p:txBody>
          <a:bodyPr>
            <a:spAutoFit/>
          </a:bodyPr>
          <a:lstStyle/>
          <a:p>
            <a:pPr marL="282575" indent="-282575">
              <a:spcBef>
                <a:spcPts val="600"/>
              </a:spcBef>
              <a:spcAft>
                <a:spcPts val="400"/>
              </a:spcAft>
              <a:buFontTx/>
              <a:buChar char="•"/>
            </a:pPr>
            <a:r>
              <a:rPr lang="es-ES_tradnl">
                <a:latin typeface="Arial" charset="0"/>
              </a:rPr>
              <a:t>Se desea operar eficientemente con esos datos...</a:t>
            </a:r>
          </a:p>
          <a:p>
            <a:pPr marL="763588" lvl="1" indent="-290513">
              <a:spcBef>
                <a:spcPts val="600"/>
              </a:spcBef>
              <a:spcAft>
                <a:spcPts val="400"/>
              </a:spcAft>
              <a:buFontTx/>
              <a:buChar char="•"/>
            </a:pPr>
            <a:r>
              <a:rPr lang="es-ES_tradnl" sz="2000">
                <a:latin typeface="Arial" charset="0"/>
              </a:rPr>
              <a:t>los costes de almacenamiento masivo y conectividad se han reducido drásticamente en los últimos años, </a:t>
            </a:r>
          </a:p>
          <a:p>
            <a:pPr marL="282575" indent="-282575">
              <a:spcBef>
                <a:spcPts val="600"/>
              </a:spcBef>
              <a:spcAft>
                <a:spcPts val="400"/>
              </a:spcAft>
              <a:buFontTx/>
              <a:buChar char="•"/>
            </a:pPr>
            <a:r>
              <a:rPr lang="es-ES_tradnl">
                <a:latin typeface="Arial" charset="0"/>
              </a:rPr>
              <a:t>parece razonable recoger los datos (información histórica) en </a:t>
            </a:r>
            <a:r>
              <a:rPr lang="es-ES_tradnl" b="1">
                <a:latin typeface="Arial" charset="0"/>
              </a:rPr>
              <a:t>un sistema separado y específico</a:t>
            </a:r>
            <a:r>
              <a:rPr lang="es-ES_tradnl">
                <a:latin typeface="Arial" charset="0"/>
              </a:rPr>
              <a:t>.</a:t>
            </a:r>
          </a:p>
          <a:p>
            <a:pPr marL="282575" indent="-282575">
              <a:spcBef>
                <a:spcPts val="600"/>
              </a:spcBef>
              <a:spcAft>
                <a:spcPts val="400"/>
              </a:spcAft>
              <a:buFontTx/>
              <a:buChar char="•"/>
            </a:pPr>
            <a:endParaRPr lang="es-ES_tradnl">
              <a:latin typeface="Arial" charset="0"/>
            </a:endParaRPr>
          </a:p>
          <a:p>
            <a:pPr marL="282575" indent="-282575">
              <a:spcBef>
                <a:spcPts val="600"/>
              </a:spcBef>
              <a:spcAft>
                <a:spcPts val="400"/>
              </a:spcAft>
              <a:buFontTx/>
              <a:buChar char="•"/>
            </a:pPr>
            <a:endParaRPr lang="es-ES_tradnl">
              <a:latin typeface="Arial" charset="0"/>
            </a:endParaRPr>
          </a:p>
          <a:p>
            <a:pPr marL="282575" indent="-282575">
              <a:spcBef>
                <a:spcPts val="600"/>
              </a:spcBef>
              <a:spcAft>
                <a:spcPts val="400"/>
              </a:spcAft>
              <a:buFontTx/>
              <a:buChar char="•"/>
            </a:pPr>
            <a:endParaRPr lang="es-ES_tradnl">
              <a:latin typeface="Arial" charset="0"/>
            </a:endParaRPr>
          </a:p>
          <a:p>
            <a:pPr marL="763588" lvl="1" indent="-290513">
              <a:spcBef>
                <a:spcPts val="600"/>
              </a:spcBef>
              <a:spcAft>
                <a:spcPts val="400"/>
              </a:spcAft>
              <a:buFontTx/>
              <a:buChar char="•"/>
            </a:pPr>
            <a:r>
              <a:rPr lang="es-ES_tradnl" i="1">
                <a:latin typeface="Arial" charset="0"/>
              </a:rPr>
              <a:t>Data warehouses</a:t>
            </a:r>
            <a:r>
              <a:rPr lang="es-ES_tradnl">
                <a:latin typeface="Arial" charset="0"/>
              </a:rPr>
              <a:t> (Almacenes o Bodegas de Datos)</a:t>
            </a:r>
          </a:p>
          <a:p>
            <a:pPr marL="282575" indent="-282575">
              <a:spcBef>
                <a:spcPts val="600"/>
              </a:spcBef>
              <a:spcAft>
                <a:spcPts val="400"/>
              </a:spcAft>
              <a:buFontTx/>
              <a:buChar char="•"/>
            </a:pPr>
            <a:endParaRPr lang="es-ES_tradnl">
              <a:latin typeface="Arial" charset="0"/>
            </a:endParaRPr>
          </a:p>
        </p:txBody>
      </p:sp>
      <p:sp>
        <p:nvSpPr>
          <p:cNvPr id="130053" name="Rectangle 5"/>
          <p:cNvSpPr>
            <a:spLocks noChangeArrowheads="1"/>
          </p:cNvSpPr>
          <p:nvPr/>
        </p:nvSpPr>
        <p:spPr bwMode="auto">
          <a:xfrm>
            <a:off x="1981200" y="4191000"/>
            <a:ext cx="4833938" cy="466725"/>
          </a:xfrm>
          <a:prstGeom prst="rect">
            <a:avLst/>
          </a:prstGeom>
          <a:noFill/>
          <a:ln w="9525">
            <a:solidFill>
              <a:srgbClr val="3AA537"/>
            </a:solidFill>
            <a:miter lim="800000"/>
            <a:headEnd/>
            <a:tailEnd/>
          </a:ln>
          <a:effectLst/>
        </p:spPr>
        <p:txBody>
          <a:bodyPr wrap="none">
            <a:spAutoFit/>
          </a:bodyPr>
          <a:lstStyle/>
          <a:p>
            <a:r>
              <a:rPr lang="es-ES_tradnl">
                <a:latin typeface="Arial" charset="0"/>
              </a:rPr>
              <a:t>NACE EL </a:t>
            </a:r>
            <a:r>
              <a:rPr lang="es-ES_tradnl">
                <a:solidFill>
                  <a:schemeClr val="tx2"/>
                </a:solidFill>
                <a:latin typeface="Arial" charset="0"/>
              </a:rPr>
              <a:t>DATA-WAREHOUSING</a:t>
            </a:r>
            <a:endParaRPr lang="es-ES">
              <a:solidFill>
                <a:schemeClr val="tx2"/>
              </a:solidFill>
              <a:latin typeface="Arial"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4 Marcador de número de diapositiva"/>
          <p:cNvSpPr>
            <a:spLocks noGrp="1"/>
          </p:cNvSpPr>
          <p:nvPr>
            <p:ph type="sldNum" sz="quarter" idx="12"/>
          </p:nvPr>
        </p:nvSpPr>
        <p:spPr/>
        <p:txBody>
          <a:bodyPr/>
          <a:lstStyle/>
          <a:p>
            <a:fld id="{5ED69DA4-1B2E-40B2-854E-1298C4C1FD8F}" type="slidenum">
              <a:rPr lang="en-US"/>
              <a:pPr/>
              <a:t>70</a:t>
            </a:fld>
            <a:endParaRPr lang="en-US"/>
          </a:p>
        </p:txBody>
      </p:sp>
      <p:sp>
        <p:nvSpPr>
          <p:cNvPr id="279554" name="Rectangle 2"/>
          <p:cNvSpPr>
            <a:spLocks noGrp="1" noChangeArrowheads="1"/>
          </p:cNvSpPr>
          <p:nvPr>
            <p:ph type="title"/>
          </p:nvPr>
        </p:nvSpPr>
        <p:spPr/>
        <p:txBody>
          <a:bodyPr/>
          <a:lstStyle/>
          <a:p>
            <a:pPr>
              <a:tabLst>
                <a:tab pos="7143750" algn="l"/>
              </a:tabLst>
            </a:pPr>
            <a:r>
              <a:rPr lang="en-GB"/>
              <a:t>Carga y Mantenimiento de un A.D.</a:t>
            </a:r>
            <a:endParaRPr lang="es-ES_tradnl"/>
          </a:p>
        </p:txBody>
      </p:sp>
      <p:sp>
        <p:nvSpPr>
          <p:cNvPr id="279555" name="Rectangle 3"/>
          <p:cNvSpPr>
            <a:spLocks noChangeArrowheads="1"/>
          </p:cNvSpPr>
          <p:nvPr/>
        </p:nvSpPr>
        <p:spPr bwMode="auto">
          <a:xfrm>
            <a:off x="611188" y="1484313"/>
            <a:ext cx="7221537" cy="536575"/>
          </a:xfrm>
          <a:prstGeom prst="rect">
            <a:avLst/>
          </a:prstGeom>
          <a:noFill/>
          <a:ln w="9525">
            <a:noFill/>
            <a:miter lim="800000"/>
            <a:headEnd/>
            <a:tailEnd/>
          </a:ln>
          <a:effectLst/>
        </p:spPr>
        <p:txBody>
          <a:bodyPr lIns="92075" tIns="46038" rIns="92075" bIns="46038"/>
          <a:lstStyle/>
          <a:p>
            <a:pPr eaLnBrk="1" hangingPunct="1"/>
            <a:r>
              <a:rPr lang="es-ES_tradnl" sz="2800">
                <a:solidFill>
                  <a:srgbClr val="A41512"/>
                </a:solidFill>
                <a:latin typeface="Arial" charset="0"/>
              </a:rPr>
              <a:t>Transformación.</a:t>
            </a:r>
            <a:endParaRPr lang="es-ES" sz="2800">
              <a:solidFill>
                <a:srgbClr val="A41512"/>
              </a:solidFill>
              <a:latin typeface="Arial" charset="0"/>
            </a:endParaRPr>
          </a:p>
        </p:txBody>
      </p:sp>
      <p:sp>
        <p:nvSpPr>
          <p:cNvPr id="279556" name="Rectangle 4"/>
          <p:cNvSpPr>
            <a:spLocks noChangeArrowheads="1"/>
          </p:cNvSpPr>
          <p:nvPr/>
        </p:nvSpPr>
        <p:spPr bwMode="auto">
          <a:xfrm>
            <a:off x="920750" y="5256213"/>
            <a:ext cx="7702550" cy="1371600"/>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spcBef>
                <a:spcPct val="20000"/>
              </a:spcBef>
              <a:buClr>
                <a:schemeClr val="accent1"/>
              </a:buClr>
              <a:buFontTx/>
              <a:buChar char="-"/>
              <a:tabLst>
                <a:tab pos="576263" algn="l"/>
              </a:tabLst>
            </a:pPr>
            <a:r>
              <a:rPr lang="es-ES_tradnl" sz="2000">
                <a:latin typeface="Arial" charset="0"/>
              </a:rPr>
              <a:t>Transformar los datos extraídos de las fuentes operacionales: limpieza, estandarización. </a:t>
            </a:r>
            <a:r>
              <a:rPr lang="es-ES_tradnl" sz="2000">
                <a:solidFill>
                  <a:schemeClr val="accent2"/>
                </a:solidFill>
                <a:latin typeface="Arial" charset="0"/>
              </a:rPr>
              <a:t>(cleansing)</a:t>
            </a:r>
          </a:p>
          <a:p>
            <a:pPr marL="341313" lvl="1" indent="-227013" defTabSz="346075" eaLnBrk="1" hangingPunct="1">
              <a:spcBef>
                <a:spcPct val="20000"/>
              </a:spcBef>
              <a:buClr>
                <a:schemeClr val="accent1"/>
              </a:buClr>
              <a:buFontTx/>
              <a:buChar char="-"/>
              <a:tabLst>
                <a:tab pos="576263" algn="l"/>
              </a:tabLst>
            </a:pPr>
            <a:r>
              <a:rPr lang="es-ES_tradnl" sz="2000">
                <a:latin typeface="Arial" charset="0"/>
              </a:rPr>
              <a:t>Calcular los datos derivados: aplicar las leyes de derivación. </a:t>
            </a:r>
            <a:r>
              <a:rPr lang="es-ES_tradnl" sz="2000">
                <a:solidFill>
                  <a:schemeClr val="accent2"/>
                </a:solidFill>
                <a:latin typeface="Arial" charset="0"/>
              </a:rPr>
              <a:t>(integration)</a:t>
            </a:r>
          </a:p>
        </p:txBody>
      </p:sp>
      <p:sp>
        <p:nvSpPr>
          <p:cNvPr id="279557" name="Rectangle 5"/>
          <p:cNvSpPr>
            <a:spLocks noChangeArrowheads="1"/>
          </p:cNvSpPr>
          <p:nvPr/>
        </p:nvSpPr>
        <p:spPr bwMode="auto">
          <a:xfrm>
            <a:off x="1038225" y="2236788"/>
            <a:ext cx="7315200" cy="695325"/>
          </a:xfrm>
          <a:prstGeom prst="rect">
            <a:avLst/>
          </a:prstGeom>
          <a:noFill/>
          <a:ln w="9525">
            <a:noFill/>
            <a:miter lim="800000"/>
            <a:headEnd/>
            <a:tailEnd/>
          </a:ln>
          <a:effectLst/>
        </p:spPr>
        <p:txBody>
          <a:bodyPr wrap="none" anchor="ctr"/>
          <a:lstStyle/>
          <a:p>
            <a:endParaRPr lang="es-MX"/>
          </a:p>
        </p:txBody>
      </p:sp>
      <p:sp>
        <p:nvSpPr>
          <p:cNvPr id="279558" name="Line 6"/>
          <p:cNvSpPr>
            <a:spLocks noChangeShapeType="1"/>
          </p:cNvSpPr>
          <p:nvPr/>
        </p:nvSpPr>
        <p:spPr bwMode="auto">
          <a:xfrm>
            <a:off x="5454650" y="3684588"/>
            <a:ext cx="1952625" cy="0"/>
          </a:xfrm>
          <a:prstGeom prst="line">
            <a:avLst/>
          </a:prstGeom>
          <a:noFill/>
          <a:ln w="25400">
            <a:solidFill>
              <a:schemeClr val="hlink"/>
            </a:solidFill>
            <a:round/>
            <a:headEnd type="none" w="sm" len="sm"/>
            <a:tailEnd type="stealth" w="med" len="lg"/>
          </a:ln>
          <a:effectLst/>
        </p:spPr>
        <p:txBody>
          <a:bodyPr/>
          <a:lstStyle/>
          <a:p>
            <a:endParaRPr lang="es-MX"/>
          </a:p>
        </p:txBody>
      </p:sp>
      <p:sp>
        <p:nvSpPr>
          <p:cNvPr id="279559" name="Line 7"/>
          <p:cNvSpPr>
            <a:spLocks noChangeShapeType="1"/>
          </p:cNvSpPr>
          <p:nvPr/>
        </p:nvSpPr>
        <p:spPr bwMode="auto">
          <a:xfrm>
            <a:off x="2781300" y="3640138"/>
            <a:ext cx="1260475" cy="12700"/>
          </a:xfrm>
          <a:prstGeom prst="line">
            <a:avLst/>
          </a:prstGeom>
          <a:noFill/>
          <a:ln w="25400">
            <a:solidFill>
              <a:schemeClr val="hlink"/>
            </a:solidFill>
            <a:round/>
            <a:headEnd type="none" w="sm" len="sm"/>
            <a:tailEnd type="stealth" w="med" len="lg"/>
          </a:ln>
          <a:effectLst/>
        </p:spPr>
        <p:txBody>
          <a:bodyPr/>
          <a:lstStyle/>
          <a:p>
            <a:endParaRPr lang="es-MX"/>
          </a:p>
        </p:txBody>
      </p:sp>
      <p:sp>
        <p:nvSpPr>
          <p:cNvPr id="279560" name="Rectangle 8"/>
          <p:cNvSpPr>
            <a:spLocks noChangeArrowheads="1"/>
          </p:cNvSpPr>
          <p:nvPr/>
        </p:nvSpPr>
        <p:spPr bwMode="auto">
          <a:xfrm>
            <a:off x="3757613" y="2274888"/>
            <a:ext cx="1752600" cy="393700"/>
          </a:xfrm>
          <a:prstGeom prst="rect">
            <a:avLst/>
          </a:prstGeom>
          <a:solidFill>
            <a:srgbClr val="99CCFF"/>
          </a:solidFill>
          <a:ln w="12700">
            <a:solidFill>
              <a:schemeClr val="bg2"/>
            </a:solidFill>
            <a:miter lim="800000"/>
            <a:headEnd/>
            <a:tailEnd/>
          </a:ln>
          <a:effectLst/>
        </p:spPr>
        <p:txBody>
          <a:bodyPr wrap="none" lIns="92075" tIns="46038" rIns="92075" bIns="46038" anchor="ctr"/>
          <a:lstStyle/>
          <a:p>
            <a:pPr algn="ctr"/>
            <a:r>
              <a:rPr lang="es-ES_tradnl" sz="1600" b="1">
                <a:solidFill>
                  <a:srgbClr val="000000"/>
                </a:solidFill>
                <a:latin typeface="Arial" charset="0"/>
              </a:rPr>
              <a:t>Correspondencia</a:t>
            </a:r>
            <a:endParaRPr lang="es-ES" sz="1600" b="1">
              <a:solidFill>
                <a:srgbClr val="000000"/>
              </a:solidFill>
              <a:latin typeface="Arial" charset="0"/>
            </a:endParaRPr>
          </a:p>
        </p:txBody>
      </p:sp>
      <p:sp>
        <p:nvSpPr>
          <p:cNvPr id="279561" name="Arc 9"/>
          <p:cNvSpPr>
            <a:spLocks/>
          </p:cNvSpPr>
          <p:nvPr/>
        </p:nvSpPr>
        <p:spPr bwMode="auto">
          <a:xfrm rot="10800000">
            <a:off x="2238375" y="2471738"/>
            <a:ext cx="1476375" cy="8001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hlink"/>
            </a:solidFill>
            <a:round/>
            <a:headEnd type="none" w="sm" len="sm"/>
            <a:tailEnd type="stealth" w="med" len="lg"/>
          </a:ln>
          <a:effectLst/>
        </p:spPr>
        <p:txBody>
          <a:bodyPr/>
          <a:lstStyle/>
          <a:p>
            <a:endParaRPr lang="es-MX"/>
          </a:p>
        </p:txBody>
      </p:sp>
      <p:sp>
        <p:nvSpPr>
          <p:cNvPr id="279562" name="Rectangle 10"/>
          <p:cNvSpPr>
            <a:spLocks noChangeArrowheads="1"/>
          </p:cNvSpPr>
          <p:nvPr/>
        </p:nvSpPr>
        <p:spPr bwMode="auto">
          <a:xfrm>
            <a:off x="841375" y="4498975"/>
            <a:ext cx="1809750" cy="587375"/>
          </a:xfrm>
          <a:prstGeom prst="rect">
            <a:avLst/>
          </a:prstGeom>
          <a:noFill/>
          <a:ln w="9525">
            <a:noFill/>
            <a:miter lim="800000"/>
            <a:headEnd/>
            <a:tailEnd/>
          </a:ln>
          <a:effectLst/>
        </p:spPr>
        <p:txBody>
          <a:bodyPr lIns="92075" tIns="46038" rIns="92075" bIns="46038">
            <a:spAutoFit/>
          </a:bodyPr>
          <a:lstStyle/>
          <a:p>
            <a:pPr algn="ctr" defTabSz="822325">
              <a:lnSpc>
                <a:spcPct val="90000"/>
              </a:lnSpc>
              <a:spcBef>
                <a:spcPct val="50000"/>
              </a:spcBef>
            </a:pPr>
            <a:r>
              <a:rPr lang="es-ES_tradnl" sz="1800">
                <a:solidFill>
                  <a:srgbClr val="000099"/>
                </a:solidFill>
                <a:latin typeface="Arial" charset="0"/>
              </a:rPr>
              <a:t>Bases de datos operacionales</a:t>
            </a:r>
            <a:endParaRPr lang="es-ES" sz="1800">
              <a:solidFill>
                <a:srgbClr val="000099"/>
              </a:solidFill>
              <a:latin typeface="Arial" charset="0"/>
            </a:endParaRPr>
          </a:p>
        </p:txBody>
      </p:sp>
      <p:sp>
        <p:nvSpPr>
          <p:cNvPr id="279563" name="Rectangle 11"/>
          <p:cNvSpPr>
            <a:spLocks noChangeArrowheads="1"/>
          </p:cNvSpPr>
          <p:nvPr/>
        </p:nvSpPr>
        <p:spPr bwMode="auto">
          <a:xfrm>
            <a:off x="3778250" y="4589463"/>
            <a:ext cx="2101850" cy="587375"/>
          </a:xfrm>
          <a:prstGeom prst="rect">
            <a:avLst/>
          </a:prstGeom>
          <a:noFill/>
          <a:ln w="9525">
            <a:noFill/>
            <a:miter lim="800000"/>
            <a:headEnd/>
            <a:tailEnd/>
          </a:ln>
          <a:effectLst/>
        </p:spPr>
        <p:txBody>
          <a:bodyPr lIns="92075" tIns="46038" rIns="92075" bIns="46038">
            <a:spAutoFit/>
          </a:bodyPr>
          <a:lstStyle/>
          <a:p>
            <a:pPr algn="ctr" defTabSz="822325">
              <a:lnSpc>
                <a:spcPct val="90000"/>
              </a:lnSpc>
              <a:spcBef>
                <a:spcPct val="50000"/>
              </a:spcBef>
            </a:pPr>
            <a:r>
              <a:rPr lang="es-ES_tradnl" sz="1800">
                <a:solidFill>
                  <a:srgbClr val="000099"/>
                </a:solidFill>
                <a:latin typeface="Arial" charset="0"/>
              </a:rPr>
              <a:t>Almacenamiento intermedio</a:t>
            </a:r>
            <a:endParaRPr lang="es-ES" sz="1800">
              <a:solidFill>
                <a:srgbClr val="000099"/>
              </a:solidFill>
              <a:latin typeface="Arial" charset="0"/>
            </a:endParaRPr>
          </a:p>
        </p:txBody>
      </p:sp>
      <p:sp>
        <p:nvSpPr>
          <p:cNvPr id="279564" name="Rectangle 12"/>
          <p:cNvSpPr>
            <a:spLocks noChangeArrowheads="1"/>
          </p:cNvSpPr>
          <p:nvPr/>
        </p:nvSpPr>
        <p:spPr bwMode="auto">
          <a:xfrm>
            <a:off x="7280275" y="4537075"/>
            <a:ext cx="1416050" cy="587375"/>
          </a:xfrm>
          <a:prstGeom prst="rect">
            <a:avLst/>
          </a:prstGeom>
          <a:noFill/>
          <a:ln w="9525">
            <a:noFill/>
            <a:miter lim="800000"/>
            <a:headEnd/>
            <a:tailEnd/>
          </a:ln>
          <a:effectLst/>
        </p:spPr>
        <p:txBody>
          <a:bodyPr lIns="92075" tIns="46038" rIns="92075" bIns="46038">
            <a:spAutoFit/>
          </a:bodyPr>
          <a:lstStyle/>
          <a:p>
            <a:pPr algn="ctr" defTabSz="822325">
              <a:lnSpc>
                <a:spcPct val="90000"/>
              </a:lnSpc>
              <a:spcBef>
                <a:spcPct val="50000"/>
              </a:spcBef>
            </a:pPr>
            <a:r>
              <a:rPr lang="es-ES_tradnl" sz="1800">
                <a:solidFill>
                  <a:srgbClr val="000099"/>
                </a:solidFill>
                <a:latin typeface="Arial" charset="0"/>
              </a:rPr>
              <a:t>Almacén de datos</a:t>
            </a:r>
            <a:endParaRPr lang="es-ES" sz="1800">
              <a:solidFill>
                <a:srgbClr val="000099"/>
              </a:solidFill>
              <a:latin typeface="Arial" charset="0"/>
            </a:endParaRPr>
          </a:p>
        </p:txBody>
      </p:sp>
      <p:grpSp>
        <p:nvGrpSpPr>
          <p:cNvPr id="279565" name="Group 13"/>
          <p:cNvGrpSpPr>
            <a:grpSpLocks/>
          </p:cNvGrpSpPr>
          <p:nvPr/>
        </p:nvGrpSpPr>
        <p:grpSpPr bwMode="auto">
          <a:xfrm>
            <a:off x="4189413" y="3125788"/>
            <a:ext cx="971550" cy="823912"/>
            <a:chOff x="2401" y="1896"/>
            <a:chExt cx="612" cy="519"/>
          </a:xfrm>
        </p:grpSpPr>
        <p:sp>
          <p:nvSpPr>
            <p:cNvPr id="279566" name="Rectangle 14"/>
            <p:cNvSpPr>
              <a:spLocks noChangeArrowheads="1"/>
            </p:cNvSpPr>
            <p:nvPr/>
          </p:nvSpPr>
          <p:spPr bwMode="auto">
            <a:xfrm>
              <a:off x="2401" y="2002"/>
              <a:ext cx="612" cy="310"/>
            </a:xfrm>
            <a:prstGeom prst="rect">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79567" name="Oval 15"/>
            <p:cNvSpPr>
              <a:spLocks noChangeArrowheads="1"/>
            </p:cNvSpPr>
            <p:nvPr/>
          </p:nvSpPr>
          <p:spPr bwMode="auto">
            <a:xfrm>
              <a:off x="2401" y="1896"/>
              <a:ext cx="612" cy="199"/>
            </a:xfrm>
            <a:prstGeom prst="ellipse">
              <a:avLst/>
            </a:prstGeom>
            <a:gradFill rotWithShape="0">
              <a:gsLst>
                <a:gs pos="0">
                  <a:srgbClr val="FFFF99">
                    <a:gamma/>
                    <a:shade val="80000"/>
                    <a:invGamma/>
                  </a:srgbClr>
                </a:gs>
                <a:gs pos="100000">
                  <a:srgbClr val="FFFF99"/>
                </a:gs>
              </a:gsLst>
              <a:lin ang="5400000" scaled="1"/>
            </a:gradFill>
            <a:ln w="9525">
              <a:solidFill>
                <a:schemeClr val="tx1"/>
              </a:solidFill>
              <a:round/>
              <a:headEnd/>
              <a:tailEnd/>
            </a:ln>
            <a:effectLst/>
          </p:spPr>
          <p:txBody>
            <a:bodyPr wrap="none" anchor="ctr"/>
            <a:lstStyle/>
            <a:p>
              <a:endParaRPr lang="es-MX"/>
            </a:p>
          </p:txBody>
        </p:sp>
        <p:sp>
          <p:nvSpPr>
            <p:cNvPr id="279568" name="Oval 16"/>
            <p:cNvSpPr>
              <a:spLocks noChangeArrowheads="1"/>
            </p:cNvSpPr>
            <p:nvPr/>
          </p:nvSpPr>
          <p:spPr bwMode="auto">
            <a:xfrm>
              <a:off x="2401" y="2216"/>
              <a:ext cx="612" cy="199"/>
            </a:xfrm>
            <a:prstGeom prst="ellipse">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round/>
              <a:headEnd/>
              <a:tailEnd/>
            </a:ln>
            <a:effectLst/>
          </p:spPr>
          <p:txBody>
            <a:bodyPr wrap="none" anchor="ctr"/>
            <a:lstStyle/>
            <a:p>
              <a:endParaRPr lang="es-MX"/>
            </a:p>
          </p:txBody>
        </p:sp>
      </p:grpSp>
      <p:grpSp>
        <p:nvGrpSpPr>
          <p:cNvPr id="279569" name="Group 17"/>
          <p:cNvGrpSpPr>
            <a:grpSpLocks/>
          </p:cNvGrpSpPr>
          <p:nvPr/>
        </p:nvGrpSpPr>
        <p:grpSpPr bwMode="auto">
          <a:xfrm>
            <a:off x="7542213" y="3206750"/>
            <a:ext cx="844550" cy="654050"/>
            <a:chOff x="4585" y="1555"/>
            <a:chExt cx="532" cy="412"/>
          </a:xfrm>
        </p:grpSpPr>
        <p:sp>
          <p:nvSpPr>
            <p:cNvPr id="279570" name="Rectangle 18"/>
            <p:cNvSpPr>
              <a:spLocks noChangeArrowheads="1"/>
            </p:cNvSpPr>
            <p:nvPr/>
          </p:nvSpPr>
          <p:spPr bwMode="auto">
            <a:xfrm>
              <a:off x="4585" y="163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79571" name="Oval 19"/>
            <p:cNvSpPr>
              <a:spLocks noChangeArrowheads="1"/>
            </p:cNvSpPr>
            <p:nvPr/>
          </p:nvSpPr>
          <p:spPr bwMode="auto">
            <a:xfrm>
              <a:off x="4585" y="1555"/>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279572" name="Oval 20"/>
            <p:cNvSpPr>
              <a:spLocks noChangeArrowheads="1"/>
            </p:cNvSpPr>
            <p:nvPr/>
          </p:nvSpPr>
          <p:spPr bwMode="auto">
            <a:xfrm>
              <a:off x="4585" y="180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sp>
        <p:nvSpPr>
          <p:cNvPr id="279573" name="Arc 21"/>
          <p:cNvSpPr>
            <a:spLocks/>
          </p:cNvSpPr>
          <p:nvPr/>
        </p:nvSpPr>
        <p:spPr bwMode="auto">
          <a:xfrm rot="10800000">
            <a:off x="5640388" y="2433638"/>
            <a:ext cx="2251075" cy="9144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hlink"/>
            </a:solidFill>
            <a:round/>
            <a:headEnd type="none" w="sm" len="sm"/>
            <a:tailEnd type="stealth" w="med" len="lg"/>
          </a:ln>
          <a:effectLst/>
        </p:spPr>
        <p:txBody>
          <a:bodyPr/>
          <a:lstStyle/>
          <a:p>
            <a:endParaRPr lang="es-MX"/>
          </a:p>
        </p:txBody>
      </p:sp>
      <p:sp>
        <p:nvSpPr>
          <p:cNvPr id="279574" name="Rectangle 22"/>
          <p:cNvSpPr>
            <a:spLocks noChangeArrowheads="1"/>
          </p:cNvSpPr>
          <p:nvPr/>
        </p:nvSpPr>
        <p:spPr bwMode="auto">
          <a:xfrm>
            <a:off x="4064000" y="3970338"/>
            <a:ext cx="1292225" cy="374650"/>
          </a:xfrm>
          <a:prstGeom prst="rect">
            <a:avLst/>
          </a:prstGeom>
          <a:solidFill>
            <a:srgbClr val="FFCC66"/>
          </a:solidFill>
          <a:ln w="12700">
            <a:solidFill>
              <a:schemeClr val="bg2"/>
            </a:solidFill>
            <a:miter lim="800000"/>
            <a:headEnd/>
            <a:tailEnd/>
          </a:ln>
          <a:effectLst/>
        </p:spPr>
        <p:txBody>
          <a:bodyPr wrap="none" lIns="92075" tIns="46038" rIns="92075" bIns="46038" anchor="ctr"/>
          <a:lstStyle/>
          <a:p>
            <a:pPr algn="ctr"/>
            <a:r>
              <a:rPr lang="es-ES_tradnl" sz="1200" b="1">
                <a:solidFill>
                  <a:srgbClr val="000000"/>
                </a:solidFill>
                <a:latin typeface="Arial" charset="0"/>
              </a:rPr>
              <a:t>Transformación</a:t>
            </a:r>
            <a:endParaRPr lang="es-ES" sz="1200" b="1">
              <a:solidFill>
                <a:srgbClr val="000000"/>
              </a:solidFill>
              <a:latin typeface="Arial" charset="0"/>
            </a:endParaRPr>
          </a:p>
        </p:txBody>
      </p:sp>
      <p:grpSp>
        <p:nvGrpSpPr>
          <p:cNvPr id="279575" name="Group 23"/>
          <p:cNvGrpSpPr>
            <a:grpSpLocks/>
          </p:cNvGrpSpPr>
          <p:nvPr/>
        </p:nvGrpSpPr>
        <p:grpSpPr bwMode="auto">
          <a:xfrm>
            <a:off x="727075" y="3297238"/>
            <a:ext cx="1924050" cy="666750"/>
            <a:chOff x="572" y="1740"/>
            <a:chExt cx="1212" cy="420"/>
          </a:xfrm>
        </p:grpSpPr>
        <p:grpSp>
          <p:nvGrpSpPr>
            <p:cNvPr id="279576" name="Group 24"/>
            <p:cNvGrpSpPr>
              <a:grpSpLocks/>
            </p:cNvGrpSpPr>
            <p:nvPr/>
          </p:nvGrpSpPr>
          <p:grpSpPr bwMode="auto">
            <a:xfrm>
              <a:off x="1276" y="1756"/>
              <a:ext cx="508" cy="404"/>
              <a:chOff x="1548" y="2501"/>
              <a:chExt cx="532" cy="412"/>
            </a:xfrm>
          </p:grpSpPr>
          <p:sp>
            <p:nvSpPr>
              <p:cNvPr id="279577" name="Rectangle 25"/>
              <p:cNvSpPr>
                <a:spLocks noChangeArrowheads="1"/>
              </p:cNvSpPr>
              <p:nvPr/>
            </p:nvSpPr>
            <p:spPr bwMode="auto">
              <a:xfrm>
                <a:off x="1548" y="2585"/>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79578" name="Oval 26"/>
              <p:cNvSpPr>
                <a:spLocks noChangeArrowheads="1"/>
              </p:cNvSpPr>
              <p:nvPr/>
            </p:nvSpPr>
            <p:spPr bwMode="auto">
              <a:xfrm>
                <a:off x="1548" y="2501"/>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279579" name="Oval 27"/>
              <p:cNvSpPr>
                <a:spLocks noChangeArrowheads="1"/>
              </p:cNvSpPr>
              <p:nvPr/>
            </p:nvSpPr>
            <p:spPr bwMode="auto">
              <a:xfrm>
                <a:off x="1548" y="2755"/>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grpSp>
          <p:nvGrpSpPr>
            <p:cNvPr id="279580" name="Group 28"/>
            <p:cNvGrpSpPr>
              <a:grpSpLocks/>
            </p:cNvGrpSpPr>
            <p:nvPr/>
          </p:nvGrpSpPr>
          <p:grpSpPr bwMode="auto">
            <a:xfrm>
              <a:off x="876" y="1748"/>
              <a:ext cx="508" cy="412"/>
              <a:chOff x="1148" y="2493"/>
              <a:chExt cx="532" cy="412"/>
            </a:xfrm>
          </p:grpSpPr>
          <p:sp>
            <p:nvSpPr>
              <p:cNvPr id="279581" name="Rectangle 29"/>
              <p:cNvSpPr>
                <a:spLocks noChangeArrowheads="1"/>
              </p:cNvSpPr>
              <p:nvPr/>
            </p:nvSpPr>
            <p:spPr bwMode="auto">
              <a:xfrm>
                <a:off x="1148" y="2577"/>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79582" name="Oval 30"/>
              <p:cNvSpPr>
                <a:spLocks noChangeArrowheads="1"/>
              </p:cNvSpPr>
              <p:nvPr/>
            </p:nvSpPr>
            <p:spPr bwMode="auto">
              <a:xfrm>
                <a:off x="1148" y="2493"/>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279583" name="Oval 31"/>
              <p:cNvSpPr>
                <a:spLocks noChangeArrowheads="1"/>
              </p:cNvSpPr>
              <p:nvPr/>
            </p:nvSpPr>
            <p:spPr bwMode="auto">
              <a:xfrm>
                <a:off x="1148" y="2747"/>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grpSp>
          <p:nvGrpSpPr>
            <p:cNvPr id="279584" name="Group 32"/>
            <p:cNvGrpSpPr>
              <a:grpSpLocks/>
            </p:cNvGrpSpPr>
            <p:nvPr/>
          </p:nvGrpSpPr>
          <p:grpSpPr bwMode="auto">
            <a:xfrm>
              <a:off x="572" y="1740"/>
              <a:ext cx="436" cy="420"/>
              <a:chOff x="748" y="2485"/>
              <a:chExt cx="532" cy="412"/>
            </a:xfrm>
          </p:grpSpPr>
          <p:sp>
            <p:nvSpPr>
              <p:cNvPr id="279585" name="Rectangle 33"/>
              <p:cNvSpPr>
                <a:spLocks noChangeArrowheads="1"/>
              </p:cNvSpPr>
              <p:nvPr/>
            </p:nvSpPr>
            <p:spPr bwMode="auto">
              <a:xfrm>
                <a:off x="748" y="256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79586" name="Oval 34"/>
              <p:cNvSpPr>
                <a:spLocks noChangeArrowheads="1"/>
              </p:cNvSpPr>
              <p:nvPr/>
            </p:nvSpPr>
            <p:spPr bwMode="auto">
              <a:xfrm>
                <a:off x="748" y="2485"/>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279587" name="Oval 35"/>
              <p:cNvSpPr>
                <a:spLocks noChangeArrowheads="1"/>
              </p:cNvSpPr>
              <p:nvPr/>
            </p:nvSpPr>
            <p:spPr bwMode="auto">
              <a:xfrm>
                <a:off x="748" y="273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4 Marcador de número de diapositiva"/>
          <p:cNvSpPr>
            <a:spLocks noGrp="1"/>
          </p:cNvSpPr>
          <p:nvPr>
            <p:ph type="sldNum" sz="quarter" idx="12"/>
          </p:nvPr>
        </p:nvSpPr>
        <p:spPr/>
        <p:txBody>
          <a:bodyPr/>
          <a:lstStyle/>
          <a:p>
            <a:fld id="{500314CE-3CE7-4E52-BF0C-B00035272EE4}" type="slidenum">
              <a:rPr lang="en-US"/>
              <a:pPr/>
              <a:t>71</a:t>
            </a:fld>
            <a:endParaRPr lang="en-US"/>
          </a:p>
        </p:txBody>
      </p:sp>
      <p:sp>
        <p:nvSpPr>
          <p:cNvPr id="280578" name="Rectangle 2"/>
          <p:cNvSpPr>
            <a:spLocks noGrp="1" noChangeArrowheads="1"/>
          </p:cNvSpPr>
          <p:nvPr>
            <p:ph type="title"/>
          </p:nvPr>
        </p:nvSpPr>
        <p:spPr/>
        <p:txBody>
          <a:bodyPr/>
          <a:lstStyle/>
          <a:p>
            <a:pPr>
              <a:tabLst>
                <a:tab pos="7143750" algn="l"/>
              </a:tabLst>
            </a:pPr>
            <a:r>
              <a:rPr lang="en-GB"/>
              <a:t>Carga y Mantenimiento de un A.D.</a:t>
            </a:r>
            <a:endParaRPr lang="es-ES_tradnl"/>
          </a:p>
        </p:txBody>
      </p:sp>
      <p:sp>
        <p:nvSpPr>
          <p:cNvPr id="280579" name="Rectangle 3"/>
          <p:cNvSpPr>
            <a:spLocks noChangeArrowheads="1"/>
          </p:cNvSpPr>
          <p:nvPr/>
        </p:nvSpPr>
        <p:spPr bwMode="auto">
          <a:xfrm>
            <a:off x="762000" y="1676400"/>
            <a:ext cx="7221538" cy="536575"/>
          </a:xfrm>
          <a:prstGeom prst="rect">
            <a:avLst/>
          </a:prstGeom>
          <a:noFill/>
          <a:ln w="9525">
            <a:noFill/>
            <a:miter lim="800000"/>
            <a:headEnd/>
            <a:tailEnd/>
          </a:ln>
          <a:effectLst/>
        </p:spPr>
        <p:txBody>
          <a:bodyPr lIns="92075" tIns="46038" rIns="92075" bIns="46038"/>
          <a:lstStyle/>
          <a:p>
            <a:pPr eaLnBrk="1" hangingPunct="1"/>
            <a:r>
              <a:rPr lang="es-ES" sz="2800">
                <a:solidFill>
                  <a:srgbClr val="A41512"/>
                </a:solidFill>
                <a:latin typeface="Arial" charset="0"/>
              </a:rPr>
              <a:t>Transforma</a:t>
            </a:r>
            <a:r>
              <a:rPr lang="es-ES_tradnl" sz="2800">
                <a:solidFill>
                  <a:srgbClr val="A41512"/>
                </a:solidFill>
                <a:latin typeface="Arial" charset="0"/>
              </a:rPr>
              <a:t>ció</a:t>
            </a:r>
            <a:r>
              <a:rPr lang="es-ES" sz="2800">
                <a:solidFill>
                  <a:srgbClr val="A41512"/>
                </a:solidFill>
                <a:latin typeface="Arial" charset="0"/>
              </a:rPr>
              <a:t>n</a:t>
            </a:r>
            <a:r>
              <a:rPr lang="es-ES_tradnl" sz="2800">
                <a:solidFill>
                  <a:srgbClr val="A41512"/>
                </a:solidFill>
                <a:latin typeface="Arial" charset="0"/>
              </a:rPr>
              <a:t>.</a:t>
            </a:r>
            <a:endParaRPr lang="es-ES" sz="2800">
              <a:solidFill>
                <a:srgbClr val="A41512"/>
              </a:solidFill>
              <a:latin typeface="Arial" charset="0"/>
            </a:endParaRPr>
          </a:p>
        </p:txBody>
      </p:sp>
      <p:sp>
        <p:nvSpPr>
          <p:cNvPr id="280580" name="Rectangle 4"/>
          <p:cNvSpPr>
            <a:spLocks noChangeArrowheads="1"/>
          </p:cNvSpPr>
          <p:nvPr/>
        </p:nvSpPr>
        <p:spPr bwMode="auto">
          <a:xfrm>
            <a:off x="604838" y="2162175"/>
            <a:ext cx="7315200" cy="695325"/>
          </a:xfrm>
          <a:prstGeom prst="rect">
            <a:avLst/>
          </a:prstGeom>
          <a:noFill/>
          <a:ln w="9525">
            <a:noFill/>
            <a:miter lim="800000"/>
            <a:headEnd/>
            <a:tailEnd/>
          </a:ln>
          <a:effectLst/>
        </p:spPr>
        <p:txBody>
          <a:bodyPr wrap="none" anchor="ctr"/>
          <a:lstStyle/>
          <a:p>
            <a:endParaRPr lang="es-MX"/>
          </a:p>
        </p:txBody>
      </p:sp>
      <p:sp>
        <p:nvSpPr>
          <p:cNvPr id="280581" name="Rectangle 5"/>
          <p:cNvSpPr>
            <a:spLocks noChangeArrowheads="1"/>
          </p:cNvSpPr>
          <p:nvPr/>
        </p:nvSpPr>
        <p:spPr bwMode="auto">
          <a:xfrm>
            <a:off x="819150" y="4578350"/>
            <a:ext cx="7762875" cy="2001838"/>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spcBef>
                <a:spcPct val="20000"/>
              </a:spcBef>
              <a:buClr>
                <a:schemeClr val="accent1"/>
              </a:buClr>
              <a:buFontTx/>
              <a:buChar char="–"/>
              <a:tabLst>
                <a:tab pos="576263" algn="l"/>
              </a:tabLst>
            </a:pPr>
            <a:r>
              <a:rPr lang="es-ES_tradnl" sz="2000">
                <a:latin typeface="Arial" charset="0"/>
              </a:rPr>
              <a:t>En los datos operacionales existen anomalías:</a:t>
            </a:r>
            <a:r>
              <a:rPr lang="es-ES" sz="2000">
                <a:latin typeface="Arial" charset="0"/>
              </a:rPr>
              <a:t> </a:t>
            </a:r>
            <a:r>
              <a:rPr lang="es-ES_tradnl" sz="2000">
                <a:latin typeface="Arial" charset="0"/>
              </a:rPr>
              <a:t>desarrollos independientes a lo largo del tiempo, fuentes heterogéneas, ..</a:t>
            </a:r>
            <a:endParaRPr lang="es-ES" sz="2000">
              <a:latin typeface="Arial" charset="0"/>
            </a:endParaRPr>
          </a:p>
          <a:p>
            <a:pPr marL="341313" lvl="1" indent="-227013" defTabSz="346075" eaLnBrk="1" hangingPunct="1">
              <a:spcBef>
                <a:spcPct val="20000"/>
              </a:spcBef>
              <a:buClr>
                <a:schemeClr val="accent1"/>
              </a:buClr>
              <a:buFontTx/>
              <a:buChar char="–"/>
              <a:tabLst>
                <a:tab pos="576263" algn="l"/>
              </a:tabLst>
            </a:pPr>
            <a:r>
              <a:rPr lang="es-ES_tradnl" sz="2000">
                <a:latin typeface="Arial" charset="0"/>
              </a:rPr>
              <a:t>Eliminar anomalías:</a:t>
            </a:r>
            <a:r>
              <a:rPr lang="es-ES" sz="2000">
                <a:latin typeface="Arial" charset="0"/>
              </a:rPr>
              <a:t> </a:t>
            </a:r>
          </a:p>
          <a:p>
            <a:pPr marL="741363" lvl="2" indent="-285750" defTabSz="346075" eaLnBrk="1" hangingPunct="1">
              <a:spcBef>
                <a:spcPct val="20000"/>
              </a:spcBef>
              <a:buClr>
                <a:schemeClr val="accent1"/>
              </a:buClr>
              <a:buFontTx/>
              <a:buChar char="•"/>
              <a:tabLst>
                <a:tab pos="576263" algn="l"/>
              </a:tabLst>
            </a:pPr>
            <a:r>
              <a:rPr lang="es-ES_tradnl" sz="1800">
                <a:latin typeface="Arial" charset="0"/>
              </a:rPr>
              <a:t>Limpieza de datos: eliminar datos, corregir y completar datos, eliminar duplicados, ...</a:t>
            </a:r>
            <a:endParaRPr lang="es-ES" sz="1800">
              <a:latin typeface="Arial" charset="0"/>
            </a:endParaRPr>
          </a:p>
          <a:p>
            <a:pPr marL="741363" lvl="2" indent="-285750" defTabSz="346075" eaLnBrk="1" hangingPunct="1">
              <a:spcBef>
                <a:spcPct val="20000"/>
              </a:spcBef>
              <a:buClr>
                <a:schemeClr val="accent1"/>
              </a:buClr>
              <a:buFontTx/>
              <a:buChar char="•"/>
              <a:tabLst>
                <a:tab pos="576263" algn="l"/>
              </a:tabLst>
            </a:pPr>
            <a:r>
              <a:rPr lang="es-ES_tradnl" sz="1800">
                <a:latin typeface="Arial" charset="0"/>
              </a:rPr>
              <a:t>Estandarización: codificación, formatos, unidades de medida, ...</a:t>
            </a:r>
          </a:p>
        </p:txBody>
      </p:sp>
      <p:sp>
        <p:nvSpPr>
          <p:cNvPr id="280582" name="Rectangle 6"/>
          <p:cNvSpPr>
            <a:spLocks noChangeArrowheads="1"/>
          </p:cNvSpPr>
          <p:nvPr/>
        </p:nvSpPr>
        <p:spPr bwMode="auto">
          <a:xfrm>
            <a:off x="1376363" y="2352675"/>
            <a:ext cx="1527175" cy="1978025"/>
          </a:xfrm>
          <a:prstGeom prst="rect">
            <a:avLst/>
          </a:prstGeom>
          <a:gradFill rotWithShape="0">
            <a:gsLst>
              <a:gs pos="0">
                <a:srgbClr val="FFFF99">
                  <a:gamma/>
                  <a:shade val="89804"/>
                  <a:invGamma/>
                </a:srgbClr>
              </a:gs>
              <a:gs pos="50000">
                <a:srgbClr val="FFFF99"/>
              </a:gs>
              <a:gs pos="100000">
                <a:srgbClr val="FFFF99">
                  <a:gamma/>
                  <a:shade val="89804"/>
                  <a:invGamma/>
                </a:srgbClr>
              </a:gs>
            </a:gsLst>
            <a:lin ang="5400000" scaled="1"/>
          </a:gradFill>
          <a:ln w="9525">
            <a:noFill/>
            <a:miter lim="800000"/>
            <a:headEnd/>
            <a:tailEnd/>
          </a:ln>
          <a:effectLst/>
        </p:spPr>
        <p:txBody>
          <a:bodyPr wrap="none" anchor="ctr"/>
          <a:lstStyle/>
          <a:p>
            <a:endParaRPr lang="es-MX"/>
          </a:p>
        </p:txBody>
      </p:sp>
      <p:sp>
        <p:nvSpPr>
          <p:cNvPr id="280583" name="Rectangle 7"/>
          <p:cNvSpPr>
            <a:spLocks noChangeArrowheads="1"/>
          </p:cNvSpPr>
          <p:nvPr/>
        </p:nvSpPr>
        <p:spPr bwMode="auto">
          <a:xfrm>
            <a:off x="1538288" y="2541588"/>
            <a:ext cx="1200150" cy="211137"/>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200" b="1">
                <a:solidFill>
                  <a:srgbClr val="000000"/>
                </a:solidFill>
                <a:latin typeface="Arial" charset="0"/>
              </a:rPr>
              <a:t>12M65431</a:t>
            </a:r>
          </a:p>
        </p:txBody>
      </p:sp>
      <p:sp>
        <p:nvSpPr>
          <p:cNvPr id="280584" name="Rectangle 8"/>
          <p:cNvSpPr>
            <a:spLocks noChangeArrowheads="1"/>
          </p:cNvSpPr>
          <p:nvPr/>
        </p:nvSpPr>
        <p:spPr bwMode="auto">
          <a:xfrm>
            <a:off x="1538288" y="2817813"/>
            <a:ext cx="1200150" cy="215900"/>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200" b="1">
                <a:solidFill>
                  <a:srgbClr val="000000"/>
                </a:solidFill>
                <a:latin typeface="Arial" charset="0"/>
              </a:rPr>
              <a:t>12-m-65421</a:t>
            </a:r>
          </a:p>
        </p:txBody>
      </p:sp>
      <p:sp>
        <p:nvSpPr>
          <p:cNvPr id="280585" name="Rectangle 9"/>
          <p:cNvSpPr>
            <a:spLocks noChangeArrowheads="1"/>
          </p:cNvSpPr>
          <p:nvPr/>
        </p:nvSpPr>
        <p:spPr bwMode="auto">
          <a:xfrm>
            <a:off x="1538288" y="3095625"/>
            <a:ext cx="1200150" cy="214313"/>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200" b="1">
                <a:solidFill>
                  <a:srgbClr val="000000"/>
                </a:solidFill>
                <a:latin typeface="Arial" charset="0"/>
              </a:rPr>
              <a:t>“12m65421”</a:t>
            </a:r>
          </a:p>
        </p:txBody>
      </p:sp>
      <p:sp>
        <p:nvSpPr>
          <p:cNvPr id="280586" name="Rectangle 10"/>
          <p:cNvSpPr>
            <a:spLocks noChangeArrowheads="1"/>
          </p:cNvSpPr>
          <p:nvPr/>
        </p:nvSpPr>
        <p:spPr bwMode="auto">
          <a:xfrm>
            <a:off x="1538288" y="3373438"/>
            <a:ext cx="1200150" cy="217487"/>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200" b="1">
                <a:solidFill>
                  <a:srgbClr val="000000"/>
                </a:solidFill>
                <a:latin typeface="Arial" charset="0"/>
              </a:rPr>
              <a:t>“12m65421”</a:t>
            </a:r>
          </a:p>
        </p:txBody>
      </p:sp>
      <p:sp>
        <p:nvSpPr>
          <p:cNvPr id="280587" name="Rectangle 11"/>
          <p:cNvSpPr>
            <a:spLocks noChangeArrowheads="1"/>
          </p:cNvSpPr>
          <p:nvPr/>
        </p:nvSpPr>
        <p:spPr bwMode="auto">
          <a:xfrm>
            <a:off x="1538288" y="3652838"/>
            <a:ext cx="1200150" cy="212725"/>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200" b="1">
                <a:solidFill>
                  <a:srgbClr val="000000"/>
                </a:solidFill>
                <a:latin typeface="Arial" charset="0"/>
              </a:rPr>
              <a:t>“           ”</a:t>
            </a:r>
          </a:p>
        </p:txBody>
      </p:sp>
      <p:sp>
        <p:nvSpPr>
          <p:cNvPr id="280588" name="Rectangle 12"/>
          <p:cNvSpPr>
            <a:spLocks noChangeArrowheads="1"/>
          </p:cNvSpPr>
          <p:nvPr/>
        </p:nvSpPr>
        <p:spPr bwMode="auto">
          <a:xfrm>
            <a:off x="1538288" y="3930650"/>
            <a:ext cx="1200150" cy="215900"/>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200" b="1">
                <a:solidFill>
                  <a:srgbClr val="000000"/>
                </a:solidFill>
                <a:latin typeface="Arial" charset="0"/>
              </a:rPr>
              <a:t>12M65431</a:t>
            </a:r>
          </a:p>
        </p:txBody>
      </p:sp>
      <p:sp>
        <p:nvSpPr>
          <p:cNvPr id="280589" name="Rectangle 13"/>
          <p:cNvSpPr>
            <a:spLocks noChangeArrowheads="1"/>
          </p:cNvSpPr>
          <p:nvPr/>
        </p:nvSpPr>
        <p:spPr bwMode="auto">
          <a:xfrm>
            <a:off x="2992438" y="2355850"/>
            <a:ext cx="4306887" cy="1978025"/>
          </a:xfrm>
          <a:prstGeom prst="rect">
            <a:avLst/>
          </a:prstGeom>
          <a:gradFill rotWithShape="0">
            <a:gsLst>
              <a:gs pos="0">
                <a:srgbClr val="FFFF99">
                  <a:gamma/>
                  <a:shade val="89804"/>
                  <a:invGamma/>
                </a:srgbClr>
              </a:gs>
              <a:gs pos="50000">
                <a:srgbClr val="FFFF99"/>
              </a:gs>
              <a:gs pos="100000">
                <a:srgbClr val="FFFF99">
                  <a:gamma/>
                  <a:shade val="89804"/>
                  <a:invGamma/>
                </a:srgbClr>
              </a:gs>
            </a:gsLst>
            <a:lin ang="5400000" scaled="1"/>
          </a:gradFill>
          <a:ln w="9525">
            <a:noFill/>
            <a:miter lim="800000"/>
            <a:headEnd/>
            <a:tailEnd/>
          </a:ln>
          <a:effectLst/>
        </p:spPr>
        <p:txBody>
          <a:bodyPr wrap="none" anchor="ctr"/>
          <a:lstStyle/>
          <a:p>
            <a:endParaRPr lang="es-MX"/>
          </a:p>
        </p:txBody>
      </p:sp>
      <p:sp>
        <p:nvSpPr>
          <p:cNvPr id="280590" name="Rectangle 14"/>
          <p:cNvSpPr>
            <a:spLocks noChangeArrowheads="1"/>
          </p:cNvSpPr>
          <p:nvPr/>
        </p:nvSpPr>
        <p:spPr bwMode="auto">
          <a:xfrm>
            <a:off x="3155950" y="2544763"/>
            <a:ext cx="1200150" cy="211137"/>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200" b="1">
                <a:solidFill>
                  <a:srgbClr val="000000"/>
                </a:solidFill>
                <a:latin typeface="Arial" charset="0"/>
              </a:rPr>
              <a:t>12M65431</a:t>
            </a:r>
          </a:p>
        </p:txBody>
      </p:sp>
      <p:sp>
        <p:nvSpPr>
          <p:cNvPr id="280591" name="Rectangle 15"/>
          <p:cNvSpPr>
            <a:spLocks noChangeArrowheads="1"/>
          </p:cNvSpPr>
          <p:nvPr/>
        </p:nvSpPr>
        <p:spPr bwMode="auto">
          <a:xfrm>
            <a:off x="3155950" y="2820988"/>
            <a:ext cx="1200150" cy="215900"/>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200" b="1">
                <a:solidFill>
                  <a:srgbClr val="000000"/>
                </a:solidFill>
                <a:latin typeface="Arial" charset="0"/>
              </a:rPr>
              <a:t>12-m-65421</a:t>
            </a:r>
          </a:p>
        </p:txBody>
      </p:sp>
      <p:sp>
        <p:nvSpPr>
          <p:cNvPr id="280592" name="Rectangle 16"/>
          <p:cNvSpPr>
            <a:spLocks noChangeArrowheads="1"/>
          </p:cNvSpPr>
          <p:nvPr/>
        </p:nvSpPr>
        <p:spPr bwMode="auto">
          <a:xfrm>
            <a:off x="3155950" y="3101975"/>
            <a:ext cx="1200150" cy="209550"/>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200" b="1">
                <a:solidFill>
                  <a:srgbClr val="000000"/>
                </a:solidFill>
                <a:latin typeface="Arial" charset="0"/>
              </a:rPr>
              <a:t>“12m65421”</a:t>
            </a:r>
          </a:p>
        </p:txBody>
      </p:sp>
      <p:sp>
        <p:nvSpPr>
          <p:cNvPr id="280593" name="Rectangle 17"/>
          <p:cNvSpPr>
            <a:spLocks noChangeArrowheads="1"/>
          </p:cNvSpPr>
          <p:nvPr/>
        </p:nvSpPr>
        <p:spPr bwMode="auto">
          <a:xfrm>
            <a:off x="3155950" y="3376613"/>
            <a:ext cx="1200150" cy="217487"/>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200" b="1">
                <a:solidFill>
                  <a:srgbClr val="000000"/>
                </a:solidFill>
                <a:latin typeface="Arial" charset="0"/>
              </a:rPr>
              <a:t>“12m65421”</a:t>
            </a:r>
          </a:p>
        </p:txBody>
      </p:sp>
      <p:sp>
        <p:nvSpPr>
          <p:cNvPr id="280594" name="Rectangle 18"/>
          <p:cNvSpPr>
            <a:spLocks noChangeArrowheads="1"/>
          </p:cNvSpPr>
          <p:nvPr/>
        </p:nvSpPr>
        <p:spPr bwMode="auto">
          <a:xfrm>
            <a:off x="3155950" y="3652838"/>
            <a:ext cx="1200150" cy="215900"/>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200" b="1">
                <a:solidFill>
                  <a:srgbClr val="000000"/>
                </a:solidFill>
                <a:latin typeface="Arial" charset="0"/>
              </a:rPr>
              <a:t>“           ”</a:t>
            </a:r>
          </a:p>
        </p:txBody>
      </p:sp>
      <p:sp>
        <p:nvSpPr>
          <p:cNvPr id="280595" name="Rectangle 19"/>
          <p:cNvSpPr>
            <a:spLocks noChangeArrowheads="1"/>
          </p:cNvSpPr>
          <p:nvPr/>
        </p:nvSpPr>
        <p:spPr bwMode="auto">
          <a:xfrm>
            <a:off x="3155950" y="3933825"/>
            <a:ext cx="1200150" cy="212725"/>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200" b="1">
                <a:solidFill>
                  <a:srgbClr val="000000"/>
                </a:solidFill>
                <a:latin typeface="Arial" charset="0"/>
              </a:rPr>
              <a:t>12M65431</a:t>
            </a:r>
          </a:p>
        </p:txBody>
      </p:sp>
      <p:sp>
        <p:nvSpPr>
          <p:cNvPr id="280596" name="Freeform 20"/>
          <p:cNvSpPr>
            <a:spLocks/>
          </p:cNvSpPr>
          <p:nvPr/>
        </p:nvSpPr>
        <p:spPr bwMode="auto">
          <a:xfrm>
            <a:off x="3598863" y="3894138"/>
            <a:ext cx="257175" cy="285750"/>
          </a:xfrm>
          <a:custGeom>
            <a:avLst/>
            <a:gdLst/>
            <a:ahLst/>
            <a:cxnLst>
              <a:cxn ang="0">
                <a:pos x="161" y="160"/>
              </a:cxn>
              <a:cxn ang="0">
                <a:pos x="22" y="0"/>
              </a:cxn>
              <a:cxn ang="0">
                <a:pos x="0" y="18"/>
              </a:cxn>
              <a:cxn ang="0">
                <a:pos x="138" y="179"/>
              </a:cxn>
              <a:cxn ang="0">
                <a:pos x="161" y="160"/>
              </a:cxn>
            </a:cxnLst>
            <a:rect l="0" t="0" r="r" b="b"/>
            <a:pathLst>
              <a:path w="162" h="180">
                <a:moveTo>
                  <a:pt x="161" y="160"/>
                </a:moveTo>
                <a:lnTo>
                  <a:pt x="22" y="0"/>
                </a:lnTo>
                <a:lnTo>
                  <a:pt x="0" y="18"/>
                </a:lnTo>
                <a:lnTo>
                  <a:pt x="138" y="179"/>
                </a:lnTo>
                <a:lnTo>
                  <a:pt x="161" y="160"/>
                </a:lnTo>
              </a:path>
            </a:pathLst>
          </a:custGeom>
          <a:solidFill>
            <a:schemeClr val="hlink"/>
          </a:solidFill>
          <a:ln w="9525" cap="rnd">
            <a:noFill/>
            <a:round/>
            <a:headEnd/>
            <a:tailEnd/>
          </a:ln>
          <a:effectLst/>
        </p:spPr>
        <p:txBody>
          <a:bodyPr/>
          <a:lstStyle/>
          <a:p>
            <a:endParaRPr lang="es-MX"/>
          </a:p>
        </p:txBody>
      </p:sp>
      <p:sp>
        <p:nvSpPr>
          <p:cNvPr id="280597" name="Freeform 21"/>
          <p:cNvSpPr>
            <a:spLocks/>
          </p:cNvSpPr>
          <p:nvPr/>
        </p:nvSpPr>
        <p:spPr bwMode="auto">
          <a:xfrm>
            <a:off x="3598863" y="3894138"/>
            <a:ext cx="257175" cy="285750"/>
          </a:xfrm>
          <a:custGeom>
            <a:avLst/>
            <a:gdLst/>
            <a:ahLst/>
            <a:cxnLst>
              <a:cxn ang="0">
                <a:pos x="0" y="160"/>
              </a:cxn>
              <a:cxn ang="0">
                <a:pos x="138" y="0"/>
              </a:cxn>
              <a:cxn ang="0">
                <a:pos x="161" y="18"/>
              </a:cxn>
              <a:cxn ang="0">
                <a:pos x="22" y="179"/>
              </a:cxn>
              <a:cxn ang="0">
                <a:pos x="0" y="160"/>
              </a:cxn>
            </a:cxnLst>
            <a:rect l="0" t="0" r="r" b="b"/>
            <a:pathLst>
              <a:path w="162" h="180">
                <a:moveTo>
                  <a:pt x="0" y="160"/>
                </a:moveTo>
                <a:lnTo>
                  <a:pt x="138" y="0"/>
                </a:lnTo>
                <a:lnTo>
                  <a:pt x="161" y="18"/>
                </a:lnTo>
                <a:lnTo>
                  <a:pt x="22" y="179"/>
                </a:lnTo>
                <a:lnTo>
                  <a:pt x="0" y="160"/>
                </a:lnTo>
              </a:path>
            </a:pathLst>
          </a:custGeom>
          <a:solidFill>
            <a:schemeClr val="hlink"/>
          </a:solidFill>
          <a:ln w="9525" cap="rnd">
            <a:noFill/>
            <a:round/>
            <a:headEnd/>
            <a:tailEnd/>
          </a:ln>
          <a:effectLst/>
        </p:spPr>
        <p:txBody>
          <a:bodyPr/>
          <a:lstStyle/>
          <a:p>
            <a:endParaRPr lang="es-MX"/>
          </a:p>
        </p:txBody>
      </p:sp>
      <p:sp>
        <p:nvSpPr>
          <p:cNvPr id="280598" name="Freeform 22"/>
          <p:cNvSpPr>
            <a:spLocks/>
          </p:cNvSpPr>
          <p:nvPr/>
        </p:nvSpPr>
        <p:spPr bwMode="auto">
          <a:xfrm>
            <a:off x="3630613" y="3905250"/>
            <a:ext cx="258762" cy="284163"/>
          </a:xfrm>
          <a:custGeom>
            <a:avLst/>
            <a:gdLst/>
            <a:ahLst/>
            <a:cxnLst>
              <a:cxn ang="0">
                <a:pos x="162" y="160"/>
              </a:cxn>
              <a:cxn ang="0">
                <a:pos x="22" y="0"/>
              </a:cxn>
              <a:cxn ang="0">
                <a:pos x="0" y="17"/>
              </a:cxn>
              <a:cxn ang="0">
                <a:pos x="139" y="178"/>
              </a:cxn>
              <a:cxn ang="0">
                <a:pos x="162" y="160"/>
              </a:cxn>
            </a:cxnLst>
            <a:rect l="0" t="0" r="r" b="b"/>
            <a:pathLst>
              <a:path w="163" h="179">
                <a:moveTo>
                  <a:pt x="162" y="160"/>
                </a:moveTo>
                <a:lnTo>
                  <a:pt x="22" y="0"/>
                </a:lnTo>
                <a:lnTo>
                  <a:pt x="0" y="17"/>
                </a:lnTo>
                <a:lnTo>
                  <a:pt x="139" y="178"/>
                </a:lnTo>
                <a:lnTo>
                  <a:pt x="162" y="160"/>
                </a:lnTo>
              </a:path>
            </a:pathLst>
          </a:custGeom>
          <a:solidFill>
            <a:schemeClr val="hlink"/>
          </a:solidFill>
          <a:ln w="9525" cap="rnd">
            <a:noFill/>
            <a:round/>
            <a:headEnd/>
            <a:tailEnd/>
          </a:ln>
          <a:effectLst/>
        </p:spPr>
        <p:txBody>
          <a:bodyPr/>
          <a:lstStyle/>
          <a:p>
            <a:endParaRPr lang="es-MX"/>
          </a:p>
        </p:txBody>
      </p:sp>
      <p:sp>
        <p:nvSpPr>
          <p:cNvPr id="280599" name="Freeform 23"/>
          <p:cNvSpPr>
            <a:spLocks/>
          </p:cNvSpPr>
          <p:nvPr/>
        </p:nvSpPr>
        <p:spPr bwMode="auto">
          <a:xfrm>
            <a:off x="3630613" y="3905250"/>
            <a:ext cx="258762" cy="284163"/>
          </a:xfrm>
          <a:custGeom>
            <a:avLst/>
            <a:gdLst/>
            <a:ahLst/>
            <a:cxnLst>
              <a:cxn ang="0">
                <a:pos x="0" y="160"/>
              </a:cxn>
              <a:cxn ang="0">
                <a:pos x="139" y="0"/>
              </a:cxn>
              <a:cxn ang="0">
                <a:pos x="162" y="17"/>
              </a:cxn>
              <a:cxn ang="0">
                <a:pos x="22" y="178"/>
              </a:cxn>
              <a:cxn ang="0">
                <a:pos x="0" y="160"/>
              </a:cxn>
            </a:cxnLst>
            <a:rect l="0" t="0" r="r" b="b"/>
            <a:pathLst>
              <a:path w="163" h="179">
                <a:moveTo>
                  <a:pt x="0" y="160"/>
                </a:moveTo>
                <a:lnTo>
                  <a:pt x="139" y="0"/>
                </a:lnTo>
                <a:lnTo>
                  <a:pt x="162" y="17"/>
                </a:lnTo>
                <a:lnTo>
                  <a:pt x="22" y="178"/>
                </a:lnTo>
                <a:lnTo>
                  <a:pt x="0" y="160"/>
                </a:lnTo>
              </a:path>
            </a:pathLst>
          </a:custGeom>
          <a:solidFill>
            <a:schemeClr val="hlink"/>
          </a:solidFill>
          <a:ln w="9525" cap="rnd">
            <a:noFill/>
            <a:round/>
            <a:headEnd/>
            <a:tailEnd/>
          </a:ln>
          <a:effectLst/>
        </p:spPr>
        <p:txBody>
          <a:bodyPr/>
          <a:lstStyle/>
          <a:p>
            <a:endParaRPr lang="es-MX"/>
          </a:p>
        </p:txBody>
      </p:sp>
      <p:sp>
        <p:nvSpPr>
          <p:cNvPr id="280600" name="Freeform 24"/>
          <p:cNvSpPr>
            <a:spLocks/>
          </p:cNvSpPr>
          <p:nvPr/>
        </p:nvSpPr>
        <p:spPr bwMode="auto">
          <a:xfrm>
            <a:off x="3624263" y="3330575"/>
            <a:ext cx="257175" cy="288925"/>
          </a:xfrm>
          <a:custGeom>
            <a:avLst/>
            <a:gdLst/>
            <a:ahLst/>
            <a:cxnLst>
              <a:cxn ang="0">
                <a:pos x="161" y="162"/>
              </a:cxn>
              <a:cxn ang="0">
                <a:pos x="22" y="0"/>
              </a:cxn>
              <a:cxn ang="0">
                <a:pos x="0" y="18"/>
              </a:cxn>
              <a:cxn ang="0">
                <a:pos x="138" y="181"/>
              </a:cxn>
              <a:cxn ang="0">
                <a:pos x="161" y="162"/>
              </a:cxn>
            </a:cxnLst>
            <a:rect l="0" t="0" r="r" b="b"/>
            <a:pathLst>
              <a:path w="162" h="182">
                <a:moveTo>
                  <a:pt x="161" y="162"/>
                </a:moveTo>
                <a:lnTo>
                  <a:pt x="22" y="0"/>
                </a:lnTo>
                <a:lnTo>
                  <a:pt x="0" y="18"/>
                </a:lnTo>
                <a:lnTo>
                  <a:pt x="138" y="181"/>
                </a:lnTo>
                <a:lnTo>
                  <a:pt x="161" y="162"/>
                </a:lnTo>
              </a:path>
            </a:pathLst>
          </a:custGeom>
          <a:solidFill>
            <a:schemeClr val="hlink"/>
          </a:solidFill>
          <a:ln w="9525" cap="rnd">
            <a:noFill/>
            <a:round/>
            <a:headEnd/>
            <a:tailEnd/>
          </a:ln>
          <a:effectLst/>
        </p:spPr>
        <p:txBody>
          <a:bodyPr/>
          <a:lstStyle/>
          <a:p>
            <a:endParaRPr lang="es-MX"/>
          </a:p>
        </p:txBody>
      </p:sp>
      <p:sp>
        <p:nvSpPr>
          <p:cNvPr id="280601" name="Freeform 25"/>
          <p:cNvSpPr>
            <a:spLocks/>
          </p:cNvSpPr>
          <p:nvPr/>
        </p:nvSpPr>
        <p:spPr bwMode="auto">
          <a:xfrm>
            <a:off x="3624263" y="3330575"/>
            <a:ext cx="257175" cy="288925"/>
          </a:xfrm>
          <a:custGeom>
            <a:avLst/>
            <a:gdLst/>
            <a:ahLst/>
            <a:cxnLst>
              <a:cxn ang="0">
                <a:pos x="0" y="162"/>
              </a:cxn>
              <a:cxn ang="0">
                <a:pos x="138" y="0"/>
              </a:cxn>
              <a:cxn ang="0">
                <a:pos x="161" y="18"/>
              </a:cxn>
              <a:cxn ang="0">
                <a:pos x="22" y="181"/>
              </a:cxn>
              <a:cxn ang="0">
                <a:pos x="0" y="162"/>
              </a:cxn>
            </a:cxnLst>
            <a:rect l="0" t="0" r="r" b="b"/>
            <a:pathLst>
              <a:path w="162" h="182">
                <a:moveTo>
                  <a:pt x="0" y="162"/>
                </a:moveTo>
                <a:lnTo>
                  <a:pt x="138" y="0"/>
                </a:lnTo>
                <a:lnTo>
                  <a:pt x="161" y="18"/>
                </a:lnTo>
                <a:lnTo>
                  <a:pt x="22" y="181"/>
                </a:lnTo>
                <a:lnTo>
                  <a:pt x="0" y="162"/>
                </a:lnTo>
              </a:path>
            </a:pathLst>
          </a:custGeom>
          <a:solidFill>
            <a:schemeClr val="hlink"/>
          </a:solidFill>
          <a:ln w="9525" cap="rnd">
            <a:noFill/>
            <a:round/>
            <a:headEnd/>
            <a:tailEnd/>
          </a:ln>
          <a:effectLst/>
        </p:spPr>
        <p:txBody>
          <a:bodyPr/>
          <a:lstStyle/>
          <a:p>
            <a:endParaRPr lang="es-MX"/>
          </a:p>
        </p:txBody>
      </p:sp>
      <p:sp>
        <p:nvSpPr>
          <p:cNvPr id="280602" name="Rectangle 26"/>
          <p:cNvSpPr>
            <a:spLocks noChangeArrowheads="1"/>
          </p:cNvSpPr>
          <p:nvPr/>
        </p:nvSpPr>
        <p:spPr bwMode="auto">
          <a:xfrm>
            <a:off x="4424363" y="2544763"/>
            <a:ext cx="295275" cy="217487"/>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200" b="1">
                <a:solidFill>
                  <a:srgbClr val="000000"/>
                </a:solidFill>
                <a:latin typeface="Arial" charset="0"/>
              </a:rPr>
              <a:t>12</a:t>
            </a:r>
          </a:p>
        </p:txBody>
      </p:sp>
      <p:sp>
        <p:nvSpPr>
          <p:cNvPr id="280603" name="Rectangle 27"/>
          <p:cNvSpPr>
            <a:spLocks noChangeArrowheads="1"/>
          </p:cNvSpPr>
          <p:nvPr/>
        </p:nvSpPr>
        <p:spPr bwMode="auto">
          <a:xfrm>
            <a:off x="4424363" y="2824163"/>
            <a:ext cx="295275" cy="212725"/>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200" b="1">
                <a:solidFill>
                  <a:srgbClr val="000000"/>
                </a:solidFill>
                <a:latin typeface="Arial" charset="0"/>
              </a:rPr>
              <a:t>12</a:t>
            </a:r>
          </a:p>
        </p:txBody>
      </p:sp>
      <p:sp>
        <p:nvSpPr>
          <p:cNvPr id="280604" name="Rectangle 28"/>
          <p:cNvSpPr>
            <a:spLocks noChangeArrowheads="1"/>
          </p:cNvSpPr>
          <p:nvPr/>
        </p:nvSpPr>
        <p:spPr bwMode="auto">
          <a:xfrm>
            <a:off x="4424363" y="3101975"/>
            <a:ext cx="295275" cy="212725"/>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200" b="1">
                <a:solidFill>
                  <a:srgbClr val="000000"/>
                </a:solidFill>
                <a:latin typeface="Arial" charset="0"/>
              </a:rPr>
              <a:t>12</a:t>
            </a:r>
          </a:p>
        </p:txBody>
      </p:sp>
      <p:sp>
        <p:nvSpPr>
          <p:cNvPr id="280605" name="Rectangle 29"/>
          <p:cNvSpPr>
            <a:spLocks noChangeArrowheads="1"/>
          </p:cNvSpPr>
          <p:nvPr/>
        </p:nvSpPr>
        <p:spPr bwMode="auto">
          <a:xfrm>
            <a:off x="4760913" y="2544763"/>
            <a:ext cx="320675" cy="217487"/>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200" b="1">
                <a:solidFill>
                  <a:srgbClr val="000000"/>
                </a:solidFill>
                <a:latin typeface="Arial" charset="0"/>
              </a:rPr>
              <a:t>M</a:t>
            </a:r>
          </a:p>
        </p:txBody>
      </p:sp>
      <p:sp>
        <p:nvSpPr>
          <p:cNvPr id="280606" name="Rectangle 30"/>
          <p:cNvSpPr>
            <a:spLocks noChangeArrowheads="1"/>
          </p:cNvSpPr>
          <p:nvPr/>
        </p:nvSpPr>
        <p:spPr bwMode="auto">
          <a:xfrm>
            <a:off x="4760913" y="2824163"/>
            <a:ext cx="320675" cy="212725"/>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200" b="1">
                <a:solidFill>
                  <a:srgbClr val="000000"/>
                </a:solidFill>
                <a:latin typeface="Arial" charset="0"/>
              </a:rPr>
              <a:t>m</a:t>
            </a:r>
          </a:p>
        </p:txBody>
      </p:sp>
      <p:sp>
        <p:nvSpPr>
          <p:cNvPr id="280607" name="Rectangle 31"/>
          <p:cNvSpPr>
            <a:spLocks noChangeArrowheads="1"/>
          </p:cNvSpPr>
          <p:nvPr/>
        </p:nvSpPr>
        <p:spPr bwMode="auto">
          <a:xfrm>
            <a:off x="4760913" y="3101975"/>
            <a:ext cx="320675" cy="212725"/>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200" b="1">
                <a:solidFill>
                  <a:srgbClr val="000000"/>
                </a:solidFill>
                <a:latin typeface="Arial" charset="0"/>
              </a:rPr>
              <a:t>m</a:t>
            </a:r>
          </a:p>
        </p:txBody>
      </p:sp>
      <p:sp>
        <p:nvSpPr>
          <p:cNvPr id="280608" name="Rectangle 32"/>
          <p:cNvSpPr>
            <a:spLocks noChangeArrowheads="1"/>
          </p:cNvSpPr>
          <p:nvPr/>
        </p:nvSpPr>
        <p:spPr bwMode="auto">
          <a:xfrm>
            <a:off x="5116513" y="2544763"/>
            <a:ext cx="682625" cy="217487"/>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200" b="1">
                <a:solidFill>
                  <a:srgbClr val="000000"/>
                </a:solidFill>
                <a:latin typeface="Arial" charset="0"/>
              </a:rPr>
              <a:t>65431</a:t>
            </a:r>
          </a:p>
        </p:txBody>
      </p:sp>
      <p:sp>
        <p:nvSpPr>
          <p:cNvPr id="280609" name="Rectangle 33"/>
          <p:cNvSpPr>
            <a:spLocks noChangeArrowheads="1"/>
          </p:cNvSpPr>
          <p:nvPr/>
        </p:nvSpPr>
        <p:spPr bwMode="auto">
          <a:xfrm>
            <a:off x="5116513" y="2824163"/>
            <a:ext cx="682625" cy="212725"/>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200" b="1">
                <a:solidFill>
                  <a:srgbClr val="000000"/>
                </a:solidFill>
                <a:latin typeface="Arial" charset="0"/>
              </a:rPr>
              <a:t>65421</a:t>
            </a:r>
          </a:p>
        </p:txBody>
      </p:sp>
      <p:sp>
        <p:nvSpPr>
          <p:cNvPr id="280610" name="Rectangle 34"/>
          <p:cNvSpPr>
            <a:spLocks noChangeArrowheads="1"/>
          </p:cNvSpPr>
          <p:nvPr/>
        </p:nvSpPr>
        <p:spPr bwMode="auto">
          <a:xfrm>
            <a:off x="5116513" y="3101975"/>
            <a:ext cx="682625" cy="212725"/>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200" b="1">
                <a:solidFill>
                  <a:srgbClr val="000000"/>
                </a:solidFill>
                <a:latin typeface="Arial" charset="0"/>
              </a:rPr>
              <a:t>65421</a:t>
            </a:r>
          </a:p>
        </p:txBody>
      </p:sp>
      <p:sp>
        <p:nvSpPr>
          <p:cNvPr id="280611" name="Rectangle 35"/>
          <p:cNvSpPr>
            <a:spLocks noChangeArrowheads="1"/>
          </p:cNvSpPr>
          <p:nvPr/>
        </p:nvSpPr>
        <p:spPr bwMode="auto">
          <a:xfrm>
            <a:off x="5854700" y="2551113"/>
            <a:ext cx="292100" cy="214312"/>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200" b="1">
                <a:solidFill>
                  <a:srgbClr val="000000"/>
                </a:solidFill>
                <a:latin typeface="Arial" charset="0"/>
              </a:rPr>
              <a:t>12</a:t>
            </a:r>
          </a:p>
        </p:txBody>
      </p:sp>
      <p:sp>
        <p:nvSpPr>
          <p:cNvPr id="280612" name="Rectangle 36"/>
          <p:cNvSpPr>
            <a:spLocks noChangeArrowheads="1"/>
          </p:cNvSpPr>
          <p:nvPr/>
        </p:nvSpPr>
        <p:spPr bwMode="auto">
          <a:xfrm>
            <a:off x="5854700" y="2827338"/>
            <a:ext cx="292100" cy="215900"/>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200" b="1">
                <a:solidFill>
                  <a:srgbClr val="000000"/>
                </a:solidFill>
                <a:latin typeface="Arial" charset="0"/>
              </a:rPr>
              <a:t>12</a:t>
            </a:r>
          </a:p>
        </p:txBody>
      </p:sp>
      <p:sp>
        <p:nvSpPr>
          <p:cNvPr id="280613" name="Rectangle 37"/>
          <p:cNvSpPr>
            <a:spLocks noChangeArrowheads="1"/>
          </p:cNvSpPr>
          <p:nvPr/>
        </p:nvSpPr>
        <p:spPr bwMode="auto">
          <a:xfrm>
            <a:off x="6186488" y="2551113"/>
            <a:ext cx="320675" cy="214312"/>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200" b="1">
                <a:solidFill>
                  <a:srgbClr val="000000"/>
                </a:solidFill>
                <a:latin typeface="Arial" charset="0"/>
              </a:rPr>
              <a:t>M</a:t>
            </a:r>
          </a:p>
        </p:txBody>
      </p:sp>
      <p:sp>
        <p:nvSpPr>
          <p:cNvPr id="280614" name="Rectangle 38"/>
          <p:cNvSpPr>
            <a:spLocks noChangeArrowheads="1"/>
          </p:cNvSpPr>
          <p:nvPr/>
        </p:nvSpPr>
        <p:spPr bwMode="auto">
          <a:xfrm>
            <a:off x="6186488" y="2827338"/>
            <a:ext cx="320675" cy="215900"/>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200" b="1">
                <a:solidFill>
                  <a:srgbClr val="000000"/>
                </a:solidFill>
                <a:latin typeface="Arial" charset="0"/>
              </a:rPr>
              <a:t>M</a:t>
            </a:r>
          </a:p>
        </p:txBody>
      </p:sp>
      <p:sp>
        <p:nvSpPr>
          <p:cNvPr id="280615" name="Rectangle 39"/>
          <p:cNvSpPr>
            <a:spLocks noChangeArrowheads="1"/>
          </p:cNvSpPr>
          <p:nvPr/>
        </p:nvSpPr>
        <p:spPr bwMode="auto">
          <a:xfrm>
            <a:off x="6545263" y="2551113"/>
            <a:ext cx="681037" cy="214312"/>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200" b="1">
                <a:solidFill>
                  <a:srgbClr val="000000"/>
                </a:solidFill>
                <a:latin typeface="Arial" charset="0"/>
              </a:rPr>
              <a:t>65431</a:t>
            </a:r>
          </a:p>
        </p:txBody>
      </p:sp>
      <p:sp>
        <p:nvSpPr>
          <p:cNvPr id="280616" name="Rectangle 40"/>
          <p:cNvSpPr>
            <a:spLocks noChangeArrowheads="1"/>
          </p:cNvSpPr>
          <p:nvPr/>
        </p:nvSpPr>
        <p:spPr bwMode="auto">
          <a:xfrm>
            <a:off x="6545263" y="2827338"/>
            <a:ext cx="681037" cy="215900"/>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200" b="1">
                <a:solidFill>
                  <a:srgbClr val="000000"/>
                </a:solidFill>
                <a:latin typeface="Arial" charset="0"/>
              </a:rPr>
              <a:t>65421</a:t>
            </a:r>
          </a:p>
        </p:txBody>
      </p:sp>
      <p:grpSp>
        <p:nvGrpSpPr>
          <p:cNvPr id="280617" name="Group 41"/>
          <p:cNvGrpSpPr>
            <a:grpSpLocks/>
          </p:cNvGrpSpPr>
          <p:nvPr/>
        </p:nvGrpSpPr>
        <p:grpSpPr bwMode="auto">
          <a:xfrm>
            <a:off x="2455863" y="2178050"/>
            <a:ext cx="1023937" cy="463550"/>
            <a:chOff x="1694" y="802"/>
            <a:chExt cx="645" cy="292"/>
          </a:xfrm>
        </p:grpSpPr>
        <p:sp>
          <p:nvSpPr>
            <p:cNvPr id="280618" name="Freeform 42"/>
            <p:cNvSpPr>
              <a:spLocks/>
            </p:cNvSpPr>
            <p:nvPr/>
          </p:nvSpPr>
          <p:spPr bwMode="blackGray">
            <a:xfrm>
              <a:off x="1694" y="802"/>
              <a:ext cx="599" cy="292"/>
            </a:xfrm>
            <a:custGeom>
              <a:avLst/>
              <a:gdLst/>
              <a:ahLst/>
              <a:cxnLst>
                <a:cxn ang="0">
                  <a:pos x="0" y="117"/>
                </a:cxn>
                <a:cxn ang="0">
                  <a:pos x="7" y="114"/>
                </a:cxn>
                <a:cxn ang="0">
                  <a:pos x="14" y="114"/>
                </a:cxn>
                <a:cxn ang="0">
                  <a:pos x="21" y="111"/>
                </a:cxn>
                <a:cxn ang="0">
                  <a:pos x="37" y="108"/>
                </a:cxn>
                <a:cxn ang="0">
                  <a:pos x="52" y="104"/>
                </a:cxn>
                <a:cxn ang="0">
                  <a:pos x="66" y="101"/>
                </a:cxn>
                <a:cxn ang="0">
                  <a:pos x="81" y="98"/>
                </a:cxn>
                <a:cxn ang="0">
                  <a:pos x="104" y="94"/>
                </a:cxn>
                <a:cxn ang="0">
                  <a:pos x="119" y="91"/>
                </a:cxn>
                <a:cxn ang="0">
                  <a:pos x="141" y="88"/>
                </a:cxn>
                <a:cxn ang="0">
                  <a:pos x="156" y="85"/>
                </a:cxn>
                <a:cxn ang="0">
                  <a:pos x="179" y="85"/>
                </a:cxn>
                <a:cxn ang="0">
                  <a:pos x="193" y="81"/>
                </a:cxn>
                <a:cxn ang="0">
                  <a:pos x="201" y="81"/>
                </a:cxn>
                <a:cxn ang="0">
                  <a:pos x="261" y="287"/>
                </a:cxn>
                <a:cxn ang="0">
                  <a:pos x="201" y="215"/>
                </a:cxn>
                <a:cxn ang="0">
                  <a:pos x="193" y="215"/>
                </a:cxn>
                <a:cxn ang="0">
                  <a:pos x="186" y="215"/>
                </a:cxn>
                <a:cxn ang="0">
                  <a:pos x="179" y="212"/>
                </a:cxn>
                <a:cxn ang="0">
                  <a:pos x="172" y="212"/>
                </a:cxn>
                <a:cxn ang="0">
                  <a:pos x="164" y="209"/>
                </a:cxn>
                <a:cxn ang="0">
                  <a:pos x="149" y="209"/>
                </a:cxn>
                <a:cxn ang="0">
                  <a:pos x="141" y="209"/>
                </a:cxn>
                <a:cxn ang="0">
                  <a:pos x="134" y="205"/>
                </a:cxn>
                <a:cxn ang="0">
                  <a:pos x="126" y="205"/>
                </a:cxn>
                <a:cxn ang="0">
                  <a:pos x="119" y="205"/>
                </a:cxn>
                <a:cxn ang="0">
                  <a:pos x="119" y="202"/>
                </a:cxn>
                <a:cxn ang="0">
                  <a:pos x="112" y="202"/>
                </a:cxn>
                <a:cxn ang="0">
                  <a:pos x="104" y="202"/>
                </a:cxn>
                <a:cxn ang="0">
                  <a:pos x="104" y="199"/>
                </a:cxn>
                <a:cxn ang="0">
                  <a:pos x="96" y="199"/>
                </a:cxn>
                <a:cxn ang="0">
                  <a:pos x="96" y="199"/>
                </a:cxn>
                <a:cxn ang="0">
                  <a:pos x="96" y="199"/>
                </a:cxn>
                <a:cxn ang="0">
                  <a:pos x="96" y="199"/>
                </a:cxn>
                <a:cxn ang="0">
                  <a:pos x="104" y="199"/>
                </a:cxn>
                <a:cxn ang="0">
                  <a:pos x="104" y="199"/>
                </a:cxn>
                <a:cxn ang="0">
                  <a:pos x="112" y="202"/>
                </a:cxn>
                <a:cxn ang="0">
                  <a:pos x="119" y="202"/>
                </a:cxn>
                <a:cxn ang="0">
                  <a:pos x="126" y="205"/>
                </a:cxn>
                <a:cxn ang="0">
                  <a:pos x="141" y="205"/>
                </a:cxn>
                <a:cxn ang="0">
                  <a:pos x="156" y="209"/>
                </a:cxn>
                <a:cxn ang="0">
                  <a:pos x="172" y="212"/>
                </a:cxn>
                <a:cxn ang="0">
                  <a:pos x="186" y="215"/>
                </a:cxn>
                <a:cxn ang="0">
                  <a:pos x="201" y="215"/>
                </a:cxn>
                <a:cxn ang="0">
                  <a:pos x="186" y="215"/>
                </a:cxn>
                <a:cxn ang="0">
                  <a:pos x="172" y="212"/>
                </a:cxn>
                <a:cxn ang="0">
                  <a:pos x="156" y="209"/>
                </a:cxn>
                <a:cxn ang="0">
                  <a:pos x="134" y="205"/>
                </a:cxn>
                <a:cxn ang="0">
                  <a:pos x="119" y="202"/>
                </a:cxn>
                <a:cxn ang="0">
                  <a:pos x="96" y="199"/>
                </a:cxn>
                <a:cxn ang="0">
                  <a:pos x="81" y="196"/>
                </a:cxn>
                <a:cxn ang="0">
                  <a:pos x="66" y="192"/>
                </a:cxn>
                <a:cxn ang="0">
                  <a:pos x="52" y="189"/>
                </a:cxn>
                <a:cxn ang="0">
                  <a:pos x="37" y="186"/>
                </a:cxn>
                <a:cxn ang="0">
                  <a:pos x="21" y="186"/>
                </a:cxn>
                <a:cxn ang="0">
                  <a:pos x="14" y="182"/>
                </a:cxn>
                <a:cxn ang="0">
                  <a:pos x="7" y="179"/>
                </a:cxn>
                <a:cxn ang="0">
                  <a:pos x="0" y="179"/>
                </a:cxn>
              </a:cxnLst>
              <a:rect l="0" t="0" r="r" b="b"/>
              <a:pathLst>
                <a:path w="599" h="292">
                  <a:moveTo>
                    <a:pt x="0" y="117"/>
                  </a:moveTo>
                  <a:lnTo>
                    <a:pt x="0" y="117"/>
                  </a:lnTo>
                  <a:lnTo>
                    <a:pt x="0" y="117"/>
                  </a:lnTo>
                  <a:lnTo>
                    <a:pt x="0" y="117"/>
                  </a:lnTo>
                  <a:lnTo>
                    <a:pt x="0" y="117"/>
                  </a:lnTo>
                  <a:lnTo>
                    <a:pt x="7" y="114"/>
                  </a:lnTo>
                  <a:lnTo>
                    <a:pt x="7" y="114"/>
                  </a:lnTo>
                  <a:lnTo>
                    <a:pt x="7" y="114"/>
                  </a:lnTo>
                  <a:lnTo>
                    <a:pt x="7" y="114"/>
                  </a:lnTo>
                  <a:lnTo>
                    <a:pt x="7" y="114"/>
                  </a:lnTo>
                  <a:lnTo>
                    <a:pt x="14" y="114"/>
                  </a:lnTo>
                  <a:lnTo>
                    <a:pt x="14" y="114"/>
                  </a:lnTo>
                  <a:lnTo>
                    <a:pt x="14" y="111"/>
                  </a:lnTo>
                  <a:lnTo>
                    <a:pt x="21" y="111"/>
                  </a:lnTo>
                  <a:lnTo>
                    <a:pt x="21" y="111"/>
                  </a:lnTo>
                  <a:lnTo>
                    <a:pt x="21" y="111"/>
                  </a:lnTo>
                  <a:lnTo>
                    <a:pt x="29" y="111"/>
                  </a:lnTo>
                  <a:lnTo>
                    <a:pt x="29" y="111"/>
                  </a:lnTo>
                  <a:lnTo>
                    <a:pt x="29" y="108"/>
                  </a:lnTo>
                  <a:lnTo>
                    <a:pt x="37" y="108"/>
                  </a:lnTo>
                  <a:lnTo>
                    <a:pt x="37" y="108"/>
                  </a:lnTo>
                  <a:lnTo>
                    <a:pt x="44" y="108"/>
                  </a:lnTo>
                  <a:lnTo>
                    <a:pt x="44" y="104"/>
                  </a:lnTo>
                  <a:lnTo>
                    <a:pt x="52" y="104"/>
                  </a:lnTo>
                  <a:lnTo>
                    <a:pt x="52" y="104"/>
                  </a:lnTo>
                  <a:lnTo>
                    <a:pt x="59" y="104"/>
                  </a:lnTo>
                  <a:lnTo>
                    <a:pt x="66" y="101"/>
                  </a:lnTo>
                  <a:lnTo>
                    <a:pt x="66" y="101"/>
                  </a:lnTo>
                  <a:lnTo>
                    <a:pt x="74" y="101"/>
                  </a:lnTo>
                  <a:lnTo>
                    <a:pt x="74" y="101"/>
                  </a:lnTo>
                  <a:lnTo>
                    <a:pt x="81" y="98"/>
                  </a:lnTo>
                  <a:lnTo>
                    <a:pt x="81" y="98"/>
                  </a:lnTo>
                  <a:lnTo>
                    <a:pt x="89" y="98"/>
                  </a:lnTo>
                  <a:lnTo>
                    <a:pt x="96" y="98"/>
                  </a:lnTo>
                  <a:lnTo>
                    <a:pt x="96" y="94"/>
                  </a:lnTo>
                  <a:lnTo>
                    <a:pt x="104" y="94"/>
                  </a:lnTo>
                  <a:lnTo>
                    <a:pt x="104" y="94"/>
                  </a:lnTo>
                  <a:lnTo>
                    <a:pt x="112" y="94"/>
                  </a:lnTo>
                  <a:lnTo>
                    <a:pt x="119" y="91"/>
                  </a:lnTo>
                  <a:lnTo>
                    <a:pt x="119" y="91"/>
                  </a:lnTo>
                  <a:lnTo>
                    <a:pt x="126" y="91"/>
                  </a:lnTo>
                  <a:lnTo>
                    <a:pt x="134" y="91"/>
                  </a:lnTo>
                  <a:lnTo>
                    <a:pt x="134" y="88"/>
                  </a:lnTo>
                  <a:lnTo>
                    <a:pt x="141" y="88"/>
                  </a:lnTo>
                  <a:lnTo>
                    <a:pt x="141" y="88"/>
                  </a:lnTo>
                  <a:lnTo>
                    <a:pt x="149" y="88"/>
                  </a:lnTo>
                  <a:lnTo>
                    <a:pt x="156" y="88"/>
                  </a:lnTo>
                  <a:lnTo>
                    <a:pt x="156" y="85"/>
                  </a:lnTo>
                  <a:lnTo>
                    <a:pt x="164" y="85"/>
                  </a:lnTo>
                  <a:lnTo>
                    <a:pt x="164" y="85"/>
                  </a:lnTo>
                  <a:lnTo>
                    <a:pt x="172" y="85"/>
                  </a:lnTo>
                  <a:lnTo>
                    <a:pt x="179" y="85"/>
                  </a:lnTo>
                  <a:lnTo>
                    <a:pt x="179" y="81"/>
                  </a:lnTo>
                  <a:lnTo>
                    <a:pt x="186" y="81"/>
                  </a:lnTo>
                  <a:lnTo>
                    <a:pt x="186" y="81"/>
                  </a:lnTo>
                  <a:lnTo>
                    <a:pt x="193" y="81"/>
                  </a:lnTo>
                  <a:lnTo>
                    <a:pt x="193" y="81"/>
                  </a:lnTo>
                  <a:lnTo>
                    <a:pt x="201" y="81"/>
                  </a:lnTo>
                  <a:lnTo>
                    <a:pt x="201" y="81"/>
                  </a:lnTo>
                  <a:lnTo>
                    <a:pt x="201" y="81"/>
                  </a:lnTo>
                  <a:lnTo>
                    <a:pt x="201" y="0"/>
                  </a:lnTo>
                  <a:lnTo>
                    <a:pt x="261" y="6"/>
                  </a:lnTo>
                  <a:lnTo>
                    <a:pt x="598" y="147"/>
                  </a:lnTo>
                  <a:lnTo>
                    <a:pt x="261" y="287"/>
                  </a:lnTo>
                  <a:lnTo>
                    <a:pt x="201" y="291"/>
                  </a:lnTo>
                  <a:lnTo>
                    <a:pt x="201" y="215"/>
                  </a:lnTo>
                  <a:lnTo>
                    <a:pt x="201" y="215"/>
                  </a:lnTo>
                  <a:lnTo>
                    <a:pt x="201" y="215"/>
                  </a:lnTo>
                  <a:lnTo>
                    <a:pt x="201" y="215"/>
                  </a:lnTo>
                  <a:lnTo>
                    <a:pt x="193" y="215"/>
                  </a:lnTo>
                  <a:lnTo>
                    <a:pt x="193" y="215"/>
                  </a:lnTo>
                  <a:lnTo>
                    <a:pt x="193" y="215"/>
                  </a:lnTo>
                  <a:lnTo>
                    <a:pt x="193" y="215"/>
                  </a:lnTo>
                  <a:lnTo>
                    <a:pt x="186" y="215"/>
                  </a:lnTo>
                  <a:lnTo>
                    <a:pt x="186" y="215"/>
                  </a:lnTo>
                  <a:lnTo>
                    <a:pt x="186" y="215"/>
                  </a:lnTo>
                  <a:lnTo>
                    <a:pt x="186" y="215"/>
                  </a:lnTo>
                  <a:lnTo>
                    <a:pt x="179" y="212"/>
                  </a:lnTo>
                  <a:lnTo>
                    <a:pt x="179" y="212"/>
                  </a:lnTo>
                  <a:lnTo>
                    <a:pt x="179" y="212"/>
                  </a:lnTo>
                  <a:lnTo>
                    <a:pt x="179" y="212"/>
                  </a:lnTo>
                  <a:lnTo>
                    <a:pt x="172" y="212"/>
                  </a:lnTo>
                  <a:lnTo>
                    <a:pt x="172" y="212"/>
                  </a:lnTo>
                  <a:lnTo>
                    <a:pt x="172" y="212"/>
                  </a:lnTo>
                  <a:lnTo>
                    <a:pt x="164" y="212"/>
                  </a:lnTo>
                  <a:lnTo>
                    <a:pt x="164" y="212"/>
                  </a:lnTo>
                  <a:lnTo>
                    <a:pt x="164" y="212"/>
                  </a:lnTo>
                  <a:lnTo>
                    <a:pt x="164" y="209"/>
                  </a:lnTo>
                  <a:lnTo>
                    <a:pt x="156" y="209"/>
                  </a:lnTo>
                  <a:lnTo>
                    <a:pt x="156" y="209"/>
                  </a:lnTo>
                  <a:lnTo>
                    <a:pt x="156" y="209"/>
                  </a:lnTo>
                  <a:lnTo>
                    <a:pt x="149" y="209"/>
                  </a:lnTo>
                  <a:lnTo>
                    <a:pt x="149" y="209"/>
                  </a:lnTo>
                  <a:lnTo>
                    <a:pt x="149" y="209"/>
                  </a:lnTo>
                  <a:lnTo>
                    <a:pt x="149" y="209"/>
                  </a:lnTo>
                  <a:lnTo>
                    <a:pt x="141" y="209"/>
                  </a:lnTo>
                  <a:lnTo>
                    <a:pt x="141" y="209"/>
                  </a:lnTo>
                  <a:lnTo>
                    <a:pt x="141" y="205"/>
                  </a:lnTo>
                  <a:lnTo>
                    <a:pt x="141" y="205"/>
                  </a:lnTo>
                  <a:lnTo>
                    <a:pt x="134" y="205"/>
                  </a:lnTo>
                  <a:lnTo>
                    <a:pt x="134" y="205"/>
                  </a:lnTo>
                  <a:lnTo>
                    <a:pt x="134" y="205"/>
                  </a:lnTo>
                  <a:lnTo>
                    <a:pt x="134" y="205"/>
                  </a:lnTo>
                  <a:lnTo>
                    <a:pt x="126" y="205"/>
                  </a:lnTo>
                  <a:lnTo>
                    <a:pt x="126" y="205"/>
                  </a:lnTo>
                  <a:lnTo>
                    <a:pt x="126" y="205"/>
                  </a:lnTo>
                  <a:lnTo>
                    <a:pt x="126" y="205"/>
                  </a:lnTo>
                  <a:lnTo>
                    <a:pt x="119" y="205"/>
                  </a:lnTo>
                  <a:lnTo>
                    <a:pt x="119" y="202"/>
                  </a:lnTo>
                  <a:lnTo>
                    <a:pt x="119" y="202"/>
                  </a:lnTo>
                  <a:lnTo>
                    <a:pt x="119" y="202"/>
                  </a:lnTo>
                  <a:lnTo>
                    <a:pt x="119" y="202"/>
                  </a:lnTo>
                  <a:lnTo>
                    <a:pt x="112" y="202"/>
                  </a:lnTo>
                  <a:lnTo>
                    <a:pt x="112" y="202"/>
                  </a:lnTo>
                  <a:lnTo>
                    <a:pt x="112" y="202"/>
                  </a:lnTo>
                  <a:lnTo>
                    <a:pt x="112" y="202"/>
                  </a:lnTo>
                  <a:lnTo>
                    <a:pt x="112" y="202"/>
                  </a:lnTo>
                  <a:lnTo>
                    <a:pt x="112" y="202"/>
                  </a:lnTo>
                  <a:lnTo>
                    <a:pt x="104" y="202"/>
                  </a:lnTo>
                  <a:lnTo>
                    <a:pt x="104" y="202"/>
                  </a:lnTo>
                  <a:lnTo>
                    <a:pt x="104" y="202"/>
                  </a:lnTo>
                  <a:lnTo>
                    <a:pt x="104" y="202"/>
                  </a:lnTo>
                  <a:lnTo>
                    <a:pt x="104" y="199"/>
                  </a:lnTo>
                  <a:lnTo>
                    <a:pt x="104" y="199"/>
                  </a:lnTo>
                  <a:lnTo>
                    <a:pt x="104" y="199"/>
                  </a:lnTo>
                  <a:lnTo>
                    <a:pt x="104" y="199"/>
                  </a:lnTo>
                  <a:lnTo>
                    <a:pt x="96" y="199"/>
                  </a:lnTo>
                  <a:lnTo>
                    <a:pt x="96" y="199"/>
                  </a:lnTo>
                  <a:lnTo>
                    <a:pt x="96" y="199"/>
                  </a:lnTo>
                  <a:lnTo>
                    <a:pt x="96" y="199"/>
                  </a:lnTo>
                  <a:lnTo>
                    <a:pt x="96" y="199"/>
                  </a:lnTo>
                  <a:lnTo>
                    <a:pt x="96" y="199"/>
                  </a:lnTo>
                  <a:lnTo>
                    <a:pt x="96" y="199"/>
                  </a:lnTo>
                  <a:lnTo>
                    <a:pt x="96" y="199"/>
                  </a:lnTo>
                  <a:lnTo>
                    <a:pt x="96" y="199"/>
                  </a:lnTo>
                  <a:lnTo>
                    <a:pt x="96" y="199"/>
                  </a:lnTo>
                  <a:lnTo>
                    <a:pt x="96" y="199"/>
                  </a:lnTo>
                  <a:lnTo>
                    <a:pt x="96" y="199"/>
                  </a:lnTo>
                  <a:lnTo>
                    <a:pt x="96" y="199"/>
                  </a:lnTo>
                  <a:lnTo>
                    <a:pt x="96" y="199"/>
                  </a:lnTo>
                  <a:lnTo>
                    <a:pt x="96" y="199"/>
                  </a:lnTo>
                  <a:lnTo>
                    <a:pt x="96" y="199"/>
                  </a:lnTo>
                  <a:lnTo>
                    <a:pt x="96" y="199"/>
                  </a:lnTo>
                  <a:lnTo>
                    <a:pt x="104" y="199"/>
                  </a:lnTo>
                  <a:lnTo>
                    <a:pt x="104" y="199"/>
                  </a:lnTo>
                  <a:lnTo>
                    <a:pt x="104" y="199"/>
                  </a:lnTo>
                  <a:lnTo>
                    <a:pt x="104" y="199"/>
                  </a:lnTo>
                  <a:lnTo>
                    <a:pt x="104" y="199"/>
                  </a:lnTo>
                  <a:lnTo>
                    <a:pt x="104" y="199"/>
                  </a:lnTo>
                  <a:lnTo>
                    <a:pt x="104" y="202"/>
                  </a:lnTo>
                  <a:lnTo>
                    <a:pt x="112" y="202"/>
                  </a:lnTo>
                  <a:lnTo>
                    <a:pt x="112" y="202"/>
                  </a:lnTo>
                  <a:lnTo>
                    <a:pt x="112" y="202"/>
                  </a:lnTo>
                  <a:lnTo>
                    <a:pt x="112" y="202"/>
                  </a:lnTo>
                  <a:lnTo>
                    <a:pt x="119" y="202"/>
                  </a:lnTo>
                  <a:lnTo>
                    <a:pt x="119" y="202"/>
                  </a:lnTo>
                  <a:lnTo>
                    <a:pt x="119" y="202"/>
                  </a:lnTo>
                  <a:lnTo>
                    <a:pt x="126" y="202"/>
                  </a:lnTo>
                  <a:lnTo>
                    <a:pt x="126" y="202"/>
                  </a:lnTo>
                  <a:lnTo>
                    <a:pt x="126" y="205"/>
                  </a:lnTo>
                  <a:lnTo>
                    <a:pt x="134" y="205"/>
                  </a:lnTo>
                  <a:lnTo>
                    <a:pt x="134" y="205"/>
                  </a:lnTo>
                  <a:lnTo>
                    <a:pt x="134" y="205"/>
                  </a:lnTo>
                  <a:lnTo>
                    <a:pt x="141" y="205"/>
                  </a:lnTo>
                  <a:lnTo>
                    <a:pt x="141" y="205"/>
                  </a:lnTo>
                  <a:lnTo>
                    <a:pt x="149" y="205"/>
                  </a:lnTo>
                  <a:lnTo>
                    <a:pt x="149" y="209"/>
                  </a:lnTo>
                  <a:lnTo>
                    <a:pt x="156" y="209"/>
                  </a:lnTo>
                  <a:lnTo>
                    <a:pt x="156" y="209"/>
                  </a:lnTo>
                  <a:lnTo>
                    <a:pt x="164" y="209"/>
                  </a:lnTo>
                  <a:lnTo>
                    <a:pt x="164" y="209"/>
                  </a:lnTo>
                  <a:lnTo>
                    <a:pt x="172" y="212"/>
                  </a:lnTo>
                  <a:lnTo>
                    <a:pt x="172" y="212"/>
                  </a:lnTo>
                  <a:lnTo>
                    <a:pt x="179" y="212"/>
                  </a:lnTo>
                  <a:lnTo>
                    <a:pt x="186" y="212"/>
                  </a:lnTo>
                  <a:lnTo>
                    <a:pt x="186" y="215"/>
                  </a:lnTo>
                  <a:lnTo>
                    <a:pt x="193" y="215"/>
                  </a:lnTo>
                  <a:lnTo>
                    <a:pt x="201" y="215"/>
                  </a:lnTo>
                  <a:lnTo>
                    <a:pt x="201" y="215"/>
                  </a:lnTo>
                  <a:lnTo>
                    <a:pt x="201" y="215"/>
                  </a:lnTo>
                  <a:lnTo>
                    <a:pt x="201" y="215"/>
                  </a:lnTo>
                  <a:lnTo>
                    <a:pt x="193" y="215"/>
                  </a:lnTo>
                  <a:lnTo>
                    <a:pt x="193" y="215"/>
                  </a:lnTo>
                  <a:lnTo>
                    <a:pt x="186" y="215"/>
                  </a:lnTo>
                  <a:lnTo>
                    <a:pt x="186" y="215"/>
                  </a:lnTo>
                  <a:lnTo>
                    <a:pt x="179" y="212"/>
                  </a:lnTo>
                  <a:lnTo>
                    <a:pt x="179" y="212"/>
                  </a:lnTo>
                  <a:lnTo>
                    <a:pt x="172" y="212"/>
                  </a:lnTo>
                  <a:lnTo>
                    <a:pt x="172" y="212"/>
                  </a:lnTo>
                  <a:lnTo>
                    <a:pt x="164" y="212"/>
                  </a:lnTo>
                  <a:lnTo>
                    <a:pt x="156" y="209"/>
                  </a:lnTo>
                  <a:lnTo>
                    <a:pt x="156" y="209"/>
                  </a:lnTo>
                  <a:lnTo>
                    <a:pt x="149" y="209"/>
                  </a:lnTo>
                  <a:lnTo>
                    <a:pt x="149" y="209"/>
                  </a:lnTo>
                  <a:lnTo>
                    <a:pt x="141" y="205"/>
                  </a:lnTo>
                  <a:lnTo>
                    <a:pt x="134" y="205"/>
                  </a:lnTo>
                  <a:lnTo>
                    <a:pt x="134" y="205"/>
                  </a:lnTo>
                  <a:lnTo>
                    <a:pt x="126" y="205"/>
                  </a:lnTo>
                  <a:lnTo>
                    <a:pt x="119" y="205"/>
                  </a:lnTo>
                  <a:lnTo>
                    <a:pt x="119" y="202"/>
                  </a:lnTo>
                  <a:lnTo>
                    <a:pt x="112" y="202"/>
                  </a:lnTo>
                  <a:lnTo>
                    <a:pt x="112" y="202"/>
                  </a:lnTo>
                  <a:lnTo>
                    <a:pt x="104" y="202"/>
                  </a:lnTo>
                  <a:lnTo>
                    <a:pt x="96" y="199"/>
                  </a:lnTo>
                  <a:lnTo>
                    <a:pt x="96" y="199"/>
                  </a:lnTo>
                  <a:lnTo>
                    <a:pt x="89" y="199"/>
                  </a:lnTo>
                  <a:lnTo>
                    <a:pt x="89" y="199"/>
                  </a:lnTo>
                  <a:lnTo>
                    <a:pt x="81" y="196"/>
                  </a:lnTo>
                  <a:lnTo>
                    <a:pt x="74" y="196"/>
                  </a:lnTo>
                  <a:lnTo>
                    <a:pt x="74" y="196"/>
                  </a:lnTo>
                  <a:lnTo>
                    <a:pt x="66" y="196"/>
                  </a:lnTo>
                  <a:lnTo>
                    <a:pt x="66" y="192"/>
                  </a:lnTo>
                  <a:lnTo>
                    <a:pt x="59" y="192"/>
                  </a:lnTo>
                  <a:lnTo>
                    <a:pt x="59" y="192"/>
                  </a:lnTo>
                  <a:lnTo>
                    <a:pt x="52" y="192"/>
                  </a:lnTo>
                  <a:lnTo>
                    <a:pt x="52" y="189"/>
                  </a:lnTo>
                  <a:lnTo>
                    <a:pt x="44" y="189"/>
                  </a:lnTo>
                  <a:lnTo>
                    <a:pt x="44" y="189"/>
                  </a:lnTo>
                  <a:lnTo>
                    <a:pt x="37" y="189"/>
                  </a:lnTo>
                  <a:lnTo>
                    <a:pt x="37" y="186"/>
                  </a:lnTo>
                  <a:lnTo>
                    <a:pt x="29" y="186"/>
                  </a:lnTo>
                  <a:lnTo>
                    <a:pt x="29" y="186"/>
                  </a:lnTo>
                  <a:lnTo>
                    <a:pt x="21" y="186"/>
                  </a:lnTo>
                  <a:lnTo>
                    <a:pt x="21" y="186"/>
                  </a:lnTo>
                  <a:lnTo>
                    <a:pt x="21" y="182"/>
                  </a:lnTo>
                  <a:lnTo>
                    <a:pt x="14" y="182"/>
                  </a:lnTo>
                  <a:lnTo>
                    <a:pt x="14" y="182"/>
                  </a:lnTo>
                  <a:lnTo>
                    <a:pt x="14" y="182"/>
                  </a:lnTo>
                  <a:lnTo>
                    <a:pt x="14" y="182"/>
                  </a:lnTo>
                  <a:lnTo>
                    <a:pt x="7" y="182"/>
                  </a:lnTo>
                  <a:lnTo>
                    <a:pt x="7" y="179"/>
                  </a:lnTo>
                  <a:lnTo>
                    <a:pt x="7" y="179"/>
                  </a:lnTo>
                  <a:lnTo>
                    <a:pt x="7" y="179"/>
                  </a:lnTo>
                  <a:lnTo>
                    <a:pt x="7" y="179"/>
                  </a:lnTo>
                  <a:lnTo>
                    <a:pt x="0" y="179"/>
                  </a:lnTo>
                  <a:lnTo>
                    <a:pt x="0" y="179"/>
                  </a:lnTo>
                  <a:lnTo>
                    <a:pt x="0" y="179"/>
                  </a:lnTo>
                  <a:lnTo>
                    <a:pt x="0" y="179"/>
                  </a:lnTo>
                  <a:lnTo>
                    <a:pt x="0" y="117"/>
                  </a:lnTo>
                </a:path>
              </a:pathLst>
            </a:custGeom>
            <a:gradFill rotWithShape="0">
              <a:gsLst>
                <a:gs pos="0">
                  <a:srgbClr val="FF6633"/>
                </a:gs>
                <a:gs pos="100000">
                  <a:srgbClr val="FF6633">
                    <a:gamma/>
                    <a:tint val="70196"/>
                    <a:invGamma/>
                  </a:srgbClr>
                </a:gs>
              </a:gsLst>
              <a:lin ang="0" scaled="1"/>
            </a:gradFill>
            <a:ln w="12700" cap="rnd" cmpd="sng">
              <a:solidFill>
                <a:srgbClr val="FF6633"/>
              </a:solidFill>
              <a:prstDash val="solid"/>
              <a:round/>
              <a:headEnd/>
              <a:tailEnd/>
            </a:ln>
            <a:effectLst/>
          </p:spPr>
          <p:txBody>
            <a:bodyPr/>
            <a:lstStyle/>
            <a:p>
              <a:endParaRPr lang="es-MX"/>
            </a:p>
          </p:txBody>
        </p:sp>
        <p:sp>
          <p:nvSpPr>
            <p:cNvPr id="280619" name="Freeform 43"/>
            <p:cNvSpPr>
              <a:spLocks/>
            </p:cNvSpPr>
            <p:nvPr/>
          </p:nvSpPr>
          <p:spPr bwMode="blackGray">
            <a:xfrm>
              <a:off x="1895" y="802"/>
              <a:ext cx="444" cy="147"/>
            </a:xfrm>
            <a:custGeom>
              <a:avLst/>
              <a:gdLst/>
              <a:ahLst/>
              <a:cxnLst>
                <a:cxn ang="0">
                  <a:pos x="105" y="3"/>
                </a:cxn>
                <a:cxn ang="0">
                  <a:pos x="0" y="0"/>
                </a:cxn>
                <a:cxn ang="0">
                  <a:pos x="337" y="142"/>
                </a:cxn>
                <a:cxn ang="0">
                  <a:pos x="443" y="146"/>
                </a:cxn>
                <a:cxn ang="0">
                  <a:pos x="105" y="3"/>
                </a:cxn>
              </a:cxnLst>
              <a:rect l="0" t="0" r="r" b="b"/>
              <a:pathLst>
                <a:path w="444" h="147">
                  <a:moveTo>
                    <a:pt x="105" y="3"/>
                  </a:moveTo>
                  <a:lnTo>
                    <a:pt x="0" y="0"/>
                  </a:lnTo>
                  <a:lnTo>
                    <a:pt x="337" y="142"/>
                  </a:lnTo>
                  <a:lnTo>
                    <a:pt x="443" y="146"/>
                  </a:lnTo>
                  <a:lnTo>
                    <a:pt x="105" y="3"/>
                  </a:lnTo>
                </a:path>
              </a:pathLst>
            </a:custGeom>
            <a:gradFill rotWithShape="0">
              <a:gsLst>
                <a:gs pos="0">
                  <a:srgbClr val="FF6633">
                    <a:gamma/>
                    <a:tint val="89804"/>
                    <a:invGamma/>
                  </a:srgbClr>
                </a:gs>
                <a:gs pos="100000">
                  <a:srgbClr val="FF6633"/>
                </a:gs>
              </a:gsLst>
              <a:lin ang="5400000" scaled="1"/>
            </a:gradFill>
            <a:ln w="12700" cap="rnd" cmpd="sng">
              <a:solidFill>
                <a:srgbClr val="FF6633"/>
              </a:solidFill>
              <a:prstDash val="solid"/>
              <a:round/>
              <a:headEnd/>
              <a:tailEnd/>
            </a:ln>
            <a:effectLst/>
          </p:spPr>
          <p:txBody>
            <a:bodyPr/>
            <a:lstStyle/>
            <a:p>
              <a:endParaRPr lang="es-MX"/>
            </a:p>
          </p:txBody>
        </p:sp>
        <p:sp>
          <p:nvSpPr>
            <p:cNvPr id="280620" name="Freeform 44"/>
            <p:cNvSpPr>
              <a:spLocks/>
            </p:cNvSpPr>
            <p:nvPr/>
          </p:nvSpPr>
          <p:spPr bwMode="blackGray">
            <a:xfrm>
              <a:off x="1895" y="943"/>
              <a:ext cx="444" cy="151"/>
            </a:xfrm>
            <a:custGeom>
              <a:avLst/>
              <a:gdLst/>
              <a:ahLst/>
              <a:cxnLst>
                <a:cxn ang="0">
                  <a:pos x="443" y="3"/>
                </a:cxn>
                <a:cxn ang="0">
                  <a:pos x="112" y="146"/>
                </a:cxn>
                <a:cxn ang="0">
                  <a:pos x="0" y="150"/>
                </a:cxn>
                <a:cxn ang="0">
                  <a:pos x="337" y="0"/>
                </a:cxn>
                <a:cxn ang="0">
                  <a:pos x="443" y="3"/>
                </a:cxn>
              </a:cxnLst>
              <a:rect l="0" t="0" r="r" b="b"/>
              <a:pathLst>
                <a:path w="444" h="151">
                  <a:moveTo>
                    <a:pt x="443" y="3"/>
                  </a:moveTo>
                  <a:lnTo>
                    <a:pt x="112" y="146"/>
                  </a:lnTo>
                  <a:lnTo>
                    <a:pt x="0" y="150"/>
                  </a:lnTo>
                  <a:lnTo>
                    <a:pt x="337" y="0"/>
                  </a:lnTo>
                  <a:lnTo>
                    <a:pt x="443" y="3"/>
                  </a:lnTo>
                </a:path>
              </a:pathLst>
            </a:custGeom>
            <a:gradFill rotWithShape="0">
              <a:gsLst>
                <a:gs pos="0">
                  <a:srgbClr val="FF6633">
                    <a:gamma/>
                    <a:shade val="89804"/>
                    <a:invGamma/>
                  </a:srgbClr>
                </a:gs>
                <a:gs pos="100000">
                  <a:srgbClr val="FF6633"/>
                </a:gs>
              </a:gsLst>
              <a:lin ang="18900000" scaled="1"/>
            </a:gradFill>
            <a:ln w="12700" cap="rnd" cmpd="sng">
              <a:solidFill>
                <a:srgbClr val="FF6633"/>
              </a:solidFill>
              <a:prstDash val="solid"/>
              <a:round/>
              <a:headEnd/>
              <a:tailEnd/>
            </a:ln>
            <a:effectLst/>
          </p:spPr>
          <p:txBody>
            <a:bodyPr/>
            <a:lstStyle/>
            <a:p>
              <a:endParaRPr lang="es-MX"/>
            </a:p>
          </p:txBody>
        </p:sp>
      </p:grpSp>
      <p:grpSp>
        <p:nvGrpSpPr>
          <p:cNvPr id="280621" name="Group 45"/>
          <p:cNvGrpSpPr>
            <a:grpSpLocks/>
          </p:cNvGrpSpPr>
          <p:nvPr/>
        </p:nvGrpSpPr>
        <p:grpSpPr bwMode="auto">
          <a:xfrm>
            <a:off x="4403725" y="3340100"/>
            <a:ext cx="1143000" cy="885825"/>
            <a:chOff x="2921" y="1534"/>
            <a:chExt cx="720" cy="558"/>
          </a:xfrm>
        </p:grpSpPr>
        <p:sp>
          <p:nvSpPr>
            <p:cNvPr id="280622" name="Freeform 46"/>
            <p:cNvSpPr>
              <a:spLocks/>
            </p:cNvSpPr>
            <p:nvPr/>
          </p:nvSpPr>
          <p:spPr bwMode="blackGray">
            <a:xfrm>
              <a:off x="2921" y="1563"/>
              <a:ext cx="711" cy="529"/>
            </a:xfrm>
            <a:custGeom>
              <a:avLst/>
              <a:gdLst/>
              <a:ahLst/>
              <a:cxnLst>
                <a:cxn ang="0">
                  <a:pos x="590" y="280"/>
                </a:cxn>
                <a:cxn ang="0">
                  <a:pos x="575" y="304"/>
                </a:cxn>
                <a:cxn ang="0">
                  <a:pos x="563" y="324"/>
                </a:cxn>
                <a:cxn ang="0">
                  <a:pos x="551" y="344"/>
                </a:cxn>
                <a:cxn ang="0">
                  <a:pos x="531" y="358"/>
                </a:cxn>
                <a:cxn ang="0">
                  <a:pos x="518" y="377"/>
                </a:cxn>
                <a:cxn ang="0">
                  <a:pos x="504" y="393"/>
                </a:cxn>
                <a:cxn ang="0">
                  <a:pos x="485" y="407"/>
                </a:cxn>
                <a:cxn ang="0">
                  <a:pos x="471" y="423"/>
                </a:cxn>
                <a:cxn ang="0">
                  <a:pos x="449" y="434"/>
                </a:cxn>
                <a:cxn ang="0">
                  <a:pos x="434" y="447"/>
                </a:cxn>
                <a:cxn ang="0">
                  <a:pos x="413" y="457"/>
                </a:cxn>
                <a:cxn ang="0">
                  <a:pos x="395" y="468"/>
                </a:cxn>
                <a:cxn ang="0">
                  <a:pos x="370" y="475"/>
                </a:cxn>
                <a:cxn ang="0">
                  <a:pos x="353" y="485"/>
                </a:cxn>
                <a:cxn ang="0">
                  <a:pos x="334" y="489"/>
                </a:cxn>
                <a:cxn ang="0">
                  <a:pos x="315" y="497"/>
                </a:cxn>
                <a:cxn ang="0">
                  <a:pos x="291" y="502"/>
                </a:cxn>
                <a:cxn ang="0">
                  <a:pos x="270" y="506"/>
                </a:cxn>
                <a:cxn ang="0">
                  <a:pos x="250" y="512"/>
                </a:cxn>
                <a:cxn ang="0">
                  <a:pos x="230" y="518"/>
                </a:cxn>
                <a:cxn ang="0">
                  <a:pos x="208" y="520"/>
                </a:cxn>
                <a:cxn ang="0">
                  <a:pos x="192" y="522"/>
                </a:cxn>
                <a:cxn ang="0">
                  <a:pos x="169" y="524"/>
                </a:cxn>
                <a:cxn ang="0">
                  <a:pos x="151" y="524"/>
                </a:cxn>
                <a:cxn ang="0">
                  <a:pos x="129" y="524"/>
                </a:cxn>
                <a:cxn ang="0">
                  <a:pos x="111" y="524"/>
                </a:cxn>
                <a:cxn ang="0">
                  <a:pos x="92" y="525"/>
                </a:cxn>
                <a:cxn ang="0">
                  <a:pos x="72" y="524"/>
                </a:cxn>
                <a:cxn ang="0">
                  <a:pos x="55" y="522"/>
                </a:cxn>
                <a:cxn ang="0">
                  <a:pos x="37" y="522"/>
                </a:cxn>
                <a:cxn ang="0">
                  <a:pos x="23" y="521"/>
                </a:cxn>
                <a:cxn ang="0">
                  <a:pos x="0" y="496"/>
                </a:cxn>
                <a:cxn ang="0">
                  <a:pos x="0" y="496"/>
                </a:cxn>
                <a:cxn ang="0">
                  <a:pos x="16" y="477"/>
                </a:cxn>
                <a:cxn ang="0">
                  <a:pos x="38" y="475"/>
                </a:cxn>
                <a:cxn ang="0">
                  <a:pos x="65" y="473"/>
                </a:cxn>
                <a:cxn ang="0">
                  <a:pos x="91" y="471"/>
                </a:cxn>
                <a:cxn ang="0">
                  <a:pos x="114" y="469"/>
                </a:cxn>
                <a:cxn ang="0">
                  <a:pos x="133" y="464"/>
                </a:cxn>
                <a:cxn ang="0">
                  <a:pos x="154" y="455"/>
                </a:cxn>
                <a:cxn ang="0">
                  <a:pos x="179" y="448"/>
                </a:cxn>
                <a:cxn ang="0">
                  <a:pos x="196" y="438"/>
                </a:cxn>
                <a:cxn ang="0">
                  <a:pos x="216" y="432"/>
                </a:cxn>
                <a:cxn ang="0">
                  <a:pos x="231" y="419"/>
                </a:cxn>
                <a:cxn ang="0">
                  <a:pos x="249" y="408"/>
                </a:cxn>
                <a:cxn ang="0">
                  <a:pos x="266" y="399"/>
                </a:cxn>
                <a:cxn ang="0">
                  <a:pos x="281" y="383"/>
                </a:cxn>
                <a:cxn ang="0">
                  <a:pos x="295" y="369"/>
                </a:cxn>
                <a:cxn ang="0">
                  <a:pos x="310" y="354"/>
                </a:cxn>
                <a:cxn ang="0">
                  <a:pos x="326" y="340"/>
                </a:cxn>
                <a:cxn ang="0">
                  <a:pos x="334" y="321"/>
                </a:cxn>
                <a:cxn ang="0">
                  <a:pos x="349" y="308"/>
                </a:cxn>
                <a:cxn ang="0">
                  <a:pos x="362" y="288"/>
                </a:cxn>
                <a:cxn ang="0">
                  <a:pos x="371" y="271"/>
                </a:cxn>
                <a:cxn ang="0">
                  <a:pos x="379" y="252"/>
                </a:cxn>
                <a:cxn ang="0">
                  <a:pos x="391" y="234"/>
                </a:cxn>
                <a:cxn ang="0">
                  <a:pos x="398" y="210"/>
                </a:cxn>
                <a:cxn ang="0">
                  <a:pos x="404" y="187"/>
                </a:cxn>
                <a:cxn ang="0">
                  <a:pos x="410" y="166"/>
                </a:cxn>
                <a:cxn ang="0">
                  <a:pos x="710" y="284"/>
                </a:cxn>
              </a:cxnLst>
              <a:rect l="0" t="0" r="r" b="b"/>
              <a:pathLst>
                <a:path w="711" h="529">
                  <a:moveTo>
                    <a:pt x="598" y="260"/>
                  </a:moveTo>
                  <a:lnTo>
                    <a:pt x="594" y="262"/>
                  </a:lnTo>
                  <a:lnTo>
                    <a:pt x="597" y="268"/>
                  </a:lnTo>
                  <a:lnTo>
                    <a:pt x="592" y="268"/>
                  </a:lnTo>
                  <a:lnTo>
                    <a:pt x="591" y="272"/>
                  </a:lnTo>
                  <a:lnTo>
                    <a:pt x="587" y="275"/>
                  </a:lnTo>
                  <a:lnTo>
                    <a:pt x="590" y="280"/>
                  </a:lnTo>
                  <a:lnTo>
                    <a:pt x="586" y="280"/>
                  </a:lnTo>
                  <a:lnTo>
                    <a:pt x="584" y="287"/>
                  </a:lnTo>
                  <a:lnTo>
                    <a:pt x="584" y="292"/>
                  </a:lnTo>
                  <a:lnTo>
                    <a:pt x="584" y="292"/>
                  </a:lnTo>
                  <a:lnTo>
                    <a:pt x="581" y="297"/>
                  </a:lnTo>
                  <a:lnTo>
                    <a:pt x="578" y="299"/>
                  </a:lnTo>
                  <a:lnTo>
                    <a:pt x="575" y="304"/>
                  </a:lnTo>
                  <a:lnTo>
                    <a:pt x="575" y="304"/>
                  </a:lnTo>
                  <a:lnTo>
                    <a:pt x="572" y="305"/>
                  </a:lnTo>
                  <a:lnTo>
                    <a:pt x="570" y="312"/>
                  </a:lnTo>
                  <a:lnTo>
                    <a:pt x="567" y="313"/>
                  </a:lnTo>
                  <a:lnTo>
                    <a:pt x="569" y="316"/>
                  </a:lnTo>
                  <a:lnTo>
                    <a:pt x="565" y="318"/>
                  </a:lnTo>
                  <a:lnTo>
                    <a:pt x="563" y="324"/>
                  </a:lnTo>
                  <a:lnTo>
                    <a:pt x="559" y="325"/>
                  </a:lnTo>
                  <a:lnTo>
                    <a:pt x="562" y="330"/>
                  </a:lnTo>
                  <a:lnTo>
                    <a:pt x="557" y="330"/>
                  </a:lnTo>
                  <a:lnTo>
                    <a:pt x="555" y="330"/>
                  </a:lnTo>
                  <a:lnTo>
                    <a:pt x="553" y="337"/>
                  </a:lnTo>
                  <a:lnTo>
                    <a:pt x="549" y="338"/>
                  </a:lnTo>
                  <a:lnTo>
                    <a:pt x="551" y="344"/>
                  </a:lnTo>
                  <a:lnTo>
                    <a:pt x="547" y="344"/>
                  </a:lnTo>
                  <a:lnTo>
                    <a:pt x="545" y="350"/>
                  </a:lnTo>
                  <a:lnTo>
                    <a:pt x="542" y="350"/>
                  </a:lnTo>
                  <a:lnTo>
                    <a:pt x="542" y="350"/>
                  </a:lnTo>
                  <a:lnTo>
                    <a:pt x="540" y="355"/>
                  </a:lnTo>
                  <a:lnTo>
                    <a:pt x="536" y="357"/>
                  </a:lnTo>
                  <a:lnTo>
                    <a:pt x="531" y="358"/>
                  </a:lnTo>
                  <a:lnTo>
                    <a:pt x="534" y="363"/>
                  </a:lnTo>
                  <a:lnTo>
                    <a:pt x="529" y="365"/>
                  </a:lnTo>
                  <a:lnTo>
                    <a:pt x="528" y="369"/>
                  </a:lnTo>
                  <a:lnTo>
                    <a:pt x="526" y="371"/>
                  </a:lnTo>
                  <a:lnTo>
                    <a:pt x="521" y="371"/>
                  </a:lnTo>
                  <a:lnTo>
                    <a:pt x="524" y="377"/>
                  </a:lnTo>
                  <a:lnTo>
                    <a:pt x="518" y="377"/>
                  </a:lnTo>
                  <a:lnTo>
                    <a:pt x="515" y="379"/>
                  </a:lnTo>
                  <a:lnTo>
                    <a:pt x="513" y="383"/>
                  </a:lnTo>
                  <a:lnTo>
                    <a:pt x="513" y="383"/>
                  </a:lnTo>
                  <a:lnTo>
                    <a:pt x="511" y="385"/>
                  </a:lnTo>
                  <a:lnTo>
                    <a:pt x="508" y="391"/>
                  </a:lnTo>
                  <a:lnTo>
                    <a:pt x="504" y="393"/>
                  </a:lnTo>
                  <a:lnTo>
                    <a:pt x="504" y="393"/>
                  </a:lnTo>
                  <a:lnTo>
                    <a:pt x="500" y="394"/>
                  </a:lnTo>
                  <a:lnTo>
                    <a:pt x="498" y="398"/>
                  </a:lnTo>
                  <a:lnTo>
                    <a:pt x="495" y="400"/>
                  </a:lnTo>
                  <a:lnTo>
                    <a:pt x="491" y="400"/>
                  </a:lnTo>
                  <a:lnTo>
                    <a:pt x="493" y="406"/>
                  </a:lnTo>
                  <a:lnTo>
                    <a:pt x="489" y="406"/>
                  </a:lnTo>
                  <a:lnTo>
                    <a:pt x="485" y="407"/>
                  </a:lnTo>
                  <a:lnTo>
                    <a:pt x="481" y="408"/>
                  </a:lnTo>
                  <a:lnTo>
                    <a:pt x="478" y="415"/>
                  </a:lnTo>
                  <a:lnTo>
                    <a:pt x="478" y="415"/>
                  </a:lnTo>
                  <a:lnTo>
                    <a:pt x="475" y="414"/>
                  </a:lnTo>
                  <a:lnTo>
                    <a:pt x="472" y="416"/>
                  </a:lnTo>
                  <a:lnTo>
                    <a:pt x="471" y="423"/>
                  </a:lnTo>
                  <a:lnTo>
                    <a:pt x="471" y="423"/>
                  </a:lnTo>
                  <a:lnTo>
                    <a:pt x="465" y="423"/>
                  </a:lnTo>
                  <a:lnTo>
                    <a:pt x="463" y="423"/>
                  </a:lnTo>
                  <a:lnTo>
                    <a:pt x="459" y="424"/>
                  </a:lnTo>
                  <a:lnTo>
                    <a:pt x="457" y="431"/>
                  </a:lnTo>
                  <a:lnTo>
                    <a:pt x="457" y="431"/>
                  </a:lnTo>
                  <a:lnTo>
                    <a:pt x="454" y="432"/>
                  </a:lnTo>
                  <a:lnTo>
                    <a:pt x="449" y="434"/>
                  </a:lnTo>
                  <a:lnTo>
                    <a:pt x="448" y="439"/>
                  </a:lnTo>
                  <a:lnTo>
                    <a:pt x="448" y="439"/>
                  </a:lnTo>
                  <a:lnTo>
                    <a:pt x="443" y="439"/>
                  </a:lnTo>
                  <a:lnTo>
                    <a:pt x="440" y="441"/>
                  </a:lnTo>
                  <a:lnTo>
                    <a:pt x="436" y="443"/>
                  </a:lnTo>
                  <a:lnTo>
                    <a:pt x="431" y="443"/>
                  </a:lnTo>
                  <a:lnTo>
                    <a:pt x="434" y="447"/>
                  </a:lnTo>
                  <a:lnTo>
                    <a:pt x="430" y="448"/>
                  </a:lnTo>
                  <a:lnTo>
                    <a:pt x="426" y="449"/>
                  </a:lnTo>
                  <a:lnTo>
                    <a:pt x="422" y="451"/>
                  </a:lnTo>
                  <a:lnTo>
                    <a:pt x="422" y="451"/>
                  </a:lnTo>
                  <a:lnTo>
                    <a:pt x="417" y="452"/>
                  </a:lnTo>
                  <a:lnTo>
                    <a:pt x="417" y="457"/>
                  </a:lnTo>
                  <a:lnTo>
                    <a:pt x="413" y="457"/>
                  </a:lnTo>
                  <a:lnTo>
                    <a:pt x="409" y="460"/>
                  </a:lnTo>
                  <a:lnTo>
                    <a:pt x="409" y="460"/>
                  </a:lnTo>
                  <a:lnTo>
                    <a:pt x="404" y="460"/>
                  </a:lnTo>
                  <a:lnTo>
                    <a:pt x="401" y="461"/>
                  </a:lnTo>
                  <a:lnTo>
                    <a:pt x="397" y="464"/>
                  </a:lnTo>
                  <a:lnTo>
                    <a:pt x="397" y="464"/>
                  </a:lnTo>
                  <a:lnTo>
                    <a:pt x="395" y="468"/>
                  </a:lnTo>
                  <a:lnTo>
                    <a:pt x="390" y="471"/>
                  </a:lnTo>
                  <a:lnTo>
                    <a:pt x="387" y="471"/>
                  </a:lnTo>
                  <a:lnTo>
                    <a:pt x="387" y="471"/>
                  </a:lnTo>
                  <a:lnTo>
                    <a:pt x="382" y="472"/>
                  </a:lnTo>
                  <a:lnTo>
                    <a:pt x="379" y="473"/>
                  </a:lnTo>
                  <a:lnTo>
                    <a:pt x="375" y="475"/>
                  </a:lnTo>
                  <a:lnTo>
                    <a:pt x="370" y="475"/>
                  </a:lnTo>
                  <a:lnTo>
                    <a:pt x="370" y="475"/>
                  </a:lnTo>
                  <a:lnTo>
                    <a:pt x="367" y="475"/>
                  </a:lnTo>
                  <a:lnTo>
                    <a:pt x="366" y="483"/>
                  </a:lnTo>
                  <a:lnTo>
                    <a:pt x="361" y="484"/>
                  </a:lnTo>
                  <a:lnTo>
                    <a:pt x="361" y="484"/>
                  </a:lnTo>
                  <a:lnTo>
                    <a:pt x="358" y="484"/>
                  </a:lnTo>
                  <a:lnTo>
                    <a:pt x="353" y="485"/>
                  </a:lnTo>
                  <a:lnTo>
                    <a:pt x="350" y="485"/>
                  </a:lnTo>
                  <a:lnTo>
                    <a:pt x="350" y="485"/>
                  </a:lnTo>
                  <a:lnTo>
                    <a:pt x="346" y="488"/>
                  </a:lnTo>
                  <a:lnTo>
                    <a:pt x="341" y="489"/>
                  </a:lnTo>
                  <a:lnTo>
                    <a:pt x="338" y="489"/>
                  </a:lnTo>
                  <a:lnTo>
                    <a:pt x="338" y="489"/>
                  </a:lnTo>
                  <a:lnTo>
                    <a:pt x="334" y="489"/>
                  </a:lnTo>
                  <a:lnTo>
                    <a:pt x="331" y="490"/>
                  </a:lnTo>
                  <a:lnTo>
                    <a:pt x="326" y="492"/>
                  </a:lnTo>
                  <a:lnTo>
                    <a:pt x="326" y="492"/>
                  </a:lnTo>
                  <a:lnTo>
                    <a:pt x="321" y="493"/>
                  </a:lnTo>
                  <a:lnTo>
                    <a:pt x="319" y="494"/>
                  </a:lnTo>
                  <a:lnTo>
                    <a:pt x="315" y="497"/>
                  </a:lnTo>
                  <a:lnTo>
                    <a:pt x="315" y="497"/>
                  </a:lnTo>
                  <a:lnTo>
                    <a:pt x="309" y="497"/>
                  </a:lnTo>
                  <a:lnTo>
                    <a:pt x="306" y="497"/>
                  </a:lnTo>
                  <a:lnTo>
                    <a:pt x="302" y="501"/>
                  </a:lnTo>
                  <a:lnTo>
                    <a:pt x="302" y="501"/>
                  </a:lnTo>
                  <a:lnTo>
                    <a:pt x="298" y="498"/>
                  </a:lnTo>
                  <a:lnTo>
                    <a:pt x="294" y="501"/>
                  </a:lnTo>
                  <a:lnTo>
                    <a:pt x="291" y="502"/>
                  </a:lnTo>
                  <a:lnTo>
                    <a:pt x="291" y="502"/>
                  </a:lnTo>
                  <a:lnTo>
                    <a:pt x="286" y="504"/>
                  </a:lnTo>
                  <a:lnTo>
                    <a:pt x="282" y="504"/>
                  </a:lnTo>
                  <a:lnTo>
                    <a:pt x="278" y="505"/>
                  </a:lnTo>
                  <a:lnTo>
                    <a:pt x="278" y="505"/>
                  </a:lnTo>
                  <a:lnTo>
                    <a:pt x="274" y="508"/>
                  </a:lnTo>
                  <a:lnTo>
                    <a:pt x="270" y="506"/>
                  </a:lnTo>
                  <a:lnTo>
                    <a:pt x="270" y="506"/>
                  </a:lnTo>
                  <a:lnTo>
                    <a:pt x="265" y="509"/>
                  </a:lnTo>
                  <a:lnTo>
                    <a:pt x="262" y="509"/>
                  </a:lnTo>
                  <a:lnTo>
                    <a:pt x="257" y="512"/>
                  </a:lnTo>
                  <a:lnTo>
                    <a:pt x="257" y="512"/>
                  </a:lnTo>
                  <a:lnTo>
                    <a:pt x="254" y="512"/>
                  </a:lnTo>
                  <a:lnTo>
                    <a:pt x="250" y="512"/>
                  </a:lnTo>
                  <a:lnTo>
                    <a:pt x="250" y="512"/>
                  </a:lnTo>
                  <a:lnTo>
                    <a:pt x="246" y="514"/>
                  </a:lnTo>
                  <a:lnTo>
                    <a:pt x="242" y="516"/>
                  </a:lnTo>
                  <a:lnTo>
                    <a:pt x="238" y="516"/>
                  </a:lnTo>
                  <a:lnTo>
                    <a:pt x="238" y="516"/>
                  </a:lnTo>
                  <a:lnTo>
                    <a:pt x="235" y="517"/>
                  </a:lnTo>
                  <a:lnTo>
                    <a:pt x="230" y="518"/>
                  </a:lnTo>
                  <a:lnTo>
                    <a:pt x="230" y="518"/>
                  </a:lnTo>
                  <a:lnTo>
                    <a:pt x="226" y="520"/>
                  </a:lnTo>
                  <a:lnTo>
                    <a:pt x="222" y="520"/>
                  </a:lnTo>
                  <a:lnTo>
                    <a:pt x="220" y="516"/>
                  </a:lnTo>
                  <a:lnTo>
                    <a:pt x="215" y="517"/>
                  </a:lnTo>
                  <a:lnTo>
                    <a:pt x="211" y="518"/>
                  </a:lnTo>
                  <a:lnTo>
                    <a:pt x="208" y="520"/>
                  </a:lnTo>
                  <a:lnTo>
                    <a:pt x="208" y="520"/>
                  </a:lnTo>
                  <a:lnTo>
                    <a:pt x="204" y="521"/>
                  </a:lnTo>
                  <a:lnTo>
                    <a:pt x="201" y="521"/>
                  </a:lnTo>
                  <a:lnTo>
                    <a:pt x="201" y="521"/>
                  </a:lnTo>
                  <a:lnTo>
                    <a:pt x="196" y="521"/>
                  </a:lnTo>
                  <a:lnTo>
                    <a:pt x="192" y="522"/>
                  </a:lnTo>
                  <a:lnTo>
                    <a:pt x="192" y="522"/>
                  </a:lnTo>
                  <a:lnTo>
                    <a:pt x="189" y="524"/>
                  </a:lnTo>
                  <a:lnTo>
                    <a:pt x="181" y="521"/>
                  </a:lnTo>
                  <a:lnTo>
                    <a:pt x="181" y="521"/>
                  </a:lnTo>
                  <a:lnTo>
                    <a:pt x="177" y="522"/>
                  </a:lnTo>
                  <a:lnTo>
                    <a:pt x="173" y="522"/>
                  </a:lnTo>
                  <a:lnTo>
                    <a:pt x="173" y="522"/>
                  </a:lnTo>
                  <a:lnTo>
                    <a:pt x="169" y="524"/>
                  </a:lnTo>
                  <a:lnTo>
                    <a:pt x="165" y="524"/>
                  </a:lnTo>
                  <a:lnTo>
                    <a:pt x="165" y="524"/>
                  </a:lnTo>
                  <a:lnTo>
                    <a:pt x="163" y="526"/>
                  </a:lnTo>
                  <a:lnTo>
                    <a:pt x="158" y="528"/>
                  </a:lnTo>
                  <a:lnTo>
                    <a:pt x="155" y="522"/>
                  </a:lnTo>
                  <a:lnTo>
                    <a:pt x="151" y="524"/>
                  </a:lnTo>
                  <a:lnTo>
                    <a:pt x="151" y="524"/>
                  </a:lnTo>
                  <a:lnTo>
                    <a:pt x="147" y="525"/>
                  </a:lnTo>
                  <a:lnTo>
                    <a:pt x="143" y="525"/>
                  </a:lnTo>
                  <a:lnTo>
                    <a:pt x="143" y="525"/>
                  </a:lnTo>
                  <a:lnTo>
                    <a:pt x="139" y="526"/>
                  </a:lnTo>
                  <a:lnTo>
                    <a:pt x="135" y="528"/>
                  </a:lnTo>
                  <a:lnTo>
                    <a:pt x="133" y="525"/>
                  </a:lnTo>
                  <a:lnTo>
                    <a:pt x="129" y="524"/>
                  </a:lnTo>
                  <a:lnTo>
                    <a:pt x="129" y="524"/>
                  </a:lnTo>
                  <a:lnTo>
                    <a:pt x="125" y="525"/>
                  </a:lnTo>
                  <a:lnTo>
                    <a:pt x="121" y="526"/>
                  </a:lnTo>
                  <a:lnTo>
                    <a:pt x="121" y="526"/>
                  </a:lnTo>
                  <a:lnTo>
                    <a:pt x="117" y="528"/>
                  </a:lnTo>
                  <a:lnTo>
                    <a:pt x="117" y="528"/>
                  </a:lnTo>
                  <a:lnTo>
                    <a:pt x="111" y="524"/>
                  </a:lnTo>
                  <a:lnTo>
                    <a:pt x="106" y="526"/>
                  </a:lnTo>
                  <a:lnTo>
                    <a:pt x="106" y="526"/>
                  </a:lnTo>
                  <a:lnTo>
                    <a:pt x="102" y="525"/>
                  </a:lnTo>
                  <a:lnTo>
                    <a:pt x="102" y="525"/>
                  </a:lnTo>
                  <a:lnTo>
                    <a:pt x="97" y="526"/>
                  </a:lnTo>
                  <a:lnTo>
                    <a:pt x="94" y="528"/>
                  </a:lnTo>
                  <a:lnTo>
                    <a:pt x="92" y="525"/>
                  </a:lnTo>
                  <a:lnTo>
                    <a:pt x="88" y="525"/>
                  </a:lnTo>
                  <a:lnTo>
                    <a:pt x="88" y="525"/>
                  </a:lnTo>
                  <a:lnTo>
                    <a:pt x="84" y="525"/>
                  </a:lnTo>
                  <a:lnTo>
                    <a:pt x="84" y="525"/>
                  </a:lnTo>
                  <a:lnTo>
                    <a:pt x="80" y="528"/>
                  </a:lnTo>
                  <a:lnTo>
                    <a:pt x="72" y="524"/>
                  </a:lnTo>
                  <a:lnTo>
                    <a:pt x="72" y="524"/>
                  </a:lnTo>
                  <a:lnTo>
                    <a:pt x="69" y="525"/>
                  </a:lnTo>
                  <a:lnTo>
                    <a:pt x="69" y="525"/>
                  </a:lnTo>
                  <a:lnTo>
                    <a:pt x="65" y="526"/>
                  </a:lnTo>
                  <a:lnTo>
                    <a:pt x="65" y="526"/>
                  </a:lnTo>
                  <a:lnTo>
                    <a:pt x="61" y="525"/>
                  </a:lnTo>
                  <a:lnTo>
                    <a:pt x="58" y="521"/>
                  </a:lnTo>
                  <a:lnTo>
                    <a:pt x="55" y="522"/>
                  </a:lnTo>
                  <a:lnTo>
                    <a:pt x="51" y="525"/>
                  </a:lnTo>
                  <a:lnTo>
                    <a:pt x="51" y="525"/>
                  </a:lnTo>
                  <a:lnTo>
                    <a:pt x="47" y="526"/>
                  </a:lnTo>
                  <a:lnTo>
                    <a:pt x="47" y="526"/>
                  </a:lnTo>
                  <a:lnTo>
                    <a:pt x="41" y="521"/>
                  </a:lnTo>
                  <a:lnTo>
                    <a:pt x="41" y="521"/>
                  </a:lnTo>
                  <a:lnTo>
                    <a:pt x="37" y="522"/>
                  </a:lnTo>
                  <a:lnTo>
                    <a:pt x="37" y="522"/>
                  </a:lnTo>
                  <a:lnTo>
                    <a:pt x="33" y="524"/>
                  </a:lnTo>
                  <a:lnTo>
                    <a:pt x="33" y="524"/>
                  </a:lnTo>
                  <a:lnTo>
                    <a:pt x="27" y="520"/>
                  </a:lnTo>
                  <a:lnTo>
                    <a:pt x="27" y="520"/>
                  </a:lnTo>
                  <a:lnTo>
                    <a:pt x="23" y="521"/>
                  </a:lnTo>
                  <a:lnTo>
                    <a:pt x="23" y="521"/>
                  </a:lnTo>
                  <a:lnTo>
                    <a:pt x="18" y="522"/>
                  </a:lnTo>
                  <a:lnTo>
                    <a:pt x="18" y="522"/>
                  </a:lnTo>
                  <a:lnTo>
                    <a:pt x="12" y="518"/>
                  </a:lnTo>
                  <a:lnTo>
                    <a:pt x="12" y="518"/>
                  </a:lnTo>
                  <a:lnTo>
                    <a:pt x="12" y="518"/>
                  </a:lnTo>
                  <a:lnTo>
                    <a:pt x="0" y="496"/>
                  </a:lnTo>
                  <a:lnTo>
                    <a:pt x="0" y="496"/>
                  </a:lnTo>
                  <a:lnTo>
                    <a:pt x="0" y="496"/>
                  </a:lnTo>
                  <a:lnTo>
                    <a:pt x="0" y="496"/>
                  </a:lnTo>
                  <a:lnTo>
                    <a:pt x="3" y="494"/>
                  </a:lnTo>
                  <a:lnTo>
                    <a:pt x="0" y="489"/>
                  </a:lnTo>
                  <a:lnTo>
                    <a:pt x="0" y="489"/>
                  </a:lnTo>
                  <a:lnTo>
                    <a:pt x="3" y="494"/>
                  </a:lnTo>
                  <a:lnTo>
                    <a:pt x="0" y="496"/>
                  </a:lnTo>
                  <a:lnTo>
                    <a:pt x="1" y="485"/>
                  </a:lnTo>
                  <a:lnTo>
                    <a:pt x="1" y="485"/>
                  </a:lnTo>
                  <a:lnTo>
                    <a:pt x="6" y="484"/>
                  </a:lnTo>
                  <a:lnTo>
                    <a:pt x="8" y="479"/>
                  </a:lnTo>
                  <a:lnTo>
                    <a:pt x="13" y="476"/>
                  </a:lnTo>
                  <a:lnTo>
                    <a:pt x="13" y="476"/>
                  </a:lnTo>
                  <a:lnTo>
                    <a:pt x="16" y="477"/>
                  </a:lnTo>
                  <a:lnTo>
                    <a:pt x="16" y="477"/>
                  </a:lnTo>
                  <a:lnTo>
                    <a:pt x="20" y="475"/>
                  </a:lnTo>
                  <a:lnTo>
                    <a:pt x="24" y="475"/>
                  </a:lnTo>
                  <a:lnTo>
                    <a:pt x="30" y="479"/>
                  </a:lnTo>
                  <a:lnTo>
                    <a:pt x="35" y="476"/>
                  </a:lnTo>
                  <a:lnTo>
                    <a:pt x="35" y="476"/>
                  </a:lnTo>
                  <a:lnTo>
                    <a:pt x="38" y="475"/>
                  </a:lnTo>
                  <a:lnTo>
                    <a:pt x="42" y="475"/>
                  </a:lnTo>
                  <a:lnTo>
                    <a:pt x="47" y="473"/>
                  </a:lnTo>
                  <a:lnTo>
                    <a:pt x="53" y="476"/>
                  </a:lnTo>
                  <a:lnTo>
                    <a:pt x="53" y="476"/>
                  </a:lnTo>
                  <a:lnTo>
                    <a:pt x="56" y="476"/>
                  </a:lnTo>
                  <a:lnTo>
                    <a:pt x="61" y="475"/>
                  </a:lnTo>
                  <a:lnTo>
                    <a:pt x="65" y="473"/>
                  </a:lnTo>
                  <a:lnTo>
                    <a:pt x="69" y="472"/>
                  </a:lnTo>
                  <a:lnTo>
                    <a:pt x="73" y="472"/>
                  </a:lnTo>
                  <a:lnTo>
                    <a:pt x="75" y="476"/>
                  </a:lnTo>
                  <a:lnTo>
                    <a:pt x="80" y="475"/>
                  </a:lnTo>
                  <a:lnTo>
                    <a:pt x="82" y="473"/>
                  </a:lnTo>
                  <a:lnTo>
                    <a:pt x="86" y="472"/>
                  </a:lnTo>
                  <a:lnTo>
                    <a:pt x="91" y="471"/>
                  </a:lnTo>
                  <a:lnTo>
                    <a:pt x="91" y="471"/>
                  </a:lnTo>
                  <a:lnTo>
                    <a:pt x="96" y="469"/>
                  </a:lnTo>
                  <a:lnTo>
                    <a:pt x="98" y="468"/>
                  </a:lnTo>
                  <a:lnTo>
                    <a:pt x="103" y="468"/>
                  </a:lnTo>
                  <a:lnTo>
                    <a:pt x="108" y="465"/>
                  </a:lnTo>
                  <a:lnTo>
                    <a:pt x="111" y="467"/>
                  </a:lnTo>
                  <a:lnTo>
                    <a:pt x="114" y="469"/>
                  </a:lnTo>
                  <a:lnTo>
                    <a:pt x="117" y="469"/>
                  </a:lnTo>
                  <a:lnTo>
                    <a:pt x="122" y="468"/>
                  </a:lnTo>
                  <a:lnTo>
                    <a:pt x="125" y="467"/>
                  </a:lnTo>
                  <a:lnTo>
                    <a:pt x="125" y="467"/>
                  </a:lnTo>
                  <a:lnTo>
                    <a:pt x="129" y="465"/>
                  </a:lnTo>
                  <a:lnTo>
                    <a:pt x="133" y="464"/>
                  </a:lnTo>
                  <a:lnTo>
                    <a:pt x="133" y="464"/>
                  </a:lnTo>
                  <a:lnTo>
                    <a:pt x="137" y="464"/>
                  </a:lnTo>
                  <a:lnTo>
                    <a:pt x="141" y="463"/>
                  </a:lnTo>
                  <a:lnTo>
                    <a:pt x="142" y="456"/>
                  </a:lnTo>
                  <a:lnTo>
                    <a:pt x="142" y="456"/>
                  </a:lnTo>
                  <a:lnTo>
                    <a:pt x="147" y="456"/>
                  </a:lnTo>
                  <a:lnTo>
                    <a:pt x="152" y="455"/>
                  </a:lnTo>
                  <a:lnTo>
                    <a:pt x="154" y="455"/>
                  </a:lnTo>
                  <a:lnTo>
                    <a:pt x="159" y="453"/>
                  </a:lnTo>
                  <a:lnTo>
                    <a:pt x="164" y="451"/>
                  </a:lnTo>
                  <a:lnTo>
                    <a:pt x="167" y="451"/>
                  </a:lnTo>
                  <a:lnTo>
                    <a:pt x="167" y="451"/>
                  </a:lnTo>
                  <a:lnTo>
                    <a:pt x="171" y="449"/>
                  </a:lnTo>
                  <a:lnTo>
                    <a:pt x="174" y="448"/>
                  </a:lnTo>
                  <a:lnTo>
                    <a:pt x="179" y="448"/>
                  </a:lnTo>
                  <a:lnTo>
                    <a:pt x="182" y="445"/>
                  </a:lnTo>
                  <a:lnTo>
                    <a:pt x="182" y="445"/>
                  </a:lnTo>
                  <a:lnTo>
                    <a:pt x="185" y="444"/>
                  </a:lnTo>
                  <a:lnTo>
                    <a:pt x="190" y="444"/>
                  </a:lnTo>
                  <a:lnTo>
                    <a:pt x="194" y="441"/>
                  </a:lnTo>
                  <a:lnTo>
                    <a:pt x="193" y="440"/>
                  </a:lnTo>
                  <a:lnTo>
                    <a:pt x="196" y="438"/>
                  </a:lnTo>
                  <a:lnTo>
                    <a:pt x="200" y="438"/>
                  </a:lnTo>
                  <a:lnTo>
                    <a:pt x="205" y="436"/>
                  </a:lnTo>
                  <a:lnTo>
                    <a:pt x="208" y="434"/>
                  </a:lnTo>
                  <a:lnTo>
                    <a:pt x="208" y="434"/>
                  </a:lnTo>
                  <a:lnTo>
                    <a:pt x="211" y="434"/>
                  </a:lnTo>
                  <a:lnTo>
                    <a:pt x="216" y="432"/>
                  </a:lnTo>
                  <a:lnTo>
                    <a:pt x="216" y="432"/>
                  </a:lnTo>
                  <a:lnTo>
                    <a:pt x="213" y="427"/>
                  </a:lnTo>
                  <a:lnTo>
                    <a:pt x="218" y="427"/>
                  </a:lnTo>
                  <a:lnTo>
                    <a:pt x="222" y="426"/>
                  </a:lnTo>
                  <a:lnTo>
                    <a:pt x="225" y="424"/>
                  </a:lnTo>
                  <a:lnTo>
                    <a:pt x="225" y="424"/>
                  </a:lnTo>
                  <a:lnTo>
                    <a:pt x="230" y="423"/>
                  </a:lnTo>
                  <a:lnTo>
                    <a:pt x="231" y="419"/>
                  </a:lnTo>
                  <a:lnTo>
                    <a:pt x="236" y="416"/>
                  </a:lnTo>
                  <a:lnTo>
                    <a:pt x="236" y="416"/>
                  </a:lnTo>
                  <a:lnTo>
                    <a:pt x="238" y="415"/>
                  </a:lnTo>
                  <a:lnTo>
                    <a:pt x="243" y="414"/>
                  </a:lnTo>
                  <a:lnTo>
                    <a:pt x="243" y="414"/>
                  </a:lnTo>
                  <a:lnTo>
                    <a:pt x="245" y="410"/>
                  </a:lnTo>
                  <a:lnTo>
                    <a:pt x="249" y="408"/>
                  </a:lnTo>
                  <a:lnTo>
                    <a:pt x="252" y="408"/>
                  </a:lnTo>
                  <a:lnTo>
                    <a:pt x="252" y="408"/>
                  </a:lnTo>
                  <a:lnTo>
                    <a:pt x="254" y="400"/>
                  </a:lnTo>
                  <a:lnTo>
                    <a:pt x="258" y="400"/>
                  </a:lnTo>
                  <a:lnTo>
                    <a:pt x="262" y="400"/>
                  </a:lnTo>
                  <a:lnTo>
                    <a:pt x="262" y="400"/>
                  </a:lnTo>
                  <a:lnTo>
                    <a:pt x="266" y="399"/>
                  </a:lnTo>
                  <a:lnTo>
                    <a:pt x="267" y="393"/>
                  </a:lnTo>
                  <a:lnTo>
                    <a:pt x="267" y="393"/>
                  </a:lnTo>
                  <a:lnTo>
                    <a:pt x="272" y="390"/>
                  </a:lnTo>
                  <a:lnTo>
                    <a:pt x="276" y="390"/>
                  </a:lnTo>
                  <a:lnTo>
                    <a:pt x="278" y="385"/>
                  </a:lnTo>
                  <a:lnTo>
                    <a:pt x="278" y="385"/>
                  </a:lnTo>
                  <a:lnTo>
                    <a:pt x="281" y="383"/>
                  </a:lnTo>
                  <a:lnTo>
                    <a:pt x="285" y="382"/>
                  </a:lnTo>
                  <a:lnTo>
                    <a:pt x="282" y="378"/>
                  </a:lnTo>
                  <a:lnTo>
                    <a:pt x="287" y="377"/>
                  </a:lnTo>
                  <a:lnTo>
                    <a:pt x="291" y="375"/>
                  </a:lnTo>
                  <a:lnTo>
                    <a:pt x="291" y="375"/>
                  </a:lnTo>
                  <a:lnTo>
                    <a:pt x="292" y="369"/>
                  </a:lnTo>
                  <a:lnTo>
                    <a:pt x="295" y="369"/>
                  </a:lnTo>
                  <a:lnTo>
                    <a:pt x="300" y="369"/>
                  </a:lnTo>
                  <a:lnTo>
                    <a:pt x="300" y="369"/>
                  </a:lnTo>
                  <a:lnTo>
                    <a:pt x="301" y="362"/>
                  </a:lnTo>
                  <a:lnTo>
                    <a:pt x="306" y="361"/>
                  </a:lnTo>
                  <a:lnTo>
                    <a:pt x="306" y="361"/>
                  </a:lnTo>
                  <a:lnTo>
                    <a:pt x="307" y="355"/>
                  </a:lnTo>
                  <a:lnTo>
                    <a:pt x="310" y="354"/>
                  </a:lnTo>
                  <a:lnTo>
                    <a:pt x="310" y="354"/>
                  </a:lnTo>
                  <a:lnTo>
                    <a:pt x="311" y="349"/>
                  </a:lnTo>
                  <a:lnTo>
                    <a:pt x="316" y="348"/>
                  </a:lnTo>
                  <a:lnTo>
                    <a:pt x="320" y="348"/>
                  </a:lnTo>
                  <a:lnTo>
                    <a:pt x="318" y="342"/>
                  </a:lnTo>
                  <a:lnTo>
                    <a:pt x="322" y="340"/>
                  </a:lnTo>
                  <a:lnTo>
                    <a:pt x="326" y="340"/>
                  </a:lnTo>
                  <a:lnTo>
                    <a:pt x="326" y="340"/>
                  </a:lnTo>
                  <a:lnTo>
                    <a:pt x="328" y="334"/>
                  </a:lnTo>
                  <a:lnTo>
                    <a:pt x="331" y="333"/>
                  </a:lnTo>
                  <a:lnTo>
                    <a:pt x="329" y="329"/>
                  </a:lnTo>
                  <a:lnTo>
                    <a:pt x="333" y="328"/>
                  </a:lnTo>
                  <a:lnTo>
                    <a:pt x="336" y="326"/>
                  </a:lnTo>
                  <a:lnTo>
                    <a:pt x="334" y="321"/>
                  </a:lnTo>
                  <a:lnTo>
                    <a:pt x="339" y="321"/>
                  </a:lnTo>
                  <a:lnTo>
                    <a:pt x="343" y="318"/>
                  </a:lnTo>
                  <a:lnTo>
                    <a:pt x="340" y="314"/>
                  </a:lnTo>
                  <a:lnTo>
                    <a:pt x="345" y="314"/>
                  </a:lnTo>
                  <a:lnTo>
                    <a:pt x="348" y="313"/>
                  </a:lnTo>
                  <a:lnTo>
                    <a:pt x="347" y="308"/>
                  </a:lnTo>
                  <a:lnTo>
                    <a:pt x="349" y="308"/>
                  </a:lnTo>
                  <a:lnTo>
                    <a:pt x="352" y="301"/>
                  </a:lnTo>
                  <a:lnTo>
                    <a:pt x="352" y="301"/>
                  </a:lnTo>
                  <a:lnTo>
                    <a:pt x="355" y="300"/>
                  </a:lnTo>
                  <a:lnTo>
                    <a:pt x="357" y="296"/>
                  </a:lnTo>
                  <a:lnTo>
                    <a:pt x="357" y="296"/>
                  </a:lnTo>
                  <a:lnTo>
                    <a:pt x="358" y="289"/>
                  </a:lnTo>
                  <a:lnTo>
                    <a:pt x="362" y="288"/>
                  </a:lnTo>
                  <a:lnTo>
                    <a:pt x="362" y="288"/>
                  </a:lnTo>
                  <a:lnTo>
                    <a:pt x="363" y="283"/>
                  </a:lnTo>
                  <a:lnTo>
                    <a:pt x="363" y="283"/>
                  </a:lnTo>
                  <a:lnTo>
                    <a:pt x="365" y="277"/>
                  </a:lnTo>
                  <a:lnTo>
                    <a:pt x="370" y="276"/>
                  </a:lnTo>
                  <a:lnTo>
                    <a:pt x="370" y="276"/>
                  </a:lnTo>
                  <a:lnTo>
                    <a:pt x="371" y="271"/>
                  </a:lnTo>
                  <a:lnTo>
                    <a:pt x="375" y="268"/>
                  </a:lnTo>
                  <a:lnTo>
                    <a:pt x="373" y="265"/>
                  </a:lnTo>
                  <a:lnTo>
                    <a:pt x="375" y="263"/>
                  </a:lnTo>
                  <a:lnTo>
                    <a:pt x="377" y="259"/>
                  </a:lnTo>
                  <a:lnTo>
                    <a:pt x="377" y="259"/>
                  </a:lnTo>
                  <a:lnTo>
                    <a:pt x="379" y="252"/>
                  </a:lnTo>
                  <a:lnTo>
                    <a:pt x="379" y="252"/>
                  </a:lnTo>
                  <a:lnTo>
                    <a:pt x="381" y="247"/>
                  </a:lnTo>
                  <a:lnTo>
                    <a:pt x="385" y="246"/>
                  </a:lnTo>
                  <a:lnTo>
                    <a:pt x="385" y="246"/>
                  </a:lnTo>
                  <a:lnTo>
                    <a:pt x="387" y="239"/>
                  </a:lnTo>
                  <a:lnTo>
                    <a:pt x="389" y="239"/>
                  </a:lnTo>
                  <a:lnTo>
                    <a:pt x="388" y="235"/>
                  </a:lnTo>
                  <a:lnTo>
                    <a:pt x="391" y="234"/>
                  </a:lnTo>
                  <a:lnTo>
                    <a:pt x="389" y="227"/>
                  </a:lnTo>
                  <a:lnTo>
                    <a:pt x="392" y="227"/>
                  </a:lnTo>
                  <a:lnTo>
                    <a:pt x="394" y="220"/>
                  </a:lnTo>
                  <a:lnTo>
                    <a:pt x="394" y="220"/>
                  </a:lnTo>
                  <a:lnTo>
                    <a:pt x="396" y="215"/>
                  </a:lnTo>
                  <a:lnTo>
                    <a:pt x="394" y="213"/>
                  </a:lnTo>
                  <a:lnTo>
                    <a:pt x="398" y="210"/>
                  </a:lnTo>
                  <a:lnTo>
                    <a:pt x="399" y="205"/>
                  </a:lnTo>
                  <a:lnTo>
                    <a:pt x="399" y="205"/>
                  </a:lnTo>
                  <a:lnTo>
                    <a:pt x="401" y="199"/>
                  </a:lnTo>
                  <a:lnTo>
                    <a:pt x="401" y="199"/>
                  </a:lnTo>
                  <a:lnTo>
                    <a:pt x="403" y="194"/>
                  </a:lnTo>
                  <a:lnTo>
                    <a:pt x="403" y="194"/>
                  </a:lnTo>
                  <a:lnTo>
                    <a:pt x="404" y="187"/>
                  </a:lnTo>
                  <a:lnTo>
                    <a:pt x="407" y="187"/>
                  </a:lnTo>
                  <a:lnTo>
                    <a:pt x="405" y="182"/>
                  </a:lnTo>
                  <a:lnTo>
                    <a:pt x="408" y="178"/>
                  </a:lnTo>
                  <a:lnTo>
                    <a:pt x="408" y="178"/>
                  </a:lnTo>
                  <a:lnTo>
                    <a:pt x="409" y="170"/>
                  </a:lnTo>
                  <a:lnTo>
                    <a:pt x="409" y="170"/>
                  </a:lnTo>
                  <a:lnTo>
                    <a:pt x="410" y="166"/>
                  </a:lnTo>
                  <a:lnTo>
                    <a:pt x="415" y="164"/>
                  </a:lnTo>
                  <a:lnTo>
                    <a:pt x="412" y="160"/>
                  </a:lnTo>
                  <a:lnTo>
                    <a:pt x="412" y="160"/>
                  </a:lnTo>
                  <a:lnTo>
                    <a:pt x="295" y="96"/>
                  </a:lnTo>
                  <a:lnTo>
                    <a:pt x="307" y="67"/>
                  </a:lnTo>
                  <a:lnTo>
                    <a:pt x="558" y="0"/>
                  </a:lnTo>
                  <a:lnTo>
                    <a:pt x="710" y="284"/>
                  </a:lnTo>
                  <a:lnTo>
                    <a:pt x="701" y="317"/>
                  </a:lnTo>
                  <a:lnTo>
                    <a:pt x="598" y="260"/>
                  </a:lnTo>
                  <a:lnTo>
                    <a:pt x="598" y="260"/>
                  </a:lnTo>
                </a:path>
              </a:pathLst>
            </a:custGeom>
            <a:gradFill rotWithShape="0">
              <a:gsLst>
                <a:gs pos="0">
                  <a:srgbClr val="FF6633"/>
                </a:gs>
                <a:gs pos="100000">
                  <a:srgbClr val="FF6633">
                    <a:gamma/>
                    <a:tint val="70196"/>
                    <a:invGamma/>
                  </a:srgbClr>
                </a:gs>
              </a:gsLst>
              <a:lin ang="0" scaled="1"/>
            </a:gradFill>
            <a:ln w="12700" cap="rnd" cmpd="sng">
              <a:solidFill>
                <a:srgbClr val="FF6633"/>
              </a:solidFill>
              <a:prstDash val="solid"/>
              <a:round/>
              <a:headEnd/>
              <a:tailEnd/>
            </a:ln>
            <a:effectLst/>
          </p:spPr>
          <p:txBody>
            <a:bodyPr/>
            <a:lstStyle/>
            <a:p>
              <a:endParaRPr lang="es-MX"/>
            </a:p>
          </p:txBody>
        </p:sp>
        <p:sp>
          <p:nvSpPr>
            <p:cNvPr id="280623" name="Freeform 47"/>
            <p:cNvSpPr>
              <a:spLocks/>
            </p:cNvSpPr>
            <p:nvPr/>
          </p:nvSpPr>
          <p:spPr bwMode="blackGray">
            <a:xfrm>
              <a:off x="2921" y="1723"/>
              <a:ext cx="414" cy="340"/>
            </a:xfrm>
            <a:custGeom>
              <a:avLst/>
              <a:gdLst/>
              <a:ahLst/>
              <a:cxnLst>
                <a:cxn ang="0">
                  <a:pos x="0" y="336"/>
                </a:cxn>
                <a:cxn ang="0">
                  <a:pos x="10" y="339"/>
                </a:cxn>
                <a:cxn ang="0">
                  <a:pos x="18" y="336"/>
                </a:cxn>
                <a:cxn ang="0">
                  <a:pos x="36" y="337"/>
                </a:cxn>
                <a:cxn ang="0">
                  <a:pos x="53" y="332"/>
                </a:cxn>
                <a:cxn ang="0">
                  <a:pos x="74" y="332"/>
                </a:cxn>
                <a:cxn ang="0">
                  <a:pos x="99" y="323"/>
                </a:cxn>
                <a:cxn ang="0">
                  <a:pos x="122" y="319"/>
                </a:cxn>
                <a:cxn ang="0">
                  <a:pos x="149" y="305"/>
                </a:cxn>
                <a:cxn ang="0">
                  <a:pos x="175" y="299"/>
                </a:cxn>
                <a:cxn ang="0">
                  <a:pos x="205" y="286"/>
                </a:cxn>
                <a:cxn ang="0">
                  <a:pos x="237" y="267"/>
                </a:cxn>
                <a:cxn ang="0">
                  <a:pos x="261" y="244"/>
                </a:cxn>
                <a:cxn ang="0">
                  <a:pos x="275" y="235"/>
                </a:cxn>
                <a:cxn ang="0">
                  <a:pos x="288" y="227"/>
                </a:cxn>
                <a:cxn ang="0">
                  <a:pos x="303" y="213"/>
                </a:cxn>
                <a:cxn ang="0">
                  <a:pos x="313" y="199"/>
                </a:cxn>
                <a:cxn ang="0">
                  <a:pos x="329" y="185"/>
                </a:cxn>
                <a:cxn ang="0">
                  <a:pos x="337" y="166"/>
                </a:cxn>
                <a:cxn ang="0">
                  <a:pos x="351" y="148"/>
                </a:cxn>
                <a:cxn ang="0">
                  <a:pos x="364" y="128"/>
                </a:cxn>
                <a:cxn ang="0">
                  <a:pos x="371" y="111"/>
                </a:cxn>
                <a:cxn ang="0">
                  <a:pos x="384" y="91"/>
                </a:cxn>
                <a:cxn ang="0">
                  <a:pos x="390" y="67"/>
                </a:cxn>
                <a:cxn ang="0">
                  <a:pos x="400" y="46"/>
                </a:cxn>
                <a:cxn ang="0">
                  <a:pos x="406" y="22"/>
                </a:cxn>
                <a:cxn ang="0">
                  <a:pos x="413" y="0"/>
                </a:cxn>
                <a:cxn ang="0">
                  <a:pos x="413" y="0"/>
                </a:cxn>
                <a:cxn ang="0">
                  <a:pos x="411" y="6"/>
                </a:cxn>
                <a:cxn ang="0">
                  <a:pos x="410" y="10"/>
                </a:cxn>
                <a:cxn ang="0">
                  <a:pos x="409" y="18"/>
                </a:cxn>
                <a:cxn ang="0">
                  <a:pos x="405" y="27"/>
                </a:cxn>
                <a:cxn ang="0">
                  <a:pos x="396" y="37"/>
                </a:cxn>
                <a:cxn ang="0">
                  <a:pos x="392" y="47"/>
                </a:cxn>
                <a:cxn ang="0">
                  <a:pos x="387" y="64"/>
                </a:cxn>
                <a:cxn ang="0">
                  <a:pos x="376" y="79"/>
                </a:cxn>
                <a:cxn ang="0">
                  <a:pos x="369" y="96"/>
                </a:cxn>
                <a:cxn ang="0">
                  <a:pos x="357" y="108"/>
                </a:cxn>
                <a:cxn ang="0">
                  <a:pos x="349" y="129"/>
                </a:cxn>
                <a:cxn ang="0">
                  <a:pos x="334" y="143"/>
                </a:cxn>
                <a:cxn ang="0">
                  <a:pos x="321" y="161"/>
                </a:cxn>
                <a:cxn ang="0">
                  <a:pos x="309" y="178"/>
                </a:cxn>
                <a:cxn ang="0">
                  <a:pos x="293" y="194"/>
                </a:cxn>
                <a:cxn ang="0">
                  <a:pos x="275" y="209"/>
                </a:cxn>
                <a:cxn ang="0">
                  <a:pos x="256" y="225"/>
                </a:cxn>
                <a:cxn ang="0">
                  <a:pos x="236" y="242"/>
                </a:cxn>
                <a:cxn ang="0">
                  <a:pos x="217" y="256"/>
                </a:cxn>
                <a:cxn ang="0">
                  <a:pos x="191" y="270"/>
                </a:cxn>
                <a:cxn ang="0">
                  <a:pos x="166" y="282"/>
                </a:cxn>
                <a:cxn ang="0">
                  <a:pos x="145" y="293"/>
                </a:cxn>
                <a:cxn ang="0">
                  <a:pos x="117" y="300"/>
                </a:cxn>
                <a:cxn ang="0">
                  <a:pos x="85" y="308"/>
                </a:cxn>
                <a:cxn ang="0">
                  <a:pos x="54" y="311"/>
                </a:cxn>
                <a:cxn ang="0">
                  <a:pos x="25" y="313"/>
                </a:cxn>
                <a:cxn ang="0">
                  <a:pos x="1" y="325"/>
                </a:cxn>
              </a:cxnLst>
              <a:rect l="0" t="0" r="r" b="b"/>
              <a:pathLst>
                <a:path w="414" h="340">
                  <a:moveTo>
                    <a:pt x="0" y="336"/>
                  </a:moveTo>
                  <a:lnTo>
                    <a:pt x="0" y="336"/>
                  </a:lnTo>
                  <a:lnTo>
                    <a:pt x="0" y="336"/>
                  </a:lnTo>
                  <a:lnTo>
                    <a:pt x="0" y="336"/>
                  </a:lnTo>
                  <a:lnTo>
                    <a:pt x="0" y="336"/>
                  </a:lnTo>
                  <a:lnTo>
                    <a:pt x="0" y="336"/>
                  </a:lnTo>
                  <a:lnTo>
                    <a:pt x="0" y="336"/>
                  </a:lnTo>
                  <a:lnTo>
                    <a:pt x="3" y="335"/>
                  </a:lnTo>
                  <a:lnTo>
                    <a:pt x="3" y="335"/>
                  </a:lnTo>
                  <a:lnTo>
                    <a:pt x="3" y="335"/>
                  </a:lnTo>
                  <a:lnTo>
                    <a:pt x="3" y="335"/>
                  </a:lnTo>
                  <a:lnTo>
                    <a:pt x="3" y="335"/>
                  </a:lnTo>
                  <a:lnTo>
                    <a:pt x="10" y="339"/>
                  </a:lnTo>
                  <a:lnTo>
                    <a:pt x="10" y="339"/>
                  </a:lnTo>
                  <a:lnTo>
                    <a:pt x="10" y="339"/>
                  </a:lnTo>
                  <a:lnTo>
                    <a:pt x="10" y="339"/>
                  </a:lnTo>
                  <a:lnTo>
                    <a:pt x="14" y="339"/>
                  </a:lnTo>
                  <a:lnTo>
                    <a:pt x="14" y="339"/>
                  </a:lnTo>
                  <a:lnTo>
                    <a:pt x="14" y="339"/>
                  </a:lnTo>
                  <a:lnTo>
                    <a:pt x="18" y="336"/>
                  </a:lnTo>
                  <a:lnTo>
                    <a:pt x="18" y="336"/>
                  </a:lnTo>
                  <a:lnTo>
                    <a:pt x="21" y="335"/>
                  </a:lnTo>
                  <a:lnTo>
                    <a:pt x="21" y="335"/>
                  </a:lnTo>
                  <a:lnTo>
                    <a:pt x="26" y="333"/>
                  </a:lnTo>
                  <a:lnTo>
                    <a:pt x="26" y="333"/>
                  </a:lnTo>
                  <a:lnTo>
                    <a:pt x="29" y="333"/>
                  </a:lnTo>
                  <a:lnTo>
                    <a:pt x="29" y="333"/>
                  </a:lnTo>
                  <a:lnTo>
                    <a:pt x="36" y="337"/>
                  </a:lnTo>
                  <a:lnTo>
                    <a:pt x="36" y="337"/>
                  </a:lnTo>
                  <a:lnTo>
                    <a:pt x="40" y="336"/>
                  </a:lnTo>
                  <a:lnTo>
                    <a:pt x="40" y="336"/>
                  </a:lnTo>
                  <a:lnTo>
                    <a:pt x="44" y="335"/>
                  </a:lnTo>
                  <a:lnTo>
                    <a:pt x="48" y="333"/>
                  </a:lnTo>
                  <a:lnTo>
                    <a:pt x="48" y="333"/>
                  </a:lnTo>
                  <a:lnTo>
                    <a:pt x="53" y="332"/>
                  </a:lnTo>
                  <a:lnTo>
                    <a:pt x="56" y="331"/>
                  </a:lnTo>
                  <a:lnTo>
                    <a:pt x="56" y="331"/>
                  </a:lnTo>
                  <a:lnTo>
                    <a:pt x="59" y="329"/>
                  </a:lnTo>
                  <a:lnTo>
                    <a:pt x="65" y="329"/>
                  </a:lnTo>
                  <a:lnTo>
                    <a:pt x="65" y="329"/>
                  </a:lnTo>
                  <a:lnTo>
                    <a:pt x="68" y="329"/>
                  </a:lnTo>
                  <a:lnTo>
                    <a:pt x="74" y="332"/>
                  </a:lnTo>
                  <a:lnTo>
                    <a:pt x="79" y="331"/>
                  </a:lnTo>
                  <a:lnTo>
                    <a:pt x="79" y="331"/>
                  </a:lnTo>
                  <a:lnTo>
                    <a:pt x="83" y="329"/>
                  </a:lnTo>
                  <a:lnTo>
                    <a:pt x="87" y="327"/>
                  </a:lnTo>
                  <a:lnTo>
                    <a:pt x="91" y="327"/>
                  </a:lnTo>
                  <a:lnTo>
                    <a:pt x="95" y="325"/>
                  </a:lnTo>
                  <a:lnTo>
                    <a:pt x="99" y="323"/>
                  </a:lnTo>
                  <a:lnTo>
                    <a:pt x="99" y="323"/>
                  </a:lnTo>
                  <a:lnTo>
                    <a:pt x="102" y="325"/>
                  </a:lnTo>
                  <a:lnTo>
                    <a:pt x="106" y="323"/>
                  </a:lnTo>
                  <a:lnTo>
                    <a:pt x="110" y="321"/>
                  </a:lnTo>
                  <a:lnTo>
                    <a:pt x="114" y="320"/>
                  </a:lnTo>
                  <a:lnTo>
                    <a:pt x="118" y="320"/>
                  </a:lnTo>
                  <a:lnTo>
                    <a:pt x="122" y="319"/>
                  </a:lnTo>
                  <a:lnTo>
                    <a:pt x="127" y="316"/>
                  </a:lnTo>
                  <a:lnTo>
                    <a:pt x="130" y="317"/>
                  </a:lnTo>
                  <a:lnTo>
                    <a:pt x="134" y="315"/>
                  </a:lnTo>
                  <a:lnTo>
                    <a:pt x="139" y="313"/>
                  </a:lnTo>
                  <a:lnTo>
                    <a:pt x="143" y="312"/>
                  </a:lnTo>
                  <a:lnTo>
                    <a:pt x="147" y="312"/>
                  </a:lnTo>
                  <a:lnTo>
                    <a:pt x="149" y="305"/>
                  </a:lnTo>
                  <a:lnTo>
                    <a:pt x="152" y="304"/>
                  </a:lnTo>
                  <a:lnTo>
                    <a:pt x="156" y="304"/>
                  </a:lnTo>
                  <a:lnTo>
                    <a:pt x="160" y="304"/>
                  </a:lnTo>
                  <a:lnTo>
                    <a:pt x="163" y="301"/>
                  </a:lnTo>
                  <a:lnTo>
                    <a:pt x="169" y="301"/>
                  </a:lnTo>
                  <a:lnTo>
                    <a:pt x="170" y="300"/>
                  </a:lnTo>
                  <a:lnTo>
                    <a:pt x="175" y="299"/>
                  </a:lnTo>
                  <a:lnTo>
                    <a:pt x="180" y="297"/>
                  </a:lnTo>
                  <a:lnTo>
                    <a:pt x="185" y="292"/>
                  </a:lnTo>
                  <a:lnTo>
                    <a:pt x="189" y="290"/>
                  </a:lnTo>
                  <a:lnTo>
                    <a:pt x="193" y="290"/>
                  </a:lnTo>
                  <a:lnTo>
                    <a:pt x="198" y="288"/>
                  </a:lnTo>
                  <a:lnTo>
                    <a:pt x="201" y="286"/>
                  </a:lnTo>
                  <a:lnTo>
                    <a:pt x="205" y="286"/>
                  </a:lnTo>
                  <a:lnTo>
                    <a:pt x="206" y="280"/>
                  </a:lnTo>
                  <a:lnTo>
                    <a:pt x="215" y="279"/>
                  </a:lnTo>
                  <a:lnTo>
                    <a:pt x="218" y="276"/>
                  </a:lnTo>
                  <a:lnTo>
                    <a:pt x="223" y="275"/>
                  </a:lnTo>
                  <a:lnTo>
                    <a:pt x="224" y="271"/>
                  </a:lnTo>
                  <a:lnTo>
                    <a:pt x="228" y="268"/>
                  </a:lnTo>
                  <a:lnTo>
                    <a:pt x="237" y="267"/>
                  </a:lnTo>
                  <a:lnTo>
                    <a:pt x="241" y="266"/>
                  </a:lnTo>
                  <a:lnTo>
                    <a:pt x="242" y="260"/>
                  </a:lnTo>
                  <a:lnTo>
                    <a:pt x="246" y="260"/>
                  </a:lnTo>
                  <a:lnTo>
                    <a:pt x="251" y="258"/>
                  </a:lnTo>
                  <a:lnTo>
                    <a:pt x="256" y="251"/>
                  </a:lnTo>
                  <a:lnTo>
                    <a:pt x="260" y="250"/>
                  </a:lnTo>
                  <a:lnTo>
                    <a:pt x="261" y="244"/>
                  </a:lnTo>
                  <a:lnTo>
                    <a:pt x="261" y="244"/>
                  </a:lnTo>
                  <a:lnTo>
                    <a:pt x="266" y="243"/>
                  </a:lnTo>
                  <a:lnTo>
                    <a:pt x="266" y="243"/>
                  </a:lnTo>
                  <a:lnTo>
                    <a:pt x="270" y="242"/>
                  </a:lnTo>
                  <a:lnTo>
                    <a:pt x="273" y="241"/>
                  </a:lnTo>
                  <a:lnTo>
                    <a:pt x="271" y="237"/>
                  </a:lnTo>
                  <a:lnTo>
                    <a:pt x="275" y="235"/>
                  </a:lnTo>
                  <a:lnTo>
                    <a:pt x="279" y="235"/>
                  </a:lnTo>
                  <a:lnTo>
                    <a:pt x="279" y="235"/>
                  </a:lnTo>
                  <a:lnTo>
                    <a:pt x="284" y="234"/>
                  </a:lnTo>
                  <a:lnTo>
                    <a:pt x="281" y="229"/>
                  </a:lnTo>
                  <a:lnTo>
                    <a:pt x="284" y="229"/>
                  </a:lnTo>
                  <a:lnTo>
                    <a:pt x="288" y="227"/>
                  </a:lnTo>
                  <a:lnTo>
                    <a:pt x="288" y="227"/>
                  </a:lnTo>
                  <a:lnTo>
                    <a:pt x="289" y="222"/>
                  </a:lnTo>
                  <a:lnTo>
                    <a:pt x="294" y="219"/>
                  </a:lnTo>
                  <a:lnTo>
                    <a:pt x="294" y="219"/>
                  </a:lnTo>
                  <a:lnTo>
                    <a:pt x="298" y="219"/>
                  </a:lnTo>
                  <a:lnTo>
                    <a:pt x="299" y="213"/>
                  </a:lnTo>
                  <a:lnTo>
                    <a:pt x="299" y="213"/>
                  </a:lnTo>
                  <a:lnTo>
                    <a:pt x="303" y="213"/>
                  </a:lnTo>
                  <a:lnTo>
                    <a:pt x="300" y="209"/>
                  </a:lnTo>
                  <a:lnTo>
                    <a:pt x="305" y="206"/>
                  </a:lnTo>
                  <a:lnTo>
                    <a:pt x="309" y="206"/>
                  </a:lnTo>
                  <a:lnTo>
                    <a:pt x="309" y="206"/>
                  </a:lnTo>
                  <a:lnTo>
                    <a:pt x="310" y="201"/>
                  </a:lnTo>
                  <a:lnTo>
                    <a:pt x="313" y="199"/>
                  </a:lnTo>
                  <a:lnTo>
                    <a:pt x="313" y="199"/>
                  </a:lnTo>
                  <a:lnTo>
                    <a:pt x="315" y="193"/>
                  </a:lnTo>
                  <a:lnTo>
                    <a:pt x="320" y="192"/>
                  </a:lnTo>
                  <a:lnTo>
                    <a:pt x="320" y="192"/>
                  </a:lnTo>
                  <a:lnTo>
                    <a:pt x="321" y="188"/>
                  </a:lnTo>
                  <a:lnTo>
                    <a:pt x="325" y="186"/>
                  </a:lnTo>
                  <a:lnTo>
                    <a:pt x="325" y="186"/>
                  </a:lnTo>
                  <a:lnTo>
                    <a:pt x="329" y="185"/>
                  </a:lnTo>
                  <a:lnTo>
                    <a:pt x="330" y="180"/>
                  </a:lnTo>
                  <a:lnTo>
                    <a:pt x="330" y="180"/>
                  </a:lnTo>
                  <a:lnTo>
                    <a:pt x="332" y="173"/>
                  </a:lnTo>
                  <a:lnTo>
                    <a:pt x="336" y="172"/>
                  </a:lnTo>
                  <a:lnTo>
                    <a:pt x="336" y="172"/>
                  </a:lnTo>
                  <a:lnTo>
                    <a:pt x="337" y="166"/>
                  </a:lnTo>
                  <a:lnTo>
                    <a:pt x="337" y="166"/>
                  </a:lnTo>
                  <a:lnTo>
                    <a:pt x="341" y="165"/>
                  </a:lnTo>
                  <a:lnTo>
                    <a:pt x="343" y="158"/>
                  </a:lnTo>
                  <a:lnTo>
                    <a:pt x="343" y="158"/>
                  </a:lnTo>
                  <a:lnTo>
                    <a:pt x="347" y="158"/>
                  </a:lnTo>
                  <a:lnTo>
                    <a:pt x="350" y="153"/>
                  </a:lnTo>
                  <a:lnTo>
                    <a:pt x="350" y="153"/>
                  </a:lnTo>
                  <a:lnTo>
                    <a:pt x="351" y="148"/>
                  </a:lnTo>
                  <a:lnTo>
                    <a:pt x="355" y="146"/>
                  </a:lnTo>
                  <a:lnTo>
                    <a:pt x="355" y="146"/>
                  </a:lnTo>
                  <a:lnTo>
                    <a:pt x="356" y="141"/>
                  </a:lnTo>
                  <a:lnTo>
                    <a:pt x="361" y="140"/>
                  </a:lnTo>
                  <a:lnTo>
                    <a:pt x="358" y="135"/>
                  </a:lnTo>
                  <a:lnTo>
                    <a:pt x="362" y="136"/>
                  </a:lnTo>
                  <a:lnTo>
                    <a:pt x="364" y="128"/>
                  </a:lnTo>
                  <a:lnTo>
                    <a:pt x="364" y="128"/>
                  </a:lnTo>
                  <a:lnTo>
                    <a:pt x="368" y="127"/>
                  </a:lnTo>
                  <a:lnTo>
                    <a:pt x="369" y="121"/>
                  </a:lnTo>
                  <a:lnTo>
                    <a:pt x="369" y="121"/>
                  </a:lnTo>
                  <a:lnTo>
                    <a:pt x="370" y="116"/>
                  </a:lnTo>
                  <a:lnTo>
                    <a:pt x="374" y="116"/>
                  </a:lnTo>
                  <a:lnTo>
                    <a:pt x="371" y="111"/>
                  </a:lnTo>
                  <a:lnTo>
                    <a:pt x="376" y="108"/>
                  </a:lnTo>
                  <a:lnTo>
                    <a:pt x="376" y="103"/>
                  </a:lnTo>
                  <a:lnTo>
                    <a:pt x="376" y="103"/>
                  </a:lnTo>
                  <a:lnTo>
                    <a:pt x="378" y="97"/>
                  </a:lnTo>
                  <a:lnTo>
                    <a:pt x="378" y="97"/>
                  </a:lnTo>
                  <a:lnTo>
                    <a:pt x="380" y="92"/>
                  </a:lnTo>
                  <a:lnTo>
                    <a:pt x="384" y="91"/>
                  </a:lnTo>
                  <a:lnTo>
                    <a:pt x="382" y="87"/>
                  </a:lnTo>
                  <a:lnTo>
                    <a:pt x="385" y="86"/>
                  </a:lnTo>
                  <a:lnTo>
                    <a:pt x="387" y="79"/>
                  </a:lnTo>
                  <a:lnTo>
                    <a:pt x="387" y="79"/>
                  </a:lnTo>
                  <a:lnTo>
                    <a:pt x="388" y="75"/>
                  </a:lnTo>
                  <a:lnTo>
                    <a:pt x="392" y="74"/>
                  </a:lnTo>
                  <a:lnTo>
                    <a:pt x="390" y="67"/>
                  </a:lnTo>
                  <a:lnTo>
                    <a:pt x="394" y="68"/>
                  </a:lnTo>
                  <a:lnTo>
                    <a:pt x="396" y="62"/>
                  </a:lnTo>
                  <a:lnTo>
                    <a:pt x="393" y="58"/>
                  </a:lnTo>
                  <a:lnTo>
                    <a:pt x="397" y="56"/>
                  </a:lnTo>
                  <a:lnTo>
                    <a:pt x="398" y="50"/>
                  </a:lnTo>
                  <a:lnTo>
                    <a:pt x="398" y="50"/>
                  </a:lnTo>
                  <a:lnTo>
                    <a:pt x="400" y="46"/>
                  </a:lnTo>
                  <a:lnTo>
                    <a:pt x="402" y="39"/>
                  </a:lnTo>
                  <a:lnTo>
                    <a:pt x="402" y="39"/>
                  </a:lnTo>
                  <a:lnTo>
                    <a:pt x="403" y="34"/>
                  </a:lnTo>
                  <a:lnTo>
                    <a:pt x="403" y="34"/>
                  </a:lnTo>
                  <a:lnTo>
                    <a:pt x="405" y="27"/>
                  </a:lnTo>
                  <a:lnTo>
                    <a:pt x="406" y="22"/>
                  </a:lnTo>
                  <a:lnTo>
                    <a:pt x="406" y="22"/>
                  </a:lnTo>
                  <a:lnTo>
                    <a:pt x="409" y="18"/>
                  </a:lnTo>
                  <a:lnTo>
                    <a:pt x="410" y="10"/>
                  </a:lnTo>
                  <a:lnTo>
                    <a:pt x="410" y="10"/>
                  </a:lnTo>
                  <a:lnTo>
                    <a:pt x="411" y="6"/>
                  </a:lnTo>
                  <a:lnTo>
                    <a:pt x="413" y="0"/>
                  </a:lnTo>
                  <a:lnTo>
                    <a:pt x="413" y="0"/>
                  </a:lnTo>
                  <a:lnTo>
                    <a:pt x="413" y="0"/>
                  </a:lnTo>
                  <a:lnTo>
                    <a:pt x="413" y="0"/>
                  </a:lnTo>
                  <a:lnTo>
                    <a:pt x="413" y="0"/>
                  </a:lnTo>
                  <a:lnTo>
                    <a:pt x="413" y="0"/>
                  </a:lnTo>
                  <a:lnTo>
                    <a:pt x="413" y="0"/>
                  </a:lnTo>
                  <a:lnTo>
                    <a:pt x="413" y="0"/>
                  </a:lnTo>
                  <a:lnTo>
                    <a:pt x="413" y="0"/>
                  </a:lnTo>
                  <a:lnTo>
                    <a:pt x="413" y="0"/>
                  </a:lnTo>
                  <a:lnTo>
                    <a:pt x="413" y="0"/>
                  </a:lnTo>
                  <a:lnTo>
                    <a:pt x="413" y="0"/>
                  </a:lnTo>
                  <a:lnTo>
                    <a:pt x="413" y="0"/>
                  </a:lnTo>
                  <a:lnTo>
                    <a:pt x="413" y="0"/>
                  </a:lnTo>
                  <a:lnTo>
                    <a:pt x="410" y="1"/>
                  </a:lnTo>
                  <a:lnTo>
                    <a:pt x="411" y="6"/>
                  </a:lnTo>
                  <a:lnTo>
                    <a:pt x="411" y="6"/>
                  </a:lnTo>
                  <a:lnTo>
                    <a:pt x="411" y="6"/>
                  </a:lnTo>
                  <a:lnTo>
                    <a:pt x="411" y="6"/>
                  </a:lnTo>
                  <a:lnTo>
                    <a:pt x="411" y="6"/>
                  </a:lnTo>
                  <a:lnTo>
                    <a:pt x="411" y="6"/>
                  </a:lnTo>
                  <a:lnTo>
                    <a:pt x="408" y="7"/>
                  </a:lnTo>
                  <a:lnTo>
                    <a:pt x="408" y="7"/>
                  </a:lnTo>
                  <a:lnTo>
                    <a:pt x="410" y="10"/>
                  </a:lnTo>
                  <a:lnTo>
                    <a:pt x="410" y="10"/>
                  </a:lnTo>
                  <a:lnTo>
                    <a:pt x="410" y="10"/>
                  </a:lnTo>
                  <a:lnTo>
                    <a:pt x="410" y="10"/>
                  </a:lnTo>
                  <a:lnTo>
                    <a:pt x="407" y="11"/>
                  </a:lnTo>
                  <a:lnTo>
                    <a:pt x="409" y="18"/>
                  </a:lnTo>
                  <a:lnTo>
                    <a:pt x="409" y="18"/>
                  </a:lnTo>
                  <a:lnTo>
                    <a:pt x="409" y="18"/>
                  </a:lnTo>
                  <a:lnTo>
                    <a:pt x="405" y="18"/>
                  </a:lnTo>
                  <a:lnTo>
                    <a:pt x="405" y="18"/>
                  </a:lnTo>
                  <a:lnTo>
                    <a:pt x="406" y="22"/>
                  </a:lnTo>
                  <a:lnTo>
                    <a:pt x="406" y="22"/>
                  </a:lnTo>
                  <a:lnTo>
                    <a:pt x="403" y="25"/>
                  </a:lnTo>
                  <a:lnTo>
                    <a:pt x="403" y="25"/>
                  </a:lnTo>
                  <a:lnTo>
                    <a:pt x="405" y="27"/>
                  </a:lnTo>
                  <a:lnTo>
                    <a:pt x="400" y="30"/>
                  </a:lnTo>
                  <a:lnTo>
                    <a:pt x="400" y="30"/>
                  </a:lnTo>
                  <a:lnTo>
                    <a:pt x="400" y="30"/>
                  </a:lnTo>
                  <a:lnTo>
                    <a:pt x="399" y="35"/>
                  </a:lnTo>
                  <a:lnTo>
                    <a:pt x="399" y="35"/>
                  </a:lnTo>
                  <a:lnTo>
                    <a:pt x="399" y="35"/>
                  </a:lnTo>
                  <a:lnTo>
                    <a:pt x="396" y="37"/>
                  </a:lnTo>
                  <a:lnTo>
                    <a:pt x="398" y="39"/>
                  </a:lnTo>
                  <a:lnTo>
                    <a:pt x="398" y="39"/>
                  </a:lnTo>
                  <a:lnTo>
                    <a:pt x="393" y="42"/>
                  </a:lnTo>
                  <a:lnTo>
                    <a:pt x="397" y="46"/>
                  </a:lnTo>
                  <a:lnTo>
                    <a:pt x="392" y="47"/>
                  </a:lnTo>
                  <a:lnTo>
                    <a:pt x="392" y="47"/>
                  </a:lnTo>
                  <a:lnTo>
                    <a:pt x="392" y="47"/>
                  </a:lnTo>
                  <a:lnTo>
                    <a:pt x="390" y="52"/>
                  </a:lnTo>
                  <a:lnTo>
                    <a:pt x="390" y="52"/>
                  </a:lnTo>
                  <a:lnTo>
                    <a:pt x="387" y="54"/>
                  </a:lnTo>
                  <a:lnTo>
                    <a:pt x="388" y="58"/>
                  </a:lnTo>
                  <a:lnTo>
                    <a:pt x="385" y="59"/>
                  </a:lnTo>
                  <a:lnTo>
                    <a:pt x="385" y="59"/>
                  </a:lnTo>
                  <a:lnTo>
                    <a:pt x="387" y="64"/>
                  </a:lnTo>
                  <a:lnTo>
                    <a:pt x="384" y="66"/>
                  </a:lnTo>
                  <a:lnTo>
                    <a:pt x="384" y="66"/>
                  </a:lnTo>
                  <a:lnTo>
                    <a:pt x="382" y="71"/>
                  </a:lnTo>
                  <a:lnTo>
                    <a:pt x="382" y="71"/>
                  </a:lnTo>
                  <a:lnTo>
                    <a:pt x="378" y="71"/>
                  </a:lnTo>
                  <a:lnTo>
                    <a:pt x="381" y="76"/>
                  </a:lnTo>
                  <a:lnTo>
                    <a:pt x="376" y="79"/>
                  </a:lnTo>
                  <a:lnTo>
                    <a:pt x="376" y="79"/>
                  </a:lnTo>
                  <a:lnTo>
                    <a:pt x="375" y="83"/>
                  </a:lnTo>
                  <a:lnTo>
                    <a:pt x="375" y="83"/>
                  </a:lnTo>
                  <a:lnTo>
                    <a:pt x="370" y="84"/>
                  </a:lnTo>
                  <a:lnTo>
                    <a:pt x="373" y="90"/>
                  </a:lnTo>
                  <a:lnTo>
                    <a:pt x="370" y="90"/>
                  </a:lnTo>
                  <a:lnTo>
                    <a:pt x="369" y="96"/>
                  </a:lnTo>
                  <a:lnTo>
                    <a:pt x="369" y="96"/>
                  </a:lnTo>
                  <a:lnTo>
                    <a:pt x="364" y="97"/>
                  </a:lnTo>
                  <a:lnTo>
                    <a:pt x="368" y="101"/>
                  </a:lnTo>
                  <a:lnTo>
                    <a:pt x="363" y="101"/>
                  </a:lnTo>
                  <a:lnTo>
                    <a:pt x="363" y="101"/>
                  </a:lnTo>
                  <a:lnTo>
                    <a:pt x="361" y="108"/>
                  </a:lnTo>
                  <a:lnTo>
                    <a:pt x="357" y="108"/>
                  </a:lnTo>
                  <a:lnTo>
                    <a:pt x="360" y="113"/>
                  </a:lnTo>
                  <a:lnTo>
                    <a:pt x="356" y="115"/>
                  </a:lnTo>
                  <a:lnTo>
                    <a:pt x="356" y="115"/>
                  </a:lnTo>
                  <a:lnTo>
                    <a:pt x="354" y="119"/>
                  </a:lnTo>
                  <a:lnTo>
                    <a:pt x="351" y="121"/>
                  </a:lnTo>
                  <a:lnTo>
                    <a:pt x="351" y="121"/>
                  </a:lnTo>
                  <a:lnTo>
                    <a:pt x="349" y="129"/>
                  </a:lnTo>
                  <a:lnTo>
                    <a:pt x="344" y="128"/>
                  </a:lnTo>
                  <a:lnTo>
                    <a:pt x="347" y="133"/>
                  </a:lnTo>
                  <a:lnTo>
                    <a:pt x="343" y="133"/>
                  </a:lnTo>
                  <a:lnTo>
                    <a:pt x="339" y="135"/>
                  </a:lnTo>
                  <a:lnTo>
                    <a:pt x="341" y="140"/>
                  </a:lnTo>
                  <a:lnTo>
                    <a:pt x="337" y="140"/>
                  </a:lnTo>
                  <a:lnTo>
                    <a:pt x="334" y="143"/>
                  </a:lnTo>
                  <a:lnTo>
                    <a:pt x="336" y="145"/>
                  </a:lnTo>
                  <a:lnTo>
                    <a:pt x="332" y="148"/>
                  </a:lnTo>
                  <a:lnTo>
                    <a:pt x="330" y="152"/>
                  </a:lnTo>
                  <a:lnTo>
                    <a:pt x="326" y="153"/>
                  </a:lnTo>
                  <a:lnTo>
                    <a:pt x="326" y="153"/>
                  </a:lnTo>
                  <a:lnTo>
                    <a:pt x="325" y="160"/>
                  </a:lnTo>
                  <a:lnTo>
                    <a:pt x="321" y="161"/>
                  </a:lnTo>
                  <a:lnTo>
                    <a:pt x="321" y="161"/>
                  </a:lnTo>
                  <a:lnTo>
                    <a:pt x="320" y="166"/>
                  </a:lnTo>
                  <a:lnTo>
                    <a:pt x="315" y="168"/>
                  </a:lnTo>
                  <a:lnTo>
                    <a:pt x="311" y="169"/>
                  </a:lnTo>
                  <a:lnTo>
                    <a:pt x="313" y="173"/>
                  </a:lnTo>
                  <a:lnTo>
                    <a:pt x="310" y="173"/>
                  </a:lnTo>
                  <a:lnTo>
                    <a:pt x="309" y="178"/>
                  </a:lnTo>
                  <a:lnTo>
                    <a:pt x="305" y="180"/>
                  </a:lnTo>
                  <a:lnTo>
                    <a:pt x="305" y="180"/>
                  </a:lnTo>
                  <a:lnTo>
                    <a:pt x="303" y="188"/>
                  </a:lnTo>
                  <a:lnTo>
                    <a:pt x="299" y="188"/>
                  </a:lnTo>
                  <a:lnTo>
                    <a:pt x="295" y="189"/>
                  </a:lnTo>
                  <a:lnTo>
                    <a:pt x="293" y="194"/>
                  </a:lnTo>
                  <a:lnTo>
                    <a:pt x="293" y="194"/>
                  </a:lnTo>
                  <a:lnTo>
                    <a:pt x="289" y="194"/>
                  </a:lnTo>
                  <a:lnTo>
                    <a:pt x="287" y="202"/>
                  </a:lnTo>
                  <a:lnTo>
                    <a:pt x="284" y="202"/>
                  </a:lnTo>
                  <a:lnTo>
                    <a:pt x="280" y="202"/>
                  </a:lnTo>
                  <a:lnTo>
                    <a:pt x="283" y="209"/>
                  </a:lnTo>
                  <a:lnTo>
                    <a:pt x="278" y="209"/>
                  </a:lnTo>
                  <a:lnTo>
                    <a:pt x="275" y="209"/>
                  </a:lnTo>
                  <a:lnTo>
                    <a:pt x="273" y="215"/>
                  </a:lnTo>
                  <a:lnTo>
                    <a:pt x="270" y="217"/>
                  </a:lnTo>
                  <a:lnTo>
                    <a:pt x="265" y="218"/>
                  </a:lnTo>
                  <a:lnTo>
                    <a:pt x="265" y="218"/>
                  </a:lnTo>
                  <a:lnTo>
                    <a:pt x="263" y="223"/>
                  </a:lnTo>
                  <a:lnTo>
                    <a:pt x="260" y="225"/>
                  </a:lnTo>
                  <a:lnTo>
                    <a:pt x="256" y="225"/>
                  </a:lnTo>
                  <a:lnTo>
                    <a:pt x="254" y="230"/>
                  </a:lnTo>
                  <a:lnTo>
                    <a:pt x="250" y="231"/>
                  </a:lnTo>
                  <a:lnTo>
                    <a:pt x="247" y="233"/>
                  </a:lnTo>
                  <a:lnTo>
                    <a:pt x="247" y="233"/>
                  </a:lnTo>
                  <a:lnTo>
                    <a:pt x="245" y="239"/>
                  </a:lnTo>
                  <a:lnTo>
                    <a:pt x="241" y="241"/>
                  </a:lnTo>
                  <a:lnTo>
                    <a:pt x="236" y="242"/>
                  </a:lnTo>
                  <a:lnTo>
                    <a:pt x="232" y="242"/>
                  </a:lnTo>
                  <a:lnTo>
                    <a:pt x="230" y="247"/>
                  </a:lnTo>
                  <a:lnTo>
                    <a:pt x="227" y="250"/>
                  </a:lnTo>
                  <a:lnTo>
                    <a:pt x="223" y="250"/>
                  </a:lnTo>
                  <a:lnTo>
                    <a:pt x="219" y="251"/>
                  </a:lnTo>
                  <a:lnTo>
                    <a:pt x="217" y="256"/>
                  </a:lnTo>
                  <a:lnTo>
                    <a:pt x="217" y="256"/>
                  </a:lnTo>
                  <a:lnTo>
                    <a:pt x="213" y="259"/>
                  </a:lnTo>
                  <a:lnTo>
                    <a:pt x="210" y="258"/>
                  </a:lnTo>
                  <a:lnTo>
                    <a:pt x="205" y="260"/>
                  </a:lnTo>
                  <a:lnTo>
                    <a:pt x="204" y="264"/>
                  </a:lnTo>
                  <a:lnTo>
                    <a:pt x="199" y="267"/>
                  </a:lnTo>
                  <a:lnTo>
                    <a:pt x="196" y="268"/>
                  </a:lnTo>
                  <a:lnTo>
                    <a:pt x="191" y="270"/>
                  </a:lnTo>
                  <a:lnTo>
                    <a:pt x="187" y="270"/>
                  </a:lnTo>
                  <a:lnTo>
                    <a:pt x="186" y="275"/>
                  </a:lnTo>
                  <a:lnTo>
                    <a:pt x="183" y="276"/>
                  </a:lnTo>
                  <a:lnTo>
                    <a:pt x="178" y="278"/>
                  </a:lnTo>
                  <a:lnTo>
                    <a:pt x="174" y="279"/>
                  </a:lnTo>
                  <a:lnTo>
                    <a:pt x="170" y="280"/>
                  </a:lnTo>
                  <a:lnTo>
                    <a:pt x="166" y="282"/>
                  </a:lnTo>
                  <a:lnTo>
                    <a:pt x="162" y="282"/>
                  </a:lnTo>
                  <a:lnTo>
                    <a:pt x="159" y="283"/>
                  </a:lnTo>
                  <a:lnTo>
                    <a:pt x="156" y="290"/>
                  </a:lnTo>
                  <a:lnTo>
                    <a:pt x="153" y="290"/>
                  </a:lnTo>
                  <a:lnTo>
                    <a:pt x="148" y="291"/>
                  </a:lnTo>
                  <a:lnTo>
                    <a:pt x="145" y="293"/>
                  </a:lnTo>
                  <a:lnTo>
                    <a:pt x="145" y="293"/>
                  </a:lnTo>
                  <a:lnTo>
                    <a:pt x="142" y="293"/>
                  </a:lnTo>
                  <a:lnTo>
                    <a:pt x="137" y="295"/>
                  </a:lnTo>
                  <a:lnTo>
                    <a:pt x="133" y="293"/>
                  </a:lnTo>
                  <a:lnTo>
                    <a:pt x="129" y="296"/>
                  </a:lnTo>
                  <a:lnTo>
                    <a:pt x="125" y="296"/>
                  </a:lnTo>
                  <a:lnTo>
                    <a:pt x="121" y="297"/>
                  </a:lnTo>
                  <a:lnTo>
                    <a:pt x="117" y="300"/>
                  </a:lnTo>
                  <a:lnTo>
                    <a:pt x="113" y="300"/>
                  </a:lnTo>
                  <a:lnTo>
                    <a:pt x="109" y="301"/>
                  </a:lnTo>
                  <a:lnTo>
                    <a:pt x="100" y="304"/>
                  </a:lnTo>
                  <a:lnTo>
                    <a:pt x="97" y="305"/>
                  </a:lnTo>
                  <a:lnTo>
                    <a:pt x="92" y="305"/>
                  </a:lnTo>
                  <a:lnTo>
                    <a:pt x="89" y="307"/>
                  </a:lnTo>
                  <a:lnTo>
                    <a:pt x="85" y="308"/>
                  </a:lnTo>
                  <a:lnTo>
                    <a:pt x="81" y="308"/>
                  </a:lnTo>
                  <a:lnTo>
                    <a:pt x="77" y="311"/>
                  </a:lnTo>
                  <a:lnTo>
                    <a:pt x="73" y="312"/>
                  </a:lnTo>
                  <a:lnTo>
                    <a:pt x="69" y="312"/>
                  </a:lnTo>
                  <a:lnTo>
                    <a:pt x="65" y="313"/>
                  </a:lnTo>
                  <a:lnTo>
                    <a:pt x="61" y="315"/>
                  </a:lnTo>
                  <a:lnTo>
                    <a:pt x="54" y="311"/>
                  </a:lnTo>
                  <a:lnTo>
                    <a:pt x="51" y="312"/>
                  </a:lnTo>
                  <a:lnTo>
                    <a:pt x="47" y="313"/>
                  </a:lnTo>
                  <a:lnTo>
                    <a:pt x="42" y="315"/>
                  </a:lnTo>
                  <a:lnTo>
                    <a:pt x="38" y="315"/>
                  </a:lnTo>
                  <a:lnTo>
                    <a:pt x="35" y="316"/>
                  </a:lnTo>
                  <a:lnTo>
                    <a:pt x="30" y="317"/>
                  </a:lnTo>
                  <a:lnTo>
                    <a:pt x="25" y="313"/>
                  </a:lnTo>
                  <a:lnTo>
                    <a:pt x="20" y="315"/>
                  </a:lnTo>
                  <a:lnTo>
                    <a:pt x="16" y="317"/>
                  </a:lnTo>
                  <a:lnTo>
                    <a:pt x="13" y="316"/>
                  </a:lnTo>
                  <a:lnTo>
                    <a:pt x="8" y="319"/>
                  </a:lnTo>
                  <a:lnTo>
                    <a:pt x="8" y="319"/>
                  </a:lnTo>
                  <a:lnTo>
                    <a:pt x="4" y="320"/>
                  </a:lnTo>
                  <a:lnTo>
                    <a:pt x="1" y="325"/>
                  </a:lnTo>
                  <a:lnTo>
                    <a:pt x="0" y="329"/>
                  </a:lnTo>
                  <a:lnTo>
                    <a:pt x="0" y="336"/>
                  </a:lnTo>
                  <a:lnTo>
                    <a:pt x="0" y="336"/>
                  </a:lnTo>
                  <a:lnTo>
                    <a:pt x="0" y="336"/>
                  </a:lnTo>
                </a:path>
              </a:pathLst>
            </a:custGeom>
            <a:gradFill rotWithShape="0">
              <a:gsLst>
                <a:gs pos="0">
                  <a:srgbClr val="FF6633"/>
                </a:gs>
                <a:gs pos="100000">
                  <a:srgbClr val="FF6633">
                    <a:gamma/>
                    <a:tint val="60000"/>
                    <a:invGamma/>
                  </a:srgbClr>
                </a:gs>
              </a:gsLst>
              <a:lin ang="18900000" scaled="1"/>
            </a:gradFill>
            <a:ln w="12700" cap="rnd" cmpd="sng">
              <a:solidFill>
                <a:srgbClr val="FF6633"/>
              </a:solidFill>
              <a:prstDash val="solid"/>
              <a:round/>
              <a:headEnd/>
              <a:tailEnd/>
            </a:ln>
            <a:effectLst/>
          </p:spPr>
          <p:txBody>
            <a:bodyPr/>
            <a:lstStyle/>
            <a:p>
              <a:endParaRPr lang="es-MX"/>
            </a:p>
          </p:txBody>
        </p:sp>
        <p:sp>
          <p:nvSpPr>
            <p:cNvPr id="280624" name="Freeform 48"/>
            <p:cNvSpPr>
              <a:spLocks/>
            </p:cNvSpPr>
            <p:nvPr/>
          </p:nvSpPr>
          <p:spPr bwMode="blackGray">
            <a:xfrm>
              <a:off x="3217" y="1534"/>
              <a:ext cx="270" cy="126"/>
            </a:xfrm>
            <a:custGeom>
              <a:avLst/>
              <a:gdLst/>
              <a:ahLst/>
              <a:cxnLst>
                <a:cxn ang="0">
                  <a:pos x="11" y="69"/>
                </a:cxn>
                <a:cxn ang="0">
                  <a:pos x="0" y="125"/>
                </a:cxn>
                <a:cxn ang="0">
                  <a:pos x="253" y="57"/>
                </a:cxn>
                <a:cxn ang="0">
                  <a:pos x="269" y="0"/>
                </a:cxn>
                <a:cxn ang="0">
                  <a:pos x="11" y="69"/>
                </a:cxn>
              </a:cxnLst>
              <a:rect l="0" t="0" r="r" b="b"/>
              <a:pathLst>
                <a:path w="270" h="126">
                  <a:moveTo>
                    <a:pt x="11" y="69"/>
                  </a:moveTo>
                  <a:lnTo>
                    <a:pt x="0" y="125"/>
                  </a:lnTo>
                  <a:lnTo>
                    <a:pt x="253" y="57"/>
                  </a:lnTo>
                  <a:lnTo>
                    <a:pt x="269" y="0"/>
                  </a:lnTo>
                  <a:lnTo>
                    <a:pt x="11" y="69"/>
                  </a:lnTo>
                </a:path>
              </a:pathLst>
            </a:custGeom>
            <a:gradFill rotWithShape="0">
              <a:gsLst>
                <a:gs pos="0">
                  <a:srgbClr val="FF6633">
                    <a:gamma/>
                    <a:tint val="80000"/>
                    <a:invGamma/>
                  </a:srgbClr>
                </a:gs>
                <a:gs pos="100000">
                  <a:srgbClr val="FF6633"/>
                </a:gs>
              </a:gsLst>
              <a:lin ang="18900000" scaled="1"/>
            </a:gradFill>
            <a:ln w="12700" cap="rnd" cmpd="sng">
              <a:solidFill>
                <a:srgbClr val="FF6633"/>
              </a:solidFill>
              <a:prstDash val="solid"/>
              <a:round/>
              <a:headEnd/>
              <a:tailEnd/>
            </a:ln>
            <a:effectLst/>
          </p:spPr>
          <p:txBody>
            <a:bodyPr/>
            <a:lstStyle/>
            <a:p>
              <a:endParaRPr lang="es-MX"/>
            </a:p>
          </p:txBody>
        </p:sp>
        <p:sp>
          <p:nvSpPr>
            <p:cNvPr id="280625" name="Freeform 49"/>
            <p:cNvSpPr>
              <a:spLocks/>
            </p:cNvSpPr>
            <p:nvPr/>
          </p:nvSpPr>
          <p:spPr bwMode="blackGray">
            <a:xfrm>
              <a:off x="3470" y="1534"/>
              <a:ext cx="171" cy="348"/>
            </a:xfrm>
            <a:custGeom>
              <a:avLst/>
              <a:gdLst/>
              <a:ahLst/>
              <a:cxnLst>
                <a:cxn ang="0">
                  <a:pos x="14" y="0"/>
                </a:cxn>
                <a:cxn ang="0">
                  <a:pos x="170" y="291"/>
                </a:cxn>
                <a:cxn ang="0">
                  <a:pos x="154" y="347"/>
                </a:cxn>
                <a:cxn ang="0">
                  <a:pos x="0" y="57"/>
                </a:cxn>
                <a:cxn ang="0">
                  <a:pos x="14" y="0"/>
                </a:cxn>
              </a:cxnLst>
              <a:rect l="0" t="0" r="r" b="b"/>
              <a:pathLst>
                <a:path w="171" h="348">
                  <a:moveTo>
                    <a:pt x="14" y="0"/>
                  </a:moveTo>
                  <a:lnTo>
                    <a:pt x="170" y="291"/>
                  </a:lnTo>
                  <a:lnTo>
                    <a:pt x="154" y="347"/>
                  </a:lnTo>
                  <a:lnTo>
                    <a:pt x="0" y="57"/>
                  </a:lnTo>
                  <a:lnTo>
                    <a:pt x="14" y="0"/>
                  </a:lnTo>
                </a:path>
              </a:pathLst>
            </a:custGeom>
            <a:gradFill rotWithShape="0">
              <a:gsLst>
                <a:gs pos="0">
                  <a:srgbClr val="FF6633"/>
                </a:gs>
                <a:gs pos="100000">
                  <a:srgbClr val="FF6633">
                    <a:gamma/>
                    <a:tint val="70196"/>
                    <a:invGamma/>
                  </a:srgbClr>
                </a:gs>
              </a:gsLst>
              <a:lin ang="0" scaled="1"/>
            </a:gradFill>
            <a:ln w="12700" cap="rnd" cmpd="sng">
              <a:solidFill>
                <a:srgbClr val="FF6633"/>
              </a:solidFill>
              <a:prstDash val="solid"/>
              <a:round/>
              <a:headEnd/>
              <a:tailEnd/>
            </a:ln>
            <a:effectLst/>
          </p:spPr>
          <p:txBody>
            <a:bodyPr/>
            <a:lstStyle/>
            <a:p>
              <a:endParaRPr lang="es-MX"/>
            </a:p>
          </p:txBody>
        </p:sp>
      </p:grpSp>
      <p:grpSp>
        <p:nvGrpSpPr>
          <p:cNvPr id="280626" name="Group 50"/>
          <p:cNvGrpSpPr>
            <a:grpSpLocks/>
          </p:cNvGrpSpPr>
          <p:nvPr/>
        </p:nvGrpSpPr>
        <p:grpSpPr bwMode="auto">
          <a:xfrm>
            <a:off x="5845175" y="3346450"/>
            <a:ext cx="1139825" cy="885825"/>
            <a:chOff x="3829" y="1538"/>
            <a:chExt cx="718" cy="558"/>
          </a:xfrm>
        </p:grpSpPr>
        <p:sp>
          <p:nvSpPr>
            <p:cNvPr id="280627" name="Freeform 51"/>
            <p:cNvSpPr>
              <a:spLocks/>
            </p:cNvSpPr>
            <p:nvPr/>
          </p:nvSpPr>
          <p:spPr bwMode="blackGray">
            <a:xfrm>
              <a:off x="3829" y="1565"/>
              <a:ext cx="711" cy="531"/>
            </a:xfrm>
            <a:custGeom>
              <a:avLst/>
              <a:gdLst/>
              <a:ahLst/>
              <a:cxnLst>
                <a:cxn ang="0">
                  <a:pos x="590" y="281"/>
                </a:cxn>
                <a:cxn ang="0">
                  <a:pos x="575" y="305"/>
                </a:cxn>
                <a:cxn ang="0">
                  <a:pos x="563" y="325"/>
                </a:cxn>
                <a:cxn ang="0">
                  <a:pos x="551" y="345"/>
                </a:cxn>
                <a:cxn ang="0">
                  <a:pos x="531" y="359"/>
                </a:cxn>
                <a:cxn ang="0">
                  <a:pos x="518" y="378"/>
                </a:cxn>
                <a:cxn ang="0">
                  <a:pos x="504" y="394"/>
                </a:cxn>
                <a:cxn ang="0">
                  <a:pos x="485" y="409"/>
                </a:cxn>
                <a:cxn ang="0">
                  <a:pos x="471" y="425"/>
                </a:cxn>
                <a:cxn ang="0">
                  <a:pos x="449" y="435"/>
                </a:cxn>
                <a:cxn ang="0">
                  <a:pos x="434" y="448"/>
                </a:cxn>
                <a:cxn ang="0">
                  <a:pos x="413" y="459"/>
                </a:cxn>
                <a:cxn ang="0">
                  <a:pos x="395" y="470"/>
                </a:cxn>
                <a:cxn ang="0">
                  <a:pos x="370" y="476"/>
                </a:cxn>
                <a:cxn ang="0">
                  <a:pos x="353" y="487"/>
                </a:cxn>
                <a:cxn ang="0">
                  <a:pos x="334" y="491"/>
                </a:cxn>
                <a:cxn ang="0">
                  <a:pos x="315" y="499"/>
                </a:cxn>
                <a:cxn ang="0">
                  <a:pos x="291" y="504"/>
                </a:cxn>
                <a:cxn ang="0">
                  <a:pos x="270" y="508"/>
                </a:cxn>
                <a:cxn ang="0">
                  <a:pos x="250" y="514"/>
                </a:cxn>
                <a:cxn ang="0">
                  <a:pos x="230" y="520"/>
                </a:cxn>
                <a:cxn ang="0">
                  <a:pos x="208" y="522"/>
                </a:cxn>
                <a:cxn ang="0">
                  <a:pos x="192" y="524"/>
                </a:cxn>
                <a:cxn ang="0">
                  <a:pos x="169" y="526"/>
                </a:cxn>
                <a:cxn ang="0">
                  <a:pos x="151" y="526"/>
                </a:cxn>
                <a:cxn ang="0">
                  <a:pos x="129" y="526"/>
                </a:cxn>
                <a:cxn ang="0">
                  <a:pos x="111" y="526"/>
                </a:cxn>
                <a:cxn ang="0">
                  <a:pos x="92" y="527"/>
                </a:cxn>
                <a:cxn ang="0">
                  <a:pos x="72" y="526"/>
                </a:cxn>
                <a:cxn ang="0">
                  <a:pos x="55" y="524"/>
                </a:cxn>
                <a:cxn ang="0">
                  <a:pos x="37" y="524"/>
                </a:cxn>
                <a:cxn ang="0">
                  <a:pos x="23" y="523"/>
                </a:cxn>
                <a:cxn ang="0">
                  <a:pos x="0" y="498"/>
                </a:cxn>
                <a:cxn ang="0">
                  <a:pos x="0" y="498"/>
                </a:cxn>
                <a:cxn ang="0">
                  <a:pos x="16" y="479"/>
                </a:cxn>
                <a:cxn ang="0">
                  <a:pos x="38" y="476"/>
                </a:cxn>
                <a:cxn ang="0">
                  <a:pos x="65" y="475"/>
                </a:cxn>
                <a:cxn ang="0">
                  <a:pos x="91" y="472"/>
                </a:cxn>
                <a:cxn ang="0">
                  <a:pos x="114" y="471"/>
                </a:cxn>
                <a:cxn ang="0">
                  <a:pos x="133" y="466"/>
                </a:cxn>
                <a:cxn ang="0">
                  <a:pos x="154" y="456"/>
                </a:cxn>
                <a:cxn ang="0">
                  <a:pos x="179" y="450"/>
                </a:cxn>
                <a:cxn ang="0">
                  <a:pos x="196" y="439"/>
                </a:cxn>
                <a:cxn ang="0">
                  <a:pos x="216" y="434"/>
                </a:cxn>
                <a:cxn ang="0">
                  <a:pos x="231" y="421"/>
                </a:cxn>
                <a:cxn ang="0">
                  <a:pos x="249" y="410"/>
                </a:cxn>
                <a:cxn ang="0">
                  <a:pos x="266" y="401"/>
                </a:cxn>
                <a:cxn ang="0">
                  <a:pos x="281" y="385"/>
                </a:cxn>
                <a:cxn ang="0">
                  <a:pos x="295" y="370"/>
                </a:cxn>
                <a:cxn ang="0">
                  <a:pos x="310" y="355"/>
                </a:cxn>
                <a:cxn ang="0">
                  <a:pos x="326" y="341"/>
                </a:cxn>
                <a:cxn ang="0">
                  <a:pos x="334" y="322"/>
                </a:cxn>
                <a:cxn ang="0">
                  <a:pos x="349" y="309"/>
                </a:cxn>
                <a:cxn ang="0">
                  <a:pos x="362" y="289"/>
                </a:cxn>
                <a:cxn ang="0">
                  <a:pos x="371" y="272"/>
                </a:cxn>
                <a:cxn ang="0">
                  <a:pos x="379" y="253"/>
                </a:cxn>
                <a:cxn ang="0">
                  <a:pos x="391" y="235"/>
                </a:cxn>
                <a:cxn ang="0">
                  <a:pos x="398" y="211"/>
                </a:cxn>
                <a:cxn ang="0">
                  <a:pos x="404" y="188"/>
                </a:cxn>
                <a:cxn ang="0">
                  <a:pos x="410" y="167"/>
                </a:cxn>
                <a:cxn ang="0">
                  <a:pos x="710" y="285"/>
                </a:cxn>
              </a:cxnLst>
              <a:rect l="0" t="0" r="r" b="b"/>
              <a:pathLst>
                <a:path w="711" h="531">
                  <a:moveTo>
                    <a:pt x="598" y="261"/>
                  </a:moveTo>
                  <a:lnTo>
                    <a:pt x="594" y="263"/>
                  </a:lnTo>
                  <a:lnTo>
                    <a:pt x="597" y="269"/>
                  </a:lnTo>
                  <a:lnTo>
                    <a:pt x="592" y="269"/>
                  </a:lnTo>
                  <a:lnTo>
                    <a:pt x="591" y="273"/>
                  </a:lnTo>
                  <a:lnTo>
                    <a:pt x="587" y="276"/>
                  </a:lnTo>
                  <a:lnTo>
                    <a:pt x="590" y="281"/>
                  </a:lnTo>
                  <a:lnTo>
                    <a:pt x="586" y="281"/>
                  </a:lnTo>
                  <a:lnTo>
                    <a:pt x="584" y="288"/>
                  </a:lnTo>
                  <a:lnTo>
                    <a:pt x="584" y="293"/>
                  </a:lnTo>
                  <a:lnTo>
                    <a:pt x="584" y="293"/>
                  </a:lnTo>
                  <a:lnTo>
                    <a:pt x="581" y="298"/>
                  </a:lnTo>
                  <a:lnTo>
                    <a:pt x="578" y="300"/>
                  </a:lnTo>
                  <a:lnTo>
                    <a:pt x="575" y="305"/>
                  </a:lnTo>
                  <a:lnTo>
                    <a:pt x="575" y="305"/>
                  </a:lnTo>
                  <a:lnTo>
                    <a:pt x="572" y="306"/>
                  </a:lnTo>
                  <a:lnTo>
                    <a:pt x="570" y="313"/>
                  </a:lnTo>
                  <a:lnTo>
                    <a:pt x="567" y="314"/>
                  </a:lnTo>
                  <a:lnTo>
                    <a:pt x="569" y="317"/>
                  </a:lnTo>
                  <a:lnTo>
                    <a:pt x="565" y="320"/>
                  </a:lnTo>
                  <a:lnTo>
                    <a:pt x="563" y="325"/>
                  </a:lnTo>
                  <a:lnTo>
                    <a:pt x="559" y="326"/>
                  </a:lnTo>
                  <a:lnTo>
                    <a:pt x="562" y="332"/>
                  </a:lnTo>
                  <a:lnTo>
                    <a:pt x="557" y="332"/>
                  </a:lnTo>
                  <a:lnTo>
                    <a:pt x="555" y="332"/>
                  </a:lnTo>
                  <a:lnTo>
                    <a:pt x="553" y="338"/>
                  </a:lnTo>
                  <a:lnTo>
                    <a:pt x="549" y="340"/>
                  </a:lnTo>
                  <a:lnTo>
                    <a:pt x="551" y="345"/>
                  </a:lnTo>
                  <a:lnTo>
                    <a:pt x="547" y="345"/>
                  </a:lnTo>
                  <a:lnTo>
                    <a:pt x="545" y="352"/>
                  </a:lnTo>
                  <a:lnTo>
                    <a:pt x="542" y="352"/>
                  </a:lnTo>
                  <a:lnTo>
                    <a:pt x="542" y="352"/>
                  </a:lnTo>
                  <a:lnTo>
                    <a:pt x="540" y="357"/>
                  </a:lnTo>
                  <a:lnTo>
                    <a:pt x="536" y="358"/>
                  </a:lnTo>
                  <a:lnTo>
                    <a:pt x="531" y="359"/>
                  </a:lnTo>
                  <a:lnTo>
                    <a:pt x="534" y="365"/>
                  </a:lnTo>
                  <a:lnTo>
                    <a:pt x="529" y="366"/>
                  </a:lnTo>
                  <a:lnTo>
                    <a:pt x="528" y="370"/>
                  </a:lnTo>
                  <a:lnTo>
                    <a:pt x="526" y="373"/>
                  </a:lnTo>
                  <a:lnTo>
                    <a:pt x="521" y="373"/>
                  </a:lnTo>
                  <a:lnTo>
                    <a:pt x="524" y="378"/>
                  </a:lnTo>
                  <a:lnTo>
                    <a:pt x="518" y="378"/>
                  </a:lnTo>
                  <a:lnTo>
                    <a:pt x="515" y="381"/>
                  </a:lnTo>
                  <a:lnTo>
                    <a:pt x="513" y="385"/>
                  </a:lnTo>
                  <a:lnTo>
                    <a:pt x="513" y="385"/>
                  </a:lnTo>
                  <a:lnTo>
                    <a:pt x="511" y="386"/>
                  </a:lnTo>
                  <a:lnTo>
                    <a:pt x="508" y="393"/>
                  </a:lnTo>
                  <a:lnTo>
                    <a:pt x="504" y="394"/>
                  </a:lnTo>
                  <a:lnTo>
                    <a:pt x="504" y="394"/>
                  </a:lnTo>
                  <a:lnTo>
                    <a:pt x="500" y="395"/>
                  </a:lnTo>
                  <a:lnTo>
                    <a:pt x="498" y="399"/>
                  </a:lnTo>
                  <a:lnTo>
                    <a:pt x="495" y="402"/>
                  </a:lnTo>
                  <a:lnTo>
                    <a:pt x="491" y="402"/>
                  </a:lnTo>
                  <a:lnTo>
                    <a:pt x="493" y="407"/>
                  </a:lnTo>
                  <a:lnTo>
                    <a:pt x="489" y="407"/>
                  </a:lnTo>
                  <a:lnTo>
                    <a:pt x="485" y="409"/>
                  </a:lnTo>
                  <a:lnTo>
                    <a:pt x="481" y="410"/>
                  </a:lnTo>
                  <a:lnTo>
                    <a:pt x="478" y="417"/>
                  </a:lnTo>
                  <a:lnTo>
                    <a:pt x="478" y="417"/>
                  </a:lnTo>
                  <a:lnTo>
                    <a:pt x="475" y="415"/>
                  </a:lnTo>
                  <a:lnTo>
                    <a:pt x="472" y="418"/>
                  </a:lnTo>
                  <a:lnTo>
                    <a:pt x="471" y="425"/>
                  </a:lnTo>
                  <a:lnTo>
                    <a:pt x="471" y="425"/>
                  </a:lnTo>
                  <a:lnTo>
                    <a:pt x="465" y="425"/>
                  </a:lnTo>
                  <a:lnTo>
                    <a:pt x="463" y="425"/>
                  </a:lnTo>
                  <a:lnTo>
                    <a:pt x="459" y="426"/>
                  </a:lnTo>
                  <a:lnTo>
                    <a:pt x="457" y="433"/>
                  </a:lnTo>
                  <a:lnTo>
                    <a:pt x="457" y="433"/>
                  </a:lnTo>
                  <a:lnTo>
                    <a:pt x="454" y="434"/>
                  </a:lnTo>
                  <a:lnTo>
                    <a:pt x="449" y="435"/>
                  </a:lnTo>
                  <a:lnTo>
                    <a:pt x="448" y="441"/>
                  </a:lnTo>
                  <a:lnTo>
                    <a:pt x="448" y="441"/>
                  </a:lnTo>
                  <a:lnTo>
                    <a:pt x="443" y="441"/>
                  </a:lnTo>
                  <a:lnTo>
                    <a:pt x="440" y="443"/>
                  </a:lnTo>
                  <a:lnTo>
                    <a:pt x="436" y="444"/>
                  </a:lnTo>
                  <a:lnTo>
                    <a:pt x="431" y="444"/>
                  </a:lnTo>
                  <a:lnTo>
                    <a:pt x="434" y="448"/>
                  </a:lnTo>
                  <a:lnTo>
                    <a:pt x="430" y="450"/>
                  </a:lnTo>
                  <a:lnTo>
                    <a:pt x="426" y="451"/>
                  </a:lnTo>
                  <a:lnTo>
                    <a:pt x="422" y="452"/>
                  </a:lnTo>
                  <a:lnTo>
                    <a:pt x="422" y="452"/>
                  </a:lnTo>
                  <a:lnTo>
                    <a:pt x="417" y="454"/>
                  </a:lnTo>
                  <a:lnTo>
                    <a:pt x="417" y="459"/>
                  </a:lnTo>
                  <a:lnTo>
                    <a:pt x="413" y="459"/>
                  </a:lnTo>
                  <a:lnTo>
                    <a:pt x="409" y="462"/>
                  </a:lnTo>
                  <a:lnTo>
                    <a:pt x="409" y="462"/>
                  </a:lnTo>
                  <a:lnTo>
                    <a:pt x="404" y="462"/>
                  </a:lnTo>
                  <a:lnTo>
                    <a:pt x="401" y="463"/>
                  </a:lnTo>
                  <a:lnTo>
                    <a:pt x="397" y="466"/>
                  </a:lnTo>
                  <a:lnTo>
                    <a:pt x="397" y="466"/>
                  </a:lnTo>
                  <a:lnTo>
                    <a:pt x="395" y="470"/>
                  </a:lnTo>
                  <a:lnTo>
                    <a:pt x="390" y="472"/>
                  </a:lnTo>
                  <a:lnTo>
                    <a:pt x="387" y="472"/>
                  </a:lnTo>
                  <a:lnTo>
                    <a:pt x="387" y="472"/>
                  </a:lnTo>
                  <a:lnTo>
                    <a:pt x="382" y="474"/>
                  </a:lnTo>
                  <a:lnTo>
                    <a:pt x="379" y="475"/>
                  </a:lnTo>
                  <a:lnTo>
                    <a:pt x="375" y="476"/>
                  </a:lnTo>
                  <a:lnTo>
                    <a:pt x="370" y="476"/>
                  </a:lnTo>
                  <a:lnTo>
                    <a:pt x="370" y="476"/>
                  </a:lnTo>
                  <a:lnTo>
                    <a:pt x="367" y="476"/>
                  </a:lnTo>
                  <a:lnTo>
                    <a:pt x="366" y="484"/>
                  </a:lnTo>
                  <a:lnTo>
                    <a:pt x="361" y="486"/>
                  </a:lnTo>
                  <a:lnTo>
                    <a:pt x="361" y="486"/>
                  </a:lnTo>
                  <a:lnTo>
                    <a:pt x="358" y="486"/>
                  </a:lnTo>
                  <a:lnTo>
                    <a:pt x="353" y="487"/>
                  </a:lnTo>
                  <a:lnTo>
                    <a:pt x="350" y="487"/>
                  </a:lnTo>
                  <a:lnTo>
                    <a:pt x="350" y="487"/>
                  </a:lnTo>
                  <a:lnTo>
                    <a:pt x="346" y="490"/>
                  </a:lnTo>
                  <a:lnTo>
                    <a:pt x="341" y="491"/>
                  </a:lnTo>
                  <a:lnTo>
                    <a:pt x="338" y="491"/>
                  </a:lnTo>
                  <a:lnTo>
                    <a:pt x="338" y="491"/>
                  </a:lnTo>
                  <a:lnTo>
                    <a:pt x="334" y="491"/>
                  </a:lnTo>
                  <a:lnTo>
                    <a:pt x="331" y="492"/>
                  </a:lnTo>
                  <a:lnTo>
                    <a:pt x="326" y="494"/>
                  </a:lnTo>
                  <a:lnTo>
                    <a:pt x="326" y="494"/>
                  </a:lnTo>
                  <a:lnTo>
                    <a:pt x="321" y="495"/>
                  </a:lnTo>
                  <a:lnTo>
                    <a:pt x="319" y="496"/>
                  </a:lnTo>
                  <a:lnTo>
                    <a:pt x="315" y="499"/>
                  </a:lnTo>
                  <a:lnTo>
                    <a:pt x="315" y="499"/>
                  </a:lnTo>
                  <a:lnTo>
                    <a:pt x="309" y="499"/>
                  </a:lnTo>
                  <a:lnTo>
                    <a:pt x="306" y="499"/>
                  </a:lnTo>
                  <a:lnTo>
                    <a:pt x="302" y="503"/>
                  </a:lnTo>
                  <a:lnTo>
                    <a:pt x="302" y="503"/>
                  </a:lnTo>
                  <a:lnTo>
                    <a:pt x="298" y="500"/>
                  </a:lnTo>
                  <a:lnTo>
                    <a:pt x="294" y="503"/>
                  </a:lnTo>
                  <a:lnTo>
                    <a:pt x="291" y="504"/>
                  </a:lnTo>
                  <a:lnTo>
                    <a:pt x="291" y="504"/>
                  </a:lnTo>
                  <a:lnTo>
                    <a:pt x="286" y="506"/>
                  </a:lnTo>
                  <a:lnTo>
                    <a:pt x="282" y="506"/>
                  </a:lnTo>
                  <a:lnTo>
                    <a:pt x="278" y="507"/>
                  </a:lnTo>
                  <a:lnTo>
                    <a:pt x="278" y="507"/>
                  </a:lnTo>
                  <a:lnTo>
                    <a:pt x="274" y="510"/>
                  </a:lnTo>
                  <a:lnTo>
                    <a:pt x="270" y="508"/>
                  </a:lnTo>
                  <a:lnTo>
                    <a:pt x="270" y="508"/>
                  </a:lnTo>
                  <a:lnTo>
                    <a:pt x="265" y="511"/>
                  </a:lnTo>
                  <a:lnTo>
                    <a:pt x="262" y="511"/>
                  </a:lnTo>
                  <a:lnTo>
                    <a:pt x="257" y="514"/>
                  </a:lnTo>
                  <a:lnTo>
                    <a:pt x="257" y="514"/>
                  </a:lnTo>
                  <a:lnTo>
                    <a:pt x="254" y="514"/>
                  </a:lnTo>
                  <a:lnTo>
                    <a:pt x="250" y="514"/>
                  </a:lnTo>
                  <a:lnTo>
                    <a:pt x="250" y="514"/>
                  </a:lnTo>
                  <a:lnTo>
                    <a:pt x="246" y="516"/>
                  </a:lnTo>
                  <a:lnTo>
                    <a:pt x="242" y="518"/>
                  </a:lnTo>
                  <a:lnTo>
                    <a:pt x="238" y="518"/>
                  </a:lnTo>
                  <a:lnTo>
                    <a:pt x="238" y="518"/>
                  </a:lnTo>
                  <a:lnTo>
                    <a:pt x="235" y="519"/>
                  </a:lnTo>
                  <a:lnTo>
                    <a:pt x="230" y="520"/>
                  </a:lnTo>
                  <a:lnTo>
                    <a:pt x="230" y="520"/>
                  </a:lnTo>
                  <a:lnTo>
                    <a:pt x="226" y="522"/>
                  </a:lnTo>
                  <a:lnTo>
                    <a:pt x="222" y="522"/>
                  </a:lnTo>
                  <a:lnTo>
                    <a:pt x="220" y="518"/>
                  </a:lnTo>
                  <a:lnTo>
                    <a:pt x="215" y="519"/>
                  </a:lnTo>
                  <a:lnTo>
                    <a:pt x="211" y="520"/>
                  </a:lnTo>
                  <a:lnTo>
                    <a:pt x="208" y="522"/>
                  </a:lnTo>
                  <a:lnTo>
                    <a:pt x="208" y="522"/>
                  </a:lnTo>
                  <a:lnTo>
                    <a:pt x="204" y="523"/>
                  </a:lnTo>
                  <a:lnTo>
                    <a:pt x="201" y="523"/>
                  </a:lnTo>
                  <a:lnTo>
                    <a:pt x="201" y="523"/>
                  </a:lnTo>
                  <a:lnTo>
                    <a:pt x="196" y="523"/>
                  </a:lnTo>
                  <a:lnTo>
                    <a:pt x="192" y="524"/>
                  </a:lnTo>
                  <a:lnTo>
                    <a:pt x="192" y="524"/>
                  </a:lnTo>
                  <a:lnTo>
                    <a:pt x="189" y="526"/>
                  </a:lnTo>
                  <a:lnTo>
                    <a:pt x="181" y="523"/>
                  </a:lnTo>
                  <a:lnTo>
                    <a:pt x="181" y="523"/>
                  </a:lnTo>
                  <a:lnTo>
                    <a:pt x="177" y="524"/>
                  </a:lnTo>
                  <a:lnTo>
                    <a:pt x="173" y="524"/>
                  </a:lnTo>
                  <a:lnTo>
                    <a:pt x="173" y="524"/>
                  </a:lnTo>
                  <a:lnTo>
                    <a:pt x="169" y="526"/>
                  </a:lnTo>
                  <a:lnTo>
                    <a:pt x="165" y="526"/>
                  </a:lnTo>
                  <a:lnTo>
                    <a:pt x="165" y="526"/>
                  </a:lnTo>
                  <a:lnTo>
                    <a:pt x="163" y="528"/>
                  </a:lnTo>
                  <a:lnTo>
                    <a:pt x="158" y="530"/>
                  </a:lnTo>
                  <a:lnTo>
                    <a:pt x="155" y="524"/>
                  </a:lnTo>
                  <a:lnTo>
                    <a:pt x="151" y="526"/>
                  </a:lnTo>
                  <a:lnTo>
                    <a:pt x="151" y="526"/>
                  </a:lnTo>
                  <a:lnTo>
                    <a:pt x="147" y="527"/>
                  </a:lnTo>
                  <a:lnTo>
                    <a:pt x="143" y="527"/>
                  </a:lnTo>
                  <a:lnTo>
                    <a:pt x="143" y="527"/>
                  </a:lnTo>
                  <a:lnTo>
                    <a:pt x="139" y="528"/>
                  </a:lnTo>
                  <a:lnTo>
                    <a:pt x="135" y="530"/>
                  </a:lnTo>
                  <a:lnTo>
                    <a:pt x="133" y="527"/>
                  </a:lnTo>
                  <a:lnTo>
                    <a:pt x="129" y="526"/>
                  </a:lnTo>
                  <a:lnTo>
                    <a:pt x="129" y="526"/>
                  </a:lnTo>
                  <a:lnTo>
                    <a:pt x="125" y="527"/>
                  </a:lnTo>
                  <a:lnTo>
                    <a:pt x="121" y="528"/>
                  </a:lnTo>
                  <a:lnTo>
                    <a:pt x="121" y="528"/>
                  </a:lnTo>
                  <a:lnTo>
                    <a:pt x="117" y="530"/>
                  </a:lnTo>
                  <a:lnTo>
                    <a:pt x="117" y="530"/>
                  </a:lnTo>
                  <a:lnTo>
                    <a:pt x="111" y="526"/>
                  </a:lnTo>
                  <a:lnTo>
                    <a:pt x="106" y="528"/>
                  </a:lnTo>
                  <a:lnTo>
                    <a:pt x="106" y="528"/>
                  </a:lnTo>
                  <a:lnTo>
                    <a:pt x="102" y="527"/>
                  </a:lnTo>
                  <a:lnTo>
                    <a:pt x="102" y="527"/>
                  </a:lnTo>
                  <a:lnTo>
                    <a:pt x="97" y="528"/>
                  </a:lnTo>
                  <a:lnTo>
                    <a:pt x="94" y="530"/>
                  </a:lnTo>
                  <a:lnTo>
                    <a:pt x="92" y="527"/>
                  </a:lnTo>
                  <a:lnTo>
                    <a:pt x="88" y="527"/>
                  </a:lnTo>
                  <a:lnTo>
                    <a:pt x="88" y="527"/>
                  </a:lnTo>
                  <a:lnTo>
                    <a:pt x="84" y="527"/>
                  </a:lnTo>
                  <a:lnTo>
                    <a:pt x="84" y="527"/>
                  </a:lnTo>
                  <a:lnTo>
                    <a:pt x="80" y="530"/>
                  </a:lnTo>
                  <a:lnTo>
                    <a:pt x="72" y="526"/>
                  </a:lnTo>
                  <a:lnTo>
                    <a:pt x="72" y="526"/>
                  </a:lnTo>
                  <a:lnTo>
                    <a:pt x="69" y="527"/>
                  </a:lnTo>
                  <a:lnTo>
                    <a:pt x="69" y="527"/>
                  </a:lnTo>
                  <a:lnTo>
                    <a:pt x="65" y="528"/>
                  </a:lnTo>
                  <a:lnTo>
                    <a:pt x="65" y="528"/>
                  </a:lnTo>
                  <a:lnTo>
                    <a:pt x="61" y="527"/>
                  </a:lnTo>
                  <a:lnTo>
                    <a:pt x="58" y="523"/>
                  </a:lnTo>
                  <a:lnTo>
                    <a:pt x="55" y="524"/>
                  </a:lnTo>
                  <a:lnTo>
                    <a:pt x="51" y="527"/>
                  </a:lnTo>
                  <a:lnTo>
                    <a:pt x="51" y="527"/>
                  </a:lnTo>
                  <a:lnTo>
                    <a:pt x="47" y="528"/>
                  </a:lnTo>
                  <a:lnTo>
                    <a:pt x="47" y="528"/>
                  </a:lnTo>
                  <a:lnTo>
                    <a:pt x="41" y="523"/>
                  </a:lnTo>
                  <a:lnTo>
                    <a:pt x="41" y="523"/>
                  </a:lnTo>
                  <a:lnTo>
                    <a:pt x="37" y="524"/>
                  </a:lnTo>
                  <a:lnTo>
                    <a:pt x="37" y="524"/>
                  </a:lnTo>
                  <a:lnTo>
                    <a:pt x="33" y="526"/>
                  </a:lnTo>
                  <a:lnTo>
                    <a:pt x="33" y="526"/>
                  </a:lnTo>
                  <a:lnTo>
                    <a:pt x="27" y="522"/>
                  </a:lnTo>
                  <a:lnTo>
                    <a:pt x="27" y="522"/>
                  </a:lnTo>
                  <a:lnTo>
                    <a:pt x="23" y="523"/>
                  </a:lnTo>
                  <a:lnTo>
                    <a:pt x="23" y="523"/>
                  </a:lnTo>
                  <a:lnTo>
                    <a:pt x="18" y="524"/>
                  </a:lnTo>
                  <a:lnTo>
                    <a:pt x="18" y="524"/>
                  </a:lnTo>
                  <a:lnTo>
                    <a:pt x="12" y="520"/>
                  </a:lnTo>
                  <a:lnTo>
                    <a:pt x="12" y="520"/>
                  </a:lnTo>
                  <a:lnTo>
                    <a:pt x="12" y="520"/>
                  </a:lnTo>
                  <a:lnTo>
                    <a:pt x="0" y="498"/>
                  </a:lnTo>
                  <a:lnTo>
                    <a:pt x="0" y="498"/>
                  </a:lnTo>
                  <a:lnTo>
                    <a:pt x="0" y="498"/>
                  </a:lnTo>
                  <a:lnTo>
                    <a:pt x="0" y="498"/>
                  </a:lnTo>
                  <a:lnTo>
                    <a:pt x="3" y="496"/>
                  </a:lnTo>
                  <a:lnTo>
                    <a:pt x="0" y="491"/>
                  </a:lnTo>
                  <a:lnTo>
                    <a:pt x="0" y="491"/>
                  </a:lnTo>
                  <a:lnTo>
                    <a:pt x="3" y="496"/>
                  </a:lnTo>
                  <a:lnTo>
                    <a:pt x="0" y="498"/>
                  </a:lnTo>
                  <a:lnTo>
                    <a:pt x="1" y="487"/>
                  </a:lnTo>
                  <a:lnTo>
                    <a:pt x="1" y="487"/>
                  </a:lnTo>
                  <a:lnTo>
                    <a:pt x="6" y="486"/>
                  </a:lnTo>
                  <a:lnTo>
                    <a:pt x="8" y="480"/>
                  </a:lnTo>
                  <a:lnTo>
                    <a:pt x="13" y="478"/>
                  </a:lnTo>
                  <a:lnTo>
                    <a:pt x="13" y="478"/>
                  </a:lnTo>
                  <a:lnTo>
                    <a:pt x="16" y="479"/>
                  </a:lnTo>
                  <a:lnTo>
                    <a:pt x="16" y="479"/>
                  </a:lnTo>
                  <a:lnTo>
                    <a:pt x="20" y="476"/>
                  </a:lnTo>
                  <a:lnTo>
                    <a:pt x="24" y="476"/>
                  </a:lnTo>
                  <a:lnTo>
                    <a:pt x="30" y="480"/>
                  </a:lnTo>
                  <a:lnTo>
                    <a:pt x="35" y="478"/>
                  </a:lnTo>
                  <a:lnTo>
                    <a:pt x="35" y="478"/>
                  </a:lnTo>
                  <a:lnTo>
                    <a:pt x="38" y="476"/>
                  </a:lnTo>
                  <a:lnTo>
                    <a:pt x="42" y="476"/>
                  </a:lnTo>
                  <a:lnTo>
                    <a:pt x="47" y="475"/>
                  </a:lnTo>
                  <a:lnTo>
                    <a:pt x="53" y="478"/>
                  </a:lnTo>
                  <a:lnTo>
                    <a:pt x="53" y="478"/>
                  </a:lnTo>
                  <a:lnTo>
                    <a:pt x="56" y="478"/>
                  </a:lnTo>
                  <a:lnTo>
                    <a:pt x="61" y="476"/>
                  </a:lnTo>
                  <a:lnTo>
                    <a:pt x="65" y="475"/>
                  </a:lnTo>
                  <a:lnTo>
                    <a:pt x="69" y="474"/>
                  </a:lnTo>
                  <a:lnTo>
                    <a:pt x="73" y="474"/>
                  </a:lnTo>
                  <a:lnTo>
                    <a:pt x="75" y="478"/>
                  </a:lnTo>
                  <a:lnTo>
                    <a:pt x="80" y="476"/>
                  </a:lnTo>
                  <a:lnTo>
                    <a:pt x="82" y="475"/>
                  </a:lnTo>
                  <a:lnTo>
                    <a:pt x="86" y="474"/>
                  </a:lnTo>
                  <a:lnTo>
                    <a:pt x="91" y="472"/>
                  </a:lnTo>
                  <a:lnTo>
                    <a:pt x="91" y="472"/>
                  </a:lnTo>
                  <a:lnTo>
                    <a:pt x="96" y="471"/>
                  </a:lnTo>
                  <a:lnTo>
                    <a:pt x="98" y="470"/>
                  </a:lnTo>
                  <a:lnTo>
                    <a:pt x="103" y="470"/>
                  </a:lnTo>
                  <a:lnTo>
                    <a:pt x="108" y="467"/>
                  </a:lnTo>
                  <a:lnTo>
                    <a:pt x="111" y="468"/>
                  </a:lnTo>
                  <a:lnTo>
                    <a:pt x="114" y="471"/>
                  </a:lnTo>
                  <a:lnTo>
                    <a:pt x="117" y="471"/>
                  </a:lnTo>
                  <a:lnTo>
                    <a:pt x="122" y="470"/>
                  </a:lnTo>
                  <a:lnTo>
                    <a:pt x="125" y="468"/>
                  </a:lnTo>
                  <a:lnTo>
                    <a:pt x="125" y="468"/>
                  </a:lnTo>
                  <a:lnTo>
                    <a:pt x="129" y="467"/>
                  </a:lnTo>
                  <a:lnTo>
                    <a:pt x="133" y="466"/>
                  </a:lnTo>
                  <a:lnTo>
                    <a:pt x="133" y="466"/>
                  </a:lnTo>
                  <a:lnTo>
                    <a:pt x="137" y="466"/>
                  </a:lnTo>
                  <a:lnTo>
                    <a:pt x="141" y="464"/>
                  </a:lnTo>
                  <a:lnTo>
                    <a:pt x="142" y="458"/>
                  </a:lnTo>
                  <a:lnTo>
                    <a:pt x="142" y="458"/>
                  </a:lnTo>
                  <a:lnTo>
                    <a:pt x="147" y="458"/>
                  </a:lnTo>
                  <a:lnTo>
                    <a:pt x="152" y="456"/>
                  </a:lnTo>
                  <a:lnTo>
                    <a:pt x="154" y="456"/>
                  </a:lnTo>
                  <a:lnTo>
                    <a:pt x="159" y="455"/>
                  </a:lnTo>
                  <a:lnTo>
                    <a:pt x="164" y="452"/>
                  </a:lnTo>
                  <a:lnTo>
                    <a:pt x="167" y="452"/>
                  </a:lnTo>
                  <a:lnTo>
                    <a:pt x="167" y="452"/>
                  </a:lnTo>
                  <a:lnTo>
                    <a:pt x="171" y="451"/>
                  </a:lnTo>
                  <a:lnTo>
                    <a:pt x="174" y="450"/>
                  </a:lnTo>
                  <a:lnTo>
                    <a:pt x="179" y="450"/>
                  </a:lnTo>
                  <a:lnTo>
                    <a:pt x="182" y="447"/>
                  </a:lnTo>
                  <a:lnTo>
                    <a:pt x="182" y="447"/>
                  </a:lnTo>
                  <a:lnTo>
                    <a:pt x="185" y="446"/>
                  </a:lnTo>
                  <a:lnTo>
                    <a:pt x="190" y="446"/>
                  </a:lnTo>
                  <a:lnTo>
                    <a:pt x="194" y="443"/>
                  </a:lnTo>
                  <a:lnTo>
                    <a:pt x="193" y="442"/>
                  </a:lnTo>
                  <a:lnTo>
                    <a:pt x="196" y="439"/>
                  </a:lnTo>
                  <a:lnTo>
                    <a:pt x="200" y="439"/>
                  </a:lnTo>
                  <a:lnTo>
                    <a:pt x="205" y="438"/>
                  </a:lnTo>
                  <a:lnTo>
                    <a:pt x="208" y="435"/>
                  </a:lnTo>
                  <a:lnTo>
                    <a:pt x="208" y="435"/>
                  </a:lnTo>
                  <a:lnTo>
                    <a:pt x="211" y="435"/>
                  </a:lnTo>
                  <a:lnTo>
                    <a:pt x="216" y="434"/>
                  </a:lnTo>
                  <a:lnTo>
                    <a:pt x="216" y="434"/>
                  </a:lnTo>
                  <a:lnTo>
                    <a:pt x="213" y="429"/>
                  </a:lnTo>
                  <a:lnTo>
                    <a:pt x="218" y="429"/>
                  </a:lnTo>
                  <a:lnTo>
                    <a:pt x="222" y="427"/>
                  </a:lnTo>
                  <a:lnTo>
                    <a:pt x="225" y="426"/>
                  </a:lnTo>
                  <a:lnTo>
                    <a:pt x="225" y="426"/>
                  </a:lnTo>
                  <a:lnTo>
                    <a:pt x="230" y="425"/>
                  </a:lnTo>
                  <a:lnTo>
                    <a:pt x="231" y="421"/>
                  </a:lnTo>
                  <a:lnTo>
                    <a:pt x="236" y="418"/>
                  </a:lnTo>
                  <a:lnTo>
                    <a:pt x="236" y="418"/>
                  </a:lnTo>
                  <a:lnTo>
                    <a:pt x="238" y="417"/>
                  </a:lnTo>
                  <a:lnTo>
                    <a:pt x="243" y="415"/>
                  </a:lnTo>
                  <a:lnTo>
                    <a:pt x="243" y="415"/>
                  </a:lnTo>
                  <a:lnTo>
                    <a:pt x="245" y="411"/>
                  </a:lnTo>
                  <a:lnTo>
                    <a:pt x="249" y="410"/>
                  </a:lnTo>
                  <a:lnTo>
                    <a:pt x="252" y="410"/>
                  </a:lnTo>
                  <a:lnTo>
                    <a:pt x="252" y="410"/>
                  </a:lnTo>
                  <a:lnTo>
                    <a:pt x="254" y="402"/>
                  </a:lnTo>
                  <a:lnTo>
                    <a:pt x="258" y="402"/>
                  </a:lnTo>
                  <a:lnTo>
                    <a:pt x="262" y="402"/>
                  </a:lnTo>
                  <a:lnTo>
                    <a:pt x="262" y="402"/>
                  </a:lnTo>
                  <a:lnTo>
                    <a:pt x="266" y="401"/>
                  </a:lnTo>
                  <a:lnTo>
                    <a:pt x="267" y="394"/>
                  </a:lnTo>
                  <a:lnTo>
                    <a:pt x="267" y="394"/>
                  </a:lnTo>
                  <a:lnTo>
                    <a:pt x="272" y="391"/>
                  </a:lnTo>
                  <a:lnTo>
                    <a:pt x="276" y="391"/>
                  </a:lnTo>
                  <a:lnTo>
                    <a:pt x="278" y="386"/>
                  </a:lnTo>
                  <a:lnTo>
                    <a:pt x="278" y="386"/>
                  </a:lnTo>
                  <a:lnTo>
                    <a:pt x="281" y="385"/>
                  </a:lnTo>
                  <a:lnTo>
                    <a:pt x="285" y="383"/>
                  </a:lnTo>
                  <a:lnTo>
                    <a:pt x="282" y="379"/>
                  </a:lnTo>
                  <a:lnTo>
                    <a:pt x="287" y="378"/>
                  </a:lnTo>
                  <a:lnTo>
                    <a:pt x="291" y="377"/>
                  </a:lnTo>
                  <a:lnTo>
                    <a:pt x="291" y="377"/>
                  </a:lnTo>
                  <a:lnTo>
                    <a:pt x="292" y="370"/>
                  </a:lnTo>
                  <a:lnTo>
                    <a:pt x="295" y="370"/>
                  </a:lnTo>
                  <a:lnTo>
                    <a:pt x="300" y="370"/>
                  </a:lnTo>
                  <a:lnTo>
                    <a:pt x="300" y="370"/>
                  </a:lnTo>
                  <a:lnTo>
                    <a:pt x="301" y="363"/>
                  </a:lnTo>
                  <a:lnTo>
                    <a:pt x="306" y="362"/>
                  </a:lnTo>
                  <a:lnTo>
                    <a:pt x="306" y="362"/>
                  </a:lnTo>
                  <a:lnTo>
                    <a:pt x="307" y="357"/>
                  </a:lnTo>
                  <a:lnTo>
                    <a:pt x="310" y="355"/>
                  </a:lnTo>
                  <a:lnTo>
                    <a:pt x="310" y="355"/>
                  </a:lnTo>
                  <a:lnTo>
                    <a:pt x="311" y="350"/>
                  </a:lnTo>
                  <a:lnTo>
                    <a:pt x="316" y="349"/>
                  </a:lnTo>
                  <a:lnTo>
                    <a:pt x="320" y="349"/>
                  </a:lnTo>
                  <a:lnTo>
                    <a:pt x="318" y="344"/>
                  </a:lnTo>
                  <a:lnTo>
                    <a:pt x="322" y="341"/>
                  </a:lnTo>
                  <a:lnTo>
                    <a:pt x="326" y="341"/>
                  </a:lnTo>
                  <a:lnTo>
                    <a:pt x="326" y="341"/>
                  </a:lnTo>
                  <a:lnTo>
                    <a:pt x="328" y="336"/>
                  </a:lnTo>
                  <a:lnTo>
                    <a:pt x="331" y="334"/>
                  </a:lnTo>
                  <a:lnTo>
                    <a:pt x="329" y="330"/>
                  </a:lnTo>
                  <a:lnTo>
                    <a:pt x="333" y="329"/>
                  </a:lnTo>
                  <a:lnTo>
                    <a:pt x="336" y="328"/>
                  </a:lnTo>
                  <a:lnTo>
                    <a:pt x="334" y="322"/>
                  </a:lnTo>
                  <a:lnTo>
                    <a:pt x="339" y="322"/>
                  </a:lnTo>
                  <a:lnTo>
                    <a:pt x="343" y="320"/>
                  </a:lnTo>
                  <a:lnTo>
                    <a:pt x="340" y="316"/>
                  </a:lnTo>
                  <a:lnTo>
                    <a:pt x="345" y="316"/>
                  </a:lnTo>
                  <a:lnTo>
                    <a:pt x="348" y="314"/>
                  </a:lnTo>
                  <a:lnTo>
                    <a:pt x="347" y="309"/>
                  </a:lnTo>
                  <a:lnTo>
                    <a:pt x="349" y="309"/>
                  </a:lnTo>
                  <a:lnTo>
                    <a:pt x="352" y="302"/>
                  </a:lnTo>
                  <a:lnTo>
                    <a:pt x="352" y="302"/>
                  </a:lnTo>
                  <a:lnTo>
                    <a:pt x="355" y="301"/>
                  </a:lnTo>
                  <a:lnTo>
                    <a:pt x="357" y="297"/>
                  </a:lnTo>
                  <a:lnTo>
                    <a:pt x="357" y="297"/>
                  </a:lnTo>
                  <a:lnTo>
                    <a:pt x="358" y="290"/>
                  </a:lnTo>
                  <a:lnTo>
                    <a:pt x="362" y="289"/>
                  </a:lnTo>
                  <a:lnTo>
                    <a:pt x="362" y="289"/>
                  </a:lnTo>
                  <a:lnTo>
                    <a:pt x="363" y="284"/>
                  </a:lnTo>
                  <a:lnTo>
                    <a:pt x="363" y="284"/>
                  </a:lnTo>
                  <a:lnTo>
                    <a:pt x="365" y="278"/>
                  </a:lnTo>
                  <a:lnTo>
                    <a:pt x="370" y="277"/>
                  </a:lnTo>
                  <a:lnTo>
                    <a:pt x="370" y="277"/>
                  </a:lnTo>
                  <a:lnTo>
                    <a:pt x="371" y="272"/>
                  </a:lnTo>
                  <a:lnTo>
                    <a:pt x="375" y="269"/>
                  </a:lnTo>
                  <a:lnTo>
                    <a:pt x="373" y="266"/>
                  </a:lnTo>
                  <a:lnTo>
                    <a:pt x="375" y="264"/>
                  </a:lnTo>
                  <a:lnTo>
                    <a:pt x="377" y="260"/>
                  </a:lnTo>
                  <a:lnTo>
                    <a:pt x="377" y="260"/>
                  </a:lnTo>
                  <a:lnTo>
                    <a:pt x="379" y="253"/>
                  </a:lnTo>
                  <a:lnTo>
                    <a:pt x="379" y="253"/>
                  </a:lnTo>
                  <a:lnTo>
                    <a:pt x="381" y="248"/>
                  </a:lnTo>
                  <a:lnTo>
                    <a:pt x="385" y="247"/>
                  </a:lnTo>
                  <a:lnTo>
                    <a:pt x="385" y="247"/>
                  </a:lnTo>
                  <a:lnTo>
                    <a:pt x="387" y="240"/>
                  </a:lnTo>
                  <a:lnTo>
                    <a:pt x="389" y="240"/>
                  </a:lnTo>
                  <a:lnTo>
                    <a:pt x="388" y="236"/>
                  </a:lnTo>
                  <a:lnTo>
                    <a:pt x="391" y="235"/>
                  </a:lnTo>
                  <a:lnTo>
                    <a:pt x="389" y="228"/>
                  </a:lnTo>
                  <a:lnTo>
                    <a:pt x="392" y="228"/>
                  </a:lnTo>
                  <a:lnTo>
                    <a:pt x="394" y="221"/>
                  </a:lnTo>
                  <a:lnTo>
                    <a:pt x="394" y="221"/>
                  </a:lnTo>
                  <a:lnTo>
                    <a:pt x="396" y="216"/>
                  </a:lnTo>
                  <a:lnTo>
                    <a:pt x="394" y="213"/>
                  </a:lnTo>
                  <a:lnTo>
                    <a:pt x="398" y="211"/>
                  </a:lnTo>
                  <a:lnTo>
                    <a:pt x="399" y="205"/>
                  </a:lnTo>
                  <a:lnTo>
                    <a:pt x="399" y="205"/>
                  </a:lnTo>
                  <a:lnTo>
                    <a:pt x="401" y="200"/>
                  </a:lnTo>
                  <a:lnTo>
                    <a:pt x="401" y="200"/>
                  </a:lnTo>
                  <a:lnTo>
                    <a:pt x="403" y="195"/>
                  </a:lnTo>
                  <a:lnTo>
                    <a:pt x="403" y="195"/>
                  </a:lnTo>
                  <a:lnTo>
                    <a:pt x="404" y="188"/>
                  </a:lnTo>
                  <a:lnTo>
                    <a:pt x="407" y="188"/>
                  </a:lnTo>
                  <a:lnTo>
                    <a:pt x="405" y="183"/>
                  </a:lnTo>
                  <a:lnTo>
                    <a:pt x="408" y="179"/>
                  </a:lnTo>
                  <a:lnTo>
                    <a:pt x="408" y="179"/>
                  </a:lnTo>
                  <a:lnTo>
                    <a:pt x="409" y="171"/>
                  </a:lnTo>
                  <a:lnTo>
                    <a:pt x="409" y="171"/>
                  </a:lnTo>
                  <a:lnTo>
                    <a:pt x="410" y="167"/>
                  </a:lnTo>
                  <a:lnTo>
                    <a:pt x="415" y="164"/>
                  </a:lnTo>
                  <a:lnTo>
                    <a:pt x="412" y="160"/>
                  </a:lnTo>
                  <a:lnTo>
                    <a:pt x="412" y="160"/>
                  </a:lnTo>
                  <a:lnTo>
                    <a:pt x="295" y="96"/>
                  </a:lnTo>
                  <a:lnTo>
                    <a:pt x="307" y="67"/>
                  </a:lnTo>
                  <a:lnTo>
                    <a:pt x="558" y="0"/>
                  </a:lnTo>
                  <a:lnTo>
                    <a:pt x="710" y="285"/>
                  </a:lnTo>
                  <a:lnTo>
                    <a:pt x="701" y="318"/>
                  </a:lnTo>
                  <a:lnTo>
                    <a:pt x="598" y="261"/>
                  </a:lnTo>
                  <a:lnTo>
                    <a:pt x="598" y="261"/>
                  </a:lnTo>
                </a:path>
              </a:pathLst>
            </a:custGeom>
            <a:gradFill rotWithShape="0">
              <a:gsLst>
                <a:gs pos="0">
                  <a:srgbClr val="FF6633"/>
                </a:gs>
                <a:gs pos="100000">
                  <a:srgbClr val="FF6633">
                    <a:gamma/>
                    <a:tint val="70196"/>
                    <a:invGamma/>
                  </a:srgbClr>
                </a:gs>
              </a:gsLst>
              <a:lin ang="0" scaled="1"/>
            </a:gradFill>
            <a:ln w="12700" cap="rnd" cmpd="sng">
              <a:solidFill>
                <a:srgbClr val="FF6633"/>
              </a:solidFill>
              <a:prstDash val="solid"/>
              <a:round/>
              <a:headEnd/>
              <a:tailEnd/>
            </a:ln>
            <a:effectLst/>
          </p:spPr>
          <p:txBody>
            <a:bodyPr/>
            <a:lstStyle/>
            <a:p>
              <a:endParaRPr lang="es-MX"/>
            </a:p>
          </p:txBody>
        </p:sp>
        <p:sp>
          <p:nvSpPr>
            <p:cNvPr id="280628" name="Freeform 52"/>
            <p:cNvSpPr>
              <a:spLocks/>
            </p:cNvSpPr>
            <p:nvPr/>
          </p:nvSpPr>
          <p:spPr bwMode="blackGray">
            <a:xfrm>
              <a:off x="3829" y="1725"/>
              <a:ext cx="413" cy="340"/>
            </a:xfrm>
            <a:custGeom>
              <a:avLst/>
              <a:gdLst/>
              <a:ahLst/>
              <a:cxnLst>
                <a:cxn ang="0">
                  <a:pos x="0" y="336"/>
                </a:cxn>
                <a:cxn ang="0">
                  <a:pos x="10" y="339"/>
                </a:cxn>
                <a:cxn ang="0">
                  <a:pos x="18" y="336"/>
                </a:cxn>
                <a:cxn ang="0">
                  <a:pos x="36" y="337"/>
                </a:cxn>
                <a:cxn ang="0">
                  <a:pos x="53" y="332"/>
                </a:cxn>
                <a:cxn ang="0">
                  <a:pos x="74" y="332"/>
                </a:cxn>
                <a:cxn ang="0">
                  <a:pos x="98" y="323"/>
                </a:cxn>
                <a:cxn ang="0">
                  <a:pos x="122" y="319"/>
                </a:cxn>
                <a:cxn ang="0">
                  <a:pos x="149" y="305"/>
                </a:cxn>
                <a:cxn ang="0">
                  <a:pos x="175" y="299"/>
                </a:cxn>
                <a:cxn ang="0">
                  <a:pos x="205" y="286"/>
                </a:cxn>
                <a:cxn ang="0">
                  <a:pos x="236" y="267"/>
                </a:cxn>
                <a:cxn ang="0">
                  <a:pos x="260" y="244"/>
                </a:cxn>
                <a:cxn ang="0">
                  <a:pos x="274" y="235"/>
                </a:cxn>
                <a:cxn ang="0">
                  <a:pos x="288" y="227"/>
                </a:cxn>
                <a:cxn ang="0">
                  <a:pos x="302" y="213"/>
                </a:cxn>
                <a:cxn ang="0">
                  <a:pos x="313" y="199"/>
                </a:cxn>
                <a:cxn ang="0">
                  <a:pos x="329" y="185"/>
                </a:cxn>
                <a:cxn ang="0">
                  <a:pos x="336" y="166"/>
                </a:cxn>
                <a:cxn ang="0">
                  <a:pos x="350" y="148"/>
                </a:cxn>
                <a:cxn ang="0">
                  <a:pos x="363" y="128"/>
                </a:cxn>
                <a:cxn ang="0">
                  <a:pos x="370" y="111"/>
                </a:cxn>
                <a:cxn ang="0">
                  <a:pos x="383" y="91"/>
                </a:cxn>
                <a:cxn ang="0">
                  <a:pos x="389" y="67"/>
                </a:cxn>
                <a:cxn ang="0">
                  <a:pos x="399" y="46"/>
                </a:cxn>
                <a:cxn ang="0">
                  <a:pos x="405" y="22"/>
                </a:cxn>
                <a:cxn ang="0">
                  <a:pos x="412" y="0"/>
                </a:cxn>
                <a:cxn ang="0">
                  <a:pos x="412" y="0"/>
                </a:cxn>
                <a:cxn ang="0">
                  <a:pos x="410" y="6"/>
                </a:cxn>
                <a:cxn ang="0">
                  <a:pos x="409" y="10"/>
                </a:cxn>
                <a:cxn ang="0">
                  <a:pos x="408" y="18"/>
                </a:cxn>
                <a:cxn ang="0">
                  <a:pos x="404" y="27"/>
                </a:cxn>
                <a:cxn ang="0">
                  <a:pos x="395" y="37"/>
                </a:cxn>
                <a:cxn ang="0">
                  <a:pos x="391" y="47"/>
                </a:cxn>
                <a:cxn ang="0">
                  <a:pos x="386" y="64"/>
                </a:cxn>
                <a:cxn ang="0">
                  <a:pos x="375" y="79"/>
                </a:cxn>
                <a:cxn ang="0">
                  <a:pos x="368" y="96"/>
                </a:cxn>
                <a:cxn ang="0">
                  <a:pos x="357" y="108"/>
                </a:cxn>
                <a:cxn ang="0">
                  <a:pos x="348" y="129"/>
                </a:cxn>
                <a:cxn ang="0">
                  <a:pos x="333" y="143"/>
                </a:cxn>
                <a:cxn ang="0">
                  <a:pos x="320" y="161"/>
                </a:cxn>
                <a:cxn ang="0">
                  <a:pos x="308" y="178"/>
                </a:cxn>
                <a:cxn ang="0">
                  <a:pos x="292" y="194"/>
                </a:cxn>
                <a:cxn ang="0">
                  <a:pos x="274" y="209"/>
                </a:cxn>
                <a:cxn ang="0">
                  <a:pos x="255" y="225"/>
                </a:cxn>
                <a:cxn ang="0">
                  <a:pos x="235" y="242"/>
                </a:cxn>
                <a:cxn ang="0">
                  <a:pos x="217" y="256"/>
                </a:cxn>
                <a:cxn ang="0">
                  <a:pos x="191" y="270"/>
                </a:cxn>
                <a:cxn ang="0">
                  <a:pos x="165" y="282"/>
                </a:cxn>
                <a:cxn ang="0">
                  <a:pos x="145" y="293"/>
                </a:cxn>
                <a:cxn ang="0">
                  <a:pos x="117" y="300"/>
                </a:cxn>
                <a:cxn ang="0">
                  <a:pos x="85" y="308"/>
                </a:cxn>
                <a:cxn ang="0">
                  <a:pos x="54" y="311"/>
                </a:cxn>
                <a:cxn ang="0">
                  <a:pos x="25" y="313"/>
                </a:cxn>
                <a:cxn ang="0">
                  <a:pos x="1" y="325"/>
                </a:cxn>
              </a:cxnLst>
              <a:rect l="0" t="0" r="r" b="b"/>
              <a:pathLst>
                <a:path w="413" h="340">
                  <a:moveTo>
                    <a:pt x="0" y="336"/>
                  </a:moveTo>
                  <a:lnTo>
                    <a:pt x="0" y="336"/>
                  </a:lnTo>
                  <a:lnTo>
                    <a:pt x="0" y="336"/>
                  </a:lnTo>
                  <a:lnTo>
                    <a:pt x="0" y="336"/>
                  </a:lnTo>
                  <a:lnTo>
                    <a:pt x="0" y="336"/>
                  </a:lnTo>
                  <a:lnTo>
                    <a:pt x="0" y="336"/>
                  </a:lnTo>
                  <a:lnTo>
                    <a:pt x="0" y="336"/>
                  </a:lnTo>
                  <a:lnTo>
                    <a:pt x="3" y="335"/>
                  </a:lnTo>
                  <a:lnTo>
                    <a:pt x="3" y="335"/>
                  </a:lnTo>
                  <a:lnTo>
                    <a:pt x="3" y="335"/>
                  </a:lnTo>
                  <a:lnTo>
                    <a:pt x="3" y="335"/>
                  </a:lnTo>
                  <a:lnTo>
                    <a:pt x="3" y="335"/>
                  </a:lnTo>
                  <a:lnTo>
                    <a:pt x="10" y="339"/>
                  </a:lnTo>
                  <a:lnTo>
                    <a:pt x="10" y="339"/>
                  </a:lnTo>
                  <a:lnTo>
                    <a:pt x="10" y="339"/>
                  </a:lnTo>
                  <a:lnTo>
                    <a:pt x="10" y="339"/>
                  </a:lnTo>
                  <a:lnTo>
                    <a:pt x="14" y="339"/>
                  </a:lnTo>
                  <a:lnTo>
                    <a:pt x="14" y="339"/>
                  </a:lnTo>
                  <a:lnTo>
                    <a:pt x="14" y="339"/>
                  </a:lnTo>
                  <a:lnTo>
                    <a:pt x="18" y="336"/>
                  </a:lnTo>
                  <a:lnTo>
                    <a:pt x="18" y="336"/>
                  </a:lnTo>
                  <a:lnTo>
                    <a:pt x="21" y="335"/>
                  </a:lnTo>
                  <a:lnTo>
                    <a:pt x="21" y="335"/>
                  </a:lnTo>
                  <a:lnTo>
                    <a:pt x="26" y="333"/>
                  </a:lnTo>
                  <a:lnTo>
                    <a:pt x="26" y="333"/>
                  </a:lnTo>
                  <a:lnTo>
                    <a:pt x="29" y="333"/>
                  </a:lnTo>
                  <a:lnTo>
                    <a:pt x="29" y="333"/>
                  </a:lnTo>
                  <a:lnTo>
                    <a:pt x="36" y="337"/>
                  </a:lnTo>
                  <a:lnTo>
                    <a:pt x="36" y="337"/>
                  </a:lnTo>
                  <a:lnTo>
                    <a:pt x="40" y="336"/>
                  </a:lnTo>
                  <a:lnTo>
                    <a:pt x="40" y="336"/>
                  </a:lnTo>
                  <a:lnTo>
                    <a:pt x="44" y="335"/>
                  </a:lnTo>
                  <a:lnTo>
                    <a:pt x="48" y="333"/>
                  </a:lnTo>
                  <a:lnTo>
                    <a:pt x="48" y="333"/>
                  </a:lnTo>
                  <a:lnTo>
                    <a:pt x="53" y="332"/>
                  </a:lnTo>
                  <a:lnTo>
                    <a:pt x="56" y="331"/>
                  </a:lnTo>
                  <a:lnTo>
                    <a:pt x="56" y="331"/>
                  </a:lnTo>
                  <a:lnTo>
                    <a:pt x="59" y="329"/>
                  </a:lnTo>
                  <a:lnTo>
                    <a:pt x="65" y="329"/>
                  </a:lnTo>
                  <a:lnTo>
                    <a:pt x="65" y="329"/>
                  </a:lnTo>
                  <a:lnTo>
                    <a:pt x="68" y="329"/>
                  </a:lnTo>
                  <a:lnTo>
                    <a:pt x="74" y="332"/>
                  </a:lnTo>
                  <a:lnTo>
                    <a:pt x="79" y="331"/>
                  </a:lnTo>
                  <a:lnTo>
                    <a:pt x="79" y="331"/>
                  </a:lnTo>
                  <a:lnTo>
                    <a:pt x="82" y="329"/>
                  </a:lnTo>
                  <a:lnTo>
                    <a:pt x="87" y="327"/>
                  </a:lnTo>
                  <a:lnTo>
                    <a:pt x="91" y="327"/>
                  </a:lnTo>
                  <a:lnTo>
                    <a:pt x="95" y="325"/>
                  </a:lnTo>
                  <a:lnTo>
                    <a:pt x="98" y="323"/>
                  </a:lnTo>
                  <a:lnTo>
                    <a:pt x="98" y="323"/>
                  </a:lnTo>
                  <a:lnTo>
                    <a:pt x="102" y="325"/>
                  </a:lnTo>
                  <a:lnTo>
                    <a:pt x="106" y="323"/>
                  </a:lnTo>
                  <a:lnTo>
                    <a:pt x="109" y="321"/>
                  </a:lnTo>
                  <a:lnTo>
                    <a:pt x="114" y="320"/>
                  </a:lnTo>
                  <a:lnTo>
                    <a:pt x="118" y="320"/>
                  </a:lnTo>
                  <a:lnTo>
                    <a:pt x="122" y="319"/>
                  </a:lnTo>
                  <a:lnTo>
                    <a:pt x="126" y="316"/>
                  </a:lnTo>
                  <a:lnTo>
                    <a:pt x="130" y="317"/>
                  </a:lnTo>
                  <a:lnTo>
                    <a:pt x="134" y="315"/>
                  </a:lnTo>
                  <a:lnTo>
                    <a:pt x="138" y="313"/>
                  </a:lnTo>
                  <a:lnTo>
                    <a:pt x="143" y="312"/>
                  </a:lnTo>
                  <a:lnTo>
                    <a:pt x="147" y="312"/>
                  </a:lnTo>
                  <a:lnTo>
                    <a:pt x="149" y="305"/>
                  </a:lnTo>
                  <a:lnTo>
                    <a:pt x="151" y="304"/>
                  </a:lnTo>
                  <a:lnTo>
                    <a:pt x="156" y="304"/>
                  </a:lnTo>
                  <a:lnTo>
                    <a:pt x="160" y="304"/>
                  </a:lnTo>
                  <a:lnTo>
                    <a:pt x="163" y="301"/>
                  </a:lnTo>
                  <a:lnTo>
                    <a:pt x="168" y="301"/>
                  </a:lnTo>
                  <a:lnTo>
                    <a:pt x="170" y="300"/>
                  </a:lnTo>
                  <a:lnTo>
                    <a:pt x="175" y="299"/>
                  </a:lnTo>
                  <a:lnTo>
                    <a:pt x="179" y="297"/>
                  </a:lnTo>
                  <a:lnTo>
                    <a:pt x="184" y="292"/>
                  </a:lnTo>
                  <a:lnTo>
                    <a:pt x="189" y="290"/>
                  </a:lnTo>
                  <a:lnTo>
                    <a:pt x="192" y="290"/>
                  </a:lnTo>
                  <a:lnTo>
                    <a:pt x="197" y="288"/>
                  </a:lnTo>
                  <a:lnTo>
                    <a:pt x="201" y="286"/>
                  </a:lnTo>
                  <a:lnTo>
                    <a:pt x="205" y="286"/>
                  </a:lnTo>
                  <a:lnTo>
                    <a:pt x="206" y="280"/>
                  </a:lnTo>
                  <a:lnTo>
                    <a:pt x="215" y="279"/>
                  </a:lnTo>
                  <a:lnTo>
                    <a:pt x="218" y="276"/>
                  </a:lnTo>
                  <a:lnTo>
                    <a:pt x="222" y="275"/>
                  </a:lnTo>
                  <a:lnTo>
                    <a:pt x="223" y="271"/>
                  </a:lnTo>
                  <a:lnTo>
                    <a:pt x="228" y="268"/>
                  </a:lnTo>
                  <a:lnTo>
                    <a:pt x="236" y="267"/>
                  </a:lnTo>
                  <a:lnTo>
                    <a:pt x="240" y="266"/>
                  </a:lnTo>
                  <a:lnTo>
                    <a:pt x="242" y="260"/>
                  </a:lnTo>
                  <a:lnTo>
                    <a:pt x="246" y="260"/>
                  </a:lnTo>
                  <a:lnTo>
                    <a:pt x="250" y="258"/>
                  </a:lnTo>
                  <a:lnTo>
                    <a:pt x="255" y="251"/>
                  </a:lnTo>
                  <a:lnTo>
                    <a:pt x="260" y="250"/>
                  </a:lnTo>
                  <a:lnTo>
                    <a:pt x="260" y="244"/>
                  </a:lnTo>
                  <a:lnTo>
                    <a:pt x="260" y="244"/>
                  </a:lnTo>
                  <a:lnTo>
                    <a:pt x="265" y="243"/>
                  </a:lnTo>
                  <a:lnTo>
                    <a:pt x="265" y="243"/>
                  </a:lnTo>
                  <a:lnTo>
                    <a:pt x="270" y="242"/>
                  </a:lnTo>
                  <a:lnTo>
                    <a:pt x="273" y="241"/>
                  </a:lnTo>
                  <a:lnTo>
                    <a:pt x="271" y="237"/>
                  </a:lnTo>
                  <a:lnTo>
                    <a:pt x="274" y="235"/>
                  </a:lnTo>
                  <a:lnTo>
                    <a:pt x="278" y="235"/>
                  </a:lnTo>
                  <a:lnTo>
                    <a:pt x="278" y="235"/>
                  </a:lnTo>
                  <a:lnTo>
                    <a:pt x="283" y="234"/>
                  </a:lnTo>
                  <a:lnTo>
                    <a:pt x="280" y="229"/>
                  </a:lnTo>
                  <a:lnTo>
                    <a:pt x="284" y="229"/>
                  </a:lnTo>
                  <a:lnTo>
                    <a:pt x="288" y="227"/>
                  </a:lnTo>
                  <a:lnTo>
                    <a:pt x="288" y="227"/>
                  </a:lnTo>
                  <a:lnTo>
                    <a:pt x="288" y="222"/>
                  </a:lnTo>
                  <a:lnTo>
                    <a:pt x="293" y="219"/>
                  </a:lnTo>
                  <a:lnTo>
                    <a:pt x="293" y="219"/>
                  </a:lnTo>
                  <a:lnTo>
                    <a:pt x="297" y="219"/>
                  </a:lnTo>
                  <a:lnTo>
                    <a:pt x="299" y="213"/>
                  </a:lnTo>
                  <a:lnTo>
                    <a:pt x="299" y="213"/>
                  </a:lnTo>
                  <a:lnTo>
                    <a:pt x="302" y="213"/>
                  </a:lnTo>
                  <a:lnTo>
                    <a:pt x="300" y="209"/>
                  </a:lnTo>
                  <a:lnTo>
                    <a:pt x="304" y="206"/>
                  </a:lnTo>
                  <a:lnTo>
                    <a:pt x="308" y="206"/>
                  </a:lnTo>
                  <a:lnTo>
                    <a:pt x="308" y="206"/>
                  </a:lnTo>
                  <a:lnTo>
                    <a:pt x="309" y="201"/>
                  </a:lnTo>
                  <a:lnTo>
                    <a:pt x="313" y="199"/>
                  </a:lnTo>
                  <a:lnTo>
                    <a:pt x="313" y="199"/>
                  </a:lnTo>
                  <a:lnTo>
                    <a:pt x="315" y="193"/>
                  </a:lnTo>
                  <a:lnTo>
                    <a:pt x="319" y="192"/>
                  </a:lnTo>
                  <a:lnTo>
                    <a:pt x="319" y="192"/>
                  </a:lnTo>
                  <a:lnTo>
                    <a:pt x="320" y="188"/>
                  </a:lnTo>
                  <a:lnTo>
                    <a:pt x="324" y="186"/>
                  </a:lnTo>
                  <a:lnTo>
                    <a:pt x="324" y="186"/>
                  </a:lnTo>
                  <a:lnTo>
                    <a:pt x="329" y="185"/>
                  </a:lnTo>
                  <a:lnTo>
                    <a:pt x="329" y="180"/>
                  </a:lnTo>
                  <a:lnTo>
                    <a:pt x="329" y="180"/>
                  </a:lnTo>
                  <a:lnTo>
                    <a:pt x="331" y="173"/>
                  </a:lnTo>
                  <a:lnTo>
                    <a:pt x="335" y="172"/>
                  </a:lnTo>
                  <a:lnTo>
                    <a:pt x="335" y="172"/>
                  </a:lnTo>
                  <a:lnTo>
                    <a:pt x="336" y="166"/>
                  </a:lnTo>
                  <a:lnTo>
                    <a:pt x="336" y="166"/>
                  </a:lnTo>
                  <a:lnTo>
                    <a:pt x="341" y="165"/>
                  </a:lnTo>
                  <a:lnTo>
                    <a:pt x="343" y="158"/>
                  </a:lnTo>
                  <a:lnTo>
                    <a:pt x="343" y="158"/>
                  </a:lnTo>
                  <a:lnTo>
                    <a:pt x="346" y="158"/>
                  </a:lnTo>
                  <a:lnTo>
                    <a:pt x="349" y="153"/>
                  </a:lnTo>
                  <a:lnTo>
                    <a:pt x="349" y="153"/>
                  </a:lnTo>
                  <a:lnTo>
                    <a:pt x="350" y="148"/>
                  </a:lnTo>
                  <a:lnTo>
                    <a:pt x="354" y="146"/>
                  </a:lnTo>
                  <a:lnTo>
                    <a:pt x="354" y="146"/>
                  </a:lnTo>
                  <a:lnTo>
                    <a:pt x="356" y="141"/>
                  </a:lnTo>
                  <a:lnTo>
                    <a:pt x="360" y="140"/>
                  </a:lnTo>
                  <a:lnTo>
                    <a:pt x="357" y="135"/>
                  </a:lnTo>
                  <a:lnTo>
                    <a:pt x="361" y="136"/>
                  </a:lnTo>
                  <a:lnTo>
                    <a:pt x="363" y="128"/>
                  </a:lnTo>
                  <a:lnTo>
                    <a:pt x="363" y="128"/>
                  </a:lnTo>
                  <a:lnTo>
                    <a:pt x="367" y="127"/>
                  </a:lnTo>
                  <a:lnTo>
                    <a:pt x="368" y="121"/>
                  </a:lnTo>
                  <a:lnTo>
                    <a:pt x="368" y="121"/>
                  </a:lnTo>
                  <a:lnTo>
                    <a:pt x="370" y="116"/>
                  </a:lnTo>
                  <a:lnTo>
                    <a:pt x="373" y="116"/>
                  </a:lnTo>
                  <a:lnTo>
                    <a:pt x="370" y="111"/>
                  </a:lnTo>
                  <a:lnTo>
                    <a:pt x="375" y="108"/>
                  </a:lnTo>
                  <a:lnTo>
                    <a:pt x="375" y="103"/>
                  </a:lnTo>
                  <a:lnTo>
                    <a:pt x="375" y="103"/>
                  </a:lnTo>
                  <a:lnTo>
                    <a:pt x="377" y="97"/>
                  </a:lnTo>
                  <a:lnTo>
                    <a:pt x="377" y="97"/>
                  </a:lnTo>
                  <a:lnTo>
                    <a:pt x="379" y="92"/>
                  </a:lnTo>
                  <a:lnTo>
                    <a:pt x="383" y="91"/>
                  </a:lnTo>
                  <a:lnTo>
                    <a:pt x="381" y="87"/>
                  </a:lnTo>
                  <a:lnTo>
                    <a:pt x="384" y="86"/>
                  </a:lnTo>
                  <a:lnTo>
                    <a:pt x="386" y="79"/>
                  </a:lnTo>
                  <a:lnTo>
                    <a:pt x="386" y="79"/>
                  </a:lnTo>
                  <a:lnTo>
                    <a:pt x="387" y="75"/>
                  </a:lnTo>
                  <a:lnTo>
                    <a:pt x="391" y="74"/>
                  </a:lnTo>
                  <a:lnTo>
                    <a:pt x="389" y="67"/>
                  </a:lnTo>
                  <a:lnTo>
                    <a:pt x="393" y="68"/>
                  </a:lnTo>
                  <a:lnTo>
                    <a:pt x="395" y="62"/>
                  </a:lnTo>
                  <a:lnTo>
                    <a:pt x="392" y="58"/>
                  </a:lnTo>
                  <a:lnTo>
                    <a:pt x="396" y="56"/>
                  </a:lnTo>
                  <a:lnTo>
                    <a:pt x="398" y="50"/>
                  </a:lnTo>
                  <a:lnTo>
                    <a:pt x="398" y="50"/>
                  </a:lnTo>
                  <a:lnTo>
                    <a:pt x="399" y="46"/>
                  </a:lnTo>
                  <a:lnTo>
                    <a:pt x="401" y="39"/>
                  </a:lnTo>
                  <a:lnTo>
                    <a:pt x="401" y="39"/>
                  </a:lnTo>
                  <a:lnTo>
                    <a:pt x="402" y="34"/>
                  </a:lnTo>
                  <a:lnTo>
                    <a:pt x="402" y="34"/>
                  </a:lnTo>
                  <a:lnTo>
                    <a:pt x="404" y="27"/>
                  </a:lnTo>
                  <a:lnTo>
                    <a:pt x="405" y="22"/>
                  </a:lnTo>
                  <a:lnTo>
                    <a:pt x="405" y="22"/>
                  </a:lnTo>
                  <a:lnTo>
                    <a:pt x="408" y="18"/>
                  </a:lnTo>
                  <a:lnTo>
                    <a:pt x="409" y="10"/>
                  </a:lnTo>
                  <a:lnTo>
                    <a:pt x="409" y="10"/>
                  </a:lnTo>
                  <a:lnTo>
                    <a:pt x="410" y="6"/>
                  </a:lnTo>
                  <a:lnTo>
                    <a:pt x="412" y="0"/>
                  </a:lnTo>
                  <a:lnTo>
                    <a:pt x="412" y="0"/>
                  </a:lnTo>
                  <a:lnTo>
                    <a:pt x="412" y="0"/>
                  </a:lnTo>
                  <a:lnTo>
                    <a:pt x="412" y="0"/>
                  </a:lnTo>
                  <a:lnTo>
                    <a:pt x="412" y="0"/>
                  </a:lnTo>
                  <a:lnTo>
                    <a:pt x="412" y="0"/>
                  </a:lnTo>
                  <a:lnTo>
                    <a:pt x="412" y="0"/>
                  </a:lnTo>
                  <a:lnTo>
                    <a:pt x="412" y="0"/>
                  </a:lnTo>
                  <a:lnTo>
                    <a:pt x="412" y="0"/>
                  </a:lnTo>
                  <a:lnTo>
                    <a:pt x="412" y="0"/>
                  </a:lnTo>
                  <a:lnTo>
                    <a:pt x="412" y="0"/>
                  </a:lnTo>
                  <a:lnTo>
                    <a:pt x="412" y="0"/>
                  </a:lnTo>
                  <a:lnTo>
                    <a:pt x="412" y="0"/>
                  </a:lnTo>
                  <a:lnTo>
                    <a:pt x="412" y="0"/>
                  </a:lnTo>
                  <a:lnTo>
                    <a:pt x="409" y="1"/>
                  </a:lnTo>
                  <a:lnTo>
                    <a:pt x="410" y="6"/>
                  </a:lnTo>
                  <a:lnTo>
                    <a:pt x="410" y="6"/>
                  </a:lnTo>
                  <a:lnTo>
                    <a:pt x="410" y="6"/>
                  </a:lnTo>
                  <a:lnTo>
                    <a:pt x="410" y="6"/>
                  </a:lnTo>
                  <a:lnTo>
                    <a:pt x="410" y="6"/>
                  </a:lnTo>
                  <a:lnTo>
                    <a:pt x="410" y="6"/>
                  </a:lnTo>
                  <a:lnTo>
                    <a:pt x="407" y="7"/>
                  </a:lnTo>
                  <a:lnTo>
                    <a:pt x="407" y="7"/>
                  </a:lnTo>
                  <a:lnTo>
                    <a:pt x="409" y="10"/>
                  </a:lnTo>
                  <a:lnTo>
                    <a:pt x="409" y="10"/>
                  </a:lnTo>
                  <a:lnTo>
                    <a:pt x="409" y="10"/>
                  </a:lnTo>
                  <a:lnTo>
                    <a:pt x="409" y="10"/>
                  </a:lnTo>
                  <a:lnTo>
                    <a:pt x="406" y="11"/>
                  </a:lnTo>
                  <a:lnTo>
                    <a:pt x="408" y="18"/>
                  </a:lnTo>
                  <a:lnTo>
                    <a:pt x="408" y="18"/>
                  </a:lnTo>
                  <a:lnTo>
                    <a:pt x="408" y="18"/>
                  </a:lnTo>
                  <a:lnTo>
                    <a:pt x="404" y="18"/>
                  </a:lnTo>
                  <a:lnTo>
                    <a:pt x="404" y="18"/>
                  </a:lnTo>
                  <a:lnTo>
                    <a:pt x="405" y="22"/>
                  </a:lnTo>
                  <a:lnTo>
                    <a:pt x="405" y="22"/>
                  </a:lnTo>
                  <a:lnTo>
                    <a:pt x="402" y="25"/>
                  </a:lnTo>
                  <a:lnTo>
                    <a:pt x="402" y="25"/>
                  </a:lnTo>
                  <a:lnTo>
                    <a:pt x="404" y="27"/>
                  </a:lnTo>
                  <a:lnTo>
                    <a:pt x="399" y="30"/>
                  </a:lnTo>
                  <a:lnTo>
                    <a:pt x="399" y="30"/>
                  </a:lnTo>
                  <a:lnTo>
                    <a:pt x="399" y="30"/>
                  </a:lnTo>
                  <a:lnTo>
                    <a:pt x="398" y="35"/>
                  </a:lnTo>
                  <a:lnTo>
                    <a:pt x="398" y="35"/>
                  </a:lnTo>
                  <a:lnTo>
                    <a:pt x="398" y="35"/>
                  </a:lnTo>
                  <a:lnTo>
                    <a:pt x="395" y="37"/>
                  </a:lnTo>
                  <a:lnTo>
                    <a:pt x="397" y="39"/>
                  </a:lnTo>
                  <a:lnTo>
                    <a:pt x="397" y="39"/>
                  </a:lnTo>
                  <a:lnTo>
                    <a:pt x="392" y="42"/>
                  </a:lnTo>
                  <a:lnTo>
                    <a:pt x="396" y="46"/>
                  </a:lnTo>
                  <a:lnTo>
                    <a:pt x="391" y="47"/>
                  </a:lnTo>
                  <a:lnTo>
                    <a:pt x="391" y="47"/>
                  </a:lnTo>
                  <a:lnTo>
                    <a:pt x="391" y="47"/>
                  </a:lnTo>
                  <a:lnTo>
                    <a:pt x="389" y="52"/>
                  </a:lnTo>
                  <a:lnTo>
                    <a:pt x="389" y="52"/>
                  </a:lnTo>
                  <a:lnTo>
                    <a:pt x="386" y="54"/>
                  </a:lnTo>
                  <a:lnTo>
                    <a:pt x="387" y="58"/>
                  </a:lnTo>
                  <a:lnTo>
                    <a:pt x="384" y="59"/>
                  </a:lnTo>
                  <a:lnTo>
                    <a:pt x="384" y="59"/>
                  </a:lnTo>
                  <a:lnTo>
                    <a:pt x="386" y="64"/>
                  </a:lnTo>
                  <a:lnTo>
                    <a:pt x="384" y="66"/>
                  </a:lnTo>
                  <a:lnTo>
                    <a:pt x="384" y="66"/>
                  </a:lnTo>
                  <a:lnTo>
                    <a:pt x="381" y="71"/>
                  </a:lnTo>
                  <a:lnTo>
                    <a:pt x="381" y="71"/>
                  </a:lnTo>
                  <a:lnTo>
                    <a:pt x="377" y="71"/>
                  </a:lnTo>
                  <a:lnTo>
                    <a:pt x="380" y="76"/>
                  </a:lnTo>
                  <a:lnTo>
                    <a:pt x="375" y="79"/>
                  </a:lnTo>
                  <a:lnTo>
                    <a:pt x="375" y="79"/>
                  </a:lnTo>
                  <a:lnTo>
                    <a:pt x="374" y="83"/>
                  </a:lnTo>
                  <a:lnTo>
                    <a:pt x="374" y="83"/>
                  </a:lnTo>
                  <a:lnTo>
                    <a:pt x="370" y="84"/>
                  </a:lnTo>
                  <a:lnTo>
                    <a:pt x="372" y="90"/>
                  </a:lnTo>
                  <a:lnTo>
                    <a:pt x="369" y="90"/>
                  </a:lnTo>
                  <a:lnTo>
                    <a:pt x="368" y="96"/>
                  </a:lnTo>
                  <a:lnTo>
                    <a:pt x="368" y="96"/>
                  </a:lnTo>
                  <a:lnTo>
                    <a:pt x="363" y="97"/>
                  </a:lnTo>
                  <a:lnTo>
                    <a:pt x="367" y="101"/>
                  </a:lnTo>
                  <a:lnTo>
                    <a:pt x="362" y="101"/>
                  </a:lnTo>
                  <a:lnTo>
                    <a:pt x="362" y="101"/>
                  </a:lnTo>
                  <a:lnTo>
                    <a:pt x="360" y="108"/>
                  </a:lnTo>
                  <a:lnTo>
                    <a:pt x="357" y="108"/>
                  </a:lnTo>
                  <a:lnTo>
                    <a:pt x="359" y="113"/>
                  </a:lnTo>
                  <a:lnTo>
                    <a:pt x="355" y="115"/>
                  </a:lnTo>
                  <a:lnTo>
                    <a:pt x="355" y="115"/>
                  </a:lnTo>
                  <a:lnTo>
                    <a:pt x="353" y="119"/>
                  </a:lnTo>
                  <a:lnTo>
                    <a:pt x="350" y="121"/>
                  </a:lnTo>
                  <a:lnTo>
                    <a:pt x="350" y="121"/>
                  </a:lnTo>
                  <a:lnTo>
                    <a:pt x="348" y="129"/>
                  </a:lnTo>
                  <a:lnTo>
                    <a:pt x="343" y="128"/>
                  </a:lnTo>
                  <a:lnTo>
                    <a:pt x="346" y="133"/>
                  </a:lnTo>
                  <a:lnTo>
                    <a:pt x="343" y="133"/>
                  </a:lnTo>
                  <a:lnTo>
                    <a:pt x="338" y="135"/>
                  </a:lnTo>
                  <a:lnTo>
                    <a:pt x="341" y="140"/>
                  </a:lnTo>
                  <a:lnTo>
                    <a:pt x="336" y="140"/>
                  </a:lnTo>
                  <a:lnTo>
                    <a:pt x="333" y="143"/>
                  </a:lnTo>
                  <a:lnTo>
                    <a:pt x="335" y="145"/>
                  </a:lnTo>
                  <a:lnTo>
                    <a:pt x="331" y="148"/>
                  </a:lnTo>
                  <a:lnTo>
                    <a:pt x="329" y="152"/>
                  </a:lnTo>
                  <a:lnTo>
                    <a:pt x="325" y="153"/>
                  </a:lnTo>
                  <a:lnTo>
                    <a:pt x="325" y="153"/>
                  </a:lnTo>
                  <a:lnTo>
                    <a:pt x="324" y="160"/>
                  </a:lnTo>
                  <a:lnTo>
                    <a:pt x="320" y="161"/>
                  </a:lnTo>
                  <a:lnTo>
                    <a:pt x="320" y="161"/>
                  </a:lnTo>
                  <a:lnTo>
                    <a:pt x="319" y="166"/>
                  </a:lnTo>
                  <a:lnTo>
                    <a:pt x="315" y="168"/>
                  </a:lnTo>
                  <a:lnTo>
                    <a:pt x="310" y="169"/>
                  </a:lnTo>
                  <a:lnTo>
                    <a:pt x="313" y="173"/>
                  </a:lnTo>
                  <a:lnTo>
                    <a:pt x="309" y="173"/>
                  </a:lnTo>
                  <a:lnTo>
                    <a:pt x="308" y="178"/>
                  </a:lnTo>
                  <a:lnTo>
                    <a:pt x="304" y="180"/>
                  </a:lnTo>
                  <a:lnTo>
                    <a:pt x="304" y="180"/>
                  </a:lnTo>
                  <a:lnTo>
                    <a:pt x="302" y="188"/>
                  </a:lnTo>
                  <a:lnTo>
                    <a:pt x="298" y="188"/>
                  </a:lnTo>
                  <a:lnTo>
                    <a:pt x="294" y="189"/>
                  </a:lnTo>
                  <a:lnTo>
                    <a:pt x="292" y="194"/>
                  </a:lnTo>
                  <a:lnTo>
                    <a:pt x="292" y="194"/>
                  </a:lnTo>
                  <a:lnTo>
                    <a:pt x="288" y="194"/>
                  </a:lnTo>
                  <a:lnTo>
                    <a:pt x="287" y="202"/>
                  </a:lnTo>
                  <a:lnTo>
                    <a:pt x="284" y="202"/>
                  </a:lnTo>
                  <a:lnTo>
                    <a:pt x="279" y="202"/>
                  </a:lnTo>
                  <a:lnTo>
                    <a:pt x="282" y="209"/>
                  </a:lnTo>
                  <a:lnTo>
                    <a:pt x="277" y="209"/>
                  </a:lnTo>
                  <a:lnTo>
                    <a:pt x="274" y="209"/>
                  </a:lnTo>
                  <a:lnTo>
                    <a:pt x="273" y="215"/>
                  </a:lnTo>
                  <a:lnTo>
                    <a:pt x="269" y="217"/>
                  </a:lnTo>
                  <a:lnTo>
                    <a:pt x="264" y="218"/>
                  </a:lnTo>
                  <a:lnTo>
                    <a:pt x="264" y="218"/>
                  </a:lnTo>
                  <a:lnTo>
                    <a:pt x="262" y="223"/>
                  </a:lnTo>
                  <a:lnTo>
                    <a:pt x="260" y="225"/>
                  </a:lnTo>
                  <a:lnTo>
                    <a:pt x="255" y="225"/>
                  </a:lnTo>
                  <a:lnTo>
                    <a:pt x="253" y="230"/>
                  </a:lnTo>
                  <a:lnTo>
                    <a:pt x="249" y="231"/>
                  </a:lnTo>
                  <a:lnTo>
                    <a:pt x="247" y="233"/>
                  </a:lnTo>
                  <a:lnTo>
                    <a:pt x="247" y="233"/>
                  </a:lnTo>
                  <a:lnTo>
                    <a:pt x="245" y="239"/>
                  </a:lnTo>
                  <a:lnTo>
                    <a:pt x="240" y="241"/>
                  </a:lnTo>
                  <a:lnTo>
                    <a:pt x="235" y="242"/>
                  </a:lnTo>
                  <a:lnTo>
                    <a:pt x="232" y="242"/>
                  </a:lnTo>
                  <a:lnTo>
                    <a:pt x="230" y="247"/>
                  </a:lnTo>
                  <a:lnTo>
                    <a:pt x="227" y="250"/>
                  </a:lnTo>
                  <a:lnTo>
                    <a:pt x="222" y="250"/>
                  </a:lnTo>
                  <a:lnTo>
                    <a:pt x="219" y="251"/>
                  </a:lnTo>
                  <a:lnTo>
                    <a:pt x="217" y="256"/>
                  </a:lnTo>
                  <a:lnTo>
                    <a:pt x="217" y="256"/>
                  </a:lnTo>
                  <a:lnTo>
                    <a:pt x="213" y="259"/>
                  </a:lnTo>
                  <a:lnTo>
                    <a:pt x="209" y="258"/>
                  </a:lnTo>
                  <a:lnTo>
                    <a:pt x="205" y="260"/>
                  </a:lnTo>
                  <a:lnTo>
                    <a:pt x="204" y="264"/>
                  </a:lnTo>
                  <a:lnTo>
                    <a:pt x="199" y="267"/>
                  </a:lnTo>
                  <a:lnTo>
                    <a:pt x="195" y="268"/>
                  </a:lnTo>
                  <a:lnTo>
                    <a:pt x="191" y="270"/>
                  </a:lnTo>
                  <a:lnTo>
                    <a:pt x="187" y="270"/>
                  </a:lnTo>
                  <a:lnTo>
                    <a:pt x="186" y="275"/>
                  </a:lnTo>
                  <a:lnTo>
                    <a:pt x="182" y="276"/>
                  </a:lnTo>
                  <a:lnTo>
                    <a:pt x="178" y="278"/>
                  </a:lnTo>
                  <a:lnTo>
                    <a:pt x="174" y="279"/>
                  </a:lnTo>
                  <a:lnTo>
                    <a:pt x="169" y="280"/>
                  </a:lnTo>
                  <a:lnTo>
                    <a:pt x="165" y="282"/>
                  </a:lnTo>
                  <a:lnTo>
                    <a:pt x="162" y="282"/>
                  </a:lnTo>
                  <a:lnTo>
                    <a:pt x="159" y="283"/>
                  </a:lnTo>
                  <a:lnTo>
                    <a:pt x="156" y="290"/>
                  </a:lnTo>
                  <a:lnTo>
                    <a:pt x="152" y="290"/>
                  </a:lnTo>
                  <a:lnTo>
                    <a:pt x="148" y="291"/>
                  </a:lnTo>
                  <a:lnTo>
                    <a:pt x="145" y="293"/>
                  </a:lnTo>
                  <a:lnTo>
                    <a:pt x="145" y="293"/>
                  </a:lnTo>
                  <a:lnTo>
                    <a:pt x="141" y="293"/>
                  </a:lnTo>
                  <a:lnTo>
                    <a:pt x="137" y="295"/>
                  </a:lnTo>
                  <a:lnTo>
                    <a:pt x="133" y="293"/>
                  </a:lnTo>
                  <a:lnTo>
                    <a:pt x="129" y="296"/>
                  </a:lnTo>
                  <a:lnTo>
                    <a:pt x="124" y="296"/>
                  </a:lnTo>
                  <a:lnTo>
                    <a:pt x="121" y="297"/>
                  </a:lnTo>
                  <a:lnTo>
                    <a:pt x="117" y="300"/>
                  </a:lnTo>
                  <a:lnTo>
                    <a:pt x="112" y="300"/>
                  </a:lnTo>
                  <a:lnTo>
                    <a:pt x="109" y="301"/>
                  </a:lnTo>
                  <a:lnTo>
                    <a:pt x="100" y="304"/>
                  </a:lnTo>
                  <a:lnTo>
                    <a:pt x="96" y="305"/>
                  </a:lnTo>
                  <a:lnTo>
                    <a:pt x="92" y="305"/>
                  </a:lnTo>
                  <a:lnTo>
                    <a:pt x="89" y="307"/>
                  </a:lnTo>
                  <a:lnTo>
                    <a:pt x="85" y="308"/>
                  </a:lnTo>
                  <a:lnTo>
                    <a:pt x="81" y="308"/>
                  </a:lnTo>
                  <a:lnTo>
                    <a:pt x="77" y="311"/>
                  </a:lnTo>
                  <a:lnTo>
                    <a:pt x="73" y="312"/>
                  </a:lnTo>
                  <a:lnTo>
                    <a:pt x="68" y="312"/>
                  </a:lnTo>
                  <a:lnTo>
                    <a:pt x="65" y="313"/>
                  </a:lnTo>
                  <a:lnTo>
                    <a:pt x="61" y="315"/>
                  </a:lnTo>
                  <a:lnTo>
                    <a:pt x="54" y="311"/>
                  </a:lnTo>
                  <a:lnTo>
                    <a:pt x="51" y="312"/>
                  </a:lnTo>
                  <a:lnTo>
                    <a:pt x="47" y="313"/>
                  </a:lnTo>
                  <a:lnTo>
                    <a:pt x="42" y="315"/>
                  </a:lnTo>
                  <a:lnTo>
                    <a:pt x="38" y="315"/>
                  </a:lnTo>
                  <a:lnTo>
                    <a:pt x="35" y="316"/>
                  </a:lnTo>
                  <a:lnTo>
                    <a:pt x="30" y="317"/>
                  </a:lnTo>
                  <a:lnTo>
                    <a:pt x="25" y="313"/>
                  </a:lnTo>
                  <a:lnTo>
                    <a:pt x="20" y="315"/>
                  </a:lnTo>
                  <a:lnTo>
                    <a:pt x="16" y="317"/>
                  </a:lnTo>
                  <a:lnTo>
                    <a:pt x="13" y="316"/>
                  </a:lnTo>
                  <a:lnTo>
                    <a:pt x="8" y="319"/>
                  </a:lnTo>
                  <a:lnTo>
                    <a:pt x="8" y="319"/>
                  </a:lnTo>
                  <a:lnTo>
                    <a:pt x="4" y="320"/>
                  </a:lnTo>
                  <a:lnTo>
                    <a:pt x="1" y="325"/>
                  </a:lnTo>
                  <a:lnTo>
                    <a:pt x="0" y="329"/>
                  </a:lnTo>
                  <a:lnTo>
                    <a:pt x="0" y="336"/>
                  </a:lnTo>
                  <a:lnTo>
                    <a:pt x="0" y="336"/>
                  </a:lnTo>
                  <a:lnTo>
                    <a:pt x="0" y="336"/>
                  </a:lnTo>
                </a:path>
              </a:pathLst>
            </a:custGeom>
            <a:gradFill rotWithShape="0">
              <a:gsLst>
                <a:gs pos="0">
                  <a:srgbClr val="FF6633"/>
                </a:gs>
                <a:gs pos="100000">
                  <a:srgbClr val="FF6633">
                    <a:gamma/>
                    <a:tint val="60000"/>
                    <a:invGamma/>
                  </a:srgbClr>
                </a:gs>
              </a:gsLst>
              <a:lin ang="18900000" scaled="1"/>
            </a:gradFill>
            <a:ln w="12700" cap="rnd" cmpd="sng">
              <a:solidFill>
                <a:srgbClr val="FF6633"/>
              </a:solidFill>
              <a:prstDash val="solid"/>
              <a:round/>
              <a:headEnd/>
              <a:tailEnd/>
            </a:ln>
            <a:effectLst/>
          </p:spPr>
          <p:txBody>
            <a:bodyPr/>
            <a:lstStyle/>
            <a:p>
              <a:endParaRPr lang="es-MX"/>
            </a:p>
          </p:txBody>
        </p:sp>
        <p:sp>
          <p:nvSpPr>
            <p:cNvPr id="280629" name="Freeform 53"/>
            <p:cNvSpPr>
              <a:spLocks/>
            </p:cNvSpPr>
            <p:nvPr/>
          </p:nvSpPr>
          <p:spPr bwMode="blackGray">
            <a:xfrm>
              <a:off x="4124" y="1538"/>
              <a:ext cx="267" cy="124"/>
            </a:xfrm>
            <a:custGeom>
              <a:avLst/>
              <a:gdLst/>
              <a:ahLst/>
              <a:cxnLst>
                <a:cxn ang="0">
                  <a:pos x="11" y="68"/>
                </a:cxn>
                <a:cxn ang="0">
                  <a:pos x="0" y="123"/>
                </a:cxn>
                <a:cxn ang="0">
                  <a:pos x="250" y="56"/>
                </a:cxn>
                <a:cxn ang="0">
                  <a:pos x="266" y="0"/>
                </a:cxn>
                <a:cxn ang="0">
                  <a:pos x="11" y="68"/>
                </a:cxn>
              </a:cxnLst>
              <a:rect l="0" t="0" r="r" b="b"/>
              <a:pathLst>
                <a:path w="267" h="124">
                  <a:moveTo>
                    <a:pt x="11" y="68"/>
                  </a:moveTo>
                  <a:lnTo>
                    <a:pt x="0" y="123"/>
                  </a:lnTo>
                  <a:lnTo>
                    <a:pt x="250" y="56"/>
                  </a:lnTo>
                  <a:lnTo>
                    <a:pt x="266" y="0"/>
                  </a:lnTo>
                  <a:lnTo>
                    <a:pt x="11" y="68"/>
                  </a:lnTo>
                </a:path>
              </a:pathLst>
            </a:custGeom>
            <a:gradFill rotWithShape="0">
              <a:gsLst>
                <a:gs pos="0">
                  <a:srgbClr val="FF6633">
                    <a:gamma/>
                    <a:tint val="80000"/>
                    <a:invGamma/>
                  </a:srgbClr>
                </a:gs>
                <a:gs pos="100000">
                  <a:srgbClr val="FF6633"/>
                </a:gs>
              </a:gsLst>
              <a:lin ang="18900000" scaled="1"/>
            </a:gradFill>
            <a:ln w="12700" cap="rnd" cmpd="sng">
              <a:solidFill>
                <a:srgbClr val="FF6633"/>
              </a:solidFill>
              <a:prstDash val="solid"/>
              <a:round/>
              <a:headEnd/>
              <a:tailEnd/>
            </a:ln>
            <a:effectLst/>
          </p:spPr>
          <p:txBody>
            <a:bodyPr/>
            <a:lstStyle/>
            <a:p>
              <a:endParaRPr lang="es-MX"/>
            </a:p>
          </p:txBody>
        </p:sp>
        <p:sp>
          <p:nvSpPr>
            <p:cNvPr id="280630" name="Freeform 54"/>
            <p:cNvSpPr>
              <a:spLocks/>
            </p:cNvSpPr>
            <p:nvPr/>
          </p:nvSpPr>
          <p:spPr bwMode="blackGray">
            <a:xfrm>
              <a:off x="4376" y="1538"/>
              <a:ext cx="171" cy="346"/>
            </a:xfrm>
            <a:custGeom>
              <a:avLst/>
              <a:gdLst/>
              <a:ahLst/>
              <a:cxnLst>
                <a:cxn ang="0">
                  <a:pos x="14" y="0"/>
                </a:cxn>
                <a:cxn ang="0">
                  <a:pos x="170" y="289"/>
                </a:cxn>
                <a:cxn ang="0">
                  <a:pos x="154" y="345"/>
                </a:cxn>
                <a:cxn ang="0">
                  <a:pos x="0" y="56"/>
                </a:cxn>
                <a:cxn ang="0">
                  <a:pos x="14" y="0"/>
                </a:cxn>
              </a:cxnLst>
              <a:rect l="0" t="0" r="r" b="b"/>
              <a:pathLst>
                <a:path w="171" h="346">
                  <a:moveTo>
                    <a:pt x="14" y="0"/>
                  </a:moveTo>
                  <a:lnTo>
                    <a:pt x="170" y="289"/>
                  </a:lnTo>
                  <a:lnTo>
                    <a:pt x="154" y="345"/>
                  </a:lnTo>
                  <a:lnTo>
                    <a:pt x="0" y="56"/>
                  </a:lnTo>
                  <a:lnTo>
                    <a:pt x="14" y="0"/>
                  </a:lnTo>
                </a:path>
              </a:pathLst>
            </a:custGeom>
            <a:gradFill rotWithShape="0">
              <a:gsLst>
                <a:gs pos="0">
                  <a:srgbClr val="FF6633"/>
                </a:gs>
                <a:gs pos="100000">
                  <a:srgbClr val="FF6633">
                    <a:gamma/>
                    <a:tint val="70196"/>
                    <a:invGamma/>
                  </a:srgbClr>
                </a:gs>
              </a:gsLst>
              <a:lin ang="0" scaled="1"/>
            </a:gradFill>
            <a:ln w="12700" cap="rnd" cmpd="sng">
              <a:solidFill>
                <a:srgbClr val="FF6633"/>
              </a:solidFill>
              <a:prstDash val="solid"/>
              <a:round/>
              <a:headEnd/>
              <a:tailEnd/>
            </a:ln>
            <a:effectLst/>
          </p:spPr>
          <p:txBody>
            <a:bodyPr/>
            <a:lstStyle/>
            <a:p>
              <a:endParaRPr lang="es-MX"/>
            </a:p>
          </p:txBody>
        </p: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4 Marcador de número de diapositiva"/>
          <p:cNvSpPr>
            <a:spLocks noGrp="1"/>
          </p:cNvSpPr>
          <p:nvPr>
            <p:ph type="sldNum" sz="quarter" idx="12"/>
          </p:nvPr>
        </p:nvSpPr>
        <p:spPr/>
        <p:txBody>
          <a:bodyPr/>
          <a:lstStyle/>
          <a:p>
            <a:fld id="{8821F4CC-2E1D-4768-803C-02153652EC53}" type="slidenum">
              <a:rPr lang="en-US"/>
              <a:pPr/>
              <a:t>72</a:t>
            </a:fld>
            <a:endParaRPr lang="en-US"/>
          </a:p>
        </p:txBody>
      </p:sp>
      <p:sp>
        <p:nvSpPr>
          <p:cNvPr id="281602" name="Rectangle 2"/>
          <p:cNvSpPr>
            <a:spLocks noGrp="1" noChangeArrowheads="1"/>
          </p:cNvSpPr>
          <p:nvPr>
            <p:ph type="title"/>
          </p:nvPr>
        </p:nvSpPr>
        <p:spPr/>
        <p:txBody>
          <a:bodyPr/>
          <a:lstStyle/>
          <a:p>
            <a:pPr>
              <a:tabLst>
                <a:tab pos="7143750" algn="l"/>
              </a:tabLst>
            </a:pPr>
            <a:r>
              <a:rPr lang="en-GB"/>
              <a:t>Carga y Mantenimiento de un A.D.</a:t>
            </a:r>
            <a:endParaRPr lang="es-ES_tradnl"/>
          </a:p>
        </p:txBody>
      </p:sp>
      <p:sp>
        <p:nvSpPr>
          <p:cNvPr id="281603" name="Rectangle 3"/>
          <p:cNvSpPr>
            <a:spLocks noChangeArrowheads="1"/>
          </p:cNvSpPr>
          <p:nvPr/>
        </p:nvSpPr>
        <p:spPr bwMode="auto">
          <a:xfrm>
            <a:off x="762000" y="1828800"/>
            <a:ext cx="7299325" cy="461963"/>
          </a:xfrm>
          <a:prstGeom prst="rect">
            <a:avLst/>
          </a:prstGeom>
          <a:noFill/>
          <a:ln w="9525">
            <a:noFill/>
            <a:miter lim="800000"/>
            <a:headEnd/>
            <a:tailEnd/>
          </a:ln>
          <a:effectLst/>
        </p:spPr>
        <p:txBody>
          <a:bodyPr lIns="92075" tIns="46038" rIns="92075" bIns="46038"/>
          <a:lstStyle/>
          <a:p>
            <a:pPr eaLnBrk="1" hangingPunct="1"/>
            <a:r>
              <a:rPr lang="es-ES" sz="2800">
                <a:solidFill>
                  <a:srgbClr val="A41512"/>
                </a:solidFill>
                <a:latin typeface="Arial" charset="0"/>
              </a:rPr>
              <a:t>Transform</a:t>
            </a:r>
            <a:r>
              <a:rPr lang="es-ES_tradnl" sz="2800">
                <a:solidFill>
                  <a:srgbClr val="A41512"/>
                </a:solidFill>
                <a:latin typeface="Arial" charset="0"/>
              </a:rPr>
              <a:t>ación.</a:t>
            </a:r>
            <a:endParaRPr lang="es-ES" sz="2800">
              <a:solidFill>
                <a:srgbClr val="A41512"/>
              </a:solidFill>
              <a:latin typeface="Arial" charset="0"/>
            </a:endParaRPr>
          </a:p>
        </p:txBody>
      </p:sp>
      <p:sp>
        <p:nvSpPr>
          <p:cNvPr id="281604" name="Rectangle 4"/>
          <p:cNvSpPr>
            <a:spLocks noChangeArrowheads="1"/>
          </p:cNvSpPr>
          <p:nvPr/>
        </p:nvSpPr>
        <p:spPr bwMode="auto">
          <a:xfrm>
            <a:off x="661988" y="2528888"/>
            <a:ext cx="7385050" cy="396875"/>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spcBef>
                <a:spcPct val="20000"/>
              </a:spcBef>
              <a:buClr>
                <a:schemeClr val="accent1"/>
              </a:buClr>
              <a:buFontTx/>
              <a:buChar char="–"/>
              <a:tabLst>
                <a:tab pos="576263" algn="l"/>
              </a:tabLst>
            </a:pPr>
            <a:r>
              <a:rPr lang="es-ES_tradnl" sz="2000">
                <a:solidFill>
                  <a:schemeClr val="accent2"/>
                </a:solidFill>
                <a:latin typeface="Arial" charset="0"/>
              </a:rPr>
              <a:t>Claves con estructura:</a:t>
            </a:r>
            <a:r>
              <a:rPr lang="es-ES_tradnl" sz="2000">
                <a:latin typeface="Arial" charset="0"/>
              </a:rPr>
              <a:t> descomponer en valores atómicos</a:t>
            </a:r>
            <a:endParaRPr lang="es-ES" sz="2000">
              <a:latin typeface="Arial" charset="0"/>
            </a:endParaRPr>
          </a:p>
        </p:txBody>
      </p:sp>
      <p:sp>
        <p:nvSpPr>
          <p:cNvPr id="281605" name="Rectangle 5"/>
          <p:cNvSpPr>
            <a:spLocks noChangeArrowheads="1"/>
          </p:cNvSpPr>
          <p:nvPr/>
        </p:nvSpPr>
        <p:spPr bwMode="auto">
          <a:xfrm>
            <a:off x="3259138" y="5705475"/>
            <a:ext cx="1085850" cy="587375"/>
          </a:xfrm>
          <a:prstGeom prst="rect">
            <a:avLst/>
          </a:prstGeom>
          <a:noFill/>
          <a:ln w="9525">
            <a:noFill/>
            <a:miter lim="800000"/>
            <a:headEnd/>
            <a:tailEnd/>
          </a:ln>
          <a:effectLst/>
        </p:spPr>
        <p:txBody>
          <a:bodyPr lIns="92075" tIns="46038" rIns="92075" bIns="46038">
            <a:spAutoFit/>
          </a:bodyPr>
          <a:lstStyle/>
          <a:p>
            <a:pPr defTabSz="868363">
              <a:lnSpc>
                <a:spcPct val="90000"/>
              </a:lnSpc>
              <a:spcBef>
                <a:spcPct val="30000"/>
              </a:spcBef>
            </a:pPr>
            <a:r>
              <a:rPr lang="es-ES_tradnl" sz="1800" b="1">
                <a:solidFill>
                  <a:schemeClr val="accent2"/>
                </a:solidFill>
                <a:latin typeface="Arial" charset="0"/>
              </a:rPr>
              <a:t>código del país</a:t>
            </a:r>
            <a:endParaRPr lang="es-ES" sz="1800" b="1">
              <a:solidFill>
                <a:schemeClr val="accent2"/>
              </a:solidFill>
              <a:latin typeface="Arial" charset="0"/>
            </a:endParaRPr>
          </a:p>
        </p:txBody>
      </p:sp>
      <p:sp>
        <p:nvSpPr>
          <p:cNvPr id="281606" name="Rectangle 6"/>
          <p:cNvSpPr>
            <a:spLocks noChangeArrowheads="1"/>
          </p:cNvSpPr>
          <p:nvPr/>
        </p:nvSpPr>
        <p:spPr bwMode="auto">
          <a:xfrm>
            <a:off x="4325938" y="5705475"/>
            <a:ext cx="1085850" cy="587375"/>
          </a:xfrm>
          <a:prstGeom prst="rect">
            <a:avLst/>
          </a:prstGeom>
          <a:noFill/>
          <a:ln w="9525">
            <a:noFill/>
            <a:miter lim="800000"/>
            <a:headEnd/>
            <a:tailEnd/>
          </a:ln>
          <a:effectLst/>
        </p:spPr>
        <p:txBody>
          <a:bodyPr lIns="92075" tIns="46038" rIns="92075" bIns="46038">
            <a:spAutoFit/>
          </a:bodyPr>
          <a:lstStyle/>
          <a:p>
            <a:pPr defTabSz="868363">
              <a:lnSpc>
                <a:spcPct val="90000"/>
              </a:lnSpc>
              <a:spcBef>
                <a:spcPct val="30000"/>
              </a:spcBef>
            </a:pPr>
            <a:r>
              <a:rPr lang="es-ES_tradnl" sz="1800" b="1">
                <a:solidFill>
                  <a:srgbClr val="CC0000"/>
                </a:solidFill>
                <a:latin typeface="Arial" charset="0"/>
              </a:rPr>
              <a:t>zona de ventas</a:t>
            </a:r>
            <a:endParaRPr lang="es-ES" sz="1800" b="1">
              <a:solidFill>
                <a:srgbClr val="CC0000"/>
              </a:solidFill>
              <a:latin typeface="Arial" charset="0"/>
            </a:endParaRPr>
          </a:p>
        </p:txBody>
      </p:sp>
      <p:sp>
        <p:nvSpPr>
          <p:cNvPr id="281607" name="Rectangle 7"/>
          <p:cNvSpPr>
            <a:spLocks noChangeArrowheads="1"/>
          </p:cNvSpPr>
          <p:nvPr/>
        </p:nvSpPr>
        <p:spPr bwMode="auto">
          <a:xfrm>
            <a:off x="5468938" y="5705475"/>
            <a:ext cx="1403350" cy="587375"/>
          </a:xfrm>
          <a:prstGeom prst="rect">
            <a:avLst/>
          </a:prstGeom>
          <a:noFill/>
          <a:ln w="9525">
            <a:noFill/>
            <a:miter lim="800000"/>
            <a:headEnd/>
            <a:tailEnd/>
          </a:ln>
          <a:effectLst/>
        </p:spPr>
        <p:txBody>
          <a:bodyPr lIns="92075" tIns="46038" rIns="92075" bIns="46038">
            <a:spAutoFit/>
          </a:bodyPr>
          <a:lstStyle/>
          <a:p>
            <a:pPr defTabSz="868363">
              <a:lnSpc>
                <a:spcPct val="90000"/>
              </a:lnSpc>
              <a:spcBef>
                <a:spcPct val="30000"/>
              </a:spcBef>
            </a:pPr>
            <a:r>
              <a:rPr lang="es-ES_tradnl" sz="1800" b="1">
                <a:solidFill>
                  <a:srgbClr val="000099"/>
                </a:solidFill>
                <a:latin typeface="Arial" charset="0"/>
              </a:rPr>
              <a:t>número de producto</a:t>
            </a:r>
            <a:endParaRPr lang="es-ES" sz="1800" b="1">
              <a:solidFill>
                <a:srgbClr val="000099"/>
              </a:solidFill>
              <a:latin typeface="Arial" charset="0"/>
            </a:endParaRPr>
          </a:p>
        </p:txBody>
      </p:sp>
      <p:sp>
        <p:nvSpPr>
          <p:cNvPr id="281608" name="Rectangle 8"/>
          <p:cNvSpPr>
            <a:spLocks noChangeArrowheads="1"/>
          </p:cNvSpPr>
          <p:nvPr/>
        </p:nvSpPr>
        <p:spPr bwMode="auto">
          <a:xfrm>
            <a:off x="6954838" y="5730875"/>
            <a:ext cx="1682750" cy="587375"/>
          </a:xfrm>
          <a:prstGeom prst="rect">
            <a:avLst/>
          </a:prstGeom>
          <a:noFill/>
          <a:ln w="9525">
            <a:noFill/>
            <a:miter lim="800000"/>
            <a:headEnd/>
            <a:tailEnd/>
          </a:ln>
          <a:effectLst/>
        </p:spPr>
        <p:txBody>
          <a:bodyPr lIns="92075" tIns="46038" rIns="92075" bIns="46038">
            <a:spAutoFit/>
          </a:bodyPr>
          <a:lstStyle/>
          <a:p>
            <a:pPr defTabSz="868363">
              <a:lnSpc>
                <a:spcPct val="90000"/>
              </a:lnSpc>
              <a:spcBef>
                <a:spcPct val="30000"/>
              </a:spcBef>
            </a:pPr>
            <a:r>
              <a:rPr lang="es-ES_tradnl" sz="1800" b="1">
                <a:solidFill>
                  <a:srgbClr val="B760F9"/>
                </a:solidFill>
                <a:latin typeface="Arial" charset="0"/>
              </a:rPr>
              <a:t>código de vendedor</a:t>
            </a:r>
            <a:endParaRPr lang="es-ES" sz="1800" b="1">
              <a:solidFill>
                <a:srgbClr val="B760F9"/>
              </a:solidFill>
              <a:latin typeface="Arial" charset="0"/>
            </a:endParaRPr>
          </a:p>
        </p:txBody>
      </p:sp>
      <p:sp>
        <p:nvSpPr>
          <p:cNvPr id="281609" name="Rectangle 9"/>
          <p:cNvSpPr>
            <a:spLocks noChangeArrowheads="1"/>
          </p:cNvSpPr>
          <p:nvPr/>
        </p:nvSpPr>
        <p:spPr bwMode="auto">
          <a:xfrm>
            <a:off x="1846263" y="4597400"/>
            <a:ext cx="5032375" cy="393700"/>
          </a:xfrm>
          <a:prstGeom prst="rect">
            <a:avLst/>
          </a:prstGeom>
          <a:noFill/>
          <a:ln w="9525">
            <a:noFill/>
            <a:miter lim="800000"/>
            <a:headEnd/>
            <a:tailEnd/>
          </a:ln>
          <a:effectLst/>
        </p:spPr>
        <p:txBody>
          <a:bodyPr wrap="none" lIns="92075" tIns="46038" rIns="92075" bIns="46038">
            <a:spAutoFit/>
          </a:bodyPr>
          <a:lstStyle/>
          <a:p>
            <a:pPr>
              <a:lnSpc>
                <a:spcPct val="90000"/>
              </a:lnSpc>
              <a:spcBef>
                <a:spcPct val="30000"/>
              </a:spcBef>
            </a:pPr>
            <a:r>
              <a:rPr lang="es-ES_tradnl" sz="2200" b="1">
                <a:latin typeface="Arial" charset="0"/>
              </a:rPr>
              <a:t>Código de producto</a:t>
            </a:r>
            <a:r>
              <a:rPr lang="es-ES" sz="2200" b="1">
                <a:latin typeface="Arial" charset="0"/>
              </a:rPr>
              <a:t> =  </a:t>
            </a:r>
            <a:r>
              <a:rPr lang="es-ES" sz="2200" b="1">
                <a:solidFill>
                  <a:schemeClr val="accent2"/>
                </a:solidFill>
                <a:latin typeface="Arial" charset="0"/>
              </a:rPr>
              <a:t>12</a:t>
            </a:r>
            <a:r>
              <a:rPr lang="es-ES" sz="2200" b="1">
                <a:solidFill>
                  <a:srgbClr val="CC0000"/>
                </a:solidFill>
                <a:latin typeface="Arial" charset="0"/>
              </a:rPr>
              <a:t>M</a:t>
            </a:r>
            <a:r>
              <a:rPr lang="es-ES" sz="2200" b="1">
                <a:solidFill>
                  <a:srgbClr val="000099"/>
                </a:solidFill>
                <a:latin typeface="Arial" charset="0"/>
              </a:rPr>
              <a:t>65431</a:t>
            </a:r>
            <a:r>
              <a:rPr lang="es-ES" sz="2200" b="1">
                <a:solidFill>
                  <a:srgbClr val="B760F9"/>
                </a:solidFill>
                <a:latin typeface="Arial" charset="0"/>
              </a:rPr>
              <a:t>345</a:t>
            </a:r>
          </a:p>
        </p:txBody>
      </p:sp>
      <p:sp>
        <p:nvSpPr>
          <p:cNvPr id="281610" name="Line 10"/>
          <p:cNvSpPr>
            <a:spLocks noChangeShapeType="1"/>
          </p:cNvSpPr>
          <p:nvPr/>
        </p:nvSpPr>
        <p:spPr bwMode="auto">
          <a:xfrm flipH="1">
            <a:off x="3732213" y="4946650"/>
            <a:ext cx="1295400" cy="685800"/>
          </a:xfrm>
          <a:prstGeom prst="line">
            <a:avLst/>
          </a:prstGeom>
          <a:noFill/>
          <a:ln w="25400">
            <a:solidFill>
              <a:srgbClr val="339966"/>
            </a:solidFill>
            <a:round/>
            <a:headEnd type="none" w="sm" len="sm"/>
            <a:tailEnd type="stealth" w="med" len="lg"/>
          </a:ln>
          <a:effectLst/>
        </p:spPr>
        <p:txBody>
          <a:bodyPr/>
          <a:lstStyle/>
          <a:p>
            <a:endParaRPr lang="es-MX"/>
          </a:p>
        </p:txBody>
      </p:sp>
      <p:sp>
        <p:nvSpPr>
          <p:cNvPr id="281611" name="Line 11"/>
          <p:cNvSpPr>
            <a:spLocks noChangeShapeType="1"/>
          </p:cNvSpPr>
          <p:nvPr/>
        </p:nvSpPr>
        <p:spPr bwMode="auto">
          <a:xfrm flipH="1">
            <a:off x="4875213" y="4946650"/>
            <a:ext cx="457200" cy="762000"/>
          </a:xfrm>
          <a:prstGeom prst="line">
            <a:avLst/>
          </a:prstGeom>
          <a:noFill/>
          <a:ln w="25400">
            <a:solidFill>
              <a:srgbClr val="339966"/>
            </a:solidFill>
            <a:round/>
            <a:headEnd type="none" w="sm" len="sm"/>
            <a:tailEnd type="stealth" w="med" len="lg"/>
          </a:ln>
          <a:effectLst/>
        </p:spPr>
        <p:txBody>
          <a:bodyPr/>
          <a:lstStyle/>
          <a:p>
            <a:endParaRPr lang="es-MX"/>
          </a:p>
        </p:txBody>
      </p:sp>
      <p:sp>
        <p:nvSpPr>
          <p:cNvPr id="281612" name="Line 12"/>
          <p:cNvSpPr>
            <a:spLocks noChangeShapeType="1"/>
          </p:cNvSpPr>
          <p:nvPr/>
        </p:nvSpPr>
        <p:spPr bwMode="auto">
          <a:xfrm>
            <a:off x="5942013" y="4946650"/>
            <a:ext cx="76200" cy="762000"/>
          </a:xfrm>
          <a:prstGeom prst="line">
            <a:avLst/>
          </a:prstGeom>
          <a:noFill/>
          <a:ln w="25400">
            <a:solidFill>
              <a:srgbClr val="339966"/>
            </a:solidFill>
            <a:round/>
            <a:headEnd type="none" w="sm" len="sm"/>
            <a:tailEnd type="stealth" w="med" len="lg"/>
          </a:ln>
          <a:effectLst/>
        </p:spPr>
        <p:txBody>
          <a:bodyPr/>
          <a:lstStyle/>
          <a:p>
            <a:endParaRPr lang="es-MX"/>
          </a:p>
        </p:txBody>
      </p:sp>
      <p:sp>
        <p:nvSpPr>
          <p:cNvPr id="281613" name="Line 13"/>
          <p:cNvSpPr>
            <a:spLocks noChangeShapeType="1"/>
          </p:cNvSpPr>
          <p:nvPr/>
        </p:nvSpPr>
        <p:spPr bwMode="auto">
          <a:xfrm>
            <a:off x="6551613" y="4946650"/>
            <a:ext cx="609600" cy="685800"/>
          </a:xfrm>
          <a:prstGeom prst="line">
            <a:avLst/>
          </a:prstGeom>
          <a:noFill/>
          <a:ln w="25400">
            <a:solidFill>
              <a:srgbClr val="339966"/>
            </a:solidFill>
            <a:round/>
            <a:headEnd type="none" w="sm" len="sm"/>
            <a:tailEnd type="stealth" w="med" len="lg"/>
          </a:ln>
          <a:effectLst/>
        </p:spPr>
        <p:txBody>
          <a:bodyPr/>
          <a:lstStyle/>
          <a:p>
            <a:endParaRPr lang="es-MX"/>
          </a:p>
        </p:txBody>
      </p:sp>
      <p:grpSp>
        <p:nvGrpSpPr>
          <p:cNvPr id="281614" name="Group 14"/>
          <p:cNvGrpSpPr>
            <a:grpSpLocks/>
          </p:cNvGrpSpPr>
          <p:nvPr/>
        </p:nvGrpSpPr>
        <p:grpSpPr bwMode="auto">
          <a:xfrm>
            <a:off x="1757363" y="3043238"/>
            <a:ext cx="5251450" cy="1103312"/>
            <a:chOff x="1224" y="1291"/>
            <a:chExt cx="3308" cy="695"/>
          </a:xfrm>
        </p:grpSpPr>
        <p:grpSp>
          <p:nvGrpSpPr>
            <p:cNvPr id="281615" name="Group 15"/>
            <p:cNvGrpSpPr>
              <a:grpSpLocks/>
            </p:cNvGrpSpPr>
            <p:nvPr/>
          </p:nvGrpSpPr>
          <p:grpSpPr bwMode="auto">
            <a:xfrm>
              <a:off x="1224" y="1291"/>
              <a:ext cx="828" cy="675"/>
              <a:chOff x="1224" y="1291"/>
              <a:chExt cx="828" cy="675"/>
            </a:xfrm>
          </p:grpSpPr>
          <p:sp>
            <p:nvSpPr>
              <p:cNvPr id="281616" name="Rectangle 16"/>
              <p:cNvSpPr>
                <a:spLocks noChangeArrowheads="1"/>
              </p:cNvSpPr>
              <p:nvPr/>
            </p:nvSpPr>
            <p:spPr bwMode="auto">
              <a:xfrm>
                <a:off x="1228" y="1291"/>
                <a:ext cx="824" cy="675"/>
              </a:xfrm>
              <a:prstGeom prst="rect">
                <a:avLst/>
              </a:prstGeom>
              <a:gradFill rotWithShape="0">
                <a:gsLst>
                  <a:gs pos="0">
                    <a:srgbClr val="FFCC99">
                      <a:gamma/>
                      <a:shade val="89804"/>
                      <a:invGamma/>
                    </a:srgbClr>
                  </a:gs>
                  <a:gs pos="50000">
                    <a:srgbClr val="FFCC99"/>
                  </a:gs>
                  <a:gs pos="100000">
                    <a:srgbClr val="FFCC99">
                      <a:gamma/>
                      <a:shade val="89804"/>
                      <a:invGamma/>
                    </a:srgbClr>
                  </a:gs>
                </a:gsLst>
                <a:lin ang="5400000" scaled="1"/>
              </a:gradFill>
              <a:ln w="12700">
                <a:solidFill>
                  <a:schemeClr val="bg2"/>
                </a:solidFill>
                <a:miter lim="800000"/>
                <a:headEnd/>
                <a:tailEnd/>
              </a:ln>
              <a:effectLst/>
            </p:spPr>
            <p:txBody>
              <a:bodyPr wrap="none" anchor="ctr"/>
              <a:lstStyle/>
              <a:p>
                <a:endParaRPr lang="es-MX"/>
              </a:p>
            </p:txBody>
          </p:sp>
          <p:sp>
            <p:nvSpPr>
              <p:cNvPr id="281617" name="Line 17"/>
              <p:cNvSpPr>
                <a:spLocks noChangeShapeType="1"/>
              </p:cNvSpPr>
              <p:nvPr/>
            </p:nvSpPr>
            <p:spPr bwMode="auto">
              <a:xfrm>
                <a:off x="1224" y="1457"/>
                <a:ext cx="824" cy="0"/>
              </a:xfrm>
              <a:prstGeom prst="line">
                <a:avLst/>
              </a:prstGeom>
              <a:noFill/>
              <a:ln w="12700">
                <a:solidFill>
                  <a:schemeClr val="bg2"/>
                </a:solidFill>
                <a:round/>
                <a:headEnd type="none" w="sm" len="sm"/>
                <a:tailEnd type="none" w="sm" len="sm"/>
              </a:ln>
              <a:effectLst/>
            </p:spPr>
            <p:txBody>
              <a:bodyPr/>
              <a:lstStyle/>
              <a:p>
                <a:endParaRPr lang="es-MX"/>
              </a:p>
            </p:txBody>
          </p:sp>
          <p:sp>
            <p:nvSpPr>
              <p:cNvPr id="281618" name="Line 18"/>
              <p:cNvSpPr>
                <a:spLocks noChangeShapeType="1"/>
              </p:cNvSpPr>
              <p:nvPr/>
            </p:nvSpPr>
            <p:spPr bwMode="auto">
              <a:xfrm>
                <a:off x="1224" y="1623"/>
                <a:ext cx="824" cy="0"/>
              </a:xfrm>
              <a:prstGeom prst="line">
                <a:avLst/>
              </a:prstGeom>
              <a:noFill/>
              <a:ln w="12700">
                <a:solidFill>
                  <a:schemeClr val="bg2"/>
                </a:solidFill>
                <a:round/>
                <a:headEnd type="none" w="sm" len="sm"/>
                <a:tailEnd type="none" w="sm" len="sm"/>
              </a:ln>
              <a:effectLst/>
            </p:spPr>
            <p:txBody>
              <a:bodyPr/>
              <a:lstStyle/>
              <a:p>
                <a:endParaRPr lang="es-MX"/>
              </a:p>
            </p:txBody>
          </p:sp>
          <p:sp>
            <p:nvSpPr>
              <p:cNvPr id="281619" name="Line 19"/>
              <p:cNvSpPr>
                <a:spLocks noChangeShapeType="1"/>
              </p:cNvSpPr>
              <p:nvPr/>
            </p:nvSpPr>
            <p:spPr bwMode="auto">
              <a:xfrm>
                <a:off x="1224" y="1791"/>
                <a:ext cx="824" cy="0"/>
              </a:xfrm>
              <a:prstGeom prst="line">
                <a:avLst/>
              </a:prstGeom>
              <a:noFill/>
              <a:ln w="12700">
                <a:solidFill>
                  <a:schemeClr val="bg2"/>
                </a:solidFill>
                <a:round/>
                <a:headEnd type="none" w="sm" len="sm"/>
                <a:tailEnd type="none" w="sm" len="sm"/>
              </a:ln>
              <a:effectLst/>
            </p:spPr>
            <p:txBody>
              <a:bodyPr/>
              <a:lstStyle/>
              <a:p>
                <a:endParaRPr lang="es-MX"/>
              </a:p>
            </p:txBody>
          </p:sp>
        </p:grpSp>
        <p:grpSp>
          <p:nvGrpSpPr>
            <p:cNvPr id="281620" name="Group 20"/>
            <p:cNvGrpSpPr>
              <a:grpSpLocks/>
            </p:cNvGrpSpPr>
            <p:nvPr/>
          </p:nvGrpSpPr>
          <p:grpSpPr bwMode="auto">
            <a:xfrm>
              <a:off x="2422" y="1318"/>
              <a:ext cx="828" cy="668"/>
              <a:chOff x="2422" y="1318"/>
              <a:chExt cx="828" cy="668"/>
            </a:xfrm>
          </p:grpSpPr>
          <p:sp>
            <p:nvSpPr>
              <p:cNvPr id="281621" name="Rectangle 21"/>
              <p:cNvSpPr>
                <a:spLocks noChangeArrowheads="1"/>
              </p:cNvSpPr>
              <p:nvPr/>
            </p:nvSpPr>
            <p:spPr bwMode="auto">
              <a:xfrm>
                <a:off x="2426" y="1318"/>
                <a:ext cx="824" cy="668"/>
              </a:xfrm>
              <a:prstGeom prst="rect">
                <a:avLst/>
              </a:prstGeom>
              <a:gradFill rotWithShape="0">
                <a:gsLst>
                  <a:gs pos="0">
                    <a:srgbClr val="FFCC99">
                      <a:gamma/>
                      <a:shade val="89804"/>
                      <a:invGamma/>
                    </a:srgbClr>
                  </a:gs>
                  <a:gs pos="50000">
                    <a:srgbClr val="FFCC99"/>
                  </a:gs>
                  <a:gs pos="100000">
                    <a:srgbClr val="FFCC99">
                      <a:gamma/>
                      <a:shade val="89804"/>
                      <a:invGamma/>
                    </a:srgbClr>
                  </a:gs>
                </a:gsLst>
                <a:lin ang="5400000" scaled="1"/>
              </a:gradFill>
              <a:ln w="12700">
                <a:solidFill>
                  <a:schemeClr val="bg2"/>
                </a:solidFill>
                <a:miter lim="800000"/>
                <a:headEnd/>
                <a:tailEnd/>
              </a:ln>
              <a:effectLst/>
            </p:spPr>
            <p:txBody>
              <a:bodyPr wrap="none" anchor="ctr"/>
              <a:lstStyle/>
              <a:p>
                <a:endParaRPr lang="es-MX"/>
              </a:p>
            </p:txBody>
          </p:sp>
          <p:sp>
            <p:nvSpPr>
              <p:cNvPr id="281622" name="Line 22"/>
              <p:cNvSpPr>
                <a:spLocks noChangeShapeType="1"/>
              </p:cNvSpPr>
              <p:nvPr/>
            </p:nvSpPr>
            <p:spPr bwMode="auto">
              <a:xfrm>
                <a:off x="2422" y="1482"/>
                <a:ext cx="824" cy="0"/>
              </a:xfrm>
              <a:prstGeom prst="line">
                <a:avLst/>
              </a:prstGeom>
              <a:noFill/>
              <a:ln w="12700">
                <a:solidFill>
                  <a:schemeClr val="bg2"/>
                </a:solidFill>
                <a:round/>
                <a:headEnd type="none" w="sm" len="sm"/>
                <a:tailEnd type="none" w="sm" len="sm"/>
              </a:ln>
              <a:effectLst/>
            </p:spPr>
            <p:txBody>
              <a:bodyPr/>
              <a:lstStyle/>
              <a:p>
                <a:endParaRPr lang="es-MX"/>
              </a:p>
            </p:txBody>
          </p:sp>
          <p:sp>
            <p:nvSpPr>
              <p:cNvPr id="281623" name="Line 23"/>
              <p:cNvSpPr>
                <a:spLocks noChangeShapeType="1"/>
              </p:cNvSpPr>
              <p:nvPr/>
            </p:nvSpPr>
            <p:spPr bwMode="auto">
              <a:xfrm>
                <a:off x="2422" y="1647"/>
                <a:ext cx="824" cy="0"/>
              </a:xfrm>
              <a:prstGeom prst="line">
                <a:avLst/>
              </a:prstGeom>
              <a:noFill/>
              <a:ln w="12700">
                <a:solidFill>
                  <a:schemeClr val="bg2"/>
                </a:solidFill>
                <a:round/>
                <a:headEnd type="none" w="sm" len="sm"/>
                <a:tailEnd type="none" w="sm" len="sm"/>
              </a:ln>
              <a:effectLst/>
            </p:spPr>
            <p:txBody>
              <a:bodyPr/>
              <a:lstStyle/>
              <a:p>
                <a:endParaRPr lang="es-MX"/>
              </a:p>
            </p:txBody>
          </p:sp>
          <p:sp>
            <p:nvSpPr>
              <p:cNvPr id="281624" name="Line 24"/>
              <p:cNvSpPr>
                <a:spLocks noChangeShapeType="1"/>
              </p:cNvSpPr>
              <p:nvPr/>
            </p:nvSpPr>
            <p:spPr bwMode="auto">
              <a:xfrm>
                <a:off x="2422" y="1813"/>
                <a:ext cx="824" cy="0"/>
              </a:xfrm>
              <a:prstGeom prst="line">
                <a:avLst/>
              </a:prstGeom>
              <a:noFill/>
              <a:ln w="12700">
                <a:solidFill>
                  <a:schemeClr val="bg2"/>
                </a:solidFill>
                <a:round/>
                <a:headEnd type="none" w="sm" len="sm"/>
                <a:tailEnd type="none" w="sm" len="sm"/>
              </a:ln>
              <a:effectLst/>
            </p:spPr>
            <p:txBody>
              <a:bodyPr/>
              <a:lstStyle/>
              <a:p>
                <a:endParaRPr lang="es-MX"/>
              </a:p>
            </p:txBody>
          </p:sp>
        </p:grpSp>
        <p:sp>
          <p:nvSpPr>
            <p:cNvPr id="281625" name="Rectangle 25"/>
            <p:cNvSpPr>
              <a:spLocks noChangeArrowheads="1"/>
            </p:cNvSpPr>
            <p:nvPr/>
          </p:nvSpPr>
          <p:spPr bwMode="auto">
            <a:xfrm>
              <a:off x="3708" y="1310"/>
              <a:ext cx="824" cy="166"/>
            </a:xfrm>
            <a:prstGeom prst="rect">
              <a:avLst/>
            </a:prstGeom>
            <a:gradFill rotWithShape="0">
              <a:gsLst>
                <a:gs pos="0">
                  <a:srgbClr val="FFCC99">
                    <a:gamma/>
                    <a:shade val="89804"/>
                    <a:invGamma/>
                  </a:srgbClr>
                </a:gs>
                <a:gs pos="50000">
                  <a:srgbClr val="FFCC99"/>
                </a:gs>
                <a:gs pos="100000">
                  <a:srgbClr val="FFCC99">
                    <a:gamma/>
                    <a:shade val="89804"/>
                    <a:invGamma/>
                  </a:srgbClr>
                </a:gs>
              </a:gsLst>
              <a:lin ang="5400000" scaled="1"/>
            </a:gradFill>
            <a:ln w="12700">
              <a:solidFill>
                <a:schemeClr val="bg2"/>
              </a:solidFill>
              <a:miter lim="800000"/>
              <a:headEnd/>
              <a:tailEnd/>
            </a:ln>
            <a:effectLst/>
          </p:spPr>
          <p:txBody>
            <a:bodyPr wrap="none" anchor="ctr"/>
            <a:lstStyle/>
            <a:p>
              <a:endParaRPr lang="es-MX"/>
            </a:p>
          </p:txBody>
        </p:sp>
        <p:sp>
          <p:nvSpPr>
            <p:cNvPr id="281626" name="Line 26"/>
            <p:cNvSpPr>
              <a:spLocks noChangeShapeType="1"/>
            </p:cNvSpPr>
            <p:nvPr/>
          </p:nvSpPr>
          <p:spPr bwMode="auto">
            <a:xfrm>
              <a:off x="2052" y="1396"/>
              <a:ext cx="378" cy="0"/>
            </a:xfrm>
            <a:prstGeom prst="line">
              <a:avLst/>
            </a:prstGeom>
            <a:noFill/>
            <a:ln w="25400">
              <a:solidFill>
                <a:schemeClr val="hlink"/>
              </a:solidFill>
              <a:round/>
              <a:headEnd type="none" w="sm" len="sm"/>
              <a:tailEnd type="stealth" w="med" len="lg"/>
            </a:ln>
            <a:effectLst/>
          </p:spPr>
          <p:txBody>
            <a:bodyPr/>
            <a:lstStyle/>
            <a:p>
              <a:endParaRPr lang="es-MX"/>
            </a:p>
          </p:txBody>
        </p:sp>
        <p:sp>
          <p:nvSpPr>
            <p:cNvPr id="281627" name="Line 27"/>
            <p:cNvSpPr>
              <a:spLocks noChangeShapeType="1"/>
            </p:cNvSpPr>
            <p:nvPr/>
          </p:nvSpPr>
          <p:spPr bwMode="auto">
            <a:xfrm flipV="1">
              <a:off x="3258" y="1387"/>
              <a:ext cx="440" cy="509"/>
            </a:xfrm>
            <a:prstGeom prst="line">
              <a:avLst/>
            </a:prstGeom>
            <a:noFill/>
            <a:ln w="25400">
              <a:solidFill>
                <a:schemeClr val="hlink"/>
              </a:solidFill>
              <a:round/>
              <a:headEnd type="none" w="sm" len="sm"/>
              <a:tailEnd type="stealth" w="med" len="lg"/>
            </a:ln>
            <a:effectLst/>
          </p:spPr>
          <p:txBody>
            <a:bodyPr/>
            <a:lstStyle/>
            <a:p>
              <a:endParaRPr lang="es-MX"/>
            </a:p>
          </p:txBody>
        </p:sp>
        <p:grpSp>
          <p:nvGrpSpPr>
            <p:cNvPr id="281628" name="Group 28"/>
            <p:cNvGrpSpPr>
              <a:grpSpLocks/>
            </p:cNvGrpSpPr>
            <p:nvPr/>
          </p:nvGrpSpPr>
          <p:grpSpPr bwMode="auto">
            <a:xfrm>
              <a:off x="2593" y="1377"/>
              <a:ext cx="130" cy="221"/>
              <a:chOff x="2593" y="1377"/>
              <a:chExt cx="130" cy="221"/>
            </a:xfrm>
          </p:grpSpPr>
          <p:sp>
            <p:nvSpPr>
              <p:cNvPr id="281629" name="Arc 29"/>
              <p:cNvSpPr>
                <a:spLocks/>
              </p:cNvSpPr>
              <p:nvPr/>
            </p:nvSpPr>
            <p:spPr bwMode="auto">
              <a:xfrm>
                <a:off x="2593" y="1377"/>
                <a:ext cx="126" cy="109"/>
              </a:xfrm>
              <a:custGeom>
                <a:avLst/>
                <a:gdLst>
                  <a:gd name="G0" fmla="+- 21600 0 0"/>
                  <a:gd name="G1" fmla="+- 21599 0 0"/>
                  <a:gd name="G2" fmla="+- 21600 0 0"/>
                  <a:gd name="T0" fmla="*/ 0 w 21600"/>
                  <a:gd name="T1" fmla="*/ 21599 h 21599"/>
                  <a:gd name="T2" fmla="*/ 21429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36"/>
                      <a:pt x="9566" y="93"/>
                      <a:pt x="21428" y="-1"/>
                    </a:cubicBezTo>
                  </a:path>
                  <a:path w="21600" h="21599" stroke="0" extrusionOk="0">
                    <a:moveTo>
                      <a:pt x="0" y="21599"/>
                    </a:moveTo>
                    <a:cubicBezTo>
                      <a:pt x="0" y="9736"/>
                      <a:pt x="9566" y="93"/>
                      <a:pt x="21428" y="-1"/>
                    </a:cubicBezTo>
                    <a:lnTo>
                      <a:pt x="21600" y="21599"/>
                    </a:lnTo>
                    <a:close/>
                  </a:path>
                </a:pathLst>
              </a:custGeom>
              <a:noFill/>
              <a:ln w="25400" cap="rnd">
                <a:solidFill>
                  <a:schemeClr val="hlink"/>
                </a:solidFill>
                <a:round/>
                <a:headEnd type="none" w="sm" len="sm"/>
                <a:tailEnd type="none" w="sm" len="sm"/>
              </a:ln>
              <a:effectLst/>
            </p:spPr>
            <p:txBody>
              <a:bodyPr/>
              <a:lstStyle/>
              <a:p>
                <a:endParaRPr lang="es-MX"/>
              </a:p>
            </p:txBody>
          </p:sp>
          <p:sp>
            <p:nvSpPr>
              <p:cNvPr id="281630" name="Arc 30"/>
              <p:cNvSpPr>
                <a:spLocks/>
              </p:cNvSpPr>
              <p:nvPr/>
            </p:nvSpPr>
            <p:spPr bwMode="auto">
              <a:xfrm>
                <a:off x="2597" y="1489"/>
                <a:ext cx="126" cy="109"/>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hlink"/>
                </a:solidFill>
                <a:round/>
                <a:headEnd type="stealth" w="med" len="lg"/>
                <a:tailEnd type="none" w="sm" len="sm"/>
              </a:ln>
              <a:effectLst/>
            </p:spPr>
            <p:txBody>
              <a:bodyPr/>
              <a:lstStyle/>
              <a:p>
                <a:endParaRPr lang="es-MX"/>
              </a:p>
            </p:txBody>
          </p:sp>
        </p:grpSp>
        <p:grpSp>
          <p:nvGrpSpPr>
            <p:cNvPr id="281631" name="Group 31"/>
            <p:cNvGrpSpPr>
              <a:grpSpLocks/>
            </p:cNvGrpSpPr>
            <p:nvPr/>
          </p:nvGrpSpPr>
          <p:grpSpPr bwMode="auto">
            <a:xfrm>
              <a:off x="2932" y="1545"/>
              <a:ext cx="131" cy="221"/>
              <a:chOff x="2932" y="1545"/>
              <a:chExt cx="131" cy="221"/>
            </a:xfrm>
          </p:grpSpPr>
          <p:sp>
            <p:nvSpPr>
              <p:cNvPr id="281632" name="Arc 32"/>
              <p:cNvSpPr>
                <a:spLocks/>
              </p:cNvSpPr>
              <p:nvPr/>
            </p:nvSpPr>
            <p:spPr bwMode="auto">
              <a:xfrm>
                <a:off x="2936" y="1545"/>
                <a:ext cx="127" cy="109"/>
              </a:xfrm>
              <a:custGeom>
                <a:avLst/>
                <a:gdLst>
                  <a:gd name="G0" fmla="+- 171 0 0"/>
                  <a:gd name="G1" fmla="+- 21600 0 0"/>
                  <a:gd name="G2" fmla="+- 21600 0 0"/>
                  <a:gd name="T0" fmla="*/ 0 w 21771"/>
                  <a:gd name="T1" fmla="*/ 1 h 21600"/>
                  <a:gd name="T2" fmla="*/ 21771 w 21771"/>
                  <a:gd name="T3" fmla="*/ 21600 h 21600"/>
                  <a:gd name="T4" fmla="*/ 171 w 21771"/>
                  <a:gd name="T5" fmla="*/ 21600 h 21600"/>
                </a:gdLst>
                <a:ahLst/>
                <a:cxnLst>
                  <a:cxn ang="0">
                    <a:pos x="T0" y="T1"/>
                  </a:cxn>
                  <a:cxn ang="0">
                    <a:pos x="T2" y="T3"/>
                  </a:cxn>
                  <a:cxn ang="0">
                    <a:pos x="T4" y="T5"/>
                  </a:cxn>
                </a:cxnLst>
                <a:rect l="0" t="0" r="r" b="b"/>
                <a:pathLst>
                  <a:path w="21771" h="21600" fill="none" extrusionOk="0">
                    <a:moveTo>
                      <a:pt x="-1" y="0"/>
                    </a:moveTo>
                    <a:cubicBezTo>
                      <a:pt x="56" y="0"/>
                      <a:pt x="113" y="-1"/>
                      <a:pt x="171" y="0"/>
                    </a:cubicBezTo>
                    <a:cubicBezTo>
                      <a:pt x="12100" y="0"/>
                      <a:pt x="21771" y="9670"/>
                      <a:pt x="21771" y="21600"/>
                    </a:cubicBezTo>
                  </a:path>
                  <a:path w="21771" h="21600" stroke="0" extrusionOk="0">
                    <a:moveTo>
                      <a:pt x="-1" y="0"/>
                    </a:moveTo>
                    <a:cubicBezTo>
                      <a:pt x="56" y="0"/>
                      <a:pt x="113" y="-1"/>
                      <a:pt x="171" y="0"/>
                    </a:cubicBezTo>
                    <a:cubicBezTo>
                      <a:pt x="12100" y="0"/>
                      <a:pt x="21771" y="9670"/>
                      <a:pt x="21771" y="21600"/>
                    </a:cubicBezTo>
                    <a:lnTo>
                      <a:pt x="171" y="21600"/>
                    </a:lnTo>
                    <a:close/>
                  </a:path>
                </a:pathLst>
              </a:custGeom>
              <a:noFill/>
              <a:ln w="25400" cap="rnd">
                <a:solidFill>
                  <a:schemeClr val="hlink"/>
                </a:solidFill>
                <a:round/>
                <a:headEnd type="none" w="sm" len="sm"/>
                <a:tailEnd type="none" w="sm" len="sm"/>
              </a:ln>
              <a:effectLst/>
            </p:spPr>
            <p:txBody>
              <a:bodyPr/>
              <a:lstStyle/>
              <a:p>
                <a:endParaRPr lang="es-MX"/>
              </a:p>
            </p:txBody>
          </p:sp>
          <p:sp>
            <p:nvSpPr>
              <p:cNvPr id="281633" name="Arc 33"/>
              <p:cNvSpPr>
                <a:spLocks/>
              </p:cNvSpPr>
              <p:nvPr/>
            </p:nvSpPr>
            <p:spPr bwMode="auto">
              <a:xfrm>
                <a:off x="2932" y="1657"/>
                <a:ext cx="126" cy="109"/>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hlink"/>
                </a:solidFill>
                <a:round/>
                <a:headEnd type="none" w="sm" len="sm"/>
                <a:tailEnd type="stealth" w="med" len="lg"/>
              </a:ln>
              <a:effectLst/>
            </p:spPr>
            <p:txBody>
              <a:bodyPr/>
              <a:lstStyle/>
              <a:p>
                <a:endParaRPr lang="es-MX"/>
              </a:p>
            </p:txBody>
          </p:sp>
        </p:grpSp>
        <p:grpSp>
          <p:nvGrpSpPr>
            <p:cNvPr id="281634" name="Group 34"/>
            <p:cNvGrpSpPr>
              <a:grpSpLocks/>
            </p:cNvGrpSpPr>
            <p:nvPr/>
          </p:nvGrpSpPr>
          <p:grpSpPr bwMode="auto">
            <a:xfrm>
              <a:off x="2593" y="1725"/>
              <a:ext cx="130" cy="221"/>
              <a:chOff x="2593" y="1725"/>
              <a:chExt cx="130" cy="221"/>
            </a:xfrm>
          </p:grpSpPr>
          <p:sp>
            <p:nvSpPr>
              <p:cNvPr id="281635" name="Arc 35"/>
              <p:cNvSpPr>
                <a:spLocks/>
              </p:cNvSpPr>
              <p:nvPr/>
            </p:nvSpPr>
            <p:spPr bwMode="auto">
              <a:xfrm>
                <a:off x="2593" y="1725"/>
                <a:ext cx="126" cy="109"/>
              </a:xfrm>
              <a:custGeom>
                <a:avLst/>
                <a:gdLst>
                  <a:gd name="G0" fmla="+- 21600 0 0"/>
                  <a:gd name="G1" fmla="+- 21599 0 0"/>
                  <a:gd name="G2" fmla="+- 21600 0 0"/>
                  <a:gd name="T0" fmla="*/ 0 w 21600"/>
                  <a:gd name="T1" fmla="*/ 21599 h 21599"/>
                  <a:gd name="T2" fmla="*/ 21429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36"/>
                      <a:pt x="9566" y="93"/>
                      <a:pt x="21428" y="-1"/>
                    </a:cubicBezTo>
                  </a:path>
                  <a:path w="21600" h="21599" stroke="0" extrusionOk="0">
                    <a:moveTo>
                      <a:pt x="0" y="21599"/>
                    </a:moveTo>
                    <a:cubicBezTo>
                      <a:pt x="0" y="9736"/>
                      <a:pt x="9566" y="93"/>
                      <a:pt x="21428" y="-1"/>
                    </a:cubicBezTo>
                    <a:lnTo>
                      <a:pt x="21600" y="21599"/>
                    </a:lnTo>
                    <a:close/>
                  </a:path>
                </a:pathLst>
              </a:custGeom>
              <a:noFill/>
              <a:ln w="25400" cap="rnd">
                <a:solidFill>
                  <a:schemeClr val="hlink"/>
                </a:solidFill>
                <a:round/>
                <a:headEnd type="none" w="sm" len="sm"/>
                <a:tailEnd type="none" w="sm" len="sm"/>
              </a:ln>
              <a:effectLst/>
            </p:spPr>
            <p:txBody>
              <a:bodyPr/>
              <a:lstStyle/>
              <a:p>
                <a:endParaRPr lang="es-MX"/>
              </a:p>
            </p:txBody>
          </p:sp>
          <p:sp>
            <p:nvSpPr>
              <p:cNvPr id="281636" name="Arc 36"/>
              <p:cNvSpPr>
                <a:spLocks/>
              </p:cNvSpPr>
              <p:nvPr/>
            </p:nvSpPr>
            <p:spPr bwMode="auto">
              <a:xfrm>
                <a:off x="2597" y="1837"/>
                <a:ext cx="126" cy="109"/>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hlink"/>
                </a:solidFill>
                <a:round/>
                <a:headEnd type="stealth" w="med" len="lg"/>
                <a:tailEnd type="none" w="sm" len="sm"/>
              </a:ln>
              <a:effectLst/>
            </p:spPr>
            <p:txBody>
              <a:bodyPr/>
              <a:lstStyle/>
              <a:p>
                <a:endParaRPr lang="es-MX"/>
              </a:p>
            </p:txBody>
          </p:sp>
        </p:gr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4 Marcador de número de diapositiva"/>
          <p:cNvSpPr>
            <a:spLocks noGrp="1"/>
          </p:cNvSpPr>
          <p:nvPr>
            <p:ph type="sldNum" sz="quarter" idx="12"/>
          </p:nvPr>
        </p:nvSpPr>
        <p:spPr/>
        <p:txBody>
          <a:bodyPr/>
          <a:lstStyle/>
          <a:p>
            <a:fld id="{51E72312-F913-49A4-A3C8-DE116732A8CF}" type="slidenum">
              <a:rPr lang="en-US"/>
              <a:pPr/>
              <a:t>73</a:t>
            </a:fld>
            <a:endParaRPr lang="en-US"/>
          </a:p>
        </p:txBody>
      </p:sp>
      <p:sp>
        <p:nvSpPr>
          <p:cNvPr id="272386" name="Rectangle 2"/>
          <p:cNvSpPr>
            <a:spLocks noGrp="1" noChangeArrowheads="1"/>
          </p:cNvSpPr>
          <p:nvPr>
            <p:ph type="title"/>
          </p:nvPr>
        </p:nvSpPr>
        <p:spPr/>
        <p:txBody>
          <a:bodyPr/>
          <a:lstStyle/>
          <a:p>
            <a:pPr>
              <a:tabLst>
                <a:tab pos="7143750" algn="l"/>
              </a:tabLst>
            </a:pPr>
            <a:r>
              <a:rPr lang="en-GB"/>
              <a:t>Carga y Mantenimiento de un A.D.</a:t>
            </a:r>
            <a:endParaRPr lang="es-ES_tradnl"/>
          </a:p>
        </p:txBody>
      </p:sp>
      <p:sp>
        <p:nvSpPr>
          <p:cNvPr id="272387" name="Rectangle 3"/>
          <p:cNvSpPr>
            <a:spLocks noChangeArrowheads="1"/>
          </p:cNvSpPr>
          <p:nvPr/>
        </p:nvSpPr>
        <p:spPr bwMode="auto">
          <a:xfrm>
            <a:off x="755650" y="1844675"/>
            <a:ext cx="7299325" cy="536575"/>
          </a:xfrm>
          <a:prstGeom prst="rect">
            <a:avLst/>
          </a:prstGeom>
          <a:noFill/>
          <a:ln w="9525">
            <a:noFill/>
            <a:miter lim="800000"/>
            <a:headEnd/>
            <a:tailEnd/>
          </a:ln>
          <a:effectLst/>
        </p:spPr>
        <p:txBody>
          <a:bodyPr lIns="92075" tIns="46038" rIns="92075" bIns="46038"/>
          <a:lstStyle/>
          <a:p>
            <a:pPr eaLnBrk="1" hangingPunct="1"/>
            <a:r>
              <a:rPr lang="es-ES" sz="2800">
                <a:solidFill>
                  <a:srgbClr val="A41512"/>
                </a:solidFill>
                <a:latin typeface="Arial" charset="0"/>
              </a:rPr>
              <a:t>Transform</a:t>
            </a:r>
            <a:r>
              <a:rPr lang="es-ES_tradnl" sz="2800">
                <a:solidFill>
                  <a:srgbClr val="A41512"/>
                </a:solidFill>
                <a:latin typeface="Arial" charset="0"/>
              </a:rPr>
              <a:t>ación.</a:t>
            </a:r>
            <a:endParaRPr lang="es-ES" sz="2800">
              <a:solidFill>
                <a:srgbClr val="A41512"/>
              </a:solidFill>
              <a:latin typeface="Arial" charset="0"/>
            </a:endParaRPr>
          </a:p>
        </p:txBody>
      </p:sp>
      <p:sp>
        <p:nvSpPr>
          <p:cNvPr id="272388" name="Rectangle 4"/>
          <p:cNvSpPr>
            <a:spLocks noChangeArrowheads="1"/>
          </p:cNvSpPr>
          <p:nvPr/>
        </p:nvSpPr>
        <p:spPr bwMode="auto">
          <a:xfrm>
            <a:off x="1025525" y="2541588"/>
            <a:ext cx="7613650" cy="3321050"/>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spcBef>
                <a:spcPct val="20000"/>
              </a:spcBef>
              <a:buClr>
                <a:schemeClr val="accent1"/>
              </a:buClr>
              <a:buFontTx/>
              <a:buChar char="–"/>
              <a:tabLst>
                <a:tab pos="576263" algn="l"/>
              </a:tabLst>
            </a:pPr>
            <a:r>
              <a:rPr lang="es-ES_tradnl" sz="2000">
                <a:latin typeface="Arial" charset="0"/>
              </a:rPr>
              <a:t>Unificar codificaciones: existencia de codificaciones múltiples.</a:t>
            </a:r>
            <a:r>
              <a:rPr lang="es-ES" sz="2000">
                <a:latin typeface="Arial" charset="0"/>
              </a:rPr>
              <a:t/>
            </a:r>
            <a:br>
              <a:rPr lang="es-ES" sz="2000">
                <a:latin typeface="Arial" charset="0"/>
              </a:rPr>
            </a:br>
            <a:r>
              <a:rPr lang="es-ES" sz="2000">
                <a:latin typeface="Arial" charset="0"/>
              </a:rPr>
              <a:t/>
            </a:r>
            <a:br>
              <a:rPr lang="es-ES" sz="2000">
                <a:latin typeface="Arial" charset="0"/>
              </a:rPr>
            </a:br>
            <a:r>
              <a:rPr lang="es-ES" sz="2000">
                <a:latin typeface="Arial" charset="0"/>
              </a:rPr>
              <a:t/>
            </a:r>
            <a:br>
              <a:rPr lang="es-ES" sz="2000">
                <a:latin typeface="Arial" charset="0"/>
              </a:rPr>
            </a:br>
            <a:r>
              <a:rPr lang="es-ES" sz="2000">
                <a:latin typeface="Arial" charset="0"/>
              </a:rPr>
              <a:t/>
            </a:r>
            <a:br>
              <a:rPr lang="es-ES" sz="2000">
                <a:latin typeface="Arial" charset="0"/>
              </a:rPr>
            </a:br>
            <a:r>
              <a:rPr lang="es-ES" sz="2000">
                <a:latin typeface="Arial" charset="0"/>
              </a:rPr>
              <a:t/>
            </a:r>
            <a:br>
              <a:rPr lang="es-ES" sz="2000">
                <a:latin typeface="Arial" charset="0"/>
              </a:rPr>
            </a:br>
            <a:r>
              <a:rPr lang="es-ES" sz="2000">
                <a:latin typeface="Arial" charset="0"/>
              </a:rPr>
              <a:t/>
            </a:r>
            <a:br>
              <a:rPr lang="es-ES" sz="2000">
                <a:latin typeface="Arial" charset="0"/>
              </a:rPr>
            </a:br>
            <a:endParaRPr lang="es-ES_tradnl" sz="2000">
              <a:latin typeface="Arial" charset="0"/>
            </a:endParaRPr>
          </a:p>
          <a:p>
            <a:pPr marL="341313" lvl="1" indent="-227013" defTabSz="346075" eaLnBrk="1" hangingPunct="1">
              <a:spcBef>
                <a:spcPct val="20000"/>
              </a:spcBef>
              <a:buClr>
                <a:schemeClr val="accent1"/>
              </a:buClr>
              <a:tabLst>
                <a:tab pos="576263" algn="l"/>
              </a:tabLst>
            </a:pPr>
            <a:endParaRPr lang="es-ES_tradnl" sz="2000">
              <a:latin typeface="Arial" charset="0"/>
            </a:endParaRPr>
          </a:p>
          <a:p>
            <a:pPr marL="341313" lvl="1" indent="-227013" defTabSz="346075" eaLnBrk="1" hangingPunct="1">
              <a:spcBef>
                <a:spcPct val="20000"/>
              </a:spcBef>
              <a:buClr>
                <a:schemeClr val="accent1"/>
              </a:buClr>
              <a:tabLst>
                <a:tab pos="576263" algn="l"/>
              </a:tabLst>
            </a:pPr>
            <a:endParaRPr lang="es-ES" sz="2000">
              <a:latin typeface="Arial" charset="0"/>
            </a:endParaRPr>
          </a:p>
          <a:p>
            <a:pPr marL="341313" lvl="1" indent="-227013" defTabSz="346075" eaLnBrk="1" hangingPunct="1">
              <a:spcBef>
                <a:spcPct val="20000"/>
              </a:spcBef>
              <a:buClr>
                <a:schemeClr val="accent1"/>
              </a:buClr>
              <a:buFontTx/>
              <a:buChar char="–"/>
              <a:tabLst>
                <a:tab pos="576263" algn="l"/>
              </a:tabLst>
            </a:pPr>
            <a:r>
              <a:rPr lang="es-ES_tradnl" sz="2000">
                <a:latin typeface="Arial" charset="0"/>
              </a:rPr>
              <a:t>Deben detectarse los valores erróneos.</a:t>
            </a:r>
            <a:endParaRPr lang="es-ES" sz="2000">
              <a:latin typeface="Arial" charset="0"/>
            </a:endParaRPr>
          </a:p>
        </p:txBody>
      </p:sp>
      <p:grpSp>
        <p:nvGrpSpPr>
          <p:cNvPr id="272389" name="Group 5"/>
          <p:cNvGrpSpPr>
            <a:grpSpLocks/>
          </p:cNvGrpSpPr>
          <p:nvPr/>
        </p:nvGrpSpPr>
        <p:grpSpPr bwMode="auto">
          <a:xfrm>
            <a:off x="1835150" y="3028950"/>
            <a:ext cx="4233863" cy="1655763"/>
            <a:chOff x="1341" y="1288"/>
            <a:chExt cx="2587" cy="1043"/>
          </a:xfrm>
        </p:grpSpPr>
        <p:grpSp>
          <p:nvGrpSpPr>
            <p:cNvPr id="272390" name="Group 6"/>
            <p:cNvGrpSpPr>
              <a:grpSpLocks/>
            </p:cNvGrpSpPr>
            <p:nvPr/>
          </p:nvGrpSpPr>
          <p:grpSpPr bwMode="auto">
            <a:xfrm>
              <a:off x="1341" y="1288"/>
              <a:ext cx="1832" cy="1043"/>
              <a:chOff x="1341" y="1288"/>
              <a:chExt cx="1832" cy="1043"/>
            </a:xfrm>
          </p:grpSpPr>
          <p:sp>
            <p:nvSpPr>
              <p:cNvPr id="272391" name="Rectangle 7"/>
              <p:cNvSpPr>
                <a:spLocks noChangeArrowheads="1"/>
              </p:cNvSpPr>
              <p:nvPr/>
            </p:nvSpPr>
            <p:spPr bwMode="auto">
              <a:xfrm>
                <a:off x="1341" y="1288"/>
                <a:ext cx="988" cy="244"/>
              </a:xfrm>
              <a:prstGeom prst="rect">
                <a:avLst/>
              </a:prstGeom>
              <a:gradFill rotWithShape="0">
                <a:gsLst>
                  <a:gs pos="0">
                    <a:srgbClr val="99FFCC">
                      <a:gamma/>
                      <a:shade val="89804"/>
                      <a:invGamma/>
                    </a:srgbClr>
                  </a:gs>
                  <a:gs pos="50000">
                    <a:srgbClr val="99FFCC"/>
                  </a:gs>
                  <a:gs pos="100000">
                    <a:srgbClr val="99FFCC">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_tradnl" sz="1800" b="1">
                    <a:solidFill>
                      <a:srgbClr val="000000"/>
                    </a:solidFill>
                    <a:latin typeface="Arial" charset="0"/>
                  </a:rPr>
                  <a:t>v</a:t>
                </a:r>
                <a:r>
                  <a:rPr lang="es-ES" sz="1800" b="1">
                    <a:solidFill>
                      <a:srgbClr val="000000"/>
                    </a:solidFill>
                    <a:latin typeface="Arial" charset="0"/>
                  </a:rPr>
                  <a:t> , </a:t>
                </a:r>
                <a:r>
                  <a:rPr lang="es-ES_tradnl" sz="1800" b="1">
                    <a:solidFill>
                      <a:srgbClr val="000000"/>
                    </a:solidFill>
                    <a:latin typeface="Arial" charset="0"/>
                  </a:rPr>
                  <a:t>h</a:t>
                </a:r>
                <a:endParaRPr lang="es-ES" sz="1800" b="1">
                  <a:solidFill>
                    <a:srgbClr val="000000"/>
                  </a:solidFill>
                  <a:latin typeface="Arial" charset="0"/>
                </a:endParaRPr>
              </a:p>
            </p:txBody>
          </p:sp>
          <p:sp>
            <p:nvSpPr>
              <p:cNvPr id="272392" name="Rectangle 8"/>
              <p:cNvSpPr>
                <a:spLocks noChangeArrowheads="1"/>
              </p:cNvSpPr>
              <p:nvPr/>
            </p:nvSpPr>
            <p:spPr bwMode="auto">
              <a:xfrm>
                <a:off x="1341" y="1684"/>
                <a:ext cx="988" cy="244"/>
              </a:xfrm>
              <a:prstGeom prst="rect">
                <a:avLst/>
              </a:prstGeom>
              <a:gradFill rotWithShape="0">
                <a:gsLst>
                  <a:gs pos="0">
                    <a:srgbClr val="99FFCC">
                      <a:gamma/>
                      <a:shade val="89804"/>
                      <a:invGamma/>
                    </a:srgbClr>
                  </a:gs>
                  <a:gs pos="50000">
                    <a:srgbClr val="99FFCC"/>
                  </a:gs>
                  <a:gs pos="100000">
                    <a:srgbClr val="99FFCC">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800" b="1">
                    <a:solidFill>
                      <a:srgbClr val="000000"/>
                    </a:solidFill>
                    <a:latin typeface="Arial" charset="0"/>
                  </a:rPr>
                  <a:t>1 , 0</a:t>
                </a:r>
              </a:p>
            </p:txBody>
          </p:sp>
          <p:sp>
            <p:nvSpPr>
              <p:cNvPr id="272393" name="Line 9"/>
              <p:cNvSpPr>
                <a:spLocks noChangeShapeType="1"/>
              </p:cNvSpPr>
              <p:nvPr/>
            </p:nvSpPr>
            <p:spPr bwMode="auto">
              <a:xfrm>
                <a:off x="2417" y="1797"/>
                <a:ext cx="756" cy="0"/>
              </a:xfrm>
              <a:prstGeom prst="line">
                <a:avLst/>
              </a:prstGeom>
              <a:noFill/>
              <a:ln w="25400">
                <a:solidFill>
                  <a:schemeClr val="hlink"/>
                </a:solidFill>
                <a:round/>
                <a:headEnd type="none" w="sm" len="sm"/>
                <a:tailEnd type="stealth" w="med" len="lg"/>
              </a:ln>
              <a:effectLst/>
            </p:spPr>
            <p:txBody>
              <a:bodyPr/>
              <a:lstStyle/>
              <a:p>
                <a:endParaRPr lang="es-MX"/>
              </a:p>
            </p:txBody>
          </p:sp>
          <p:sp>
            <p:nvSpPr>
              <p:cNvPr id="272394" name="Rectangle 10"/>
              <p:cNvSpPr>
                <a:spLocks noChangeArrowheads="1"/>
              </p:cNvSpPr>
              <p:nvPr/>
            </p:nvSpPr>
            <p:spPr bwMode="auto">
              <a:xfrm>
                <a:off x="1355" y="2087"/>
                <a:ext cx="988" cy="244"/>
              </a:xfrm>
              <a:prstGeom prst="rect">
                <a:avLst/>
              </a:prstGeom>
              <a:gradFill rotWithShape="0">
                <a:gsLst>
                  <a:gs pos="0">
                    <a:srgbClr val="99FFCC">
                      <a:gamma/>
                      <a:shade val="89804"/>
                      <a:invGamma/>
                    </a:srgbClr>
                  </a:gs>
                  <a:gs pos="50000">
                    <a:srgbClr val="99FFCC"/>
                  </a:gs>
                  <a:gs pos="100000">
                    <a:srgbClr val="99FFCC">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_tradnl" sz="1800" b="1">
                    <a:solidFill>
                      <a:srgbClr val="000000"/>
                    </a:solidFill>
                    <a:latin typeface="Arial" charset="0"/>
                  </a:rPr>
                  <a:t>varón</a:t>
                </a:r>
                <a:r>
                  <a:rPr lang="es-ES" sz="1800" b="1">
                    <a:solidFill>
                      <a:srgbClr val="000000"/>
                    </a:solidFill>
                    <a:latin typeface="Arial" charset="0"/>
                  </a:rPr>
                  <a:t>, </a:t>
                </a:r>
                <a:r>
                  <a:rPr lang="es-ES_tradnl" sz="1800" b="1">
                    <a:solidFill>
                      <a:srgbClr val="000000"/>
                    </a:solidFill>
                    <a:latin typeface="Arial" charset="0"/>
                  </a:rPr>
                  <a:t>hembra</a:t>
                </a:r>
                <a:endParaRPr lang="es-ES" sz="1800" b="1">
                  <a:solidFill>
                    <a:srgbClr val="000000"/>
                  </a:solidFill>
                  <a:latin typeface="Arial" charset="0"/>
                </a:endParaRPr>
              </a:p>
            </p:txBody>
          </p:sp>
        </p:grpSp>
        <p:sp>
          <p:nvSpPr>
            <p:cNvPr id="272395" name="Rectangle 11"/>
            <p:cNvSpPr>
              <a:spLocks noChangeArrowheads="1"/>
            </p:cNvSpPr>
            <p:nvPr/>
          </p:nvSpPr>
          <p:spPr bwMode="auto">
            <a:xfrm>
              <a:off x="3241" y="1640"/>
              <a:ext cx="687" cy="244"/>
            </a:xfrm>
            <a:prstGeom prst="rect">
              <a:avLst/>
            </a:prstGeom>
            <a:gradFill rotWithShape="0">
              <a:gsLst>
                <a:gs pos="0">
                  <a:srgbClr val="CCCCFF">
                    <a:gamma/>
                    <a:shade val="89804"/>
                    <a:invGamma/>
                  </a:srgbClr>
                </a:gs>
                <a:gs pos="50000">
                  <a:srgbClr val="CCCCFF"/>
                </a:gs>
                <a:gs pos="100000">
                  <a:srgbClr val="CC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_tradnl" sz="1800" b="1">
                  <a:solidFill>
                    <a:srgbClr val="000000"/>
                  </a:solidFill>
                  <a:latin typeface="Arial" charset="0"/>
                </a:rPr>
                <a:t>v</a:t>
              </a:r>
              <a:r>
                <a:rPr lang="es-ES" sz="1800" b="1">
                  <a:solidFill>
                    <a:srgbClr val="000000"/>
                  </a:solidFill>
                  <a:latin typeface="Arial" charset="0"/>
                </a:rPr>
                <a:t>, </a:t>
              </a:r>
              <a:r>
                <a:rPr lang="es-ES_tradnl" sz="1800" b="1">
                  <a:solidFill>
                    <a:srgbClr val="000000"/>
                  </a:solidFill>
                  <a:latin typeface="Arial" charset="0"/>
                </a:rPr>
                <a:t>h</a:t>
              </a:r>
              <a:endParaRPr lang="es-ES" sz="1800" b="1">
                <a:solidFill>
                  <a:srgbClr val="000000"/>
                </a:solidFill>
                <a:latin typeface="Arial" charset="0"/>
              </a:endParaRPr>
            </a:p>
          </p:txBody>
        </p:sp>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4 Marcador de número de diapositiva"/>
          <p:cNvSpPr>
            <a:spLocks noGrp="1"/>
          </p:cNvSpPr>
          <p:nvPr>
            <p:ph type="sldNum" sz="quarter" idx="12"/>
          </p:nvPr>
        </p:nvSpPr>
        <p:spPr/>
        <p:txBody>
          <a:bodyPr/>
          <a:lstStyle/>
          <a:p>
            <a:fld id="{A19DA515-FA92-4199-9137-35230CD67AA8}" type="slidenum">
              <a:rPr lang="en-US"/>
              <a:pPr/>
              <a:t>74</a:t>
            </a:fld>
            <a:endParaRPr lang="en-US"/>
          </a:p>
        </p:txBody>
      </p:sp>
      <p:sp>
        <p:nvSpPr>
          <p:cNvPr id="273410" name="Rectangle 2"/>
          <p:cNvSpPr>
            <a:spLocks noGrp="1" noChangeArrowheads="1"/>
          </p:cNvSpPr>
          <p:nvPr>
            <p:ph type="title"/>
          </p:nvPr>
        </p:nvSpPr>
        <p:spPr/>
        <p:txBody>
          <a:bodyPr/>
          <a:lstStyle/>
          <a:p>
            <a:pPr>
              <a:tabLst>
                <a:tab pos="7143750" algn="l"/>
              </a:tabLst>
            </a:pPr>
            <a:r>
              <a:rPr lang="en-GB"/>
              <a:t>Carga y Mantenimiento de un A.D.</a:t>
            </a:r>
            <a:endParaRPr lang="es-ES_tradnl"/>
          </a:p>
        </p:txBody>
      </p:sp>
      <p:sp>
        <p:nvSpPr>
          <p:cNvPr id="273411" name="Rectangle 3"/>
          <p:cNvSpPr>
            <a:spLocks noChangeArrowheads="1"/>
          </p:cNvSpPr>
          <p:nvPr/>
        </p:nvSpPr>
        <p:spPr bwMode="auto">
          <a:xfrm>
            <a:off x="685800" y="1828800"/>
            <a:ext cx="7299325" cy="536575"/>
          </a:xfrm>
          <a:prstGeom prst="rect">
            <a:avLst/>
          </a:prstGeom>
          <a:noFill/>
          <a:ln w="9525">
            <a:noFill/>
            <a:miter lim="800000"/>
            <a:headEnd/>
            <a:tailEnd/>
          </a:ln>
          <a:effectLst/>
        </p:spPr>
        <p:txBody>
          <a:bodyPr lIns="92075" tIns="46038" rIns="92075" bIns="46038"/>
          <a:lstStyle/>
          <a:p>
            <a:pPr eaLnBrk="1" hangingPunct="1"/>
            <a:r>
              <a:rPr lang="es-ES" sz="2800">
                <a:solidFill>
                  <a:srgbClr val="A41512"/>
                </a:solidFill>
                <a:latin typeface="Arial" charset="0"/>
              </a:rPr>
              <a:t>Transform</a:t>
            </a:r>
            <a:r>
              <a:rPr lang="es-ES_tradnl" sz="2800">
                <a:solidFill>
                  <a:srgbClr val="A41512"/>
                </a:solidFill>
                <a:latin typeface="Arial" charset="0"/>
              </a:rPr>
              <a:t>ación.</a:t>
            </a:r>
            <a:endParaRPr lang="es-ES" sz="2800">
              <a:solidFill>
                <a:srgbClr val="A41512"/>
              </a:solidFill>
              <a:latin typeface="Arial" charset="0"/>
            </a:endParaRPr>
          </a:p>
        </p:txBody>
      </p:sp>
      <p:sp>
        <p:nvSpPr>
          <p:cNvPr id="273412" name="Rectangle 4"/>
          <p:cNvSpPr>
            <a:spLocks noChangeArrowheads="1"/>
          </p:cNvSpPr>
          <p:nvPr/>
        </p:nvSpPr>
        <p:spPr bwMode="auto">
          <a:xfrm>
            <a:off x="854075" y="2362200"/>
            <a:ext cx="7029450" cy="701675"/>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spcBef>
                <a:spcPct val="20000"/>
              </a:spcBef>
              <a:buClr>
                <a:schemeClr val="accent1"/>
              </a:buClr>
              <a:buFontTx/>
              <a:buChar char="–"/>
              <a:tabLst>
                <a:tab pos="576263" algn="l"/>
              </a:tabLst>
            </a:pPr>
            <a:r>
              <a:rPr lang="es-ES_tradnl" sz="2000">
                <a:latin typeface="Arial" charset="0"/>
              </a:rPr>
              <a:t>Unificar estándares:unidades de medida, unidades de tiempo,moneda,...</a:t>
            </a:r>
            <a:endParaRPr lang="es-ES" sz="2000">
              <a:latin typeface="Arial" charset="0"/>
            </a:endParaRPr>
          </a:p>
        </p:txBody>
      </p:sp>
      <p:grpSp>
        <p:nvGrpSpPr>
          <p:cNvPr id="273413" name="Group 5"/>
          <p:cNvGrpSpPr>
            <a:grpSpLocks/>
          </p:cNvGrpSpPr>
          <p:nvPr/>
        </p:nvGrpSpPr>
        <p:grpSpPr bwMode="auto">
          <a:xfrm>
            <a:off x="2076450" y="3195638"/>
            <a:ext cx="4597400" cy="1016000"/>
            <a:chOff x="1272" y="1657"/>
            <a:chExt cx="2896" cy="640"/>
          </a:xfrm>
        </p:grpSpPr>
        <p:grpSp>
          <p:nvGrpSpPr>
            <p:cNvPr id="273414" name="Group 6"/>
            <p:cNvGrpSpPr>
              <a:grpSpLocks/>
            </p:cNvGrpSpPr>
            <p:nvPr/>
          </p:nvGrpSpPr>
          <p:grpSpPr bwMode="auto">
            <a:xfrm>
              <a:off x="1272" y="1657"/>
              <a:ext cx="2896" cy="640"/>
              <a:chOff x="1272" y="1657"/>
              <a:chExt cx="2896" cy="640"/>
            </a:xfrm>
          </p:grpSpPr>
          <p:sp>
            <p:nvSpPr>
              <p:cNvPr id="273415" name="Rectangle 7"/>
              <p:cNvSpPr>
                <a:spLocks noChangeArrowheads="1"/>
              </p:cNvSpPr>
              <p:nvPr/>
            </p:nvSpPr>
            <p:spPr bwMode="auto">
              <a:xfrm>
                <a:off x="1272" y="1657"/>
                <a:ext cx="988" cy="244"/>
              </a:xfrm>
              <a:prstGeom prst="rect">
                <a:avLst/>
              </a:prstGeom>
              <a:gradFill rotWithShape="0">
                <a:gsLst>
                  <a:gs pos="0">
                    <a:srgbClr val="99FFCC">
                      <a:gamma/>
                      <a:shade val="89804"/>
                      <a:invGamma/>
                    </a:srgbClr>
                  </a:gs>
                  <a:gs pos="50000">
                    <a:srgbClr val="99FFCC"/>
                  </a:gs>
                  <a:gs pos="100000">
                    <a:srgbClr val="99FFCC">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800" b="1">
                    <a:solidFill>
                      <a:srgbClr val="000000"/>
                    </a:solidFill>
                    <a:latin typeface="Arial" charset="0"/>
                  </a:rPr>
                  <a:t>cm</a:t>
                </a:r>
              </a:p>
            </p:txBody>
          </p:sp>
          <p:sp>
            <p:nvSpPr>
              <p:cNvPr id="273416" name="Rectangle 8"/>
              <p:cNvSpPr>
                <a:spLocks noChangeArrowheads="1"/>
              </p:cNvSpPr>
              <p:nvPr/>
            </p:nvSpPr>
            <p:spPr bwMode="auto">
              <a:xfrm>
                <a:off x="1272" y="2053"/>
                <a:ext cx="988" cy="244"/>
              </a:xfrm>
              <a:prstGeom prst="rect">
                <a:avLst/>
              </a:prstGeom>
              <a:gradFill rotWithShape="0">
                <a:gsLst>
                  <a:gs pos="0">
                    <a:srgbClr val="99FFCC">
                      <a:gamma/>
                      <a:shade val="89804"/>
                      <a:invGamma/>
                    </a:srgbClr>
                  </a:gs>
                  <a:gs pos="50000">
                    <a:srgbClr val="99FFCC"/>
                  </a:gs>
                  <a:gs pos="100000">
                    <a:srgbClr val="99FFCC">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800" b="1">
                    <a:solidFill>
                      <a:srgbClr val="000000"/>
                    </a:solidFill>
                    <a:latin typeface="Arial" charset="0"/>
                  </a:rPr>
                  <a:t>inches</a:t>
                </a:r>
              </a:p>
            </p:txBody>
          </p:sp>
          <p:sp>
            <p:nvSpPr>
              <p:cNvPr id="273417" name="Rectangle 9"/>
              <p:cNvSpPr>
                <a:spLocks noChangeArrowheads="1"/>
              </p:cNvSpPr>
              <p:nvPr/>
            </p:nvSpPr>
            <p:spPr bwMode="auto">
              <a:xfrm>
                <a:off x="3180" y="1837"/>
                <a:ext cx="988" cy="244"/>
              </a:xfrm>
              <a:prstGeom prst="rect">
                <a:avLst/>
              </a:prstGeom>
              <a:gradFill rotWithShape="0">
                <a:gsLst>
                  <a:gs pos="0">
                    <a:srgbClr val="CCCCFF">
                      <a:gamma/>
                      <a:shade val="89804"/>
                      <a:invGamma/>
                    </a:srgbClr>
                  </a:gs>
                  <a:gs pos="50000">
                    <a:srgbClr val="CCCCFF"/>
                  </a:gs>
                  <a:gs pos="100000">
                    <a:srgbClr val="CC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800" b="1">
                    <a:solidFill>
                      <a:srgbClr val="000000"/>
                    </a:solidFill>
                    <a:latin typeface="Arial" charset="0"/>
                  </a:rPr>
                  <a:t>cm</a:t>
                </a:r>
              </a:p>
            </p:txBody>
          </p:sp>
        </p:grpSp>
        <p:sp>
          <p:nvSpPr>
            <p:cNvPr id="273418" name="Line 10"/>
            <p:cNvSpPr>
              <a:spLocks noChangeShapeType="1"/>
            </p:cNvSpPr>
            <p:nvPr/>
          </p:nvSpPr>
          <p:spPr bwMode="auto">
            <a:xfrm>
              <a:off x="2332" y="1985"/>
              <a:ext cx="756" cy="0"/>
            </a:xfrm>
            <a:prstGeom prst="line">
              <a:avLst/>
            </a:prstGeom>
            <a:noFill/>
            <a:ln w="25400">
              <a:solidFill>
                <a:schemeClr val="hlink"/>
              </a:solidFill>
              <a:round/>
              <a:headEnd type="none" w="sm" len="sm"/>
              <a:tailEnd type="stealth" w="med" len="lg"/>
            </a:ln>
            <a:effectLst/>
          </p:spPr>
          <p:txBody>
            <a:bodyPr/>
            <a:lstStyle/>
            <a:p>
              <a:endParaRPr lang="es-MX"/>
            </a:p>
          </p:txBody>
        </p:sp>
      </p:grpSp>
      <p:grpSp>
        <p:nvGrpSpPr>
          <p:cNvPr id="273419" name="Group 11"/>
          <p:cNvGrpSpPr>
            <a:grpSpLocks/>
          </p:cNvGrpSpPr>
          <p:nvPr/>
        </p:nvGrpSpPr>
        <p:grpSpPr bwMode="auto">
          <a:xfrm>
            <a:off x="2076450" y="4402138"/>
            <a:ext cx="4597400" cy="1016000"/>
            <a:chOff x="1272" y="2417"/>
            <a:chExt cx="2896" cy="640"/>
          </a:xfrm>
        </p:grpSpPr>
        <p:grpSp>
          <p:nvGrpSpPr>
            <p:cNvPr id="273420" name="Group 12"/>
            <p:cNvGrpSpPr>
              <a:grpSpLocks/>
            </p:cNvGrpSpPr>
            <p:nvPr/>
          </p:nvGrpSpPr>
          <p:grpSpPr bwMode="auto">
            <a:xfrm>
              <a:off x="1272" y="2417"/>
              <a:ext cx="2896" cy="640"/>
              <a:chOff x="1272" y="2417"/>
              <a:chExt cx="2896" cy="640"/>
            </a:xfrm>
          </p:grpSpPr>
          <p:sp>
            <p:nvSpPr>
              <p:cNvPr id="273421" name="Rectangle 13"/>
              <p:cNvSpPr>
                <a:spLocks noChangeArrowheads="1"/>
              </p:cNvSpPr>
              <p:nvPr/>
            </p:nvSpPr>
            <p:spPr bwMode="auto">
              <a:xfrm>
                <a:off x="1272" y="2417"/>
                <a:ext cx="988" cy="244"/>
              </a:xfrm>
              <a:prstGeom prst="rect">
                <a:avLst/>
              </a:prstGeom>
              <a:gradFill rotWithShape="0">
                <a:gsLst>
                  <a:gs pos="0">
                    <a:srgbClr val="99FFCC">
                      <a:gamma/>
                      <a:shade val="89804"/>
                      <a:invGamma/>
                    </a:srgbClr>
                  </a:gs>
                  <a:gs pos="50000">
                    <a:srgbClr val="99FFCC"/>
                  </a:gs>
                  <a:gs pos="100000">
                    <a:srgbClr val="99FFCC">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800" b="1">
                    <a:solidFill>
                      <a:srgbClr val="000000"/>
                    </a:solidFill>
                    <a:latin typeface="Arial" charset="0"/>
                  </a:rPr>
                  <a:t>DD/MM/YY</a:t>
                </a:r>
              </a:p>
            </p:txBody>
          </p:sp>
          <p:sp>
            <p:nvSpPr>
              <p:cNvPr id="273422" name="Rectangle 14"/>
              <p:cNvSpPr>
                <a:spLocks noChangeArrowheads="1"/>
              </p:cNvSpPr>
              <p:nvPr/>
            </p:nvSpPr>
            <p:spPr bwMode="auto">
              <a:xfrm>
                <a:off x="1272" y="2813"/>
                <a:ext cx="988" cy="244"/>
              </a:xfrm>
              <a:prstGeom prst="rect">
                <a:avLst/>
              </a:prstGeom>
              <a:gradFill rotWithShape="0">
                <a:gsLst>
                  <a:gs pos="0">
                    <a:srgbClr val="99FFCC">
                      <a:gamma/>
                      <a:shade val="89804"/>
                      <a:invGamma/>
                    </a:srgbClr>
                  </a:gs>
                  <a:gs pos="50000">
                    <a:srgbClr val="99FFCC"/>
                  </a:gs>
                  <a:gs pos="100000">
                    <a:srgbClr val="99FFCC">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800" b="1">
                    <a:solidFill>
                      <a:srgbClr val="000000"/>
                    </a:solidFill>
                    <a:latin typeface="Arial" charset="0"/>
                  </a:rPr>
                  <a:t>MM/DD/YY</a:t>
                </a:r>
              </a:p>
            </p:txBody>
          </p:sp>
          <p:sp>
            <p:nvSpPr>
              <p:cNvPr id="273423" name="Rectangle 15"/>
              <p:cNvSpPr>
                <a:spLocks noChangeArrowheads="1"/>
              </p:cNvSpPr>
              <p:nvPr/>
            </p:nvSpPr>
            <p:spPr bwMode="auto">
              <a:xfrm>
                <a:off x="3180" y="2597"/>
                <a:ext cx="988" cy="244"/>
              </a:xfrm>
              <a:prstGeom prst="rect">
                <a:avLst/>
              </a:prstGeom>
              <a:gradFill rotWithShape="0">
                <a:gsLst>
                  <a:gs pos="0">
                    <a:srgbClr val="CCCCFF">
                      <a:gamma/>
                      <a:shade val="89804"/>
                      <a:invGamma/>
                    </a:srgbClr>
                  </a:gs>
                  <a:gs pos="50000">
                    <a:srgbClr val="CCCCFF"/>
                  </a:gs>
                  <a:gs pos="100000">
                    <a:srgbClr val="CC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800" b="1">
                    <a:solidFill>
                      <a:srgbClr val="000000"/>
                    </a:solidFill>
                    <a:latin typeface="Arial" charset="0"/>
                  </a:rPr>
                  <a:t>DD-Mon-YY</a:t>
                </a:r>
              </a:p>
            </p:txBody>
          </p:sp>
        </p:grpSp>
        <p:sp>
          <p:nvSpPr>
            <p:cNvPr id="273424" name="Line 16"/>
            <p:cNvSpPr>
              <a:spLocks noChangeShapeType="1"/>
            </p:cNvSpPr>
            <p:nvPr/>
          </p:nvSpPr>
          <p:spPr bwMode="auto">
            <a:xfrm>
              <a:off x="2316" y="2737"/>
              <a:ext cx="756" cy="0"/>
            </a:xfrm>
            <a:prstGeom prst="line">
              <a:avLst/>
            </a:prstGeom>
            <a:noFill/>
            <a:ln w="25400">
              <a:solidFill>
                <a:schemeClr val="hlink"/>
              </a:solidFill>
              <a:round/>
              <a:headEnd type="none" w="sm" len="sm"/>
              <a:tailEnd type="stealth" w="med" len="lg"/>
            </a:ln>
            <a:effectLst/>
          </p:spPr>
          <p:txBody>
            <a:bodyPr/>
            <a:lstStyle/>
            <a:p>
              <a:endParaRPr lang="es-MX"/>
            </a:p>
          </p:txBody>
        </p:sp>
      </p:grpSp>
      <p:grpSp>
        <p:nvGrpSpPr>
          <p:cNvPr id="273425" name="Group 17"/>
          <p:cNvGrpSpPr>
            <a:grpSpLocks/>
          </p:cNvGrpSpPr>
          <p:nvPr/>
        </p:nvGrpSpPr>
        <p:grpSpPr bwMode="auto">
          <a:xfrm>
            <a:off x="2076450" y="5637213"/>
            <a:ext cx="4597400" cy="1016000"/>
            <a:chOff x="1272" y="3195"/>
            <a:chExt cx="2896" cy="640"/>
          </a:xfrm>
        </p:grpSpPr>
        <p:grpSp>
          <p:nvGrpSpPr>
            <p:cNvPr id="273426" name="Group 18"/>
            <p:cNvGrpSpPr>
              <a:grpSpLocks/>
            </p:cNvGrpSpPr>
            <p:nvPr/>
          </p:nvGrpSpPr>
          <p:grpSpPr bwMode="auto">
            <a:xfrm>
              <a:off x="1272" y="3195"/>
              <a:ext cx="2896" cy="640"/>
              <a:chOff x="1272" y="3195"/>
              <a:chExt cx="2896" cy="640"/>
            </a:xfrm>
          </p:grpSpPr>
          <p:sp>
            <p:nvSpPr>
              <p:cNvPr id="273427" name="Rectangle 19"/>
              <p:cNvSpPr>
                <a:spLocks noChangeArrowheads="1"/>
              </p:cNvSpPr>
              <p:nvPr/>
            </p:nvSpPr>
            <p:spPr bwMode="auto">
              <a:xfrm>
                <a:off x="1272" y="3195"/>
                <a:ext cx="988" cy="244"/>
              </a:xfrm>
              <a:prstGeom prst="rect">
                <a:avLst/>
              </a:prstGeom>
              <a:gradFill rotWithShape="0">
                <a:gsLst>
                  <a:gs pos="0">
                    <a:srgbClr val="99FFCC">
                      <a:gamma/>
                      <a:shade val="89804"/>
                      <a:invGamma/>
                    </a:srgbClr>
                  </a:gs>
                  <a:gs pos="50000">
                    <a:srgbClr val="99FFCC"/>
                  </a:gs>
                  <a:gs pos="100000">
                    <a:srgbClr val="99FFCC">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800" b="1">
                    <a:solidFill>
                      <a:srgbClr val="000000"/>
                    </a:solidFill>
                    <a:latin typeface="Arial" charset="0"/>
                  </a:rPr>
                  <a:t>1,000 GBP</a:t>
                </a:r>
              </a:p>
            </p:txBody>
          </p:sp>
          <p:sp>
            <p:nvSpPr>
              <p:cNvPr id="273428" name="Rectangle 20"/>
              <p:cNvSpPr>
                <a:spLocks noChangeArrowheads="1"/>
              </p:cNvSpPr>
              <p:nvPr/>
            </p:nvSpPr>
            <p:spPr bwMode="auto">
              <a:xfrm>
                <a:off x="1272" y="3591"/>
                <a:ext cx="988" cy="244"/>
              </a:xfrm>
              <a:prstGeom prst="rect">
                <a:avLst/>
              </a:prstGeom>
              <a:gradFill rotWithShape="0">
                <a:gsLst>
                  <a:gs pos="0">
                    <a:srgbClr val="99FFCC">
                      <a:gamma/>
                      <a:shade val="89804"/>
                      <a:invGamma/>
                    </a:srgbClr>
                  </a:gs>
                  <a:gs pos="50000">
                    <a:srgbClr val="99FFCC"/>
                  </a:gs>
                  <a:gs pos="100000">
                    <a:srgbClr val="99FFCC">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800" b="1">
                    <a:solidFill>
                      <a:srgbClr val="000000"/>
                    </a:solidFill>
                    <a:latin typeface="Arial" charset="0"/>
                  </a:rPr>
                  <a:t>FF 9,990</a:t>
                </a:r>
              </a:p>
            </p:txBody>
          </p:sp>
          <p:sp>
            <p:nvSpPr>
              <p:cNvPr id="273429" name="Rectangle 21"/>
              <p:cNvSpPr>
                <a:spLocks noChangeArrowheads="1"/>
              </p:cNvSpPr>
              <p:nvPr/>
            </p:nvSpPr>
            <p:spPr bwMode="auto">
              <a:xfrm>
                <a:off x="3180" y="3375"/>
                <a:ext cx="988" cy="244"/>
              </a:xfrm>
              <a:prstGeom prst="rect">
                <a:avLst/>
              </a:prstGeom>
              <a:gradFill rotWithShape="0">
                <a:gsLst>
                  <a:gs pos="0">
                    <a:srgbClr val="CCCCFF">
                      <a:gamma/>
                      <a:shade val="89804"/>
                      <a:invGamma/>
                    </a:srgbClr>
                  </a:gs>
                  <a:gs pos="50000">
                    <a:srgbClr val="CCCCFF"/>
                  </a:gs>
                  <a:gs pos="100000">
                    <a:srgbClr val="CC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800" b="1">
                    <a:solidFill>
                      <a:srgbClr val="000000"/>
                    </a:solidFill>
                    <a:latin typeface="Arial" charset="0"/>
                  </a:rPr>
                  <a:t>USD 600</a:t>
                </a:r>
              </a:p>
            </p:txBody>
          </p:sp>
        </p:grpSp>
        <p:sp>
          <p:nvSpPr>
            <p:cNvPr id="273430" name="Line 22"/>
            <p:cNvSpPr>
              <a:spLocks noChangeShapeType="1"/>
            </p:cNvSpPr>
            <p:nvPr/>
          </p:nvSpPr>
          <p:spPr bwMode="auto">
            <a:xfrm>
              <a:off x="2316" y="3515"/>
              <a:ext cx="756" cy="0"/>
            </a:xfrm>
            <a:prstGeom prst="line">
              <a:avLst/>
            </a:prstGeom>
            <a:noFill/>
            <a:ln w="25400">
              <a:solidFill>
                <a:schemeClr val="hlink"/>
              </a:solidFill>
              <a:round/>
              <a:headEnd type="none" w="sm" len="sm"/>
              <a:tailEnd type="stealth" w="med" len="lg"/>
            </a:ln>
            <a:effectLst/>
          </p:spPr>
          <p:txBody>
            <a:bodyPr/>
            <a:lstStyle/>
            <a:p>
              <a:endParaRPr lang="es-MX"/>
            </a:p>
          </p:txBody>
        </p:sp>
      </p:gr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4 Marcador de número de diapositiva"/>
          <p:cNvSpPr>
            <a:spLocks noGrp="1"/>
          </p:cNvSpPr>
          <p:nvPr>
            <p:ph type="sldNum" sz="quarter" idx="12"/>
          </p:nvPr>
        </p:nvSpPr>
        <p:spPr/>
        <p:txBody>
          <a:bodyPr/>
          <a:lstStyle/>
          <a:p>
            <a:fld id="{0747C8A2-C350-4661-8F4A-A53FCA00462C}" type="slidenum">
              <a:rPr lang="en-US"/>
              <a:pPr/>
              <a:t>75</a:t>
            </a:fld>
            <a:endParaRPr lang="en-US"/>
          </a:p>
        </p:txBody>
      </p:sp>
      <p:sp>
        <p:nvSpPr>
          <p:cNvPr id="274434" name="Rectangle 2"/>
          <p:cNvSpPr>
            <a:spLocks noGrp="1" noChangeArrowheads="1"/>
          </p:cNvSpPr>
          <p:nvPr>
            <p:ph type="title"/>
          </p:nvPr>
        </p:nvSpPr>
        <p:spPr/>
        <p:txBody>
          <a:bodyPr/>
          <a:lstStyle/>
          <a:p>
            <a:pPr>
              <a:tabLst>
                <a:tab pos="7143750" algn="l"/>
              </a:tabLst>
            </a:pPr>
            <a:r>
              <a:rPr lang="en-GB"/>
              <a:t>Carga y Mantenimiento de un A.D.</a:t>
            </a:r>
            <a:endParaRPr lang="es-ES_tradnl"/>
          </a:p>
        </p:txBody>
      </p:sp>
      <p:sp>
        <p:nvSpPr>
          <p:cNvPr id="274435" name="Rectangle 3"/>
          <p:cNvSpPr>
            <a:spLocks noChangeArrowheads="1"/>
          </p:cNvSpPr>
          <p:nvPr/>
        </p:nvSpPr>
        <p:spPr bwMode="auto">
          <a:xfrm>
            <a:off x="776288" y="1784350"/>
            <a:ext cx="7299325" cy="550863"/>
          </a:xfrm>
          <a:prstGeom prst="rect">
            <a:avLst/>
          </a:prstGeom>
          <a:noFill/>
          <a:ln w="9525">
            <a:noFill/>
            <a:miter lim="800000"/>
            <a:headEnd/>
            <a:tailEnd/>
          </a:ln>
          <a:effectLst/>
        </p:spPr>
        <p:txBody>
          <a:bodyPr lIns="92075" tIns="46038" rIns="92075" bIns="46038"/>
          <a:lstStyle/>
          <a:p>
            <a:pPr eaLnBrk="1" hangingPunct="1"/>
            <a:r>
              <a:rPr lang="es-ES" sz="2800">
                <a:solidFill>
                  <a:srgbClr val="A41512"/>
                </a:solidFill>
                <a:latin typeface="Arial" charset="0"/>
              </a:rPr>
              <a:t>Transform</a:t>
            </a:r>
            <a:r>
              <a:rPr lang="es-ES_tradnl" sz="2800">
                <a:solidFill>
                  <a:srgbClr val="A41512"/>
                </a:solidFill>
                <a:latin typeface="Arial" charset="0"/>
              </a:rPr>
              <a:t>ación.</a:t>
            </a:r>
            <a:endParaRPr lang="es-ES" sz="2800">
              <a:solidFill>
                <a:srgbClr val="A41512"/>
              </a:solidFill>
              <a:latin typeface="Arial" charset="0"/>
            </a:endParaRPr>
          </a:p>
        </p:txBody>
      </p:sp>
      <p:sp>
        <p:nvSpPr>
          <p:cNvPr id="274436" name="Rectangle 4"/>
          <p:cNvSpPr>
            <a:spLocks noChangeArrowheads="1"/>
          </p:cNvSpPr>
          <p:nvPr/>
        </p:nvSpPr>
        <p:spPr bwMode="auto">
          <a:xfrm>
            <a:off x="1154113" y="2497138"/>
            <a:ext cx="6935787" cy="1057275"/>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spcBef>
                <a:spcPct val="20000"/>
              </a:spcBef>
              <a:buClr>
                <a:schemeClr val="accent1"/>
              </a:buClr>
              <a:buFontTx/>
              <a:buChar char="–"/>
              <a:tabLst>
                <a:tab pos="576263" algn="l"/>
              </a:tabLst>
            </a:pPr>
            <a:r>
              <a:rPr lang="es-ES_tradnl" sz="2000">
                <a:latin typeface="Arial" charset="0"/>
              </a:rPr>
              <a:t>Valores duplicados: deben ser eliminados.</a:t>
            </a:r>
            <a:endParaRPr lang="es-ES" sz="2000">
              <a:latin typeface="Arial" charset="0"/>
            </a:endParaRPr>
          </a:p>
          <a:p>
            <a:pPr marL="741363" lvl="2" indent="-285750" defTabSz="346075" eaLnBrk="1" hangingPunct="1">
              <a:spcBef>
                <a:spcPct val="20000"/>
              </a:spcBef>
              <a:buClr>
                <a:schemeClr val="accent1"/>
              </a:buClr>
              <a:buFontTx/>
              <a:buChar char="•"/>
              <a:tabLst>
                <a:tab pos="576263" algn="l"/>
              </a:tabLst>
            </a:pPr>
            <a:r>
              <a:rPr lang="es-ES" sz="1800">
                <a:latin typeface="Arial" charset="0"/>
              </a:rPr>
              <a:t>SQL</a:t>
            </a:r>
          </a:p>
          <a:p>
            <a:pPr marL="741363" lvl="2" indent="-285750" defTabSz="346075" eaLnBrk="1" hangingPunct="1">
              <a:spcBef>
                <a:spcPct val="20000"/>
              </a:spcBef>
              <a:buClr>
                <a:schemeClr val="accent1"/>
              </a:buClr>
              <a:buFontTx/>
              <a:buChar char="•"/>
              <a:tabLst>
                <a:tab pos="576263" algn="l"/>
              </a:tabLst>
            </a:pPr>
            <a:r>
              <a:rPr lang="es-ES_tradnl" sz="1800">
                <a:latin typeface="Arial" charset="0"/>
              </a:rPr>
              <a:t>restricciones en el SGBDR</a:t>
            </a:r>
            <a:endParaRPr lang="es-ES" sz="1800">
              <a:latin typeface="Arial" charset="0"/>
            </a:endParaRPr>
          </a:p>
        </p:txBody>
      </p:sp>
      <p:grpSp>
        <p:nvGrpSpPr>
          <p:cNvPr id="274437" name="Group 5"/>
          <p:cNvGrpSpPr>
            <a:grpSpLocks/>
          </p:cNvGrpSpPr>
          <p:nvPr/>
        </p:nvGrpSpPr>
        <p:grpSpPr bwMode="auto">
          <a:xfrm>
            <a:off x="1344613" y="4019550"/>
            <a:ext cx="1574800" cy="1389063"/>
            <a:chOff x="648" y="2624"/>
            <a:chExt cx="992" cy="875"/>
          </a:xfrm>
        </p:grpSpPr>
        <p:sp>
          <p:nvSpPr>
            <p:cNvPr id="274438" name="Rectangle 6"/>
            <p:cNvSpPr>
              <a:spLocks noChangeArrowheads="1"/>
            </p:cNvSpPr>
            <p:nvPr/>
          </p:nvSpPr>
          <p:spPr bwMode="auto">
            <a:xfrm>
              <a:off x="648" y="3257"/>
              <a:ext cx="987" cy="242"/>
            </a:xfrm>
            <a:prstGeom prst="rect">
              <a:avLst/>
            </a:prstGeom>
            <a:gradFill rotWithShape="0">
              <a:gsLst>
                <a:gs pos="0">
                  <a:srgbClr val="FFCC99">
                    <a:gamma/>
                    <a:shade val="89804"/>
                    <a:invGamma/>
                  </a:srgbClr>
                </a:gs>
                <a:gs pos="50000">
                  <a:srgbClr val="FFCC99"/>
                </a:gs>
                <a:gs pos="100000">
                  <a:srgbClr val="FFCC99">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r>
                <a:rPr lang="es-ES" sz="1800" b="1">
                  <a:solidFill>
                    <a:srgbClr val="000000"/>
                  </a:solidFill>
                  <a:latin typeface="Arial" charset="0"/>
                </a:rPr>
                <a:t>ACME Inc</a:t>
              </a:r>
            </a:p>
          </p:txBody>
        </p:sp>
        <p:sp>
          <p:nvSpPr>
            <p:cNvPr id="274439" name="Rectangle 7"/>
            <p:cNvSpPr>
              <a:spLocks noChangeArrowheads="1"/>
            </p:cNvSpPr>
            <p:nvPr/>
          </p:nvSpPr>
          <p:spPr bwMode="auto">
            <a:xfrm>
              <a:off x="653" y="2624"/>
              <a:ext cx="987" cy="242"/>
            </a:xfrm>
            <a:prstGeom prst="rect">
              <a:avLst/>
            </a:prstGeom>
            <a:gradFill rotWithShape="0">
              <a:gsLst>
                <a:gs pos="0">
                  <a:srgbClr val="FFCC99">
                    <a:gamma/>
                    <a:shade val="89804"/>
                    <a:invGamma/>
                  </a:srgbClr>
                </a:gs>
                <a:gs pos="50000">
                  <a:srgbClr val="FFCC99"/>
                </a:gs>
                <a:gs pos="100000">
                  <a:srgbClr val="FFCC99">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r>
                <a:rPr lang="es-ES" sz="1800" b="1">
                  <a:solidFill>
                    <a:srgbClr val="000000"/>
                  </a:solidFill>
                  <a:latin typeface="Arial" charset="0"/>
                </a:rPr>
                <a:t>ACME Inc</a:t>
              </a:r>
            </a:p>
          </p:txBody>
        </p:sp>
        <p:sp>
          <p:nvSpPr>
            <p:cNvPr id="274440" name="Rectangle 8"/>
            <p:cNvSpPr>
              <a:spLocks noChangeArrowheads="1"/>
            </p:cNvSpPr>
            <p:nvPr/>
          </p:nvSpPr>
          <p:spPr bwMode="auto">
            <a:xfrm>
              <a:off x="653" y="2941"/>
              <a:ext cx="987" cy="241"/>
            </a:xfrm>
            <a:prstGeom prst="rect">
              <a:avLst/>
            </a:prstGeom>
            <a:gradFill rotWithShape="0">
              <a:gsLst>
                <a:gs pos="0">
                  <a:srgbClr val="FFCC99">
                    <a:gamma/>
                    <a:shade val="89804"/>
                    <a:invGamma/>
                  </a:srgbClr>
                </a:gs>
                <a:gs pos="50000">
                  <a:srgbClr val="FFCC99"/>
                </a:gs>
                <a:gs pos="100000">
                  <a:srgbClr val="FFCC99">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r>
                <a:rPr lang="es-ES" sz="1800" b="1">
                  <a:solidFill>
                    <a:srgbClr val="000000"/>
                  </a:solidFill>
                  <a:latin typeface="Arial" charset="0"/>
                </a:rPr>
                <a:t>ACME Inc</a:t>
              </a:r>
            </a:p>
          </p:txBody>
        </p:sp>
      </p:grpSp>
      <p:sp>
        <p:nvSpPr>
          <p:cNvPr id="274441" name="Rectangle 9"/>
          <p:cNvSpPr>
            <a:spLocks noChangeArrowheads="1"/>
          </p:cNvSpPr>
          <p:nvPr/>
        </p:nvSpPr>
        <p:spPr bwMode="auto">
          <a:xfrm>
            <a:off x="6329363" y="4525963"/>
            <a:ext cx="1566862" cy="384175"/>
          </a:xfrm>
          <a:prstGeom prst="rect">
            <a:avLst/>
          </a:prstGeom>
          <a:gradFill rotWithShape="0">
            <a:gsLst>
              <a:gs pos="0">
                <a:srgbClr val="FFCC99">
                  <a:gamma/>
                  <a:shade val="89804"/>
                  <a:invGamma/>
                </a:srgbClr>
              </a:gs>
              <a:gs pos="50000">
                <a:srgbClr val="FFCC99"/>
              </a:gs>
              <a:gs pos="100000">
                <a:srgbClr val="FFCC99">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r>
              <a:rPr lang="es-ES" sz="1800" b="1">
                <a:solidFill>
                  <a:srgbClr val="000000"/>
                </a:solidFill>
                <a:latin typeface="Arial" charset="0"/>
              </a:rPr>
              <a:t>ACME Inc</a:t>
            </a:r>
          </a:p>
        </p:txBody>
      </p:sp>
      <p:sp>
        <p:nvSpPr>
          <p:cNvPr id="274442" name="Line 10"/>
          <p:cNvSpPr>
            <a:spLocks noChangeShapeType="1"/>
          </p:cNvSpPr>
          <p:nvPr/>
        </p:nvSpPr>
        <p:spPr bwMode="auto">
          <a:xfrm flipV="1">
            <a:off x="2957513" y="4716463"/>
            <a:ext cx="3351212" cy="1587"/>
          </a:xfrm>
          <a:prstGeom prst="line">
            <a:avLst/>
          </a:prstGeom>
          <a:noFill/>
          <a:ln w="25400">
            <a:solidFill>
              <a:srgbClr val="339966"/>
            </a:solidFill>
            <a:round/>
            <a:headEnd type="none" w="sm" len="sm"/>
            <a:tailEnd type="stealth" w="med" len="lg"/>
          </a:ln>
          <a:effectLst/>
        </p:spPr>
        <p:txBody>
          <a:bodyPr/>
          <a:lstStyle/>
          <a:p>
            <a:endParaRPr lang="es-MX"/>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4 Marcador de número de diapositiva"/>
          <p:cNvSpPr>
            <a:spLocks noGrp="1"/>
          </p:cNvSpPr>
          <p:nvPr>
            <p:ph type="sldNum" sz="quarter" idx="12"/>
          </p:nvPr>
        </p:nvSpPr>
        <p:spPr/>
        <p:txBody>
          <a:bodyPr/>
          <a:lstStyle/>
          <a:p>
            <a:fld id="{21E616D9-39AD-4E15-98A8-8C97469A6643}" type="slidenum">
              <a:rPr lang="en-US"/>
              <a:pPr/>
              <a:t>76</a:t>
            </a:fld>
            <a:endParaRPr lang="en-US"/>
          </a:p>
        </p:txBody>
      </p:sp>
      <p:sp>
        <p:nvSpPr>
          <p:cNvPr id="275458" name="Rectangle 2"/>
          <p:cNvSpPr>
            <a:spLocks noGrp="1" noChangeArrowheads="1"/>
          </p:cNvSpPr>
          <p:nvPr>
            <p:ph type="title"/>
          </p:nvPr>
        </p:nvSpPr>
        <p:spPr/>
        <p:txBody>
          <a:bodyPr/>
          <a:lstStyle/>
          <a:p>
            <a:pPr>
              <a:tabLst>
                <a:tab pos="7143750" algn="l"/>
              </a:tabLst>
            </a:pPr>
            <a:r>
              <a:rPr lang="en-GB"/>
              <a:t>Carga y Mantenimiento de un A.D.</a:t>
            </a:r>
            <a:endParaRPr lang="es-ES_tradnl"/>
          </a:p>
        </p:txBody>
      </p:sp>
      <p:sp>
        <p:nvSpPr>
          <p:cNvPr id="275459" name="Rectangle 3"/>
          <p:cNvSpPr>
            <a:spLocks noChangeArrowheads="1"/>
          </p:cNvSpPr>
          <p:nvPr/>
        </p:nvSpPr>
        <p:spPr bwMode="auto">
          <a:xfrm>
            <a:off x="906463" y="1836738"/>
            <a:ext cx="7299325" cy="436562"/>
          </a:xfrm>
          <a:prstGeom prst="rect">
            <a:avLst/>
          </a:prstGeom>
          <a:noFill/>
          <a:ln w="9525">
            <a:noFill/>
            <a:miter lim="800000"/>
            <a:headEnd/>
            <a:tailEnd/>
          </a:ln>
          <a:effectLst/>
        </p:spPr>
        <p:txBody>
          <a:bodyPr lIns="92075" tIns="46038" rIns="92075" bIns="46038"/>
          <a:lstStyle/>
          <a:p>
            <a:pPr eaLnBrk="1" hangingPunct="1"/>
            <a:r>
              <a:rPr lang="es-ES" sz="2800">
                <a:solidFill>
                  <a:srgbClr val="A41512"/>
                </a:solidFill>
                <a:latin typeface="Arial" charset="0"/>
              </a:rPr>
              <a:t>Transform</a:t>
            </a:r>
            <a:r>
              <a:rPr lang="es-ES_tradnl" sz="2800">
                <a:solidFill>
                  <a:srgbClr val="A41512"/>
                </a:solidFill>
                <a:latin typeface="Arial" charset="0"/>
              </a:rPr>
              <a:t>ación.</a:t>
            </a:r>
            <a:endParaRPr lang="es-ES" sz="2800">
              <a:solidFill>
                <a:srgbClr val="A41512"/>
              </a:solidFill>
              <a:latin typeface="Arial" charset="0"/>
            </a:endParaRPr>
          </a:p>
        </p:txBody>
      </p:sp>
      <p:sp>
        <p:nvSpPr>
          <p:cNvPr id="275460" name="Rectangle 4"/>
          <p:cNvSpPr>
            <a:spLocks noChangeArrowheads="1"/>
          </p:cNvSpPr>
          <p:nvPr/>
        </p:nvSpPr>
        <p:spPr bwMode="auto">
          <a:xfrm>
            <a:off x="1019175" y="2565400"/>
            <a:ext cx="6935788" cy="396875"/>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spcBef>
                <a:spcPct val="20000"/>
              </a:spcBef>
              <a:buClr>
                <a:schemeClr val="accent1"/>
              </a:buClr>
              <a:buFontTx/>
              <a:buChar char="–"/>
              <a:tabLst>
                <a:tab pos="576263" algn="l"/>
              </a:tabLst>
            </a:pPr>
            <a:r>
              <a:rPr lang="es-ES_tradnl" sz="2000">
                <a:latin typeface="Arial" charset="0"/>
              </a:rPr>
              <a:t>Integridad referencial: debe reconstruirse.</a:t>
            </a:r>
            <a:endParaRPr lang="es-ES" sz="2000">
              <a:latin typeface="Arial" charset="0"/>
            </a:endParaRPr>
          </a:p>
        </p:txBody>
      </p:sp>
      <p:grpSp>
        <p:nvGrpSpPr>
          <p:cNvPr id="275461" name="Group 5"/>
          <p:cNvGrpSpPr>
            <a:grpSpLocks/>
          </p:cNvGrpSpPr>
          <p:nvPr/>
        </p:nvGrpSpPr>
        <p:grpSpPr bwMode="auto">
          <a:xfrm>
            <a:off x="1576388" y="3914775"/>
            <a:ext cx="6375400" cy="1447800"/>
            <a:chOff x="805" y="2329"/>
            <a:chExt cx="4016" cy="912"/>
          </a:xfrm>
        </p:grpSpPr>
        <p:sp>
          <p:nvSpPr>
            <p:cNvPr id="275462" name="Rectangle 6"/>
            <p:cNvSpPr>
              <a:spLocks noChangeArrowheads="1"/>
            </p:cNvSpPr>
            <p:nvPr/>
          </p:nvSpPr>
          <p:spPr bwMode="auto">
            <a:xfrm>
              <a:off x="805" y="2329"/>
              <a:ext cx="1016" cy="896"/>
            </a:xfrm>
            <a:prstGeom prst="rect">
              <a:avLst/>
            </a:prstGeom>
            <a:solidFill>
              <a:srgbClr val="FFCC99"/>
            </a:solidFill>
            <a:ln w="12700">
              <a:solidFill>
                <a:schemeClr val="bg2"/>
              </a:solidFill>
              <a:miter lim="800000"/>
              <a:headEnd/>
              <a:tailEnd/>
            </a:ln>
            <a:effectLst/>
          </p:spPr>
          <p:txBody>
            <a:bodyPr wrap="none" lIns="92075" tIns="46038" rIns="92075" bIns="46038" anchor="ctr"/>
            <a:lstStyle/>
            <a:p>
              <a:r>
                <a:rPr lang="es-ES" sz="1800" b="1">
                  <a:solidFill>
                    <a:srgbClr val="000000"/>
                  </a:solidFill>
                  <a:latin typeface="Arial" charset="0"/>
                </a:rPr>
                <a:t>Depart</a:t>
              </a:r>
              <a:r>
                <a:rPr lang="es-ES_tradnl" sz="1800" b="1">
                  <a:solidFill>
                    <a:srgbClr val="000000"/>
                  </a:solidFill>
                  <a:latin typeface="Arial" charset="0"/>
                </a:rPr>
                <a:t>a</a:t>
              </a:r>
              <a:r>
                <a:rPr lang="es-ES" sz="1800" b="1">
                  <a:solidFill>
                    <a:srgbClr val="000000"/>
                  </a:solidFill>
                  <a:latin typeface="Arial" charset="0"/>
                </a:rPr>
                <a:t>ment</a:t>
              </a:r>
              <a:r>
                <a:rPr lang="es-ES_tradnl" sz="1800" b="1">
                  <a:solidFill>
                    <a:srgbClr val="000000"/>
                  </a:solidFill>
                  <a:latin typeface="Arial" charset="0"/>
                </a:rPr>
                <a:t>o</a:t>
              </a:r>
              <a:endParaRPr lang="es-ES" sz="1800" b="1">
                <a:solidFill>
                  <a:srgbClr val="000000"/>
                </a:solidFill>
                <a:latin typeface="Arial" charset="0"/>
              </a:endParaRPr>
            </a:p>
            <a:p>
              <a:r>
                <a:rPr lang="es-ES" sz="1800" b="1">
                  <a:solidFill>
                    <a:srgbClr val="000000"/>
                  </a:solidFill>
                  <a:latin typeface="Arial" charset="0"/>
                </a:rPr>
                <a:t>10</a:t>
              </a:r>
            </a:p>
            <a:p>
              <a:r>
                <a:rPr lang="es-ES" sz="1800" b="1">
                  <a:solidFill>
                    <a:srgbClr val="000000"/>
                  </a:solidFill>
                  <a:latin typeface="Arial" charset="0"/>
                </a:rPr>
                <a:t>20</a:t>
              </a:r>
            </a:p>
            <a:p>
              <a:r>
                <a:rPr lang="es-ES" sz="1800" b="1">
                  <a:solidFill>
                    <a:srgbClr val="000000"/>
                  </a:solidFill>
                  <a:latin typeface="Arial" charset="0"/>
                </a:rPr>
                <a:t>30</a:t>
              </a:r>
            </a:p>
            <a:p>
              <a:r>
                <a:rPr lang="es-ES" sz="1800" b="1">
                  <a:solidFill>
                    <a:srgbClr val="000000"/>
                  </a:solidFill>
                  <a:latin typeface="Arial" charset="0"/>
                </a:rPr>
                <a:t>40</a:t>
              </a:r>
            </a:p>
          </p:txBody>
        </p:sp>
        <p:sp>
          <p:nvSpPr>
            <p:cNvPr id="275463" name="Rectangle 7"/>
            <p:cNvSpPr>
              <a:spLocks noChangeArrowheads="1"/>
            </p:cNvSpPr>
            <p:nvPr/>
          </p:nvSpPr>
          <p:spPr bwMode="auto">
            <a:xfrm>
              <a:off x="2261" y="2345"/>
              <a:ext cx="2560" cy="896"/>
            </a:xfrm>
            <a:prstGeom prst="rect">
              <a:avLst/>
            </a:prstGeom>
            <a:solidFill>
              <a:srgbClr val="FFCC99"/>
            </a:solidFill>
            <a:ln w="12700">
              <a:solidFill>
                <a:schemeClr val="bg2"/>
              </a:solidFill>
              <a:miter lim="800000"/>
              <a:headEnd/>
              <a:tailEnd/>
            </a:ln>
            <a:effectLst/>
          </p:spPr>
          <p:txBody>
            <a:bodyPr wrap="none" lIns="92075" tIns="46038" rIns="92075" bIns="46038" anchor="ctr"/>
            <a:lstStyle/>
            <a:p>
              <a:r>
                <a:rPr lang="es-ES" sz="1800" b="1">
                  <a:solidFill>
                    <a:srgbClr val="000000"/>
                  </a:solidFill>
                  <a:latin typeface="Arial" charset="0"/>
                </a:rPr>
                <a:t>Emp 	N</a:t>
              </a:r>
              <a:r>
                <a:rPr lang="es-ES_tradnl" sz="1800" b="1">
                  <a:solidFill>
                    <a:srgbClr val="000000"/>
                  </a:solidFill>
                  <a:latin typeface="Arial" charset="0"/>
                </a:rPr>
                <a:t>ombre</a:t>
              </a:r>
              <a:r>
                <a:rPr lang="es-ES" sz="1800" b="1">
                  <a:solidFill>
                    <a:srgbClr val="000000"/>
                  </a:solidFill>
                  <a:latin typeface="Arial" charset="0"/>
                </a:rPr>
                <a:t> </a:t>
              </a:r>
              <a:r>
                <a:rPr lang="es-ES_tradnl" sz="1800" b="1">
                  <a:solidFill>
                    <a:srgbClr val="000000"/>
                  </a:solidFill>
                  <a:latin typeface="Arial" charset="0"/>
                </a:rPr>
                <a:t>  </a:t>
              </a:r>
              <a:r>
                <a:rPr lang="es-ES" sz="1800" b="1">
                  <a:solidFill>
                    <a:srgbClr val="000000"/>
                  </a:solidFill>
                  <a:latin typeface="Arial" charset="0"/>
                </a:rPr>
                <a:t>Depart</a:t>
              </a:r>
              <a:r>
                <a:rPr lang="es-ES_tradnl" sz="1800" b="1">
                  <a:solidFill>
                    <a:srgbClr val="000000"/>
                  </a:solidFill>
                  <a:latin typeface="Arial" charset="0"/>
                </a:rPr>
                <a:t>a</a:t>
              </a:r>
              <a:r>
                <a:rPr lang="es-ES" sz="1800" b="1">
                  <a:solidFill>
                    <a:srgbClr val="000000"/>
                  </a:solidFill>
                  <a:latin typeface="Arial" charset="0"/>
                </a:rPr>
                <a:t>ment</a:t>
              </a:r>
              <a:r>
                <a:rPr lang="es-ES_tradnl" sz="1800" b="1">
                  <a:solidFill>
                    <a:srgbClr val="000000"/>
                  </a:solidFill>
                  <a:latin typeface="Arial" charset="0"/>
                </a:rPr>
                <a:t>o</a:t>
              </a:r>
              <a:endParaRPr lang="es-ES" sz="1800" b="1">
                <a:solidFill>
                  <a:srgbClr val="000000"/>
                </a:solidFill>
                <a:latin typeface="Arial" charset="0"/>
              </a:endParaRPr>
            </a:p>
            <a:p>
              <a:r>
                <a:rPr lang="es-ES" sz="1800" b="1">
                  <a:solidFill>
                    <a:srgbClr val="000000"/>
                  </a:solidFill>
                  <a:latin typeface="Arial" charset="0"/>
                </a:rPr>
                <a:t>1099	Smith	</a:t>
              </a:r>
              <a:r>
                <a:rPr lang="es-ES_tradnl" sz="1800" b="1">
                  <a:solidFill>
                    <a:srgbClr val="000000"/>
                  </a:solidFill>
                  <a:latin typeface="Arial" charset="0"/>
                </a:rPr>
                <a:t>  </a:t>
              </a:r>
              <a:r>
                <a:rPr lang="es-ES" sz="1800" b="1">
                  <a:solidFill>
                    <a:srgbClr val="000000"/>
                  </a:solidFill>
                  <a:latin typeface="Arial" charset="0"/>
                </a:rPr>
                <a:t>10</a:t>
              </a:r>
            </a:p>
            <a:p>
              <a:r>
                <a:rPr lang="es-ES" sz="1800" b="1">
                  <a:solidFill>
                    <a:srgbClr val="000000"/>
                  </a:solidFill>
                  <a:latin typeface="Arial" charset="0"/>
                </a:rPr>
                <a:t>1289	Jones	</a:t>
              </a:r>
              <a:r>
                <a:rPr lang="es-ES_tradnl" sz="1800" b="1">
                  <a:solidFill>
                    <a:srgbClr val="000000"/>
                  </a:solidFill>
                  <a:latin typeface="Arial" charset="0"/>
                </a:rPr>
                <a:t>  </a:t>
              </a:r>
              <a:r>
                <a:rPr lang="es-ES" sz="1800" b="1">
                  <a:solidFill>
                    <a:srgbClr val="000000"/>
                  </a:solidFill>
                  <a:latin typeface="Arial" charset="0"/>
                </a:rPr>
                <a:t>20</a:t>
              </a:r>
            </a:p>
            <a:p>
              <a:r>
                <a:rPr lang="es-ES" sz="1800" b="1">
                  <a:solidFill>
                    <a:srgbClr val="000000"/>
                  </a:solidFill>
                  <a:effectLst>
                    <a:outerShdw blurRad="38100" dist="38100" dir="2700000" algn="tl">
                      <a:srgbClr val="FFFFFF"/>
                    </a:outerShdw>
                  </a:effectLst>
                  <a:latin typeface="Arial" charset="0"/>
                </a:rPr>
                <a:t>1234	Doe	</a:t>
              </a:r>
              <a:r>
                <a:rPr lang="es-ES_tradnl" sz="1800" b="1">
                  <a:solidFill>
                    <a:srgbClr val="000000"/>
                  </a:solidFill>
                  <a:effectLst>
                    <a:outerShdw blurRad="38100" dist="38100" dir="2700000" algn="tl">
                      <a:srgbClr val="FFFFFF"/>
                    </a:outerShdw>
                  </a:effectLst>
                  <a:latin typeface="Arial" charset="0"/>
                </a:rPr>
                <a:t>  </a:t>
              </a:r>
              <a:r>
                <a:rPr lang="es-ES" sz="1800" b="1">
                  <a:solidFill>
                    <a:srgbClr val="000000"/>
                  </a:solidFill>
                  <a:effectLst>
                    <a:outerShdw blurRad="38100" dist="38100" dir="2700000" algn="tl">
                      <a:srgbClr val="FFFFFF"/>
                    </a:outerShdw>
                  </a:effectLst>
                  <a:latin typeface="Arial" charset="0"/>
                </a:rPr>
                <a:t>50</a:t>
              </a:r>
            </a:p>
            <a:p>
              <a:r>
                <a:rPr lang="es-ES" sz="1800" b="1">
                  <a:solidFill>
                    <a:srgbClr val="000000"/>
                  </a:solidFill>
                  <a:effectLst>
                    <a:outerShdw blurRad="38100" dist="38100" dir="2700000" algn="tl">
                      <a:srgbClr val="FFFFFF"/>
                    </a:outerShdw>
                  </a:effectLst>
                  <a:latin typeface="Arial" charset="0"/>
                </a:rPr>
                <a:t>6786	Harris	</a:t>
              </a:r>
              <a:r>
                <a:rPr lang="es-ES_tradnl" sz="1800" b="1">
                  <a:solidFill>
                    <a:srgbClr val="000000"/>
                  </a:solidFill>
                  <a:effectLst>
                    <a:outerShdw blurRad="38100" dist="38100" dir="2700000" algn="tl">
                      <a:srgbClr val="FFFFFF"/>
                    </a:outerShdw>
                  </a:effectLst>
                  <a:latin typeface="Arial" charset="0"/>
                </a:rPr>
                <a:t>  </a:t>
              </a:r>
              <a:r>
                <a:rPr lang="es-ES" sz="1800" b="1">
                  <a:solidFill>
                    <a:srgbClr val="000000"/>
                  </a:solidFill>
                  <a:effectLst>
                    <a:outerShdw blurRad="38100" dist="38100" dir="2700000" algn="tl">
                      <a:srgbClr val="FFFFFF"/>
                    </a:outerShdw>
                  </a:effectLst>
                  <a:latin typeface="Arial" charset="0"/>
                </a:rPr>
                <a:t>60</a:t>
              </a:r>
            </a:p>
          </p:txBody>
        </p:sp>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4 Marcador de número de diapositiva"/>
          <p:cNvSpPr>
            <a:spLocks noGrp="1"/>
          </p:cNvSpPr>
          <p:nvPr>
            <p:ph type="sldNum" sz="quarter" idx="12"/>
          </p:nvPr>
        </p:nvSpPr>
        <p:spPr/>
        <p:txBody>
          <a:bodyPr/>
          <a:lstStyle/>
          <a:p>
            <a:fld id="{8489C11E-795C-4282-89F0-3518552FE75A}" type="slidenum">
              <a:rPr lang="en-US"/>
              <a:pPr/>
              <a:t>77</a:t>
            </a:fld>
            <a:endParaRPr lang="en-US"/>
          </a:p>
        </p:txBody>
      </p:sp>
      <p:sp>
        <p:nvSpPr>
          <p:cNvPr id="276482" name="Rectangle 2"/>
          <p:cNvSpPr>
            <a:spLocks noGrp="1" noChangeArrowheads="1"/>
          </p:cNvSpPr>
          <p:nvPr>
            <p:ph type="title"/>
          </p:nvPr>
        </p:nvSpPr>
        <p:spPr/>
        <p:txBody>
          <a:bodyPr/>
          <a:lstStyle/>
          <a:p>
            <a:pPr>
              <a:tabLst>
                <a:tab pos="7143750" algn="l"/>
              </a:tabLst>
            </a:pPr>
            <a:r>
              <a:rPr lang="en-GB"/>
              <a:t>Carga y Mantenimiento de un A.D.</a:t>
            </a:r>
            <a:endParaRPr lang="es-ES_tradnl"/>
          </a:p>
        </p:txBody>
      </p:sp>
      <p:sp>
        <p:nvSpPr>
          <p:cNvPr id="276483" name="Rectangle 3"/>
          <p:cNvSpPr>
            <a:spLocks noChangeArrowheads="1"/>
          </p:cNvSpPr>
          <p:nvPr/>
        </p:nvSpPr>
        <p:spPr bwMode="auto">
          <a:xfrm>
            <a:off x="900113" y="1844675"/>
            <a:ext cx="7299325" cy="588963"/>
          </a:xfrm>
          <a:prstGeom prst="rect">
            <a:avLst/>
          </a:prstGeom>
          <a:noFill/>
          <a:ln w="9525">
            <a:noFill/>
            <a:miter lim="800000"/>
            <a:headEnd/>
            <a:tailEnd/>
          </a:ln>
          <a:effectLst/>
        </p:spPr>
        <p:txBody>
          <a:bodyPr lIns="92075" tIns="46038" rIns="92075" bIns="46038"/>
          <a:lstStyle/>
          <a:p>
            <a:pPr eaLnBrk="1" hangingPunct="1"/>
            <a:r>
              <a:rPr lang="es-ES" sz="2800">
                <a:solidFill>
                  <a:srgbClr val="A41512"/>
                </a:solidFill>
                <a:latin typeface="Arial" charset="0"/>
              </a:rPr>
              <a:t>Transform</a:t>
            </a:r>
            <a:r>
              <a:rPr lang="es-ES_tradnl" sz="2800">
                <a:solidFill>
                  <a:srgbClr val="A41512"/>
                </a:solidFill>
                <a:latin typeface="Arial" charset="0"/>
              </a:rPr>
              <a:t>ación.</a:t>
            </a:r>
            <a:r>
              <a:rPr lang="es-ES_tradnl" b="1">
                <a:solidFill>
                  <a:srgbClr val="A41512"/>
                </a:solidFill>
                <a:latin typeface="Arial" charset="0"/>
              </a:rPr>
              <a:t> </a:t>
            </a:r>
            <a:r>
              <a:rPr lang="es-ES_tradnl">
                <a:solidFill>
                  <a:srgbClr val="A41512"/>
                </a:solidFill>
                <a:latin typeface="Arial" charset="0"/>
              </a:rPr>
              <a:t>Creación de claves.</a:t>
            </a:r>
            <a:endParaRPr lang="es-ES">
              <a:solidFill>
                <a:srgbClr val="A41512"/>
              </a:solidFill>
              <a:latin typeface="Arial" charset="0"/>
            </a:endParaRPr>
          </a:p>
        </p:txBody>
      </p:sp>
      <p:sp>
        <p:nvSpPr>
          <p:cNvPr id="276484" name="Rectangle 4"/>
          <p:cNvSpPr>
            <a:spLocks noChangeArrowheads="1"/>
          </p:cNvSpPr>
          <p:nvPr/>
        </p:nvSpPr>
        <p:spPr bwMode="auto">
          <a:xfrm>
            <a:off x="1479550" y="2503488"/>
            <a:ext cx="6211888" cy="304800"/>
          </a:xfrm>
          <a:prstGeom prst="rect">
            <a:avLst/>
          </a:prstGeom>
          <a:solidFill>
            <a:srgbClr val="FDE3BA"/>
          </a:solidFill>
          <a:ln w="9525">
            <a:noFill/>
            <a:miter lim="800000"/>
            <a:headEnd/>
            <a:tailEnd/>
          </a:ln>
          <a:effectLst/>
        </p:spPr>
        <p:txBody>
          <a:bodyPr wrap="none" lIns="92075" tIns="46038" rIns="92075" bIns="46038">
            <a:spAutoFit/>
          </a:bodyPr>
          <a:lstStyle/>
          <a:p>
            <a:r>
              <a:rPr lang="es-ES" sz="1400" b="1">
                <a:solidFill>
                  <a:srgbClr val="000000"/>
                </a:solidFill>
                <a:latin typeface="Arial" charset="0"/>
              </a:rPr>
              <a:t>#1	</a:t>
            </a:r>
            <a:r>
              <a:rPr lang="es-ES_tradnl" sz="1400" b="1">
                <a:solidFill>
                  <a:srgbClr val="000000"/>
                </a:solidFill>
                <a:latin typeface="Arial" charset="0"/>
              </a:rPr>
              <a:t>Venta</a:t>
            </a:r>
            <a:r>
              <a:rPr lang="es-ES" sz="1400" b="1">
                <a:solidFill>
                  <a:srgbClr val="000000"/>
                </a:solidFill>
                <a:latin typeface="Arial" charset="0"/>
              </a:rPr>
              <a:t>	</a:t>
            </a:r>
            <a:r>
              <a:rPr lang="es-ES_tradnl" sz="1400" b="1">
                <a:solidFill>
                  <a:srgbClr val="000000"/>
                </a:solidFill>
                <a:latin typeface="Arial" charset="0"/>
              </a:rPr>
              <a:t> </a:t>
            </a:r>
            <a:r>
              <a:rPr lang="es-ES" sz="1400" b="1">
                <a:solidFill>
                  <a:srgbClr val="000000"/>
                </a:solidFill>
                <a:latin typeface="Arial" charset="0"/>
              </a:rPr>
              <a:t>1/2/98 	12:00:01 Ham Pizza 		$10.00</a:t>
            </a:r>
          </a:p>
        </p:txBody>
      </p:sp>
      <p:sp>
        <p:nvSpPr>
          <p:cNvPr id="276485" name="Rectangle 5"/>
          <p:cNvSpPr>
            <a:spLocks noChangeArrowheads="1"/>
          </p:cNvSpPr>
          <p:nvPr/>
        </p:nvSpPr>
        <p:spPr bwMode="auto">
          <a:xfrm>
            <a:off x="1479550" y="2925763"/>
            <a:ext cx="6211888" cy="304800"/>
          </a:xfrm>
          <a:prstGeom prst="rect">
            <a:avLst/>
          </a:prstGeom>
          <a:solidFill>
            <a:srgbClr val="FDE3BA"/>
          </a:solidFill>
          <a:ln w="9525">
            <a:noFill/>
            <a:miter lim="800000"/>
            <a:headEnd/>
            <a:tailEnd/>
          </a:ln>
          <a:effectLst/>
        </p:spPr>
        <p:txBody>
          <a:bodyPr wrap="none" lIns="92075" tIns="46038" rIns="92075" bIns="46038">
            <a:spAutoFit/>
          </a:bodyPr>
          <a:lstStyle/>
          <a:p>
            <a:r>
              <a:rPr lang="es-ES" sz="1400" b="1">
                <a:solidFill>
                  <a:srgbClr val="000000"/>
                </a:solidFill>
                <a:latin typeface="Arial" charset="0"/>
              </a:rPr>
              <a:t>#2	</a:t>
            </a:r>
            <a:r>
              <a:rPr lang="es-ES_tradnl" sz="1400" b="1">
                <a:solidFill>
                  <a:srgbClr val="000000"/>
                </a:solidFill>
                <a:latin typeface="Arial" charset="0"/>
              </a:rPr>
              <a:t>Venta</a:t>
            </a:r>
            <a:r>
              <a:rPr lang="es-ES" sz="1400" b="1">
                <a:solidFill>
                  <a:srgbClr val="000000"/>
                </a:solidFill>
                <a:latin typeface="Arial" charset="0"/>
              </a:rPr>
              <a:t>	</a:t>
            </a:r>
            <a:r>
              <a:rPr lang="es-ES_tradnl" sz="1400" b="1">
                <a:solidFill>
                  <a:srgbClr val="000000"/>
                </a:solidFill>
                <a:latin typeface="Arial" charset="0"/>
              </a:rPr>
              <a:t> </a:t>
            </a:r>
            <a:r>
              <a:rPr lang="es-ES" sz="1400" b="1">
                <a:solidFill>
                  <a:srgbClr val="000000"/>
                </a:solidFill>
                <a:latin typeface="Arial" charset="0"/>
              </a:rPr>
              <a:t>1/2/98 	12:00:02 Cheese Pizza 	$15.00</a:t>
            </a:r>
          </a:p>
        </p:txBody>
      </p:sp>
      <p:sp>
        <p:nvSpPr>
          <p:cNvPr id="276486" name="Rectangle 6"/>
          <p:cNvSpPr>
            <a:spLocks noChangeArrowheads="1"/>
          </p:cNvSpPr>
          <p:nvPr/>
        </p:nvSpPr>
        <p:spPr bwMode="auto">
          <a:xfrm>
            <a:off x="1479550" y="3363913"/>
            <a:ext cx="6211888" cy="304800"/>
          </a:xfrm>
          <a:prstGeom prst="rect">
            <a:avLst/>
          </a:prstGeom>
          <a:solidFill>
            <a:srgbClr val="FDE3BA"/>
          </a:solidFill>
          <a:ln w="9525">
            <a:noFill/>
            <a:miter lim="800000"/>
            <a:headEnd/>
            <a:tailEnd/>
          </a:ln>
          <a:effectLst/>
        </p:spPr>
        <p:txBody>
          <a:bodyPr wrap="none" lIns="92075" tIns="46038" rIns="92075" bIns="46038">
            <a:spAutoFit/>
          </a:bodyPr>
          <a:lstStyle/>
          <a:p>
            <a:r>
              <a:rPr lang="es-ES" sz="1400" b="1">
                <a:solidFill>
                  <a:srgbClr val="000000"/>
                </a:solidFill>
                <a:latin typeface="Arial" charset="0"/>
              </a:rPr>
              <a:t>#3	</a:t>
            </a:r>
            <a:r>
              <a:rPr lang="es-ES_tradnl" sz="1400" b="1">
                <a:solidFill>
                  <a:srgbClr val="000000"/>
                </a:solidFill>
                <a:latin typeface="Arial" charset="0"/>
              </a:rPr>
              <a:t>Venta</a:t>
            </a:r>
            <a:r>
              <a:rPr lang="es-ES" sz="1400" b="1">
                <a:solidFill>
                  <a:srgbClr val="000000"/>
                </a:solidFill>
                <a:latin typeface="Arial" charset="0"/>
              </a:rPr>
              <a:t>	</a:t>
            </a:r>
            <a:r>
              <a:rPr lang="es-ES_tradnl" sz="1400" b="1">
                <a:solidFill>
                  <a:srgbClr val="000000"/>
                </a:solidFill>
                <a:latin typeface="Arial" charset="0"/>
              </a:rPr>
              <a:t> </a:t>
            </a:r>
            <a:r>
              <a:rPr lang="es-ES" sz="1400" b="1">
                <a:solidFill>
                  <a:srgbClr val="000000"/>
                </a:solidFill>
                <a:latin typeface="Arial" charset="0"/>
              </a:rPr>
              <a:t>1/2/98 	12:00:02 Anchovy Pizza 	$12.00</a:t>
            </a:r>
          </a:p>
        </p:txBody>
      </p:sp>
      <p:sp>
        <p:nvSpPr>
          <p:cNvPr id="276487" name="Rectangle 7"/>
          <p:cNvSpPr>
            <a:spLocks noChangeArrowheads="1"/>
          </p:cNvSpPr>
          <p:nvPr/>
        </p:nvSpPr>
        <p:spPr bwMode="auto">
          <a:xfrm>
            <a:off x="1479550" y="4205288"/>
            <a:ext cx="6211888" cy="304800"/>
          </a:xfrm>
          <a:prstGeom prst="rect">
            <a:avLst/>
          </a:prstGeom>
          <a:solidFill>
            <a:srgbClr val="FDE3BA"/>
          </a:solidFill>
          <a:ln w="9525">
            <a:noFill/>
            <a:miter lim="800000"/>
            <a:headEnd/>
            <a:tailEnd/>
          </a:ln>
          <a:effectLst/>
        </p:spPr>
        <p:txBody>
          <a:bodyPr wrap="none" lIns="92075" tIns="46038" rIns="92075" bIns="46038">
            <a:spAutoFit/>
          </a:bodyPr>
          <a:lstStyle/>
          <a:p>
            <a:r>
              <a:rPr lang="es-ES" sz="1400" b="1">
                <a:solidFill>
                  <a:srgbClr val="000000"/>
                </a:solidFill>
                <a:latin typeface="Arial" charset="0"/>
              </a:rPr>
              <a:t>#5	</a:t>
            </a:r>
            <a:r>
              <a:rPr lang="es-ES_tradnl" sz="1400" b="1">
                <a:solidFill>
                  <a:srgbClr val="000000"/>
                </a:solidFill>
                <a:latin typeface="Arial" charset="0"/>
              </a:rPr>
              <a:t>Venta</a:t>
            </a:r>
            <a:r>
              <a:rPr lang="es-ES" sz="1400" b="1">
                <a:solidFill>
                  <a:srgbClr val="000000"/>
                </a:solidFill>
                <a:latin typeface="Arial" charset="0"/>
              </a:rPr>
              <a:t>	</a:t>
            </a:r>
            <a:r>
              <a:rPr lang="es-ES_tradnl" sz="1400" b="1">
                <a:solidFill>
                  <a:srgbClr val="000000"/>
                </a:solidFill>
                <a:latin typeface="Arial" charset="0"/>
              </a:rPr>
              <a:t> </a:t>
            </a:r>
            <a:r>
              <a:rPr lang="es-ES" sz="1400" b="1">
                <a:solidFill>
                  <a:srgbClr val="000000"/>
                </a:solidFill>
                <a:latin typeface="Arial" charset="0"/>
              </a:rPr>
              <a:t>1/2/98 	12:00:04 Sausage Pizza 	$11.00</a:t>
            </a:r>
          </a:p>
        </p:txBody>
      </p:sp>
      <p:sp>
        <p:nvSpPr>
          <p:cNvPr id="276488" name="Rectangle 8"/>
          <p:cNvSpPr>
            <a:spLocks noChangeArrowheads="1"/>
          </p:cNvSpPr>
          <p:nvPr/>
        </p:nvSpPr>
        <p:spPr bwMode="auto">
          <a:xfrm>
            <a:off x="1497013" y="3786188"/>
            <a:ext cx="6165850" cy="304800"/>
          </a:xfrm>
          <a:prstGeom prst="rect">
            <a:avLst/>
          </a:prstGeom>
          <a:solidFill>
            <a:srgbClr val="FDE3BA"/>
          </a:solidFill>
          <a:ln w="9525">
            <a:noFill/>
            <a:miter lim="800000"/>
            <a:headEnd/>
            <a:tailEnd/>
          </a:ln>
          <a:effectLst/>
        </p:spPr>
        <p:txBody>
          <a:bodyPr wrap="none" lIns="92075" tIns="46038" rIns="92075" bIns="46038">
            <a:spAutoFit/>
          </a:bodyPr>
          <a:lstStyle/>
          <a:p>
            <a:r>
              <a:rPr lang="es-ES" sz="1400" b="1">
                <a:solidFill>
                  <a:srgbClr val="000000"/>
                </a:solidFill>
                <a:latin typeface="Arial" charset="0"/>
              </a:rPr>
              <a:t>#4	</a:t>
            </a:r>
            <a:r>
              <a:rPr lang="es-ES_tradnl" sz="1400" b="1">
                <a:solidFill>
                  <a:srgbClr val="000000"/>
                </a:solidFill>
                <a:latin typeface="Arial" charset="0"/>
              </a:rPr>
              <a:t>Devolución </a:t>
            </a:r>
            <a:r>
              <a:rPr lang="es-ES" sz="1400" b="1">
                <a:solidFill>
                  <a:srgbClr val="000000"/>
                </a:solidFill>
                <a:latin typeface="Arial" charset="0"/>
              </a:rPr>
              <a:t>1/2/98 	12:00:03 Anchovy Pizza            - $12.00</a:t>
            </a:r>
          </a:p>
        </p:txBody>
      </p:sp>
      <p:grpSp>
        <p:nvGrpSpPr>
          <p:cNvPr id="276489" name="Group 9"/>
          <p:cNvGrpSpPr>
            <a:grpSpLocks/>
          </p:cNvGrpSpPr>
          <p:nvPr/>
        </p:nvGrpSpPr>
        <p:grpSpPr bwMode="auto">
          <a:xfrm>
            <a:off x="4122738" y="4646613"/>
            <a:ext cx="936625" cy="741362"/>
            <a:chOff x="2587" y="2571"/>
            <a:chExt cx="590" cy="467"/>
          </a:xfrm>
        </p:grpSpPr>
        <p:sp>
          <p:nvSpPr>
            <p:cNvPr id="276490" name="Freeform 10"/>
            <p:cNvSpPr>
              <a:spLocks/>
            </p:cNvSpPr>
            <p:nvPr/>
          </p:nvSpPr>
          <p:spPr bwMode="auto">
            <a:xfrm>
              <a:off x="2720" y="2571"/>
              <a:ext cx="457" cy="467"/>
            </a:xfrm>
            <a:custGeom>
              <a:avLst/>
              <a:gdLst/>
              <a:ahLst/>
              <a:cxnLst>
                <a:cxn ang="0">
                  <a:pos x="172" y="466"/>
                </a:cxn>
                <a:cxn ang="0">
                  <a:pos x="133" y="466"/>
                </a:cxn>
                <a:cxn ang="0">
                  <a:pos x="0" y="0"/>
                </a:cxn>
                <a:cxn ang="0">
                  <a:pos x="310" y="0"/>
                </a:cxn>
                <a:cxn ang="0">
                  <a:pos x="310" y="234"/>
                </a:cxn>
                <a:cxn ang="0">
                  <a:pos x="456" y="234"/>
                </a:cxn>
                <a:cxn ang="0">
                  <a:pos x="172" y="466"/>
                </a:cxn>
              </a:cxnLst>
              <a:rect l="0" t="0" r="r" b="b"/>
              <a:pathLst>
                <a:path w="457" h="467">
                  <a:moveTo>
                    <a:pt x="172" y="466"/>
                  </a:moveTo>
                  <a:lnTo>
                    <a:pt x="133" y="466"/>
                  </a:lnTo>
                  <a:lnTo>
                    <a:pt x="0" y="0"/>
                  </a:lnTo>
                  <a:lnTo>
                    <a:pt x="310" y="0"/>
                  </a:lnTo>
                  <a:lnTo>
                    <a:pt x="310" y="234"/>
                  </a:lnTo>
                  <a:lnTo>
                    <a:pt x="456" y="234"/>
                  </a:lnTo>
                  <a:lnTo>
                    <a:pt x="172" y="466"/>
                  </a:lnTo>
                </a:path>
              </a:pathLst>
            </a:custGeom>
            <a:gradFill rotWithShape="0">
              <a:gsLst>
                <a:gs pos="0">
                  <a:srgbClr val="FF6633"/>
                </a:gs>
                <a:gs pos="100000">
                  <a:srgbClr val="FF6633">
                    <a:gamma/>
                    <a:shade val="0"/>
                    <a:invGamma/>
                  </a:srgbClr>
                </a:gs>
              </a:gsLst>
              <a:lin ang="0" scaled="1"/>
            </a:gradFill>
            <a:ln w="12700" cap="rnd" cmpd="sng">
              <a:solidFill>
                <a:srgbClr val="FF6633"/>
              </a:solidFill>
              <a:prstDash val="solid"/>
              <a:round/>
              <a:headEnd/>
              <a:tailEnd/>
            </a:ln>
            <a:effectLst/>
          </p:spPr>
          <p:txBody>
            <a:bodyPr/>
            <a:lstStyle/>
            <a:p>
              <a:endParaRPr lang="es-MX"/>
            </a:p>
          </p:txBody>
        </p:sp>
        <p:sp>
          <p:nvSpPr>
            <p:cNvPr id="276491" name="AutoShape 11"/>
            <p:cNvSpPr>
              <a:spLocks noChangeArrowheads="1"/>
            </p:cNvSpPr>
            <p:nvPr/>
          </p:nvSpPr>
          <p:spPr bwMode="ltGray">
            <a:xfrm>
              <a:off x="2587" y="2574"/>
              <a:ext cx="534" cy="459"/>
            </a:xfrm>
            <a:prstGeom prst="downArrow">
              <a:avLst>
                <a:gd name="adj1" fmla="val 50000"/>
                <a:gd name="adj2" fmla="val 50005"/>
              </a:avLst>
            </a:prstGeom>
            <a:gradFill rotWithShape="0">
              <a:gsLst>
                <a:gs pos="0">
                  <a:srgbClr val="FF6633"/>
                </a:gs>
                <a:gs pos="100000">
                  <a:srgbClr val="FF6633">
                    <a:gamma/>
                    <a:tint val="70196"/>
                    <a:invGamma/>
                  </a:srgbClr>
                </a:gs>
              </a:gsLst>
              <a:lin ang="5400000" scaled="1"/>
            </a:gradFill>
            <a:ln w="12700">
              <a:solidFill>
                <a:srgbClr val="FF6633"/>
              </a:solidFill>
              <a:miter lim="800000"/>
              <a:headEnd/>
              <a:tailEnd/>
            </a:ln>
            <a:effectLst/>
          </p:spPr>
          <p:txBody>
            <a:bodyPr wrap="none" anchor="ctr"/>
            <a:lstStyle/>
            <a:p>
              <a:endParaRPr lang="es-MX"/>
            </a:p>
          </p:txBody>
        </p:sp>
      </p:grpSp>
      <p:grpSp>
        <p:nvGrpSpPr>
          <p:cNvPr id="276492" name="Group 12"/>
          <p:cNvGrpSpPr>
            <a:grpSpLocks/>
          </p:cNvGrpSpPr>
          <p:nvPr/>
        </p:nvGrpSpPr>
        <p:grpSpPr bwMode="auto">
          <a:xfrm>
            <a:off x="1644650" y="5467350"/>
            <a:ext cx="5883275" cy="1116013"/>
            <a:chOff x="1026" y="3088"/>
            <a:chExt cx="3706" cy="703"/>
          </a:xfrm>
        </p:grpSpPr>
        <p:sp>
          <p:nvSpPr>
            <p:cNvPr id="276493" name="Rectangle 13"/>
            <p:cNvSpPr>
              <a:spLocks noChangeArrowheads="1"/>
            </p:cNvSpPr>
            <p:nvPr/>
          </p:nvSpPr>
          <p:spPr bwMode="ltGray">
            <a:xfrm>
              <a:off x="1026" y="3088"/>
              <a:ext cx="3698" cy="195"/>
            </a:xfrm>
            <a:prstGeom prst="rect">
              <a:avLst/>
            </a:prstGeom>
            <a:solidFill>
              <a:srgbClr val="F3C6AF"/>
            </a:solidFill>
            <a:ln w="12700">
              <a:solidFill>
                <a:srgbClr val="FF6633"/>
              </a:solidFill>
              <a:miter lim="800000"/>
              <a:headEnd/>
              <a:tailEnd/>
            </a:ln>
            <a:effectLst/>
          </p:spPr>
          <p:txBody>
            <a:bodyPr wrap="none" lIns="92075" tIns="46038" rIns="92075" bIns="46038" anchor="ctr"/>
            <a:lstStyle/>
            <a:p>
              <a:pPr defTabSz="346075">
                <a:lnSpc>
                  <a:spcPct val="95000"/>
                </a:lnSpc>
                <a:spcBef>
                  <a:spcPct val="35000"/>
                </a:spcBef>
                <a:tabLst>
                  <a:tab pos="576263" algn="l"/>
                </a:tabLst>
              </a:pPr>
              <a:r>
                <a:rPr lang="es-ES" sz="1400" b="1">
                  <a:solidFill>
                    <a:srgbClr val="000000"/>
                  </a:solidFill>
                  <a:latin typeface="Arial" charset="0"/>
                </a:rPr>
                <a:t>#dw1	Venta	1/2/98 	12:00:01 Ham Pizza 		$10.00</a:t>
              </a:r>
            </a:p>
          </p:txBody>
        </p:sp>
        <p:sp>
          <p:nvSpPr>
            <p:cNvPr id="276494" name="Rectangle 14"/>
            <p:cNvSpPr>
              <a:spLocks noChangeArrowheads="1"/>
            </p:cNvSpPr>
            <p:nvPr/>
          </p:nvSpPr>
          <p:spPr bwMode="ltGray">
            <a:xfrm>
              <a:off x="1026" y="3338"/>
              <a:ext cx="3698" cy="195"/>
            </a:xfrm>
            <a:prstGeom prst="rect">
              <a:avLst/>
            </a:prstGeom>
            <a:solidFill>
              <a:srgbClr val="F3C6AF"/>
            </a:solidFill>
            <a:ln w="12700">
              <a:solidFill>
                <a:srgbClr val="FF6633"/>
              </a:solidFill>
              <a:miter lim="800000"/>
              <a:headEnd/>
              <a:tailEnd/>
            </a:ln>
            <a:effectLst/>
          </p:spPr>
          <p:txBody>
            <a:bodyPr wrap="none" lIns="92075" tIns="46038" rIns="92075" bIns="46038" anchor="ctr"/>
            <a:lstStyle/>
            <a:p>
              <a:pPr defTabSz="346075">
                <a:lnSpc>
                  <a:spcPct val="95000"/>
                </a:lnSpc>
                <a:spcBef>
                  <a:spcPct val="35000"/>
                </a:spcBef>
                <a:tabLst>
                  <a:tab pos="576263" algn="l"/>
                </a:tabLst>
              </a:pPr>
              <a:r>
                <a:rPr lang="es-ES" sz="1400" b="1">
                  <a:solidFill>
                    <a:srgbClr val="000000"/>
                  </a:solidFill>
                  <a:latin typeface="Arial" charset="0"/>
                </a:rPr>
                <a:t>#dw2	Venta	1/2/98 	12:00:02 Cheese Pizza 	$15.00</a:t>
              </a:r>
            </a:p>
          </p:txBody>
        </p:sp>
        <p:sp>
          <p:nvSpPr>
            <p:cNvPr id="276495" name="Rectangle 15"/>
            <p:cNvSpPr>
              <a:spLocks noChangeArrowheads="1"/>
            </p:cNvSpPr>
            <p:nvPr/>
          </p:nvSpPr>
          <p:spPr bwMode="ltGray">
            <a:xfrm>
              <a:off x="1033" y="3596"/>
              <a:ext cx="3699" cy="195"/>
            </a:xfrm>
            <a:prstGeom prst="rect">
              <a:avLst/>
            </a:prstGeom>
            <a:solidFill>
              <a:srgbClr val="F3C6AF"/>
            </a:solidFill>
            <a:ln w="12700">
              <a:solidFill>
                <a:srgbClr val="FF6633"/>
              </a:solidFill>
              <a:miter lim="800000"/>
              <a:headEnd/>
              <a:tailEnd/>
            </a:ln>
            <a:effectLst/>
          </p:spPr>
          <p:txBody>
            <a:bodyPr wrap="none" lIns="92075" tIns="46038" rIns="92075" bIns="46038" anchor="ctr"/>
            <a:lstStyle/>
            <a:p>
              <a:pPr defTabSz="346075">
                <a:lnSpc>
                  <a:spcPct val="95000"/>
                </a:lnSpc>
                <a:spcBef>
                  <a:spcPct val="35000"/>
                </a:spcBef>
                <a:tabLst>
                  <a:tab pos="576263" algn="l"/>
                </a:tabLst>
              </a:pPr>
              <a:r>
                <a:rPr lang="es-ES" sz="1400" b="1">
                  <a:solidFill>
                    <a:srgbClr val="000000"/>
                  </a:solidFill>
                  <a:latin typeface="Arial" charset="0"/>
                </a:rPr>
                <a:t>#dw3	Venta	1/2/98 	12:00:04 Sausage Pizza 	$11.00</a:t>
              </a:r>
            </a:p>
          </p:txBody>
        </p:sp>
      </p:grpSp>
      <p:sp>
        <p:nvSpPr>
          <p:cNvPr id="276496" name="Rectangle 16"/>
          <p:cNvSpPr>
            <a:spLocks noChangeArrowheads="1"/>
          </p:cNvSpPr>
          <p:nvPr/>
        </p:nvSpPr>
        <p:spPr bwMode="auto">
          <a:xfrm>
            <a:off x="3054350" y="4806950"/>
            <a:ext cx="3125788" cy="409575"/>
          </a:xfrm>
          <a:prstGeom prst="rect">
            <a:avLst/>
          </a:prstGeom>
          <a:noFill/>
          <a:ln w="9525">
            <a:noFill/>
            <a:miter lim="800000"/>
            <a:headEnd/>
            <a:tailEnd/>
          </a:ln>
          <a:effectLst/>
        </p:spPr>
        <p:txBody>
          <a:bodyPr wrap="none" lIns="92075" tIns="46038" rIns="92075" bIns="46038">
            <a:spAutoFit/>
          </a:bodyPr>
          <a:lstStyle/>
          <a:p>
            <a:pPr defTabSz="346075">
              <a:lnSpc>
                <a:spcPct val="95000"/>
              </a:lnSpc>
              <a:spcBef>
                <a:spcPct val="35000"/>
              </a:spcBef>
              <a:tabLst>
                <a:tab pos="576263" algn="l"/>
              </a:tabLst>
            </a:pPr>
            <a:r>
              <a:rPr lang="es-ES_tradnl" sz="2200" b="1">
                <a:solidFill>
                  <a:srgbClr val="000099"/>
                </a:solidFill>
                <a:latin typeface="Arial" charset="0"/>
              </a:rPr>
              <a:t>Claves sin significado</a:t>
            </a:r>
            <a:endParaRPr lang="es-ES" sz="2200" b="1">
              <a:solidFill>
                <a:srgbClr val="000099"/>
              </a:solidFill>
              <a:latin typeface="Arial"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098E7F9A-9809-4878-B0D2-0DF3AD99A677}" type="slidenum">
              <a:rPr lang="en-US"/>
              <a:pPr/>
              <a:t>78</a:t>
            </a:fld>
            <a:endParaRPr lang="en-US"/>
          </a:p>
        </p:txBody>
      </p:sp>
      <p:sp>
        <p:nvSpPr>
          <p:cNvPr id="277506" name="Rectangle 2"/>
          <p:cNvSpPr>
            <a:spLocks noGrp="1" noChangeArrowheads="1"/>
          </p:cNvSpPr>
          <p:nvPr>
            <p:ph type="title"/>
          </p:nvPr>
        </p:nvSpPr>
        <p:spPr/>
        <p:txBody>
          <a:bodyPr/>
          <a:lstStyle/>
          <a:p>
            <a:pPr>
              <a:tabLst>
                <a:tab pos="7143750" algn="l"/>
              </a:tabLst>
            </a:pPr>
            <a:r>
              <a:rPr lang="en-GB"/>
              <a:t>Carga y Mantenimiento de un A.D.</a:t>
            </a:r>
            <a:endParaRPr lang="es-ES_tradnl"/>
          </a:p>
        </p:txBody>
      </p:sp>
      <p:sp>
        <p:nvSpPr>
          <p:cNvPr id="277507" name="Rectangle 3"/>
          <p:cNvSpPr>
            <a:spLocks noChangeArrowheads="1"/>
          </p:cNvSpPr>
          <p:nvPr/>
        </p:nvSpPr>
        <p:spPr bwMode="auto">
          <a:xfrm>
            <a:off x="677863" y="1746250"/>
            <a:ext cx="7299325" cy="881063"/>
          </a:xfrm>
          <a:prstGeom prst="rect">
            <a:avLst/>
          </a:prstGeom>
          <a:noFill/>
          <a:ln w="9525">
            <a:noFill/>
            <a:miter lim="800000"/>
            <a:headEnd/>
            <a:tailEnd/>
          </a:ln>
          <a:effectLst/>
        </p:spPr>
        <p:txBody>
          <a:bodyPr lIns="92075" tIns="46038" rIns="92075" bIns="46038"/>
          <a:lstStyle/>
          <a:p>
            <a:pPr eaLnBrk="1" hangingPunct="1"/>
            <a:r>
              <a:rPr lang="es-ES_tradnl" sz="2800">
                <a:solidFill>
                  <a:srgbClr val="A41512"/>
                </a:solidFill>
                <a:latin typeface="Arial" charset="0"/>
              </a:rPr>
              <a:t>Transporte. (carga)</a:t>
            </a:r>
            <a:endParaRPr lang="es-ES" sz="2800">
              <a:solidFill>
                <a:srgbClr val="A41512"/>
              </a:solidFill>
              <a:latin typeface="Arial" charset="0"/>
            </a:endParaRPr>
          </a:p>
        </p:txBody>
      </p:sp>
      <p:sp>
        <p:nvSpPr>
          <p:cNvPr id="277508" name="Rectangle 4"/>
          <p:cNvSpPr>
            <a:spLocks noChangeArrowheads="1"/>
          </p:cNvSpPr>
          <p:nvPr/>
        </p:nvSpPr>
        <p:spPr bwMode="auto">
          <a:xfrm>
            <a:off x="719138" y="2433638"/>
            <a:ext cx="7753350" cy="3686175"/>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spcBef>
                <a:spcPct val="20000"/>
              </a:spcBef>
              <a:buClr>
                <a:schemeClr val="accent1"/>
              </a:buClr>
              <a:buFontTx/>
              <a:buChar char="–"/>
              <a:tabLst>
                <a:tab pos="576263" algn="l"/>
              </a:tabLst>
            </a:pPr>
            <a:r>
              <a:rPr lang="es-ES_tradnl" sz="2000">
                <a:latin typeface="Arial" charset="0"/>
              </a:rPr>
              <a:t>La fase de </a:t>
            </a:r>
            <a:r>
              <a:rPr lang="es-ES_tradnl" sz="2000">
                <a:solidFill>
                  <a:schemeClr val="accent2"/>
                </a:solidFill>
                <a:latin typeface="Arial" charset="0"/>
              </a:rPr>
              <a:t>Transporte</a:t>
            </a:r>
            <a:r>
              <a:rPr lang="es-ES_tradnl" sz="2000">
                <a:latin typeface="Arial" charset="0"/>
              </a:rPr>
              <a:t> consiste en mover los datos desde las fuentes operacionales o el almacenamiento intermedio hasta el almacén de datos y cargar los datos en las correspondientes estructuras de datos.</a:t>
            </a:r>
            <a:endParaRPr lang="es-ES" sz="2000">
              <a:latin typeface="Arial" charset="0"/>
            </a:endParaRPr>
          </a:p>
          <a:p>
            <a:pPr marL="341313" lvl="1" indent="-227013" defTabSz="346075" eaLnBrk="1" hangingPunct="1">
              <a:spcBef>
                <a:spcPct val="20000"/>
              </a:spcBef>
              <a:buClr>
                <a:schemeClr val="accent1"/>
              </a:buClr>
              <a:buFontTx/>
              <a:buChar char="–"/>
              <a:tabLst>
                <a:tab pos="576263" algn="l"/>
              </a:tabLst>
            </a:pPr>
            <a:r>
              <a:rPr lang="es-ES_tradnl" sz="2000">
                <a:latin typeface="Arial" charset="0"/>
              </a:rPr>
              <a:t>La carga puede consumir mucho tiempo.</a:t>
            </a:r>
            <a:endParaRPr lang="es-ES" sz="2000">
              <a:latin typeface="Arial" charset="0"/>
            </a:endParaRPr>
          </a:p>
          <a:p>
            <a:pPr marL="341313" lvl="1" indent="-227013" defTabSz="346075" eaLnBrk="1" hangingPunct="1">
              <a:spcBef>
                <a:spcPct val="20000"/>
              </a:spcBef>
              <a:buClr>
                <a:schemeClr val="accent1"/>
              </a:buClr>
              <a:buFontTx/>
              <a:buChar char="–"/>
              <a:tabLst>
                <a:tab pos="576263" algn="l"/>
              </a:tabLst>
            </a:pPr>
            <a:r>
              <a:rPr lang="es-ES_tradnl" sz="2000">
                <a:latin typeface="Arial" charset="0"/>
              </a:rPr>
              <a:t>En la carga inicial del AD se mueven grandes volúmenes de datos</a:t>
            </a:r>
            <a:r>
              <a:rPr lang="es-ES" sz="2000">
                <a:latin typeface="Arial" charset="0"/>
              </a:rPr>
              <a:t>.</a:t>
            </a:r>
          </a:p>
          <a:p>
            <a:pPr marL="341313" lvl="1" indent="-227013" defTabSz="346075" eaLnBrk="1" hangingPunct="1">
              <a:spcBef>
                <a:spcPct val="20000"/>
              </a:spcBef>
              <a:buClr>
                <a:schemeClr val="accent1"/>
              </a:buClr>
              <a:buFontTx/>
              <a:buChar char="–"/>
              <a:tabLst>
                <a:tab pos="576263" algn="l"/>
              </a:tabLst>
            </a:pPr>
            <a:r>
              <a:rPr lang="es-ES_tradnl" sz="2000">
                <a:latin typeface="Arial" charset="0"/>
              </a:rPr>
              <a:t>En los mantenimientos periódicos del AD se mueven pequeños volúmenes de datos.</a:t>
            </a:r>
            <a:endParaRPr lang="es-ES" sz="2000">
              <a:latin typeface="Arial" charset="0"/>
            </a:endParaRPr>
          </a:p>
          <a:p>
            <a:pPr marL="341313" lvl="1" indent="-227013" defTabSz="346075" eaLnBrk="1" hangingPunct="1">
              <a:spcBef>
                <a:spcPct val="20000"/>
              </a:spcBef>
              <a:buClr>
                <a:schemeClr val="accent1"/>
              </a:buClr>
              <a:buFontTx/>
              <a:buChar char="–"/>
              <a:tabLst>
                <a:tab pos="576263" algn="l"/>
              </a:tabLst>
            </a:pPr>
            <a:r>
              <a:rPr lang="es-ES_tradnl" sz="2000">
                <a:latin typeface="Arial" charset="0"/>
              </a:rPr>
              <a:t>La frecuencia del mantenimiento periódico está determinada por el gránulo del AD y los requisitos de los usuarios.</a:t>
            </a:r>
            <a:endParaRPr lang="es-ES" sz="2000">
              <a:latin typeface="Arial"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4 Marcador de número de diapositiva"/>
          <p:cNvSpPr>
            <a:spLocks noGrp="1"/>
          </p:cNvSpPr>
          <p:nvPr>
            <p:ph type="sldNum" sz="quarter" idx="12"/>
          </p:nvPr>
        </p:nvSpPr>
        <p:spPr/>
        <p:txBody>
          <a:bodyPr/>
          <a:lstStyle/>
          <a:p>
            <a:fld id="{59A2F1FF-BDE0-4C92-9ED0-8D21C0956BC7}" type="slidenum">
              <a:rPr lang="en-US"/>
              <a:pPr/>
              <a:t>79</a:t>
            </a:fld>
            <a:endParaRPr lang="en-US"/>
          </a:p>
        </p:txBody>
      </p:sp>
      <p:sp>
        <p:nvSpPr>
          <p:cNvPr id="282626" name="Rectangle 2"/>
          <p:cNvSpPr>
            <a:spLocks noGrp="1" noChangeArrowheads="1"/>
          </p:cNvSpPr>
          <p:nvPr>
            <p:ph type="title"/>
          </p:nvPr>
        </p:nvSpPr>
        <p:spPr/>
        <p:txBody>
          <a:bodyPr/>
          <a:lstStyle/>
          <a:p>
            <a:pPr>
              <a:tabLst>
                <a:tab pos="7143750" algn="l"/>
              </a:tabLst>
            </a:pPr>
            <a:r>
              <a:rPr lang="en-GB"/>
              <a:t>Carga y Mantenimiento de un A.D.</a:t>
            </a:r>
            <a:endParaRPr lang="es-ES_tradnl"/>
          </a:p>
        </p:txBody>
      </p:sp>
      <p:sp>
        <p:nvSpPr>
          <p:cNvPr id="282627" name="Rectangle 3"/>
          <p:cNvSpPr>
            <a:spLocks noChangeArrowheads="1"/>
          </p:cNvSpPr>
          <p:nvPr/>
        </p:nvSpPr>
        <p:spPr bwMode="auto">
          <a:xfrm>
            <a:off x="755650" y="1714500"/>
            <a:ext cx="7299325" cy="881063"/>
          </a:xfrm>
          <a:prstGeom prst="rect">
            <a:avLst/>
          </a:prstGeom>
          <a:noFill/>
          <a:ln w="9525">
            <a:noFill/>
            <a:miter lim="800000"/>
            <a:headEnd/>
            <a:tailEnd/>
          </a:ln>
          <a:effectLst/>
        </p:spPr>
        <p:txBody>
          <a:bodyPr lIns="92075" tIns="46038" rIns="92075" bIns="46038"/>
          <a:lstStyle/>
          <a:p>
            <a:pPr eaLnBrk="1" hangingPunct="1"/>
            <a:r>
              <a:rPr lang="es-ES_tradnl" sz="2800">
                <a:solidFill>
                  <a:srgbClr val="A41512"/>
                </a:solidFill>
                <a:latin typeface="Arial" charset="0"/>
              </a:rPr>
              <a:t>Transporte.</a:t>
            </a:r>
            <a:r>
              <a:rPr lang="es-ES_tradnl" b="1">
                <a:solidFill>
                  <a:srgbClr val="A41512"/>
                </a:solidFill>
                <a:latin typeface="Arial" charset="0"/>
              </a:rPr>
              <a:t> </a:t>
            </a:r>
            <a:r>
              <a:rPr lang="es-ES_tradnl">
                <a:solidFill>
                  <a:srgbClr val="A41512"/>
                </a:solidFill>
                <a:latin typeface="Arial" charset="0"/>
              </a:rPr>
              <a:t>Creación y mantenimiento de un AD.</a:t>
            </a:r>
            <a:endParaRPr lang="es-ES">
              <a:solidFill>
                <a:srgbClr val="A41512"/>
              </a:solidFill>
              <a:latin typeface="Arial" charset="0"/>
            </a:endParaRPr>
          </a:p>
        </p:txBody>
      </p:sp>
      <p:sp>
        <p:nvSpPr>
          <p:cNvPr id="282628" name="Rectangle 4"/>
          <p:cNvSpPr>
            <a:spLocks noChangeArrowheads="1"/>
          </p:cNvSpPr>
          <p:nvPr/>
        </p:nvSpPr>
        <p:spPr bwMode="auto">
          <a:xfrm>
            <a:off x="855663" y="4510088"/>
            <a:ext cx="7385050" cy="2041525"/>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spcBef>
                <a:spcPct val="20000"/>
              </a:spcBef>
              <a:buClr>
                <a:schemeClr val="accent1"/>
              </a:buClr>
              <a:buFontTx/>
              <a:buChar char="–"/>
              <a:tabLst>
                <a:tab pos="576263" algn="l"/>
              </a:tabLst>
            </a:pPr>
            <a:r>
              <a:rPr lang="es-ES_tradnl" sz="2000">
                <a:latin typeface="Arial" charset="0"/>
              </a:rPr>
              <a:t>Crear el AD (base de datos)</a:t>
            </a:r>
            <a:endParaRPr lang="es-ES" sz="2000">
              <a:latin typeface="Arial" charset="0"/>
            </a:endParaRPr>
          </a:p>
          <a:p>
            <a:pPr marL="341313" lvl="1" indent="-227013" defTabSz="346075" eaLnBrk="1" hangingPunct="1">
              <a:spcBef>
                <a:spcPct val="20000"/>
              </a:spcBef>
              <a:buClr>
                <a:schemeClr val="accent1"/>
              </a:buClr>
              <a:buFontTx/>
              <a:buChar char="–"/>
              <a:tabLst>
                <a:tab pos="576263" algn="l"/>
              </a:tabLst>
            </a:pPr>
            <a:r>
              <a:rPr lang="es-ES_tradnl" sz="2000">
                <a:latin typeface="Arial" charset="0"/>
              </a:rPr>
              <a:t>En intervalos de tiempo fijos añadir cambios al AD. Se deben determinar las “ventanas de carga” más convenientes para no saturar la base de datos operacional.</a:t>
            </a:r>
            <a:endParaRPr lang="es-ES" sz="2000">
              <a:latin typeface="Arial" charset="0"/>
            </a:endParaRPr>
          </a:p>
          <a:p>
            <a:pPr marL="341313" lvl="1" indent="-227013" defTabSz="346075" eaLnBrk="1" hangingPunct="1">
              <a:spcBef>
                <a:spcPct val="20000"/>
              </a:spcBef>
              <a:buClr>
                <a:schemeClr val="accent1"/>
              </a:buClr>
              <a:buFontTx/>
              <a:buChar char="–"/>
              <a:tabLst>
                <a:tab pos="576263" algn="l"/>
              </a:tabLst>
            </a:pPr>
            <a:r>
              <a:rPr lang="es-ES_tradnl" sz="2000">
                <a:latin typeface="Arial" charset="0"/>
              </a:rPr>
              <a:t>Ocasionalmente archivar o eliminar datos obsoletos que ya no interesan para el análisis.</a:t>
            </a:r>
            <a:endParaRPr lang="es-ES" sz="2000">
              <a:latin typeface="Arial" charset="0"/>
            </a:endParaRPr>
          </a:p>
        </p:txBody>
      </p:sp>
      <p:sp>
        <p:nvSpPr>
          <p:cNvPr id="282629" name="Freeform 5"/>
          <p:cNvSpPr>
            <a:spLocks/>
          </p:cNvSpPr>
          <p:nvPr/>
        </p:nvSpPr>
        <p:spPr bwMode="auto">
          <a:xfrm>
            <a:off x="3255963" y="2408238"/>
            <a:ext cx="3582987" cy="1601787"/>
          </a:xfrm>
          <a:custGeom>
            <a:avLst/>
            <a:gdLst/>
            <a:ahLst/>
            <a:cxnLst>
              <a:cxn ang="0">
                <a:pos x="0" y="0"/>
              </a:cxn>
              <a:cxn ang="0">
                <a:pos x="0" y="1008"/>
              </a:cxn>
              <a:cxn ang="0">
                <a:pos x="2256" y="1008"/>
              </a:cxn>
            </a:cxnLst>
            <a:rect l="0" t="0" r="r" b="b"/>
            <a:pathLst>
              <a:path w="2257" h="1009">
                <a:moveTo>
                  <a:pt x="0" y="0"/>
                </a:moveTo>
                <a:lnTo>
                  <a:pt x="0" y="1008"/>
                </a:lnTo>
                <a:lnTo>
                  <a:pt x="2256" y="1008"/>
                </a:lnTo>
              </a:path>
            </a:pathLst>
          </a:custGeom>
          <a:noFill/>
          <a:ln w="12700" cap="rnd" cmpd="sng">
            <a:solidFill>
              <a:schemeClr val="tx1"/>
            </a:solidFill>
            <a:prstDash val="solid"/>
            <a:round/>
            <a:headEnd type="none" w="sm" len="sm"/>
            <a:tailEnd type="none" w="sm" len="sm"/>
          </a:ln>
          <a:effectLst/>
        </p:spPr>
        <p:txBody>
          <a:bodyPr/>
          <a:lstStyle/>
          <a:p>
            <a:endParaRPr lang="es-MX"/>
          </a:p>
        </p:txBody>
      </p:sp>
      <p:grpSp>
        <p:nvGrpSpPr>
          <p:cNvPr id="282630" name="Group 6"/>
          <p:cNvGrpSpPr>
            <a:grpSpLocks/>
          </p:cNvGrpSpPr>
          <p:nvPr/>
        </p:nvGrpSpPr>
        <p:grpSpPr bwMode="auto">
          <a:xfrm>
            <a:off x="4170363" y="3932238"/>
            <a:ext cx="1676400" cy="152400"/>
            <a:chOff x="2732" y="2030"/>
            <a:chExt cx="1056" cy="96"/>
          </a:xfrm>
        </p:grpSpPr>
        <p:sp>
          <p:nvSpPr>
            <p:cNvPr id="282631" name="Line 7"/>
            <p:cNvSpPr>
              <a:spLocks noChangeShapeType="1"/>
            </p:cNvSpPr>
            <p:nvPr/>
          </p:nvSpPr>
          <p:spPr bwMode="auto">
            <a:xfrm>
              <a:off x="2732" y="2030"/>
              <a:ext cx="0" cy="96"/>
            </a:xfrm>
            <a:prstGeom prst="line">
              <a:avLst/>
            </a:prstGeom>
            <a:noFill/>
            <a:ln w="12700">
              <a:solidFill>
                <a:schemeClr val="tx1"/>
              </a:solidFill>
              <a:round/>
              <a:headEnd type="none" w="sm" len="sm"/>
              <a:tailEnd type="none" w="sm" len="sm"/>
            </a:ln>
            <a:effectLst/>
          </p:spPr>
          <p:txBody>
            <a:bodyPr/>
            <a:lstStyle/>
            <a:p>
              <a:endParaRPr lang="es-MX"/>
            </a:p>
          </p:txBody>
        </p:sp>
        <p:sp>
          <p:nvSpPr>
            <p:cNvPr id="282632" name="Line 8"/>
            <p:cNvSpPr>
              <a:spLocks noChangeShapeType="1"/>
            </p:cNvSpPr>
            <p:nvPr/>
          </p:nvSpPr>
          <p:spPr bwMode="auto">
            <a:xfrm>
              <a:off x="3260" y="2030"/>
              <a:ext cx="0" cy="96"/>
            </a:xfrm>
            <a:prstGeom prst="line">
              <a:avLst/>
            </a:prstGeom>
            <a:noFill/>
            <a:ln w="12700">
              <a:solidFill>
                <a:schemeClr val="tx1"/>
              </a:solidFill>
              <a:round/>
              <a:headEnd type="none" w="sm" len="sm"/>
              <a:tailEnd type="none" w="sm" len="sm"/>
            </a:ln>
            <a:effectLst/>
          </p:spPr>
          <p:txBody>
            <a:bodyPr/>
            <a:lstStyle/>
            <a:p>
              <a:endParaRPr lang="es-MX"/>
            </a:p>
          </p:txBody>
        </p:sp>
        <p:sp>
          <p:nvSpPr>
            <p:cNvPr id="282633" name="Line 9"/>
            <p:cNvSpPr>
              <a:spLocks noChangeShapeType="1"/>
            </p:cNvSpPr>
            <p:nvPr/>
          </p:nvSpPr>
          <p:spPr bwMode="auto">
            <a:xfrm>
              <a:off x="3788" y="2030"/>
              <a:ext cx="0" cy="96"/>
            </a:xfrm>
            <a:prstGeom prst="line">
              <a:avLst/>
            </a:prstGeom>
            <a:noFill/>
            <a:ln w="12700">
              <a:solidFill>
                <a:schemeClr val="tx1"/>
              </a:solidFill>
              <a:round/>
              <a:headEnd type="none" w="sm" len="sm"/>
              <a:tailEnd type="none" w="sm" len="sm"/>
            </a:ln>
            <a:effectLst/>
          </p:spPr>
          <p:txBody>
            <a:bodyPr/>
            <a:lstStyle/>
            <a:p>
              <a:endParaRPr lang="es-MX"/>
            </a:p>
          </p:txBody>
        </p:sp>
      </p:grpSp>
      <p:sp>
        <p:nvSpPr>
          <p:cNvPr id="282634" name="Rectangle 10"/>
          <p:cNvSpPr>
            <a:spLocks noChangeArrowheads="1"/>
          </p:cNvSpPr>
          <p:nvPr/>
        </p:nvSpPr>
        <p:spPr bwMode="auto">
          <a:xfrm>
            <a:off x="4002088" y="4060825"/>
            <a:ext cx="450850" cy="366713"/>
          </a:xfrm>
          <a:prstGeom prst="rect">
            <a:avLst/>
          </a:prstGeom>
          <a:noFill/>
          <a:ln w="9525">
            <a:noFill/>
            <a:miter lim="800000"/>
            <a:headEnd/>
            <a:tailEnd/>
          </a:ln>
          <a:effectLst/>
        </p:spPr>
        <p:txBody>
          <a:bodyPr wrap="none" lIns="92075" tIns="46038" rIns="92075" bIns="46038">
            <a:spAutoFit/>
          </a:bodyPr>
          <a:lstStyle/>
          <a:p>
            <a:pPr algn="ctr" defTabSz="822325">
              <a:spcBef>
                <a:spcPct val="50000"/>
              </a:spcBef>
            </a:pPr>
            <a:r>
              <a:rPr lang="es-ES" sz="1800" b="1">
                <a:solidFill>
                  <a:srgbClr val="000099"/>
                </a:solidFill>
                <a:latin typeface="Arial" charset="0"/>
              </a:rPr>
              <a:t>T1</a:t>
            </a:r>
          </a:p>
        </p:txBody>
      </p:sp>
      <p:sp>
        <p:nvSpPr>
          <p:cNvPr id="282635" name="Rectangle 11"/>
          <p:cNvSpPr>
            <a:spLocks noChangeArrowheads="1"/>
          </p:cNvSpPr>
          <p:nvPr/>
        </p:nvSpPr>
        <p:spPr bwMode="auto">
          <a:xfrm>
            <a:off x="4840288" y="4060825"/>
            <a:ext cx="450850" cy="366713"/>
          </a:xfrm>
          <a:prstGeom prst="rect">
            <a:avLst/>
          </a:prstGeom>
          <a:noFill/>
          <a:ln w="9525">
            <a:noFill/>
            <a:miter lim="800000"/>
            <a:headEnd/>
            <a:tailEnd/>
          </a:ln>
          <a:effectLst/>
        </p:spPr>
        <p:txBody>
          <a:bodyPr wrap="none" lIns="92075" tIns="46038" rIns="92075" bIns="46038">
            <a:spAutoFit/>
          </a:bodyPr>
          <a:lstStyle/>
          <a:p>
            <a:pPr algn="ctr" defTabSz="822325">
              <a:spcBef>
                <a:spcPct val="50000"/>
              </a:spcBef>
            </a:pPr>
            <a:r>
              <a:rPr lang="es-ES" sz="1800" b="1">
                <a:solidFill>
                  <a:srgbClr val="000099"/>
                </a:solidFill>
                <a:latin typeface="Arial" charset="0"/>
              </a:rPr>
              <a:t>T2</a:t>
            </a:r>
          </a:p>
        </p:txBody>
      </p:sp>
      <p:sp>
        <p:nvSpPr>
          <p:cNvPr id="282636" name="Rectangle 12"/>
          <p:cNvSpPr>
            <a:spLocks noChangeArrowheads="1"/>
          </p:cNvSpPr>
          <p:nvPr/>
        </p:nvSpPr>
        <p:spPr bwMode="auto">
          <a:xfrm>
            <a:off x="5678488" y="4060825"/>
            <a:ext cx="450850" cy="366713"/>
          </a:xfrm>
          <a:prstGeom prst="rect">
            <a:avLst/>
          </a:prstGeom>
          <a:noFill/>
          <a:ln w="9525">
            <a:noFill/>
            <a:miter lim="800000"/>
            <a:headEnd/>
            <a:tailEnd/>
          </a:ln>
          <a:effectLst/>
        </p:spPr>
        <p:txBody>
          <a:bodyPr wrap="none" lIns="92075" tIns="46038" rIns="92075" bIns="46038">
            <a:spAutoFit/>
          </a:bodyPr>
          <a:lstStyle/>
          <a:p>
            <a:pPr algn="ctr" defTabSz="822325">
              <a:spcBef>
                <a:spcPct val="50000"/>
              </a:spcBef>
            </a:pPr>
            <a:r>
              <a:rPr lang="es-ES" sz="1800" b="1">
                <a:solidFill>
                  <a:srgbClr val="000099"/>
                </a:solidFill>
                <a:latin typeface="Arial" charset="0"/>
              </a:rPr>
              <a:t>T3</a:t>
            </a:r>
          </a:p>
        </p:txBody>
      </p:sp>
      <p:sp>
        <p:nvSpPr>
          <p:cNvPr id="282637" name="Line 13"/>
          <p:cNvSpPr>
            <a:spLocks noChangeShapeType="1"/>
          </p:cNvSpPr>
          <p:nvPr/>
        </p:nvSpPr>
        <p:spPr bwMode="auto">
          <a:xfrm>
            <a:off x="3027363" y="3703638"/>
            <a:ext cx="762000" cy="0"/>
          </a:xfrm>
          <a:prstGeom prst="line">
            <a:avLst/>
          </a:prstGeom>
          <a:noFill/>
          <a:ln w="25400">
            <a:solidFill>
              <a:schemeClr val="hlink"/>
            </a:solidFill>
            <a:prstDash val="dash"/>
            <a:round/>
            <a:headEnd type="none" w="sm" len="sm"/>
            <a:tailEnd type="stealth" w="med" len="lg"/>
          </a:ln>
          <a:effectLst/>
        </p:spPr>
        <p:txBody>
          <a:bodyPr/>
          <a:lstStyle/>
          <a:p>
            <a:endParaRPr lang="es-MX"/>
          </a:p>
        </p:txBody>
      </p:sp>
      <p:sp>
        <p:nvSpPr>
          <p:cNvPr id="282638" name="Line 14"/>
          <p:cNvSpPr>
            <a:spLocks noChangeShapeType="1"/>
          </p:cNvSpPr>
          <p:nvPr/>
        </p:nvSpPr>
        <p:spPr bwMode="auto">
          <a:xfrm>
            <a:off x="3027363" y="3322638"/>
            <a:ext cx="1524000" cy="0"/>
          </a:xfrm>
          <a:prstGeom prst="line">
            <a:avLst/>
          </a:prstGeom>
          <a:noFill/>
          <a:ln w="25400">
            <a:solidFill>
              <a:schemeClr val="hlink"/>
            </a:solidFill>
            <a:prstDash val="dash"/>
            <a:round/>
            <a:headEnd type="none" w="sm" len="sm"/>
            <a:tailEnd type="stealth" w="med" len="lg"/>
          </a:ln>
          <a:effectLst/>
        </p:spPr>
        <p:txBody>
          <a:bodyPr/>
          <a:lstStyle/>
          <a:p>
            <a:endParaRPr lang="es-MX"/>
          </a:p>
        </p:txBody>
      </p:sp>
      <p:sp>
        <p:nvSpPr>
          <p:cNvPr id="282639" name="Line 15"/>
          <p:cNvSpPr>
            <a:spLocks noChangeShapeType="1"/>
          </p:cNvSpPr>
          <p:nvPr/>
        </p:nvSpPr>
        <p:spPr bwMode="auto">
          <a:xfrm>
            <a:off x="3027363" y="2941638"/>
            <a:ext cx="2362200" cy="0"/>
          </a:xfrm>
          <a:prstGeom prst="line">
            <a:avLst/>
          </a:prstGeom>
          <a:noFill/>
          <a:ln w="25400">
            <a:solidFill>
              <a:schemeClr val="hlink"/>
            </a:solidFill>
            <a:prstDash val="dash"/>
            <a:round/>
            <a:headEnd type="none" w="sm" len="sm"/>
            <a:tailEnd type="stealth" w="med" len="lg"/>
          </a:ln>
          <a:effectLst/>
        </p:spPr>
        <p:txBody>
          <a:bodyPr/>
          <a:lstStyle/>
          <a:p>
            <a:endParaRPr lang="es-MX"/>
          </a:p>
        </p:txBody>
      </p:sp>
      <p:grpSp>
        <p:nvGrpSpPr>
          <p:cNvPr id="282640" name="Group 16"/>
          <p:cNvGrpSpPr>
            <a:grpSpLocks/>
          </p:cNvGrpSpPr>
          <p:nvPr/>
        </p:nvGrpSpPr>
        <p:grpSpPr bwMode="auto">
          <a:xfrm>
            <a:off x="1816100" y="2611438"/>
            <a:ext cx="844550" cy="654050"/>
            <a:chOff x="1249" y="1198"/>
            <a:chExt cx="532" cy="412"/>
          </a:xfrm>
        </p:grpSpPr>
        <p:sp>
          <p:nvSpPr>
            <p:cNvPr id="282641" name="Rectangle 17"/>
            <p:cNvSpPr>
              <a:spLocks noChangeArrowheads="1"/>
            </p:cNvSpPr>
            <p:nvPr/>
          </p:nvSpPr>
          <p:spPr bwMode="auto">
            <a:xfrm>
              <a:off x="1249" y="1282"/>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82642" name="Oval 18"/>
            <p:cNvSpPr>
              <a:spLocks noChangeArrowheads="1"/>
            </p:cNvSpPr>
            <p:nvPr/>
          </p:nvSpPr>
          <p:spPr bwMode="auto">
            <a:xfrm>
              <a:off x="1249" y="1198"/>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282643" name="Oval 19"/>
            <p:cNvSpPr>
              <a:spLocks noChangeArrowheads="1"/>
            </p:cNvSpPr>
            <p:nvPr/>
          </p:nvSpPr>
          <p:spPr bwMode="auto">
            <a:xfrm>
              <a:off x="1249" y="1452"/>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grpSp>
        <p:nvGrpSpPr>
          <p:cNvPr id="282644" name="Group 20"/>
          <p:cNvGrpSpPr>
            <a:grpSpLocks/>
          </p:cNvGrpSpPr>
          <p:nvPr/>
        </p:nvGrpSpPr>
        <p:grpSpPr bwMode="auto">
          <a:xfrm>
            <a:off x="3883025" y="3484563"/>
            <a:ext cx="593725" cy="457200"/>
            <a:chOff x="2551" y="1748"/>
            <a:chExt cx="374" cy="288"/>
          </a:xfrm>
        </p:grpSpPr>
        <p:sp>
          <p:nvSpPr>
            <p:cNvPr id="282645" name="Rectangle 21"/>
            <p:cNvSpPr>
              <a:spLocks noChangeArrowheads="1"/>
            </p:cNvSpPr>
            <p:nvPr/>
          </p:nvSpPr>
          <p:spPr bwMode="auto">
            <a:xfrm>
              <a:off x="2551" y="1807"/>
              <a:ext cx="374" cy="172"/>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82646" name="Oval 22"/>
            <p:cNvSpPr>
              <a:spLocks noChangeArrowheads="1"/>
            </p:cNvSpPr>
            <p:nvPr/>
          </p:nvSpPr>
          <p:spPr bwMode="auto">
            <a:xfrm>
              <a:off x="2551" y="1748"/>
              <a:ext cx="374" cy="110"/>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282647" name="Oval 23"/>
            <p:cNvSpPr>
              <a:spLocks noChangeArrowheads="1"/>
            </p:cNvSpPr>
            <p:nvPr/>
          </p:nvSpPr>
          <p:spPr bwMode="auto">
            <a:xfrm>
              <a:off x="2551" y="1926"/>
              <a:ext cx="374" cy="110"/>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grpSp>
        <p:nvGrpSpPr>
          <p:cNvPr id="282648" name="Group 24"/>
          <p:cNvGrpSpPr>
            <a:grpSpLocks/>
          </p:cNvGrpSpPr>
          <p:nvPr/>
        </p:nvGrpSpPr>
        <p:grpSpPr bwMode="auto">
          <a:xfrm>
            <a:off x="4700588" y="3175000"/>
            <a:ext cx="593725" cy="765175"/>
            <a:chOff x="3066" y="1553"/>
            <a:chExt cx="374" cy="482"/>
          </a:xfrm>
        </p:grpSpPr>
        <p:grpSp>
          <p:nvGrpSpPr>
            <p:cNvPr id="282649" name="Group 25"/>
            <p:cNvGrpSpPr>
              <a:grpSpLocks/>
            </p:cNvGrpSpPr>
            <p:nvPr/>
          </p:nvGrpSpPr>
          <p:grpSpPr bwMode="auto">
            <a:xfrm>
              <a:off x="3066" y="1747"/>
              <a:ext cx="374" cy="288"/>
              <a:chOff x="3066" y="1747"/>
              <a:chExt cx="374" cy="288"/>
            </a:xfrm>
          </p:grpSpPr>
          <p:sp>
            <p:nvSpPr>
              <p:cNvPr id="282650" name="Rectangle 26"/>
              <p:cNvSpPr>
                <a:spLocks noChangeArrowheads="1"/>
              </p:cNvSpPr>
              <p:nvPr/>
            </p:nvSpPr>
            <p:spPr bwMode="auto">
              <a:xfrm>
                <a:off x="3066" y="1806"/>
                <a:ext cx="374" cy="172"/>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82651" name="Oval 27"/>
              <p:cNvSpPr>
                <a:spLocks noChangeArrowheads="1"/>
              </p:cNvSpPr>
              <p:nvPr/>
            </p:nvSpPr>
            <p:spPr bwMode="auto">
              <a:xfrm>
                <a:off x="3066" y="1747"/>
                <a:ext cx="374" cy="110"/>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282652" name="Oval 28"/>
              <p:cNvSpPr>
                <a:spLocks noChangeArrowheads="1"/>
              </p:cNvSpPr>
              <p:nvPr/>
            </p:nvSpPr>
            <p:spPr bwMode="auto">
              <a:xfrm>
                <a:off x="3066" y="1925"/>
                <a:ext cx="374" cy="110"/>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grpSp>
          <p:nvGrpSpPr>
            <p:cNvPr id="282653" name="Group 29"/>
            <p:cNvGrpSpPr>
              <a:grpSpLocks/>
            </p:cNvGrpSpPr>
            <p:nvPr/>
          </p:nvGrpSpPr>
          <p:grpSpPr bwMode="auto">
            <a:xfrm>
              <a:off x="3066" y="1553"/>
              <a:ext cx="374" cy="158"/>
              <a:chOff x="3066" y="1553"/>
              <a:chExt cx="374" cy="158"/>
            </a:xfrm>
          </p:grpSpPr>
          <p:sp>
            <p:nvSpPr>
              <p:cNvPr id="282654" name="Rectangle 30"/>
              <p:cNvSpPr>
                <a:spLocks noChangeArrowheads="1"/>
              </p:cNvSpPr>
              <p:nvPr/>
            </p:nvSpPr>
            <p:spPr bwMode="auto">
              <a:xfrm>
                <a:off x="3066" y="1585"/>
                <a:ext cx="374" cy="95"/>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82655" name="Oval 31"/>
              <p:cNvSpPr>
                <a:spLocks noChangeArrowheads="1"/>
              </p:cNvSpPr>
              <p:nvPr/>
            </p:nvSpPr>
            <p:spPr bwMode="auto">
              <a:xfrm>
                <a:off x="3066" y="1553"/>
                <a:ext cx="374" cy="60"/>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282656" name="Oval 32"/>
              <p:cNvSpPr>
                <a:spLocks noChangeArrowheads="1"/>
              </p:cNvSpPr>
              <p:nvPr/>
            </p:nvSpPr>
            <p:spPr bwMode="auto">
              <a:xfrm>
                <a:off x="3066" y="1651"/>
                <a:ext cx="374" cy="60"/>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grpSp>
      <p:grpSp>
        <p:nvGrpSpPr>
          <p:cNvPr id="282657" name="Group 33"/>
          <p:cNvGrpSpPr>
            <a:grpSpLocks/>
          </p:cNvGrpSpPr>
          <p:nvPr/>
        </p:nvGrpSpPr>
        <p:grpSpPr bwMode="auto">
          <a:xfrm>
            <a:off x="5540375" y="2838450"/>
            <a:ext cx="593725" cy="1100138"/>
            <a:chOff x="3595" y="1341"/>
            <a:chExt cx="374" cy="693"/>
          </a:xfrm>
        </p:grpSpPr>
        <p:grpSp>
          <p:nvGrpSpPr>
            <p:cNvPr id="282658" name="Group 34"/>
            <p:cNvGrpSpPr>
              <a:grpSpLocks/>
            </p:cNvGrpSpPr>
            <p:nvPr/>
          </p:nvGrpSpPr>
          <p:grpSpPr bwMode="auto">
            <a:xfrm>
              <a:off x="3595" y="1746"/>
              <a:ext cx="374" cy="288"/>
              <a:chOff x="3595" y="1746"/>
              <a:chExt cx="374" cy="288"/>
            </a:xfrm>
          </p:grpSpPr>
          <p:sp>
            <p:nvSpPr>
              <p:cNvPr id="282659" name="Rectangle 35"/>
              <p:cNvSpPr>
                <a:spLocks noChangeArrowheads="1"/>
              </p:cNvSpPr>
              <p:nvPr/>
            </p:nvSpPr>
            <p:spPr bwMode="auto">
              <a:xfrm>
                <a:off x="3595" y="1805"/>
                <a:ext cx="374" cy="172"/>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82660" name="Oval 36"/>
              <p:cNvSpPr>
                <a:spLocks noChangeArrowheads="1"/>
              </p:cNvSpPr>
              <p:nvPr/>
            </p:nvSpPr>
            <p:spPr bwMode="auto">
              <a:xfrm>
                <a:off x="3595" y="1746"/>
                <a:ext cx="374" cy="110"/>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282661" name="Oval 37"/>
              <p:cNvSpPr>
                <a:spLocks noChangeArrowheads="1"/>
              </p:cNvSpPr>
              <p:nvPr/>
            </p:nvSpPr>
            <p:spPr bwMode="auto">
              <a:xfrm>
                <a:off x="3595" y="1924"/>
                <a:ext cx="374" cy="110"/>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grpSp>
          <p:nvGrpSpPr>
            <p:cNvPr id="282662" name="Group 38"/>
            <p:cNvGrpSpPr>
              <a:grpSpLocks/>
            </p:cNvGrpSpPr>
            <p:nvPr/>
          </p:nvGrpSpPr>
          <p:grpSpPr bwMode="auto">
            <a:xfrm>
              <a:off x="3595" y="1537"/>
              <a:ext cx="374" cy="158"/>
              <a:chOff x="3595" y="1537"/>
              <a:chExt cx="374" cy="158"/>
            </a:xfrm>
          </p:grpSpPr>
          <p:sp>
            <p:nvSpPr>
              <p:cNvPr id="282663" name="Rectangle 39"/>
              <p:cNvSpPr>
                <a:spLocks noChangeArrowheads="1"/>
              </p:cNvSpPr>
              <p:nvPr/>
            </p:nvSpPr>
            <p:spPr bwMode="auto">
              <a:xfrm>
                <a:off x="3595" y="1569"/>
                <a:ext cx="374" cy="95"/>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82664" name="Oval 40"/>
              <p:cNvSpPr>
                <a:spLocks noChangeArrowheads="1"/>
              </p:cNvSpPr>
              <p:nvPr/>
            </p:nvSpPr>
            <p:spPr bwMode="auto">
              <a:xfrm>
                <a:off x="3595" y="1537"/>
                <a:ext cx="374" cy="60"/>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282665" name="Oval 41"/>
              <p:cNvSpPr>
                <a:spLocks noChangeArrowheads="1"/>
              </p:cNvSpPr>
              <p:nvPr/>
            </p:nvSpPr>
            <p:spPr bwMode="auto">
              <a:xfrm>
                <a:off x="3595" y="1635"/>
                <a:ext cx="374" cy="60"/>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grpSp>
          <p:nvGrpSpPr>
            <p:cNvPr id="282666" name="Group 42"/>
            <p:cNvGrpSpPr>
              <a:grpSpLocks/>
            </p:cNvGrpSpPr>
            <p:nvPr/>
          </p:nvGrpSpPr>
          <p:grpSpPr bwMode="auto">
            <a:xfrm>
              <a:off x="3595" y="1341"/>
              <a:ext cx="374" cy="158"/>
              <a:chOff x="3595" y="1341"/>
              <a:chExt cx="374" cy="158"/>
            </a:xfrm>
          </p:grpSpPr>
          <p:sp>
            <p:nvSpPr>
              <p:cNvPr id="282667" name="Rectangle 43"/>
              <p:cNvSpPr>
                <a:spLocks noChangeArrowheads="1"/>
              </p:cNvSpPr>
              <p:nvPr/>
            </p:nvSpPr>
            <p:spPr bwMode="auto">
              <a:xfrm>
                <a:off x="3595" y="1373"/>
                <a:ext cx="374" cy="95"/>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82668" name="Oval 44"/>
              <p:cNvSpPr>
                <a:spLocks noChangeArrowheads="1"/>
              </p:cNvSpPr>
              <p:nvPr/>
            </p:nvSpPr>
            <p:spPr bwMode="auto">
              <a:xfrm>
                <a:off x="3595" y="1341"/>
                <a:ext cx="374" cy="60"/>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282669" name="Oval 45"/>
              <p:cNvSpPr>
                <a:spLocks noChangeArrowheads="1"/>
              </p:cNvSpPr>
              <p:nvPr/>
            </p:nvSpPr>
            <p:spPr bwMode="auto">
              <a:xfrm>
                <a:off x="3595" y="1439"/>
                <a:ext cx="374" cy="60"/>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grpSp>
      <p:sp>
        <p:nvSpPr>
          <p:cNvPr id="282670" name="Rectangle 46"/>
          <p:cNvSpPr>
            <a:spLocks noChangeArrowheads="1"/>
          </p:cNvSpPr>
          <p:nvPr/>
        </p:nvSpPr>
        <p:spPr bwMode="auto">
          <a:xfrm>
            <a:off x="1087438" y="3465513"/>
            <a:ext cx="1766887" cy="482600"/>
          </a:xfrm>
          <a:prstGeom prst="rect">
            <a:avLst/>
          </a:prstGeom>
          <a:noFill/>
          <a:ln w="9525">
            <a:noFill/>
            <a:miter lim="800000"/>
            <a:headEnd/>
            <a:tailEnd/>
          </a:ln>
          <a:effectLst/>
        </p:spPr>
        <p:txBody>
          <a:bodyPr lIns="92075" tIns="46038" rIns="92075" bIns="46038">
            <a:spAutoFit/>
          </a:bodyPr>
          <a:lstStyle/>
          <a:p>
            <a:pPr algn="ctr" defTabSz="822325">
              <a:lnSpc>
                <a:spcPct val="80000"/>
              </a:lnSpc>
              <a:spcBef>
                <a:spcPct val="50000"/>
              </a:spcBef>
            </a:pPr>
            <a:r>
              <a:rPr lang="es-ES_tradnl" sz="1600" b="1">
                <a:solidFill>
                  <a:srgbClr val="000099"/>
                </a:solidFill>
                <a:latin typeface="Arial" charset="0"/>
              </a:rPr>
              <a:t>Base de datos operacional</a:t>
            </a:r>
            <a:endParaRPr lang="es-ES" sz="1600" b="1">
              <a:solidFill>
                <a:srgbClr val="000099"/>
              </a:solidFill>
              <a:latin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4 Marcador de número de diapositiva"/>
          <p:cNvSpPr>
            <a:spLocks noGrp="1"/>
          </p:cNvSpPr>
          <p:nvPr>
            <p:ph type="sldNum" sz="quarter" idx="12"/>
          </p:nvPr>
        </p:nvSpPr>
        <p:spPr/>
        <p:txBody>
          <a:bodyPr/>
          <a:lstStyle/>
          <a:p>
            <a:fld id="{0A7F499F-845C-4E51-8BCE-F8187396834C}" type="slidenum">
              <a:rPr lang="en-US"/>
              <a:pPr/>
              <a:t>8</a:t>
            </a:fld>
            <a:endParaRPr lang="en-US"/>
          </a:p>
        </p:txBody>
      </p:sp>
      <p:sp>
        <p:nvSpPr>
          <p:cNvPr id="131074" name="Rectangle 2"/>
          <p:cNvSpPr>
            <a:spLocks noGrp="1" noChangeArrowheads="1"/>
          </p:cNvSpPr>
          <p:nvPr>
            <p:ph type="title"/>
          </p:nvPr>
        </p:nvSpPr>
        <p:spPr/>
        <p:txBody>
          <a:bodyPr/>
          <a:lstStyle/>
          <a:p>
            <a:pPr>
              <a:tabLst>
                <a:tab pos="7143750" algn="l"/>
              </a:tabLst>
            </a:pPr>
            <a:r>
              <a:rPr lang="en-GB"/>
              <a:t>Introducción a los Almacenes de Datos</a:t>
            </a:r>
            <a:endParaRPr lang="es-ES_tradnl"/>
          </a:p>
        </p:txBody>
      </p:sp>
      <p:sp>
        <p:nvSpPr>
          <p:cNvPr id="131078" name="Text Box 6"/>
          <p:cNvSpPr txBox="1">
            <a:spLocks noChangeArrowheads="1"/>
          </p:cNvSpPr>
          <p:nvPr/>
        </p:nvSpPr>
        <p:spPr bwMode="auto">
          <a:xfrm>
            <a:off x="1744663" y="1411288"/>
            <a:ext cx="5892800" cy="4572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b="1">
                <a:latin typeface="Arial" charset="0"/>
              </a:rPr>
              <a:t>Almacenes de Datos (AD)</a:t>
            </a:r>
            <a:r>
              <a:rPr lang="es-ES_tradnl" b="1">
                <a:solidFill>
                  <a:srgbClr val="0033CC"/>
                </a:solidFill>
                <a:latin typeface="Arial" charset="0"/>
              </a:rPr>
              <a:t>   </a:t>
            </a:r>
            <a:r>
              <a:rPr lang="es-ES_tradnl" sz="1600" b="1">
                <a:solidFill>
                  <a:schemeClr val="accent2"/>
                </a:solidFill>
                <a:latin typeface="Arial" charset="0"/>
              </a:rPr>
              <a:t>(data warehouse)</a:t>
            </a:r>
            <a:endParaRPr lang="es-ES_tradnl" b="1">
              <a:solidFill>
                <a:srgbClr val="0033CC"/>
              </a:solidFill>
              <a:latin typeface="Arial" charset="0"/>
            </a:endParaRPr>
          </a:p>
        </p:txBody>
      </p:sp>
      <p:sp>
        <p:nvSpPr>
          <p:cNvPr id="131079" name="Text Box 7"/>
          <p:cNvSpPr txBox="1">
            <a:spLocks noChangeArrowheads="1"/>
          </p:cNvSpPr>
          <p:nvPr/>
        </p:nvSpPr>
        <p:spPr bwMode="auto">
          <a:xfrm>
            <a:off x="2747963" y="2420938"/>
            <a:ext cx="3319462" cy="915987"/>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s-ES_tradnl" sz="1800">
                <a:latin typeface="Arial" charset="0"/>
              </a:rPr>
              <a:t>disponer de Sistemas de Información de apoyo a la toma de decisiones*</a:t>
            </a:r>
          </a:p>
        </p:txBody>
      </p:sp>
      <p:sp>
        <p:nvSpPr>
          <p:cNvPr id="131080" name="Text Box 8"/>
          <p:cNvSpPr txBox="1">
            <a:spLocks noChangeArrowheads="1"/>
          </p:cNvSpPr>
          <p:nvPr/>
        </p:nvSpPr>
        <p:spPr bwMode="auto">
          <a:xfrm>
            <a:off x="1258888" y="3933825"/>
            <a:ext cx="6977062" cy="6413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800">
                <a:latin typeface="Arial" charset="0"/>
              </a:rPr>
              <a:t>disponer de</a:t>
            </a:r>
            <a:r>
              <a:rPr lang="es-ES_tradnl" sz="1800">
                <a:solidFill>
                  <a:srgbClr val="0033CC"/>
                </a:solidFill>
                <a:latin typeface="Arial" charset="0"/>
              </a:rPr>
              <a:t> </a:t>
            </a:r>
            <a:r>
              <a:rPr lang="es-ES_tradnl" sz="1800" i="1">
                <a:solidFill>
                  <a:schemeClr val="accent2"/>
                </a:solidFill>
                <a:latin typeface="Arial" charset="0"/>
              </a:rPr>
              <a:t>bases de datos</a:t>
            </a:r>
            <a:r>
              <a:rPr lang="es-ES_tradnl" sz="1800">
                <a:solidFill>
                  <a:srgbClr val="0033CC"/>
                </a:solidFill>
                <a:latin typeface="Arial" charset="0"/>
              </a:rPr>
              <a:t> </a:t>
            </a:r>
            <a:r>
              <a:rPr lang="es-ES_tradnl" sz="1800">
                <a:latin typeface="Arial" charset="0"/>
              </a:rPr>
              <a:t>que permitan</a:t>
            </a:r>
            <a:r>
              <a:rPr lang="es-ES_tradnl" sz="1800">
                <a:solidFill>
                  <a:srgbClr val="0033CC"/>
                </a:solidFill>
                <a:latin typeface="Arial" charset="0"/>
              </a:rPr>
              <a:t> </a:t>
            </a:r>
            <a:r>
              <a:rPr lang="es-ES_tradnl" sz="1800" i="1">
                <a:solidFill>
                  <a:schemeClr val="accent2"/>
                </a:solidFill>
                <a:latin typeface="Arial" charset="0"/>
              </a:rPr>
              <a:t>extraer conocimiento</a:t>
            </a:r>
            <a:r>
              <a:rPr lang="es-ES_tradnl" sz="1800">
                <a:solidFill>
                  <a:srgbClr val="0033CC"/>
                </a:solidFill>
                <a:latin typeface="Arial" charset="0"/>
              </a:rPr>
              <a:t> </a:t>
            </a:r>
            <a:r>
              <a:rPr lang="es-ES_tradnl" sz="1800">
                <a:latin typeface="Arial" charset="0"/>
              </a:rPr>
              <a:t>de la información histórica almacenada en la organización</a:t>
            </a:r>
          </a:p>
        </p:txBody>
      </p:sp>
      <p:sp>
        <p:nvSpPr>
          <p:cNvPr id="131081" name="AutoShape 9"/>
          <p:cNvSpPr>
            <a:spLocks noChangeArrowheads="1"/>
          </p:cNvSpPr>
          <p:nvPr/>
        </p:nvSpPr>
        <p:spPr bwMode="auto">
          <a:xfrm>
            <a:off x="4102100" y="1871663"/>
            <a:ext cx="201613" cy="433387"/>
          </a:xfrm>
          <a:prstGeom prst="downArrow">
            <a:avLst>
              <a:gd name="adj1" fmla="val 50000"/>
              <a:gd name="adj2" fmla="val 53740"/>
            </a:avLst>
          </a:prstGeom>
          <a:solidFill>
            <a:srgbClr val="DA1E4F"/>
          </a:solidFill>
          <a:ln w="12700">
            <a:solidFill>
              <a:schemeClr val="tx1"/>
            </a:solidFill>
            <a:miter lim="800000"/>
            <a:headEnd type="none" w="sm" len="sm"/>
            <a:tailEnd type="none" w="sm" len="sm"/>
          </a:ln>
          <a:effectLst/>
        </p:spPr>
        <p:txBody>
          <a:bodyPr wrap="none" anchor="ctr"/>
          <a:lstStyle/>
          <a:p>
            <a:endParaRPr lang="es-MX"/>
          </a:p>
        </p:txBody>
      </p:sp>
      <p:sp>
        <p:nvSpPr>
          <p:cNvPr id="131082" name="Text Box 10"/>
          <p:cNvSpPr txBox="1">
            <a:spLocks noChangeArrowheads="1"/>
          </p:cNvSpPr>
          <p:nvPr/>
        </p:nvSpPr>
        <p:spPr bwMode="auto">
          <a:xfrm>
            <a:off x="4403725" y="1885950"/>
            <a:ext cx="1196975"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600" b="1">
                <a:solidFill>
                  <a:srgbClr val="DA1E4F"/>
                </a:solidFill>
                <a:latin typeface="Helvetica-Narrow" pitchFamily="34" charset="0"/>
              </a:rPr>
              <a:t>motivación</a:t>
            </a:r>
          </a:p>
        </p:txBody>
      </p:sp>
      <p:sp>
        <p:nvSpPr>
          <p:cNvPr id="131083" name="Line 11"/>
          <p:cNvSpPr>
            <a:spLocks noChangeShapeType="1"/>
          </p:cNvSpPr>
          <p:nvPr/>
        </p:nvSpPr>
        <p:spPr bwMode="auto">
          <a:xfrm>
            <a:off x="4216400" y="3314700"/>
            <a:ext cx="0" cy="519113"/>
          </a:xfrm>
          <a:prstGeom prst="line">
            <a:avLst/>
          </a:prstGeom>
          <a:noFill/>
          <a:ln w="12700">
            <a:solidFill>
              <a:schemeClr val="accent2"/>
            </a:solidFill>
            <a:round/>
            <a:headEnd type="none" w="sm" len="sm"/>
            <a:tailEnd type="triangle" w="sm" len="sm"/>
          </a:ln>
          <a:effectLst/>
        </p:spPr>
        <p:txBody>
          <a:bodyPr wrap="none" anchor="ctr"/>
          <a:lstStyle/>
          <a:p>
            <a:endParaRPr lang="es-MX"/>
          </a:p>
        </p:txBody>
      </p:sp>
      <p:sp>
        <p:nvSpPr>
          <p:cNvPr id="131084" name="Text Box 12"/>
          <p:cNvSpPr txBox="1">
            <a:spLocks noChangeArrowheads="1"/>
          </p:cNvSpPr>
          <p:nvPr/>
        </p:nvSpPr>
        <p:spPr bwMode="auto">
          <a:xfrm>
            <a:off x="1641475" y="5259388"/>
            <a:ext cx="1735138" cy="6413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800">
                <a:latin typeface="Arial" charset="0"/>
              </a:rPr>
              <a:t>análisis de la organización </a:t>
            </a:r>
          </a:p>
        </p:txBody>
      </p:sp>
      <p:sp>
        <p:nvSpPr>
          <p:cNvPr id="131085" name="Text Box 13"/>
          <p:cNvSpPr txBox="1">
            <a:spLocks noChangeArrowheads="1"/>
          </p:cNvSpPr>
          <p:nvPr/>
        </p:nvSpPr>
        <p:spPr bwMode="auto">
          <a:xfrm>
            <a:off x="3678238" y="5297488"/>
            <a:ext cx="1760537" cy="6413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800">
                <a:latin typeface="Arial" charset="0"/>
              </a:rPr>
              <a:t>previsiones de evolución</a:t>
            </a:r>
          </a:p>
        </p:txBody>
      </p:sp>
      <p:sp>
        <p:nvSpPr>
          <p:cNvPr id="131086" name="Text Box 14"/>
          <p:cNvSpPr txBox="1">
            <a:spLocks noChangeArrowheads="1"/>
          </p:cNvSpPr>
          <p:nvPr/>
        </p:nvSpPr>
        <p:spPr bwMode="auto">
          <a:xfrm>
            <a:off x="5876925" y="5272088"/>
            <a:ext cx="1931988" cy="6413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800">
                <a:latin typeface="Arial" charset="0"/>
              </a:rPr>
              <a:t>diseño de estrategias</a:t>
            </a:r>
          </a:p>
        </p:txBody>
      </p:sp>
      <p:sp>
        <p:nvSpPr>
          <p:cNvPr id="131087" name="Line 15"/>
          <p:cNvSpPr>
            <a:spLocks noChangeShapeType="1"/>
          </p:cNvSpPr>
          <p:nvPr/>
        </p:nvSpPr>
        <p:spPr bwMode="auto">
          <a:xfrm flipH="1">
            <a:off x="2700338" y="4756150"/>
            <a:ext cx="1543050" cy="442913"/>
          </a:xfrm>
          <a:prstGeom prst="line">
            <a:avLst/>
          </a:prstGeom>
          <a:noFill/>
          <a:ln w="12700">
            <a:solidFill>
              <a:schemeClr val="accent2"/>
            </a:solidFill>
            <a:round/>
            <a:headEnd type="none" w="sm" len="sm"/>
            <a:tailEnd type="triangle" w="sm" len="sm"/>
          </a:ln>
          <a:effectLst/>
        </p:spPr>
        <p:txBody>
          <a:bodyPr wrap="none" anchor="ctr"/>
          <a:lstStyle/>
          <a:p>
            <a:endParaRPr lang="es-MX"/>
          </a:p>
        </p:txBody>
      </p:sp>
      <p:sp>
        <p:nvSpPr>
          <p:cNvPr id="131088" name="Line 16"/>
          <p:cNvSpPr>
            <a:spLocks noChangeShapeType="1"/>
          </p:cNvSpPr>
          <p:nvPr/>
        </p:nvSpPr>
        <p:spPr bwMode="auto">
          <a:xfrm>
            <a:off x="4229100" y="4751388"/>
            <a:ext cx="0" cy="506412"/>
          </a:xfrm>
          <a:prstGeom prst="line">
            <a:avLst/>
          </a:prstGeom>
          <a:noFill/>
          <a:ln w="12700">
            <a:solidFill>
              <a:schemeClr val="accent2"/>
            </a:solidFill>
            <a:round/>
            <a:headEnd type="none" w="sm" len="sm"/>
            <a:tailEnd type="triangle" w="sm" len="sm"/>
          </a:ln>
          <a:effectLst/>
        </p:spPr>
        <p:txBody>
          <a:bodyPr wrap="none" anchor="ctr"/>
          <a:lstStyle/>
          <a:p>
            <a:endParaRPr lang="es-MX"/>
          </a:p>
        </p:txBody>
      </p:sp>
      <p:sp>
        <p:nvSpPr>
          <p:cNvPr id="131089" name="Line 17"/>
          <p:cNvSpPr>
            <a:spLocks noChangeShapeType="1"/>
          </p:cNvSpPr>
          <p:nvPr/>
        </p:nvSpPr>
        <p:spPr bwMode="auto">
          <a:xfrm>
            <a:off x="4229100" y="4767263"/>
            <a:ext cx="1789113" cy="360362"/>
          </a:xfrm>
          <a:prstGeom prst="line">
            <a:avLst/>
          </a:prstGeom>
          <a:noFill/>
          <a:ln w="12700">
            <a:solidFill>
              <a:schemeClr val="accent2"/>
            </a:solidFill>
            <a:round/>
            <a:headEnd type="none" w="sm" len="sm"/>
            <a:tailEnd type="triangle" w="sm" len="sm"/>
          </a:ln>
          <a:effectLst/>
        </p:spPr>
        <p:txBody>
          <a:bodyPr wrap="none" anchor="ctr"/>
          <a:lstStyle/>
          <a:p>
            <a:endParaRPr lang="es-MX"/>
          </a:p>
        </p:txBody>
      </p:sp>
      <p:sp>
        <p:nvSpPr>
          <p:cNvPr id="131090" name="Text Box 18"/>
          <p:cNvSpPr txBox="1">
            <a:spLocks noChangeArrowheads="1"/>
          </p:cNvSpPr>
          <p:nvPr/>
        </p:nvSpPr>
        <p:spPr bwMode="auto">
          <a:xfrm>
            <a:off x="4273550" y="4854575"/>
            <a:ext cx="1543050"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1600" b="1">
                <a:solidFill>
                  <a:srgbClr val="DA1E4F"/>
                </a:solidFill>
                <a:latin typeface="Helvetica-Narrow" pitchFamily="34" charset="0"/>
              </a:rPr>
              <a:t>objetivos</a:t>
            </a:r>
            <a:endParaRPr lang="es-ES_tradnl" sz="1600" b="1">
              <a:solidFill>
                <a:srgbClr val="DA1E4F"/>
              </a:solidFill>
              <a:latin typeface="Arial" charset="0"/>
            </a:endParaRPr>
          </a:p>
        </p:txBody>
      </p:sp>
      <p:sp>
        <p:nvSpPr>
          <p:cNvPr id="131091" name="Text Box 19"/>
          <p:cNvSpPr txBox="1">
            <a:spLocks noChangeArrowheads="1"/>
          </p:cNvSpPr>
          <p:nvPr/>
        </p:nvSpPr>
        <p:spPr bwMode="auto">
          <a:xfrm>
            <a:off x="700088" y="6067425"/>
            <a:ext cx="7175500" cy="366713"/>
          </a:xfrm>
          <a:prstGeom prst="rect">
            <a:avLst/>
          </a:prstGeom>
          <a:noFill/>
          <a:ln w="12700">
            <a:noFill/>
            <a:miter lim="800000"/>
            <a:headEnd/>
            <a:tailEnd/>
          </a:ln>
          <a:effectLst/>
        </p:spPr>
        <p:txBody>
          <a:bodyPr>
            <a:spAutoFit/>
          </a:bodyPr>
          <a:lstStyle/>
          <a:p>
            <a:pPr eaLnBrk="1" hangingPunct="1">
              <a:spcBef>
                <a:spcPct val="50000"/>
              </a:spcBef>
            </a:pPr>
            <a:r>
              <a:rPr lang="es-ES_tradnl" sz="1800">
                <a:latin typeface="Arial" charset="0"/>
              </a:rPr>
              <a:t>* DSS: Decision Support Systems</a:t>
            </a:r>
            <a:endParaRPr lang="es-ES" sz="1800">
              <a:latin typeface="Arial"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4 Marcador de número de diapositiva"/>
          <p:cNvSpPr>
            <a:spLocks noGrp="1"/>
          </p:cNvSpPr>
          <p:nvPr>
            <p:ph type="sldNum" sz="quarter" idx="12"/>
          </p:nvPr>
        </p:nvSpPr>
        <p:spPr/>
        <p:txBody>
          <a:bodyPr/>
          <a:lstStyle/>
          <a:p>
            <a:fld id="{6B2D2F0E-312B-4049-AAF8-DCBAA4BE5451}" type="slidenum">
              <a:rPr lang="en-US"/>
              <a:pPr/>
              <a:t>80</a:t>
            </a:fld>
            <a:endParaRPr lang="en-US"/>
          </a:p>
        </p:txBody>
      </p:sp>
      <p:sp>
        <p:nvSpPr>
          <p:cNvPr id="283650" name="Rectangle 2"/>
          <p:cNvSpPr>
            <a:spLocks noGrp="1" noChangeArrowheads="1"/>
          </p:cNvSpPr>
          <p:nvPr>
            <p:ph type="title"/>
          </p:nvPr>
        </p:nvSpPr>
        <p:spPr/>
        <p:txBody>
          <a:bodyPr/>
          <a:lstStyle/>
          <a:p>
            <a:pPr>
              <a:tabLst>
                <a:tab pos="7143750" algn="l"/>
              </a:tabLst>
            </a:pPr>
            <a:r>
              <a:rPr lang="en-GB"/>
              <a:t>Carga y Mantenimiento de un A.D.</a:t>
            </a:r>
            <a:endParaRPr lang="es-ES_tradnl"/>
          </a:p>
        </p:txBody>
      </p:sp>
      <p:sp>
        <p:nvSpPr>
          <p:cNvPr id="283651" name="Rectangle 3"/>
          <p:cNvSpPr>
            <a:spLocks noChangeArrowheads="1"/>
          </p:cNvSpPr>
          <p:nvPr/>
        </p:nvSpPr>
        <p:spPr bwMode="auto">
          <a:xfrm>
            <a:off x="762000" y="1447800"/>
            <a:ext cx="7299325" cy="588963"/>
          </a:xfrm>
          <a:prstGeom prst="rect">
            <a:avLst/>
          </a:prstGeom>
          <a:noFill/>
          <a:ln w="9525">
            <a:noFill/>
            <a:miter lim="800000"/>
            <a:headEnd/>
            <a:tailEnd/>
          </a:ln>
          <a:effectLst/>
        </p:spPr>
        <p:txBody>
          <a:bodyPr lIns="92075" tIns="46038" rIns="92075" bIns="46038"/>
          <a:lstStyle/>
          <a:p>
            <a:pPr eaLnBrk="1" hangingPunct="1"/>
            <a:r>
              <a:rPr lang="es-ES_tradnl" sz="2200">
                <a:solidFill>
                  <a:srgbClr val="A41512"/>
                </a:solidFill>
                <a:latin typeface="Arial" charset="0"/>
              </a:rPr>
              <a:t>Procesos posteriores a la carga: </a:t>
            </a:r>
            <a:r>
              <a:rPr lang="es-ES_tradnl" sz="2200" u="sng">
                <a:solidFill>
                  <a:srgbClr val="A41512"/>
                </a:solidFill>
                <a:latin typeface="Arial" charset="0"/>
              </a:rPr>
              <a:t>indización.</a:t>
            </a:r>
            <a:endParaRPr lang="es-ES" sz="2200" u="sng">
              <a:solidFill>
                <a:srgbClr val="A41512"/>
              </a:solidFill>
              <a:latin typeface="Arial" charset="0"/>
            </a:endParaRPr>
          </a:p>
        </p:txBody>
      </p:sp>
      <p:sp>
        <p:nvSpPr>
          <p:cNvPr id="283652" name="Rectangle 4"/>
          <p:cNvSpPr>
            <a:spLocks noChangeArrowheads="1"/>
          </p:cNvSpPr>
          <p:nvPr/>
        </p:nvSpPr>
        <p:spPr bwMode="auto">
          <a:xfrm>
            <a:off x="866775" y="2032000"/>
            <a:ext cx="7385050" cy="2222500"/>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spcBef>
                <a:spcPct val="20000"/>
              </a:spcBef>
              <a:buClr>
                <a:schemeClr val="accent1"/>
              </a:buClr>
              <a:buFontTx/>
              <a:buChar char="–"/>
              <a:tabLst>
                <a:tab pos="576263" algn="l"/>
              </a:tabLst>
            </a:pPr>
            <a:r>
              <a:rPr lang="es-ES_tradnl" sz="2000">
                <a:latin typeface="Arial" charset="0"/>
              </a:rPr>
              <a:t>Durante la carga:</a:t>
            </a:r>
          </a:p>
          <a:p>
            <a:pPr marL="741363" lvl="2" indent="-285750" defTabSz="346075" eaLnBrk="1" hangingPunct="1">
              <a:spcBef>
                <a:spcPct val="20000"/>
              </a:spcBef>
              <a:buClr>
                <a:schemeClr val="accent2"/>
              </a:buClr>
              <a:buFont typeface="Wingdings" pitchFamily="2" charset="2"/>
              <a:buChar char="§"/>
              <a:tabLst>
                <a:tab pos="576263" algn="l"/>
              </a:tabLst>
            </a:pPr>
            <a:r>
              <a:rPr lang="es-ES_tradnl" sz="2000">
                <a:latin typeface="Arial" charset="0"/>
              </a:rPr>
              <a:t>carga con el índice habilitado</a:t>
            </a:r>
          </a:p>
          <a:p>
            <a:pPr marL="741363" lvl="2" indent="-285750" defTabSz="346075" eaLnBrk="1" hangingPunct="1">
              <a:spcBef>
                <a:spcPct val="20000"/>
              </a:spcBef>
              <a:buClr>
                <a:schemeClr val="accent2"/>
              </a:buClr>
              <a:buFont typeface="Wingdings" pitchFamily="2" charset="2"/>
              <a:buChar char="§"/>
              <a:tabLst>
                <a:tab pos="576263" algn="l"/>
              </a:tabLst>
            </a:pPr>
            <a:r>
              <a:rPr lang="es-ES_tradnl" sz="2000">
                <a:latin typeface="Arial" charset="0"/>
              </a:rPr>
              <a:t>proceso tupla a tupla. (lento)</a:t>
            </a:r>
            <a:endParaRPr lang="es-ES" sz="2000">
              <a:latin typeface="Arial" charset="0"/>
            </a:endParaRPr>
          </a:p>
          <a:p>
            <a:pPr marL="341313" lvl="1" indent="-227013" defTabSz="346075" eaLnBrk="1" hangingPunct="1">
              <a:spcBef>
                <a:spcPct val="20000"/>
              </a:spcBef>
              <a:buClr>
                <a:schemeClr val="accent1"/>
              </a:buClr>
              <a:buFontTx/>
              <a:buChar char="–"/>
              <a:tabLst>
                <a:tab pos="576263" algn="l"/>
              </a:tabLst>
            </a:pPr>
            <a:r>
              <a:rPr lang="es-ES_tradnl" sz="2000">
                <a:latin typeface="Arial" charset="0"/>
              </a:rPr>
              <a:t>Después de la carga:</a:t>
            </a:r>
          </a:p>
          <a:p>
            <a:pPr marL="741363" lvl="2" indent="-285750" defTabSz="346075" eaLnBrk="1" hangingPunct="1">
              <a:spcBef>
                <a:spcPct val="20000"/>
              </a:spcBef>
              <a:buClr>
                <a:schemeClr val="accent2"/>
              </a:buClr>
              <a:buFont typeface="Wingdings" pitchFamily="2" charset="2"/>
              <a:buChar char="§"/>
              <a:tabLst>
                <a:tab pos="576263" algn="l"/>
              </a:tabLst>
            </a:pPr>
            <a:r>
              <a:rPr lang="es-ES_tradnl" sz="2000">
                <a:latin typeface="Arial" charset="0"/>
              </a:rPr>
              <a:t>carga con el índice deshabilitado</a:t>
            </a:r>
          </a:p>
          <a:p>
            <a:pPr marL="741363" lvl="2" indent="-285750" defTabSz="346075" eaLnBrk="1" hangingPunct="1">
              <a:spcBef>
                <a:spcPct val="20000"/>
              </a:spcBef>
              <a:buClr>
                <a:schemeClr val="accent2"/>
              </a:buClr>
              <a:buFont typeface="Wingdings" pitchFamily="2" charset="2"/>
              <a:buChar char="§"/>
              <a:tabLst>
                <a:tab pos="576263" algn="l"/>
              </a:tabLst>
            </a:pPr>
            <a:r>
              <a:rPr lang="es-ES" sz="2000">
                <a:latin typeface="Arial" charset="0"/>
              </a:rPr>
              <a:t> </a:t>
            </a:r>
            <a:r>
              <a:rPr lang="es-ES_tradnl" sz="2000">
                <a:latin typeface="Arial" charset="0"/>
              </a:rPr>
              <a:t>creación del índice (total o parcial). (rápido)</a:t>
            </a:r>
            <a:endParaRPr lang="es-ES" sz="2000">
              <a:latin typeface="Arial" charset="0"/>
            </a:endParaRPr>
          </a:p>
        </p:txBody>
      </p:sp>
      <p:sp>
        <p:nvSpPr>
          <p:cNvPr id="283653" name="Rectangle 5"/>
          <p:cNvSpPr>
            <a:spLocks noChangeArrowheads="1"/>
          </p:cNvSpPr>
          <p:nvPr/>
        </p:nvSpPr>
        <p:spPr bwMode="auto">
          <a:xfrm>
            <a:off x="779463" y="4303713"/>
            <a:ext cx="7315200" cy="695325"/>
          </a:xfrm>
          <a:prstGeom prst="rect">
            <a:avLst/>
          </a:prstGeom>
          <a:noFill/>
          <a:ln w="9525">
            <a:noFill/>
            <a:miter lim="800000"/>
            <a:headEnd/>
            <a:tailEnd/>
          </a:ln>
          <a:effectLst/>
        </p:spPr>
        <p:txBody>
          <a:bodyPr wrap="none" anchor="ctr"/>
          <a:lstStyle/>
          <a:p>
            <a:endParaRPr lang="es-MX"/>
          </a:p>
        </p:txBody>
      </p:sp>
      <p:sp>
        <p:nvSpPr>
          <p:cNvPr id="283654" name="Rectangle 6"/>
          <p:cNvSpPr>
            <a:spLocks noChangeArrowheads="1"/>
          </p:cNvSpPr>
          <p:nvPr/>
        </p:nvSpPr>
        <p:spPr bwMode="auto">
          <a:xfrm>
            <a:off x="5413375" y="4343400"/>
            <a:ext cx="828675" cy="754063"/>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p:spPr>
        <p:txBody>
          <a:bodyPr wrap="none" lIns="92075" tIns="46038" rIns="92075" bIns="46038" anchor="ctr"/>
          <a:lstStyle/>
          <a:p>
            <a:pPr algn="ctr"/>
            <a:r>
              <a:rPr lang="es-ES" sz="1800" b="1">
                <a:solidFill>
                  <a:srgbClr val="000000"/>
                </a:solidFill>
                <a:latin typeface="Arial" charset="0"/>
              </a:rPr>
              <a:t>Index</a:t>
            </a:r>
          </a:p>
        </p:txBody>
      </p:sp>
      <p:sp>
        <p:nvSpPr>
          <p:cNvPr id="283655" name="Rectangle 7"/>
          <p:cNvSpPr>
            <a:spLocks noChangeArrowheads="1"/>
          </p:cNvSpPr>
          <p:nvPr/>
        </p:nvSpPr>
        <p:spPr bwMode="auto">
          <a:xfrm>
            <a:off x="7031038" y="6191250"/>
            <a:ext cx="1268412" cy="533400"/>
          </a:xfrm>
          <a:prstGeom prst="rect">
            <a:avLst/>
          </a:prstGeom>
          <a:noFill/>
          <a:ln w="9525">
            <a:noFill/>
            <a:miter lim="800000"/>
            <a:headEnd/>
            <a:tailEnd/>
          </a:ln>
          <a:effectLst/>
        </p:spPr>
        <p:txBody>
          <a:bodyPr lIns="92075" tIns="46038" rIns="92075" bIns="46038">
            <a:spAutoFit/>
          </a:bodyPr>
          <a:lstStyle/>
          <a:p>
            <a:pPr algn="ctr" defTabSz="822325">
              <a:lnSpc>
                <a:spcPct val="90000"/>
              </a:lnSpc>
              <a:spcBef>
                <a:spcPct val="50000"/>
              </a:spcBef>
            </a:pPr>
            <a:r>
              <a:rPr lang="es-ES_tradnl" sz="1600" b="1">
                <a:solidFill>
                  <a:srgbClr val="000099"/>
                </a:solidFill>
                <a:latin typeface="Arial" charset="0"/>
              </a:rPr>
              <a:t>Almacén de datos</a:t>
            </a:r>
            <a:endParaRPr lang="es-ES" sz="1600" b="1">
              <a:solidFill>
                <a:srgbClr val="000099"/>
              </a:solidFill>
              <a:latin typeface="Arial" charset="0"/>
            </a:endParaRPr>
          </a:p>
        </p:txBody>
      </p:sp>
      <p:grpSp>
        <p:nvGrpSpPr>
          <p:cNvPr id="283656" name="Group 8"/>
          <p:cNvGrpSpPr>
            <a:grpSpLocks/>
          </p:cNvGrpSpPr>
          <p:nvPr/>
        </p:nvGrpSpPr>
        <p:grpSpPr bwMode="auto">
          <a:xfrm>
            <a:off x="3663950" y="5445125"/>
            <a:ext cx="4364038" cy="654050"/>
            <a:chOff x="1445" y="2714"/>
            <a:chExt cx="2749" cy="412"/>
          </a:xfrm>
        </p:grpSpPr>
        <p:sp>
          <p:nvSpPr>
            <p:cNvPr id="283657" name="Line 9"/>
            <p:cNvSpPr>
              <a:spLocks noChangeShapeType="1"/>
            </p:cNvSpPr>
            <p:nvPr/>
          </p:nvSpPr>
          <p:spPr bwMode="auto">
            <a:xfrm>
              <a:off x="1998" y="2924"/>
              <a:ext cx="603" cy="1"/>
            </a:xfrm>
            <a:prstGeom prst="line">
              <a:avLst/>
            </a:prstGeom>
            <a:noFill/>
            <a:ln w="25400">
              <a:solidFill>
                <a:schemeClr val="tx1"/>
              </a:solidFill>
              <a:round/>
              <a:headEnd type="none" w="sm" len="sm"/>
              <a:tailEnd type="stealth" w="med" len="lg"/>
            </a:ln>
            <a:effectLst/>
          </p:spPr>
          <p:txBody>
            <a:bodyPr/>
            <a:lstStyle/>
            <a:p>
              <a:endParaRPr lang="es-MX"/>
            </a:p>
          </p:txBody>
        </p:sp>
        <p:grpSp>
          <p:nvGrpSpPr>
            <p:cNvPr id="283658" name="Group 10"/>
            <p:cNvGrpSpPr>
              <a:grpSpLocks/>
            </p:cNvGrpSpPr>
            <p:nvPr/>
          </p:nvGrpSpPr>
          <p:grpSpPr bwMode="auto">
            <a:xfrm>
              <a:off x="1445" y="2714"/>
              <a:ext cx="532" cy="412"/>
              <a:chOff x="1445" y="2714"/>
              <a:chExt cx="532" cy="412"/>
            </a:xfrm>
          </p:grpSpPr>
          <p:sp>
            <p:nvSpPr>
              <p:cNvPr id="283659" name="Rectangle 11"/>
              <p:cNvSpPr>
                <a:spLocks noChangeArrowheads="1"/>
              </p:cNvSpPr>
              <p:nvPr/>
            </p:nvSpPr>
            <p:spPr bwMode="auto">
              <a:xfrm>
                <a:off x="1445" y="2798"/>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83660" name="Oval 12"/>
              <p:cNvSpPr>
                <a:spLocks noChangeArrowheads="1"/>
              </p:cNvSpPr>
              <p:nvPr/>
            </p:nvSpPr>
            <p:spPr bwMode="auto">
              <a:xfrm>
                <a:off x="1445" y="2714"/>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283661" name="Oval 13"/>
              <p:cNvSpPr>
                <a:spLocks noChangeArrowheads="1"/>
              </p:cNvSpPr>
              <p:nvPr/>
            </p:nvSpPr>
            <p:spPr bwMode="auto">
              <a:xfrm>
                <a:off x="1445" y="2968"/>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grpSp>
          <p:nvGrpSpPr>
            <p:cNvPr id="283662" name="Group 14"/>
            <p:cNvGrpSpPr>
              <a:grpSpLocks/>
            </p:cNvGrpSpPr>
            <p:nvPr/>
          </p:nvGrpSpPr>
          <p:grpSpPr bwMode="auto">
            <a:xfrm>
              <a:off x="2605" y="2736"/>
              <a:ext cx="383" cy="368"/>
              <a:chOff x="2605" y="2736"/>
              <a:chExt cx="383" cy="368"/>
            </a:xfrm>
          </p:grpSpPr>
          <p:sp>
            <p:nvSpPr>
              <p:cNvPr id="283663" name="Rectangle 15"/>
              <p:cNvSpPr>
                <a:spLocks noChangeArrowheads="1"/>
              </p:cNvSpPr>
              <p:nvPr/>
            </p:nvSpPr>
            <p:spPr bwMode="auto">
              <a:xfrm>
                <a:off x="2605" y="2811"/>
                <a:ext cx="383" cy="220"/>
              </a:xfrm>
              <a:prstGeom prst="rect">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83664" name="Oval 16"/>
              <p:cNvSpPr>
                <a:spLocks noChangeArrowheads="1"/>
              </p:cNvSpPr>
              <p:nvPr/>
            </p:nvSpPr>
            <p:spPr bwMode="auto">
              <a:xfrm>
                <a:off x="2605" y="2736"/>
                <a:ext cx="383" cy="141"/>
              </a:xfrm>
              <a:prstGeom prst="ellipse">
                <a:avLst/>
              </a:prstGeom>
              <a:gradFill rotWithShape="0">
                <a:gsLst>
                  <a:gs pos="0">
                    <a:srgbClr val="FFFF99">
                      <a:gamma/>
                      <a:shade val="80000"/>
                      <a:invGamma/>
                    </a:srgbClr>
                  </a:gs>
                  <a:gs pos="100000">
                    <a:srgbClr val="FFFF99"/>
                  </a:gs>
                </a:gsLst>
                <a:lin ang="5400000" scaled="1"/>
              </a:gradFill>
              <a:ln w="9525">
                <a:solidFill>
                  <a:schemeClr val="tx1"/>
                </a:solidFill>
                <a:round/>
                <a:headEnd/>
                <a:tailEnd/>
              </a:ln>
              <a:effectLst/>
            </p:spPr>
            <p:txBody>
              <a:bodyPr wrap="none" anchor="ctr"/>
              <a:lstStyle/>
              <a:p>
                <a:endParaRPr lang="es-MX"/>
              </a:p>
            </p:txBody>
          </p:sp>
          <p:sp>
            <p:nvSpPr>
              <p:cNvPr id="283665" name="Oval 17"/>
              <p:cNvSpPr>
                <a:spLocks noChangeArrowheads="1"/>
              </p:cNvSpPr>
              <p:nvPr/>
            </p:nvSpPr>
            <p:spPr bwMode="auto">
              <a:xfrm>
                <a:off x="2605" y="2963"/>
                <a:ext cx="383" cy="141"/>
              </a:xfrm>
              <a:prstGeom prst="ellipse">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round/>
                <a:headEnd/>
                <a:tailEnd/>
              </a:ln>
              <a:effectLst/>
            </p:spPr>
            <p:txBody>
              <a:bodyPr wrap="none" anchor="ctr"/>
              <a:lstStyle/>
              <a:p>
                <a:endParaRPr lang="es-MX"/>
              </a:p>
            </p:txBody>
          </p:sp>
        </p:grpSp>
        <p:grpSp>
          <p:nvGrpSpPr>
            <p:cNvPr id="283666" name="Group 18"/>
            <p:cNvGrpSpPr>
              <a:grpSpLocks/>
            </p:cNvGrpSpPr>
            <p:nvPr/>
          </p:nvGrpSpPr>
          <p:grpSpPr bwMode="auto">
            <a:xfrm>
              <a:off x="3662" y="2714"/>
              <a:ext cx="532" cy="412"/>
              <a:chOff x="3662" y="2714"/>
              <a:chExt cx="532" cy="412"/>
            </a:xfrm>
          </p:grpSpPr>
          <p:sp>
            <p:nvSpPr>
              <p:cNvPr id="283667" name="Rectangle 19"/>
              <p:cNvSpPr>
                <a:spLocks noChangeArrowheads="1"/>
              </p:cNvSpPr>
              <p:nvPr/>
            </p:nvSpPr>
            <p:spPr bwMode="auto">
              <a:xfrm>
                <a:off x="3662" y="2798"/>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83668" name="Oval 20"/>
              <p:cNvSpPr>
                <a:spLocks noChangeArrowheads="1"/>
              </p:cNvSpPr>
              <p:nvPr/>
            </p:nvSpPr>
            <p:spPr bwMode="auto">
              <a:xfrm>
                <a:off x="3662" y="2714"/>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283669" name="Oval 21"/>
              <p:cNvSpPr>
                <a:spLocks noChangeArrowheads="1"/>
              </p:cNvSpPr>
              <p:nvPr/>
            </p:nvSpPr>
            <p:spPr bwMode="auto">
              <a:xfrm>
                <a:off x="3662" y="2968"/>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sp>
          <p:nvSpPr>
            <p:cNvPr id="283670" name="Line 22"/>
            <p:cNvSpPr>
              <a:spLocks noChangeShapeType="1"/>
            </p:cNvSpPr>
            <p:nvPr/>
          </p:nvSpPr>
          <p:spPr bwMode="auto">
            <a:xfrm>
              <a:off x="3006" y="2924"/>
              <a:ext cx="648" cy="1"/>
            </a:xfrm>
            <a:prstGeom prst="line">
              <a:avLst/>
            </a:prstGeom>
            <a:noFill/>
            <a:ln w="25400">
              <a:solidFill>
                <a:schemeClr val="tx1"/>
              </a:solidFill>
              <a:round/>
              <a:headEnd type="none" w="sm" len="sm"/>
              <a:tailEnd type="stealth" w="med" len="lg"/>
            </a:ln>
            <a:effectLst/>
          </p:spPr>
          <p:txBody>
            <a:bodyPr/>
            <a:lstStyle/>
            <a:p>
              <a:endParaRPr lang="es-MX"/>
            </a:p>
          </p:txBody>
        </p:sp>
      </p:grpSp>
      <p:sp>
        <p:nvSpPr>
          <p:cNvPr id="283671" name="Line 23"/>
          <p:cNvSpPr>
            <a:spLocks noChangeShapeType="1"/>
          </p:cNvSpPr>
          <p:nvPr/>
        </p:nvSpPr>
        <p:spPr bwMode="auto">
          <a:xfrm>
            <a:off x="6311900" y="4565650"/>
            <a:ext cx="1196975" cy="825500"/>
          </a:xfrm>
          <a:prstGeom prst="line">
            <a:avLst/>
          </a:prstGeom>
          <a:noFill/>
          <a:ln w="25400">
            <a:solidFill>
              <a:srgbClr val="339966"/>
            </a:solidFill>
            <a:prstDash val="sysDot"/>
            <a:round/>
            <a:headEnd type="none" w="sm" len="sm"/>
            <a:tailEnd type="stealth" w="med" len="lg"/>
          </a:ln>
          <a:effectLst/>
        </p:spPr>
        <p:txBody>
          <a:bodyPr/>
          <a:lstStyle/>
          <a:p>
            <a:endParaRPr lang="es-MX"/>
          </a:p>
        </p:txBody>
      </p:sp>
      <p:sp>
        <p:nvSpPr>
          <p:cNvPr id="283672" name="Line 24"/>
          <p:cNvSpPr>
            <a:spLocks noChangeShapeType="1"/>
          </p:cNvSpPr>
          <p:nvPr/>
        </p:nvSpPr>
        <p:spPr bwMode="auto">
          <a:xfrm>
            <a:off x="6357938" y="4838700"/>
            <a:ext cx="404812" cy="652463"/>
          </a:xfrm>
          <a:prstGeom prst="line">
            <a:avLst/>
          </a:prstGeom>
          <a:noFill/>
          <a:ln w="25400">
            <a:solidFill>
              <a:srgbClr val="339966"/>
            </a:solidFill>
            <a:prstDash val="sysDot"/>
            <a:round/>
            <a:headEnd type="none" w="sm" len="sm"/>
            <a:tailEnd type="stealth" w="med" len="lg"/>
          </a:ln>
          <a:effectLst/>
        </p:spPr>
        <p:txBody>
          <a:bodyPr/>
          <a:lstStyle/>
          <a:p>
            <a:endParaRPr lang="es-MX"/>
          </a:p>
        </p:txBody>
      </p:sp>
      <p:sp>
        <p:nvSpPr>
          <p:cNvPr id="283673" name="Rectangle 25"/>
          <p:cNvSpPr>
            <a:spLocks noChangeArrowheads="1"/>
          </p:cNvSpPr>
          <p:nvPr/>
        </p:nvSpPr>
        <p:spPr bwMode="auto">
          <a:xfrm>
            <a:off x="2992438" y="6229350"/>
            <a:ext cx="1797050" cy="533400"/>
          </a:xfrm>
          <a:prstGeom prst="rect">
            <a:avLst/>
          </a:prstGeom>
          <a:noFill/>
          <a:ln w="9525">
            <a:noFill/>
            <a:miter lim="800000"/>
            <a:headEnd/>
            <a:tailEnd/>
          </a:ln>
          <a:effectLst/>
        </p:spPr>
        <p:txBody>
          <a:bodyPr lIns="92075" tIns="46038" rIns="92075" bIns="46038">
            <a:spAutoFit/>
          </a:bodyPr>
          <a:lstStyle/>
          <a:p>
            <a:pPr algn="ctr" defTabSz="822325">
              <a:lnSpc>
                <a:spcPct val="90000"/>
              </a:lnSpc>
              <a:spcBef>
                <a:spcPct val="50000"/>
              </a:spcBef>
            </a:pPr>
            <a:r>
              <a:rPr lang="es-ES_tradnl" sz="1600" b="1">
                <a:solidFill>
                  <a:srgbClr val="000099"/>
                </a:solidFill>
                <a:latin typeface="Arial" charset="0"/>
              </a:rPr>
              <a:t>Base de datos operacional</a:t>
            </a:r>
            <a:endParaRPr lang="es-ES" sz="1600" b="1">
              <a:solidFill>
                <a:srgbClr val="000099"/>
              </a:solidFill>
              <a:latin typeface="Arial"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4 Marcador de número de diapositiva"/>
          <p:cNvSpPr>
            <a:spLocks noGrp="1"/>
          </p:cNvSpPr>
          <p:nvPr>
            <p:ph type="sldNum" sz="quarter" idx="12"/>
          </p:nvPr>
        </p:nvSpPr>
        <p:spPr/>
        <p:txBody>
          <a:bodyPr/>
          <a:lstStyle/>
          <a:p>
            <a:fld id="{C1D17E54-2BC8-437D-9B87-8E3301EAD042}" type="slidenum">
              <a:rPr lang="en-US"/>
              <a:pPr/>
              <a:t>81</a:t>
            </a:fld>
            <a:endParaRPr lang="en-US"/>
          </a:p>
        </p:txBody>
      </p:sp>
      <p:sp>
        <p:nvSpPr>
          <p:cNvPr id="284674" name="Rectangle 2"/>
          <p:cNvSpPr>
            <a:spLocks noGrp="1" noChangeArrowheads="1"/>
          </p:cNvSpPr>
          <p:nvPr>
            <p:ph type="title"/>
          </p:nvPr>
        </p:nvSpPr>
        <p:spPr/>
        <p:txBody>
          <a:bodyPr/>
          <a:lstStyle/>
          <a:p>
            <a:pPr>
              <a:tabLst>
                <a:tab pos="7143750" algn="l"/>
              </a:tabLst>
            </a:pPr>
            <a:r>
              <a:rPr lang="en-GB"/>
              <a:t>Carga y Mantenimiento de un A.D.</a:t>
            </a:r>
            <a:endParaRPr lang="es-ES_tradnl"/>
          </a:p>
        </p:txBody>
      </p:sp>
      <p:sp>
        <p:nvSpPr>
          <p:cNvPr id="284675" name="Rectangle 3"/>
          <p:cNvSpPr>
            <a:spLocks noChangeArrowheads="1"/>
          </p:cNvSpPr>
          <p:nvPr/>
        </p:nvSpPr>
        <p:spPr bwMode="auto">
          <a:xfrm>
            <a:off x="755650" y="1484313"/>
            <a:ext cx="7731125" cy="525462"/>
          </a:xfrm>
          <a:prstGeom prst="rect">
            <a:avLst/>
          </a:prstGeom>
          <a:noFill/>
          <a:ln w="9525">
            <a:noFill/>
            <a:miter lim="800000"/>
            <a:headEnd/>
            <a:tailEnd/>
          </a:ln>
          <a:effectLst/>
        </p:spPr>
        <p:txBody>
          <a:bodyPr lIns="92075" tIns="46038" rIns="92075" bIns="46038"/>
          <a:lstStyle/>
          <a:p>
            <a:pPr eaLnBrk="1" hangingPunct="1"/>
            <a:r>
              <a:rPr lang="es-ES_tradnl" sz="2200">
                <a:solidFill>
                  <a:srgbClr val="A41512"/>
                </a:solidFill>
                <a:latin typeface="Arial" charset="0"/>
              </a:rPr>
              <a:t>Procesos posteriores a la carga: </a:t>
            </a:r>
            <a:r>
              <a:rPr lang="es-ES_tradnl" sz="2200" u="sng">
                <a:solidFill>
                  <a:srgbClr val="A41512"/>
                </a:solidFill>
                <a:latin typeface="Arial" charset="0"/>
              </a:rPr>
              <a:t>obtención de agregados</a:t>
            </a:r>
            <a:r>
              <a:rPr lang="es-ES_tradnl" sz="2200">
                <a:solidFill>
                  <a:srgbClr val="A41512"/>
                </a:solidFill>
                <a:latin typeface="Arial" charset="0"/>
              </a:rPr>
              <a:t>.</a:t>
            </a:r>
            <a:endParaRPr lang="es-ES" sz="2200">
              <a:solidFill>
                <a:srgbClr val="A41512"/>
              </a:solidFill>
              <a:latin typeface="Arial" charset="0"/>
            </a:endParaRPr>
          </a:p>
        </p:txBody>
      </p:sp>
      <p:sp>
        <p:nvSpPr>
          <p:cNvPr id="284676" name="Rectangle 4"/>
          <p:cNvSpPr>
            <a:spLocks noChangeArrowheads="1"/>
          </p:cNvSpPr>
          <p:nvPr/>
        </p:nvSpPr>
        <p:spPr bwMode="auto">
          <a:xfrm>
            <a:off x="820738" y="2032000"/>
            <a:ext cx="7385050" cy="762000"/>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spcBef>
                <a:spcPct val="20000"/>
              </a:spcBef>
              <a:buClr>
                <a:schemeClr val="accent1"/>
              </a:buClr>
              <a:buFontTx/>
              <a:buChar char="–"/>
              <a:tabLst>
                <a:tab pos="576263" algn="l"/>
              </a:tabLst>
            </a:pPr>
            <a:r>
              <a:rPr lang="es-ES_tradnl" sz="2000">
                <a:latin typeface="Arial" charset="0"/>
              </a:rPr>
              <a:t>Durante la extracción.</a:t>
            </a:r>
            <a:r>
              <a:rPr lang="es-ES" sz="2000">
                <a:latin typeface="Arial" charset="0"/>
              </a:rPr>
              <a:t> </a:t>
            </a:r>
          </a:p>
          <a:p>
            <a:pPr marL="341313" lvl="1" indent="-227013" defTabSz="346075" eaLnBrk="1" hangingPunct="1">
              <a:spcBef>
                <a:spcPct val="20000"/>
              </a:spcBef>
              <a:buClr>
                <a:schemeClr val="accent1"/>
              </a:buClr>
              <a:buFontTx/>
              <a:buChar char="–"/>
              <a:tabLst>
                <a:tab pos="576263" algn="l"/>
              </a:tabLst>
            </a:pPr>
            <a:r>
              <a:rPr lang="es-ES_tradnl" sz="2000">
                <a:latin typeface="Arial" charset="0"/>
              </a:rPr>
              <a:t>Después de la carga (transporte).</a:t>
            </a:r>
            <a:endParaRPr lang="es-ES" sz="2000">
              <a:latin typeface="Arial" charset="0"/>
            </a:endParaRPr>
          </a:p>
        </p:txBody>
      </p:sp>
      <p:sp>
        <p:nvSpPr>
          <p:cNvPr id="284677" name="Rectangle 5"/>
          <p:cNvSpPr>
            <a:spLocks noChangeArrowheads="1"/>
          </p:cNvSpPr>
          <p:nvPr/>
        </p:nvSpPr>
        <p:spPr bwMode="auto">
          <a:xfrm>
            <a:off x="963613" y="3544888"/>
            <a:ext cx="7315200" cy="695325"/>
          </a:xfrm>
          <a:prstGeom prst="rect">
            <a:avLst/>
          </a:prstGeom>
          <a:noFill/>
          <a:ln w="9525">
            <a:noFill/>
            <a:miter lim="800000"/>
            <a:headEnd/>
            <a:tailEnd/>
          </a:ln>
          <a:effectLst/>
        </p:spPr>
        <p:txBody>
          <a:bodyPr wrap="none" anchor="ctr"/>
          <a:lstStyle/>
          <a:p>
            <a:endParaRPr lang="es-MX"/>
          </a:p>
        </p:txBody>
      </p:sp>
      <p:sp>
        <p:nvSpPr>
          <p:cNvPr id="284678" name="Line 6"/>
          <p:cNvSpPr>
            <a:spLocks noChangeShapeType="1"/>
          </p:cNvSpPr>
          <p:nvPr/>
        </p:nvSpPr>
        <p:spPr bwMode="auto">
          <a:xfrm flipV="1">
            <a:off x="5318125" y="5489575"/>
            <a:ext cx="1222375" cy="12700"/>
          </a:xfrm>
          <a:prstGeom prst="line">
            <a:avLst/>
          </a:prstGeom>
          <a:noFill/>
          <a:ln w="25400">
            <a:solidFill>
              <a:schemeClr val="hlink"/>
            </a:solidFill>
            <a:round/>
            <a:headEnd type="none" w="sm" len="sm"/>
            <a:tailEnd type="stealth" w="med" len="lg"/>
          </a:ln>
          <a:effectLst/>
        </p:spPr>
        <p:txBody>
          <a:bodyPr/>
          <a:lstStyle/>
          <a:p>
            <a:endParaRPr lang="es-MX"/>
          </a:p>
        </p:txBody>
      </p:sp>
      <p:sp>
        <p:nvSpPr>
          <p:cNvPr id="284679" name="Line 7"/>
          <p:cNvSpPr>
            <a:spLocks noChangeShapeType="1"/>
          </p:cNvSpPr>
          <p:nvPr/>
        </p:nvSpPr>
        <p:spPr bwMode="auto">
          <a:xfrm>
            <a:off x="3076575" y="5495925"/>
            <a:ext cx="1527175" cy="0"/>
          </a:xfrm>
          <a:prstGeom prst="line">
            <a:avLst/>
          </a:prstGeom>
          <a:noFill/>
          <a:ln w="25400">
            <a:solidFill>
              <a:schemeClr val="hlink"/>
            </a:solidFill>
            <a:round/>
            <a:headEnd type="none" w="sm" len="sm"/>
            <a:tailEnd type="stealth" w="med" len="lg"/>
          </a:ln>
          <a:effectLst/>
        </p:spPr>
        <p:txBody>
          <a:bodyPr/>
          <a:lstStyle/>
          <a:p>
            <a:endParaRPr lang="es-MX"/>
          </a:p>
        </p:txBody>
      </p:sp>
      <p:sp>
        <p:nvSpPr>
          <p:cNvPr id="284680" name="Rectangle 8"/>
          <p:cNvSpPr>
            <a:spLocks noChangeArrowheads="1"/>
          </p:cNvSpPr>
          <p:nvPr/>
        </p:nvSpPr>
        <p:spPr bwMode="auto">
          <a:xfrm>
            <a:off x="1638300" y="5986463"/>
            <a:ext cx="1962150" cy="384175"/>
          </a:xfrm>
          <a:prstGeom prst="rect">
            <a:avLst/>
          </a:prstGeom>
          <a:noFill/>
          <a:ln w="9525">
            <a:noFill/>
            <a:miter lim="800000"/>
            <a:headEnd/>
            <a:tailEnd/>
          </a:ln>
          <a:effectLst/>
        </p:spPr>
        <p:txBody>
          <a:bodyPr lIns="92075" tIns="46038" rIns="92075" bIns="46038">
            <a:spAutoFit/>
          </a:bodyPr>
          <a:lstStyle/>
          <a:p>
            <a:pPr algn="ctr" defTabSz="822325">
              <a:lnSpc>
                <a:spcPct val="60000"/>
              </a:lnSpc>
              <a:spcBef>
                <a:spcPct val="50000"/>
              </a:spcBef>
            </a:pPr>
            <a:r>
              <a:rPr lang="es-ES_tradnl" sz="1600" b="1">
                <a:solidFill>
                  <a:srgbClr val="000099"/>
                </a:solidFill>
                <a:latin typeface="Arial" charset="0"/>
              </a:rPr>
              <a:t>Base de datos operacional</a:t>
            </a:r>
            <a:endParaRPr lang="es-ES" sz="1600" b="1">
              <a:solidFill>
                <a:srgbClr val="000099"/>
              </a:solidFill>
              <a:latin typeface="Arial" charset="0"/>
            </a:endParaRPr>
          </a:p>
        </p:txBody>
      </p:sp>
      <p:sp>
        <p:nvSpPr>
          <p:cNvPr id="284681" name="Rectangle 9"/>
          <p:cNvSpPr>
            <a:spLocks noChangeArrowheads="1"/>
          </p:cNvSpPr>
          <p:nvPr/>
        </p:nvSpPr>
        <p:spPr bwMode="auto">
          <a:xfrm>
            <a:off x="4064000" y="6011863"/>
            <a:ext cx="1924050" cy="384175"/>
          </a:xfrm>
          <a:prstGeom prst="rect">
            <a:avLst/>
          </a:prstGeom>
          <a:noFill/>
          <a:ln w="9525">
            <a:noFill/>
            <a:miter lim="800000"/>
            <a:headEnd/>
            <a:tailEnd/>
          </a:ln>
          <a:effectLst/>
        </p:spPr>
        <p:txBody>
          <a:bodyPr lIns="92075" tIns="46038" rIns="92075" bIns="46038">
            <a:spAutoFit/>
          </a:bodyPr>
          <a:lstStyle/>
          <a:p>
            <a:pPr algn="ctr" defTabSz="822325">
              <a:lnSpc>
                <a:spcPct val="60000"/>
              </a:lnSpc>
              <a:spcBef>
                <a:spcPct val="50000"/>
              </a:spcBef>
            </a:pPr>
            <a:r>
              <a:rPr lang="es-ES_tradnl" sz="1600" b="1">
                <a:solidFill>
                  <a:srgbClr val="000099"/>
                </a:solidFill>
                <a:latin typeface="Arial" charset="0"/>
              </a:rPr>
              <a:t>Almacenamiento intermedio</a:t>
            </a:r>
            <a:endParaRPr lang="es-ES" sz="1600" b="1">
              <a:solidFill>
                <a:srgbClr val="000099"/>
              </a:solidFill>
              <a:latin typeface="Arial" charset="0"/>
            </a:endParaRPr>
          </a:p>
        </p:txBody>
      </p:sp>
      <p:sp>
        <p:nvSpPr>
          <p:cNvPr id="284682" name="Rectangle 10"/>
          <p:cNvSpPr>
            <a:spLocks noChangeArrowheads="1"/>
          </p:cNvSpPr>
          <p:nvPr/>
        </p:nvSpPr>
        <p:spPr bwMode="auto">
          <a:xfrm>
            <a:off x="6451600" y="5948363"/>
            <a:ext cx="1350963" cy="384175"/>
          </a:xfrm>
          <a:prstGeom prst="rect">
            <a:avLst/>
          </a:prstGeom>
          <a:noFill/>
          <a:ln w="9525">
            <a:noFill/>
            <a:miter lim="800000"/>
            <a:headEnd/>
            <a:tailEnd/>
          </a:ln>
          <a:effectLst/>
        </p:spPr>
        <p:txBody>
          <a:bodyPr lIns="92075" tIns="46038" rIns="92075" bIns="46038">
            <a:spAutoFit/>
          </a:bodyPr>
          <a:lstStyle/>
          <a:p>
            <a:pPr algn="ctr" defTabSz="822325">
              <a:lnSpc>
                <a:spcPct val="60000"/>
              </a:lnSpc>
              <a:spcBef>
                <a:spcPct val="50000"/>
              </a:spcBef>
            </a:pPr>
            <a:r>
              <a:rPr lang="es-ES_tradnl" sz="1600" b="1">
                <a:solidFill>
                  <a:srgbClr val="000099"/>
                </a:solidFill>
                <a:latin typeface="Arial" charset="0"/>
              </a:rPr>
              <a:t>Almacén de datos</a:t>
            </a:r>
            <a:endParaRPr lang="es-ES" sz="1600" b="1">
              <a:solidFill>
                <a:srgbClr val="000099"/>
              </a:solidFill>
              <a:latin typeface="Arial" charset="0"/>
            </a:endParaRPr>
          </a:p>
        </p:txBody>
      </p:sp>
      <p:grpSp>
        <p:nvGrpSpPr>
          <p:cNvPr id="284683" name="Group 11"/>
          <p:cNvGrpSpPr>
            <a:grpSpLocks/>
          </p:cNvGrpSpPr>
          <p:nvPr/>
        </p:nvGrpSpPr>
        <p:grpSpPr bwMode="auto">
          <a:xfrm>
            <a:off x="2198688" y="5202238"/>
            <a:ext cx="844550" cy="654050"/>
            <a:chOff x="1202" y="3092"/>
            <a:chExt cx="532" cy="412"/>
          </a:xfrm>
        </p:grpSpPr>
        <p:sp>
          <p:nvSpPr>
            <p:cNvPr id="284684" name="Rectangle 12"/>
            <p:cNvSpPr>
              <a:spLocks noChangeArrowheads="1"/>
            </p:cNvSpPr>
            <p:nvPr/>
          </p:nvSpPr>
          <p:spPr bwMode="auto">
            <a:xfrm>
              <a:off x="1202" y="31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84685" name="Oval 13"/>
            <p:cNvSpPr>
              <a:spLocks noChangeArrowheads="1"/>
            </p:cNvSpPr>
            <p:nvPr/>
          </p:nvSpPr>
          <p:spPr bwMode="auto">
            <a:xfrm>
              <a:off x="1202" y="3092"/>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284686" name="Oval 14"/>
            <p:cNvSpPr>
              <a:spLocks noChangeArrowheads="1"/>
            </p:cNvSpPr>
            <p:nvPr/>
          </p:nvSpPr>
          <p:spPr bwMode="auto">
            <a:xfrm>
              <a:off x="1202" y="33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grpSp>
        <p:nvGrpSpPr>
          <p:cNvPr id="284687" name="Group 15"/>
          <p:cNvGrpSpPr>
            <a:grpSpLocks/>
          </p:cNvGrpSpPr>
          <p:nvPr/>
        </p:nvGrpSpPr>
        <p:grpSpPr bwMode="auto">
          <a:xfrm>
            <a:off x="4637088" y="5172075"/>
            <a:ext cx="608012" cy="584200"/>
            <a:chOff x="2738" y="3073"/>
            <a:chExt cx="383" cy="368"/>
          </a:xfrm>
        </p:grpSpPr>
        <p:sp>
          <p:nvSpPr>
            <p:cNvPr id="284688" name="Rectangle 16"/>
            <p:cNvSpPr>
              <a:spLocks noChangeArrowheads="1"/>
            </p:cNvSpPr>
            <p:nvPr/>
          </p:nvSpPr>
          <p:spPr bwMode="auto">
            <a:xfrm>
              <a:off x="2738" y="3148"/>
              <a:ext cx="383" cy="220"/>
            </a:xfrm>
            <a:prstGeom prst="rect">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84689" name="Oval 17"/>
            <p:cNvSpPr>
              <a:spLocks noChangeArrowheads="1"/>
            </p:cNvSpPr>
            <p:nvPr/>
          </p:nvSpPr>
          <p:spPr bwMode="auto">
            <a:xfrm>
              <a:off x="2738" y="3073"/>
              <a:ext cx="383" cy="141"/>
            </a:xfrm>
            <a:prstGeom prst="ellipse">
              <a:avLst/>
            </a:prstGeom>
            <a:gradFill rotWithShape="0">
              <a:gsLst>
                <a:gs pos="0">
                  <a:srgbClr val="FFFF99">
                    <a:gamma/>
                    <a:shade val="80000"/>
                    <a:invGamma/>
                  </a:srgbClr>
                </a:gs>
                <a:gs pos="100000">
                  <a:srgbClr val="FFFF99"/>
                </a:gs>
              </a:gsLst>
              <a:lin ang="5400000" scaled="1"/>
            </a:gradFill>
            <a:ln w="9525">
              <a:solidFill>
                <a:schemeClr val="tx1"/>
              </a:solidFill>
              <a:round/>
              <a:headEnd/>
              <a:tailEnd/>
            </a:ln>
            <a:effectLst/>
          </p:spPr>
          <p:txBody>
            <a:bodyPr wrap="none" anchor="ctr"/>
            <a:lstStyle/>
            <a:p>
              <a:endParaRPr lang="es-MX"/>
            </a:p>
          </p:txBody>
        </p:sp>
        <p:sp>
          <p:nvSpPr>
            <p:cNvPr id="284690" name="Oval 18"/>
            <p:cNvSpPr>
              <a:spLocks noChangeArrowheads="1"/>
            </p:cNvSpPr>
            <p:nvPr/>
          </p:nvSpPr>
          <p:spPr bwMode="auto">
            <a:xfrm>
              <a:off x="2738" y="3300"/>
              <a:ext cx="383" cy="141"/>
            </a:xfrm>
            <a:prstGeom prst="ellipse">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round/>
              <a:headEnd/>
              <a:tailEnd/>
            </a:ln>
            <a:effectLst/>
          </p:spPr>
          <p:txBody>
            <a:bodyPr wrap="none" anchor="ctr"/>
            <a:lstStyle/>
            <a:p>
              <a:endParaRPr lang="es-MX"/>
            </a:p>
          </p:txBody>
        </p:sp>
      </p:grpSp>
      <p:grpSp>
        <p:nvGrpSpPr>
          <p:cNvPr id="284691" name="Group 19"/>
          <p:cNvGrpSpPr>
            <a:grpSpLocks/>
          </p:cNvGrpSpPr>
          <p:nvPr/>
        </p:nvGrpSpPr>
        <p:grpSpPr bwMode="auto">
          <a:xfrm>
            <a:off x="6605588" y="5138738"/>
            <a:ext cx="844550" cy="654050"/>
            <a:chOff x="3978" y="3052"/>
            <a:chExt cx="532" cy="412"/>
          </a:xfrm>
        </p:grpSpPr>
        <p:sp>
          <p:nvSpPr>
            <p:cNvPr id="284692" name="Rectangle 20"/>
            <p:cNvSpPr>
              <a:spLocks noChangeArrowheads="1"/>
            </p:cNvSpPr>
            <p:nvPr/>
          </p:nvSpPr>
          <p:spPr bwMode="auto">
            <a:xfrm>
              <a:off x="3978" y="313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p:spPr>
          <p:txBody>
            <a:bodyPr wrap="none" anchor="ctr"/>
            <a:lstStyle/>
            <a:p>
              <a:endParaRPr lang="es-MX"/>
            </a:p>
          </p:txBody>
        </p:sp>
        <p:sp>
          <p:nvSpPr>
            <p:cNvPr id="284693" name="Oval 21"/>
            <p:cNvSpPr>
              <a:spLocks noChangeArrowheads="1"/>
            </p:cNvSpPr>
            <p:nvPr/>
          </p:nvSpPr>
          <p:spPr bwMode="auto">
            <a:xfrm>
              <a:off x="3978" y="3052"/>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p:spPr>
          <p:txBody>
            <a:bodyPr wrap="none" anchor="ctr"/>
            <a:lstStyle/>
            <a:p>
              <a:endParaRPr lang="es-MX"/>
            </a:p>
          </p:txBody>
        </p:sp>
        <p:sp>
          <p:nvSpPr>
            <p:cNvPr id="284694" name="Oval 22"/>
            <p:cNvSpPr>
              <a:spLocks noChangeArrowheads="1"/>
            </p:cNvSpPr>
            <p:nvPr/>
          </p:nvSpPr>
          <p:spPr bwMode="auto">
            <a:xfrm>
              <a:off x="3978" y="330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p:spPr>
          <p:txBody>
            <a:bodyPr wrap="none" anchor="ctr"/>
            <a:lstStyle/>
            <a:p>
              <a:endParaRPr lang="es-MX"/>
            </a:p>
          </p:txBody>
        </p:sp>
      </p:grpSp>
      <p:sp>
        <p:nvSpPr>
          <p:cNvPr id="284695" name="Line 23"/>
          <p:cNvSpPr>
            <a:spLocks noChangeShapeType="1"/>
          </p:cNvSpPr>
          <p:nvPr/>
        </p:nvSpPr>
        <p:spPr bwMode="auto">
          <a:xfrm>
            <a:off x="4864100" y="4483100"/>
            <a:ext cx="2132013" cy="676275"/>
          </a:xfrm>
          <a:prstGeom prst="line">
            <a:avLst/>
          </a:prstGeom>
          <a:noFill/>
          <a:ln w="25400">
            <a:solidFill>
              <a:schemeClr val="hlink"/>
            </a:solidFill>
            <a:prstDash val="sysDot"/>
            <a:round/>
            <a:headEnd type="none" w="sm" len="sm"/>
            <a:tailEnd type="stealth" w="med" len="lg"/>
          </a:ln>
          <a:effectLst/>
        </p:spPr>
        <p:txBody>
          <a:bodyPr/>
          <a:lstStyle/>
          <a:p>
            <a:endParaRPr lang="es-MX"/>
          </a:p>
        </p:txBody>
      </p:sp>
      <p:grpSp>
        <p:nvGrpSpPr>
          <p:cNvPr id="284696" name="Group 24"/>
          <p:cNvGrpSpPr>
            <a:grpSpLocks/>
          </p:cNvGrpSpPr>
          <p:nvPr/>
        </p:nvGrpSpPr>
        <p:grpSpPr bwMode="auto">
          <a:xfrm>
            <a:off x="3752850" y="3008313"/>
            <a:ext cx="2298700" cy="1412875"/>
            <a:chOff x="2181" y="1710"/>
            <a:chExt cx="1448" cy="890"/>
          </a:xfrm>
        </p:grpSpPr>
        <p:grpSp>
          <p:nvGrpSpPr>
            <p:cNvPr id="284697" name="Group 25"/>
            <p:cNvGrpSpPr>
              <a:grpSpLocks/>
            </p:cNvGrpSpPr>
            <p:nvPr/>
          </p:nvGrpSpPr>
          <p:grpSpPr bwMode="auto">
            <a:xfrm>
              <a:off x="2181" y="1710"/>
              <a:ext cx="675" cy="862"/>
              <a:chOff x="2181" y="1710"/>
              <a:chExt cx="675" cy="862"/>
            </a:xfrm>
          </p:grpSpPr>
          <p:sp>
            <p:nvSpPr>
              <p:cNvPr id="284698" name="Rectangle 26"/>
              <p:cNvSpPr>
                <a:spLocks noChangeArrowheads="1"/>
              </p:cNvSpPr>
              <p:nvPr/>
            </p:nvSpPr>
            <p:spPr bwMode="auto">
              <a:xfrm>
                <a:off x="2181" y="1710"/>
                <a:ext cx="675" cy="862"/>
              </a:xfrm>
              <a:prstGeom prst="rect">
                <a:avLst/>
              </a:prstGeom>
              <a:gradFill rotWithShape="0">
                <a:gsLst>
                  <a:gs pos="0">
                    <a:srgbClr val="CCCCFF"/>
                  </a:gs>
                  <a:gs pos="50000">
                    <a:srgbClr val="CCCCFF">
                      <a:gamma/>
                      <a:shade val="89804"/>
                      <a:invGamma/>
                    </a:srgbClr>
                  </a:gs>
                  <a:gs pos="100000">
                    <a:srgbClr val="CCCCFF"/>
                  </a:gs>
                </a:gsLst>
                <a:lin ang="5400000" scaled="1"/>
              </a:gradFill>
              <a:ln w="9525">
                <a:noFill/>
                <a:miter lim="800000"/>
                <a:headEnd/>
                <a:tailEnd/>
              </a:ln>
              <a:effectLst>
                <a:outerShdw dist="107763" dir="2700000" algn="ctr" rotWithShape="0">
                  <a:schemeClr val="bg2"/>
                </a:outerShdw>
              </a:effectLst>
            </p:spPr>
            <p:txBody>
              <a:bodyPr wrap="none" anchor="ctr"/>
              <a:lstStyle/>
              <a:p>
                <a:endParaRPr lang="es-MX"/>
              </a:p>
            </p:txBody>
          </p:sp>
          <p:grpSp>
            <p:nvGrpSpPr>
              <p:cNvPr id="284699" name="Group 27"/>
              <p:cNvGrpSpPr>
                <a:grpSpLocks/>
              </p:cNvGrpSpPr>
              <p:nvPr/>
            </p:nvGrpSpPr>
            <p:grpSpPr bwMode="auto">
              <a:xfrm>
                <a:off x="2254" y="1793"/>
                <a:ext cx="529" cy="697"/>
                <a:chOff x="2254" y="1793"/>
                <a:chExt cx="529" cy="697"/>
              </a:xfrm>
            </p:grpSpPr>
            <p:sp>
              <p:nvSpPr>
                <p:cNvPr id="284700" name="Rectangle 28"/>
                <p:cNvSpPr>
                  <a:spLocks noChangeArrowheads="1"/>
                </p:cNvSpPr>
                <p:nvPr/>
              </p:nvSpPr>
              <p:spPr bwMode="ltGray">
                <a:xfrm>
                  <a:off x="2254" y="1793"/>
                  <a:ext cx="529" cy="91"/>
                </a:xfrm>
                <a:prstGeom prst="rect">
                  <a:avLst/>
                </a:prstGeom>
                <a:gradFill rotWithShape="0">
                  <a:gsLst>
                    <a:gs pos="0">
                      <a:srgbClr val="6CF1FA"/>
                    </a:gs>
                    <a:gs pos="100000">
                      <a:srgbClr val="6CF1FA">
                        <a:gamma/>
                        <a:shade val="69804"/>
                        <a:invGamma/>
                      </a:srgbClr>
                    </a:gs>
                  </a:gsLst>
                  <a:lin ang="5400000" scaled="1"/>
                </a:gradFill>
                <a:ln w="12700">
                  <a:solidFill>
                    <a:schemeClr val="bg2"/>
                  </a:solidFill>
                  <a:miter lim="800000"/>
                  <a:headEnd/>
                  <a:tailEnd/>
                </a:ln>
                <a:effectLst/>
              </p:spPr>
              <p:txBody>
                <a:bodyPr wrap="none" anchor="ctr"/>
                <a:lstStyle/>
                <a:p>
                  <a:endParaRPr lang="es-MX"/>
                </a:p>
              </p:txBody>
            </p:sp>
            <p:sp>
              <p:nvSpPr>
                <p:cNvPr id="284701" name="Rectangle 29"/>
                <p:cNvSpPr>
                  <a:spLocks noChangeArrowheads="1"/>
                </p:cNvSpPr>
                <p:nvPr/>
              </p:nvSpPr>
              <p:spPr bwMode="ltGray">
                <a:xfrm>
                  <a:off x="2254" y="1914"/>
                  <a:ext cx="529" cy="90"/>
                </a:xfrm>
                <a:prstGeom prst="rect">
                  <a:avLst/>
                </a:prstGeom>
                <a:gradFill rotWithShape="0">
                  <a:gsLst>
                    <a:gs pos="0">
                      <a:srgbClr val="6CF1FA"/>
                    </a:gs>
                    <a:gs pos="100000">
                      <a:srgbClr val="6CF1FA">
                        <a:gamma/>
                        <a:shade val="69804"/>
                        <a:invGamma/>
                      </a:srgbClr>
                    </a:gs>
                  </a:gsLst>
                  <a:lin ang="5400000" scaled="1"/>
                </a:gradFill>
                <a:ln w="12700">
                  <a:solidFill>
                    <a:schemeClr val="bg2"/>
                  </a:solidFill>
                  <a:miter lim="800000"/>
                  <a:headEnd/>
                  <a:tailEnd/>
                </a:ln>
                <a:effectLst/>
              </p:spPr>
              <p:txBody>
                <a:bodyPr wrap="none" anchor="ctr"/>
                <a:lstStyle/>
                <a:p>
                  <a:endParaRPr lang="es-MX"/>
                </a:p>
              </p:txBody>
            </p:sp>
            <p:sp>
              <p:nvSpPr>
                <p:cNvPr id="284702" name="Rectangle 30"/>
                <p:cNvSpPr>
                  <a:spLocks noChangeArrowheads="1"/>
                </p:cNvSpPr>
                <p:nvPr/>
              </p:nvSpPr>
              <p:spPr bwMode="ltGray">
                <a:xfrm>
                  <a:off x="2254" y="2034"/>
                  <a:ext cx="529" cy="92"/>
                </a:xfrm>
                <a:prstGeom prst="rect">
                  <a:avLst/>
                </a:prstGeom>
                <a:gradFill rotWithShape="0">
                  <a:gsLst>
                    <a:gs pos="0">
                      <a:srgbClr val="6CF1FA"/>
                    </a:gs>
                    <a:gs pos="100000">
                      <a:srgbClr val="6CF1FA">
                        <a:gamma/>
                        <a:shade val="69804"/>
                        <a:invGamma/>
                      </a:srgbClr>
                    </a:gs>
                  </a:gsLst>
                  <a:lin ang="5400000" scaled="1"/>
                </a:gradFill>
                <a:ln w="12700">
                  <a:solidFill>
                    <a:schemeClr val="bg2"/>
                  </a:solidFill>
                  <a:miter lim="800000"/>
                  <a:headEnd/>
                  <a:tailEnd/>
                </a:ln>
                <a:effectLst/>
              </p:spPr>
              <p:txBody>
                <a:bodyPr wrap="none" anchor="ctr"/>
                <a:lstStyle/>
                <a:p>
                  <a:endParaRPr lang="es-MX"/>
                </a:p>
              </p:txBody>
            </p:sp>
            <p:sp>
              <p:nvSpPr>
                <p:cNvPr id="284703" name="Rectangle 31"/>
                <p:cNvSpPr>
                  <a:spLocks noChangeArrowheads="1"/>
                </p:cNvSpPr>
                <p:nvPr/>
              </p:nvSpPr>
              <p:spPr bwMode="ltGray">
                <a:xfrm>
                  <a:off x="2254" y="2156"/>
                  <a:ext cx="529" cy="90"/>
                </a:xfrm>
                <a:prstGeom prst="rect">
                  <a:avLst/>
                </a:prstGeom>
                <a:gradFill rotWithShape="0">
                  <a:gsLst>
                    <a:gs pos="0">
                      <a:srgbClr val="6CF1FA"/>
                    </a:gs>
                    <a:gs pos="100000">
                      <a:srgbClr val="6CF1FA">
                        <a:gamma/>
                        <a:shade val="69804"/>
                        <a:invGamma/>
                      </a:srgbClr>
                    </a:gs>
                  </a:gsLst>
                  <a:lin ang="5400000" scaled="1"/>
                </a:gradFill>
                <a:ln w="12700">
                  <a:solidFill>
                    <a:schemeClr val="bg2"/>
                  </a:solidFill>
                  <a:miter lim="800000"/>
                  <a:headEnd/>
                  <a:tailEnd/>
                </a:ln>
                <a:effectLst/>
              </p:spPr>
              <p:txBody>
                <a:bodyPr wrap="none" anchor="ctr"/>
                <a:lstStyle/>
                <a:p>
                  <a:endParaRPr lang="es-MX"/>
                </a:p>
              </p:txBody>
            </p:sp>
            <p:sp>
              <p:nvSpPr>
                <p:cNvPr id="284704" name="Rectangle 32"/>
                <p:cNvSpPr>
                  <a:spLocks noChangeArrowheads="1"/>
                </p:cNvSpPr>
                <p:nvPr/>
              </p:nvSpPr>
              <p:spPr bwMode="ltGray">
                <a:xfrm>
                  <a:off x="2254" y="2276"/>
                  <a:ext cx="529" cy="91"/>
                </a:xfrm>
                <a:prstGeom prst="rect">
                  <a:avLst/>
                </a:prstGeom>
                <a:gradFill rotWithShape="0">
                  <a:gsLst>
                    <a:gs pos="0">
                      <a:srgbClr val="6CF1FA"/>
                    </a:gs>
                    <a:gs pos="100000">
                      <a:srgbClr val="6CF1FA">
                        <a:gamma/>
                        <a:shade val="69804"/>
                        <a:invGamma/>
                      </a:srgbClr>
                    </a:gs>
                  </a:gsLst>
                  <a:lin ang="5400000" scaled="1"/>
                </a:gradFill>
                <a:ln w="12700">
                  <a:solidFill>
                    <a:schemeClr val="bg2"/>
                  </a:solidFill>
                  <a:miter lim="800000"/>
                  <a:headEnd/>
                  <a:tailEnd/>
                </a:ln>
                <a:effectLst/>
              </p:spPr>
              <p:txBody>
                <a:bodyPr wrap="none" anchor="ctr"/>
                <a:lstStyle/>
                <a:p>
                  <a:endParaRPr lang="es-MX"/>
                </a:p>
              </p:txBody>
            </p:sp>
            <p:sp>
              <p:nvSpPr>
                <p:cNvPr id="284705" name="Rectangle 33"/>
                <p:cNvSpPr>
                  <a:spLocks noChangeArrowheads="1"/>
                </p:cNvSpPr>
                <p:nvPr/>
              </p:nvSpPr>
              <p:spPr bwMode="ltGray">
                <a:xfrm>
                  <a:off x="2254" y="2398"/>
                  <a:ext cx="529" cy="92"/>
                </a:xfrm>
                <a:prstGeom prst="rect">
                  <a:avLst/>
                </a:prstGeom>
                <a:gradFill rotWithShape="0">
                  <a:gsLst>
                    <a:gs pos="0">
                      <a:srgbClr val="6CF1FA"/>
                    </a:gs>
                    <a:gs pos="100000">
                      <a:srgbClr val="6CF1FA">
                        <a:gamma/>
                        <a:shade val="69804"/>
                        <a:invGamma/>
                      </a:srgbClr>
                    </a:gs>
                  </a:gsLst>
                  <a:lin ang="5400000" scaled="1"/>
                </a:gradFill>
                <a:ln w="12700">
                  <a:solidFill>
                    <a:schemeClr val="bg2"/>
                  </a:solidFill>
                  <a:miter lim="800000"/>
                  <a:headEnd/>
                  <a:tailEnd/>
                </a:ln>
                <a:effectLst/>
              </p:spPr>
              <p:txBody>
                <a:bodyPr wrap="none" anchor="ctr"/>
                <a:lstStyle/>
                <a:p>
                  <a:endParaRPr lang="es-MX"/>
                </a:p>
              </p:txBody>
            </p:sp>
          </p:grpSp>
        </p:grpSp>
        <p:grpSp>
          <p:nvGrpSpPr>
            <p:cNvPr id="284706" name="Group 34"/>
            <p:cNvGrpSpPr>
              <a:grpSpLocks/>
            </p:cNvGrpSpPr>
            <p:nvPr/>
          </p:nvGrpSpPr>
          <p:grpSpPr bwMode="auto">
            <a:xfrm>
              <a:off x="2960" y="1946"/>
              <a:ext cx="431" cy="377"/>
              <a:chOff x="2960" y="1946"/>
              <a:chExt cx="431" cy="377"/>
            </a:xfrm>
          </p:grpSpPr>
          <p:sp>
            <p:nvSpPr>
              <p:cNvPr id="284707" name="Freeform 35"/>
              <p:cNvSpPr>
                <a:spLocks/>
              </p:cNvSpPr>
              <p:nvPr/>
            </p:nvSpPr>
            <p:spPr bwMode="blackGray">
              <a:xfrm>
                <a:off x="2960" y="1946"/>
                <a:ext cx="431" cy="363"/>
              </a:xfrm>
              <a:custGeom>
                <a:avLst/>
                <a:gdLst/>
                <a:ahLst/>
                <a:cxnLst>
                  <a:cxn ang="0">
                    <a:pos x="349" y="245"/>
                  </a:cxn>
                  <a:cxn ang="0">
                    <a:pos x="344" y="231"/>
                  </a:cxn>
                  <a:cxn ang="0">
                    <a:pos x="340" y="219"/>
                  </a:cxn>
                  <a:cxn ang="0">
                    <a:pos x="335" y="208"/>
                  </a:cxn>
                  <a:cxn ang="0">
                    <a:pos x="324" y="196"/>
                  </a:cxn>
                  <a:cxn ang="0">
                    <a:pos x="320" y="185"/>
                  </a:cxn>
                  <a:cxn ang="0">
                    <a:pos x="313" y="175"/>
                  </a:cxn>
                  <a:cxn ang="0">
                    <a:pos x="303" y="163"/>
                  </a:cxn>
                  <a:cxn ang="0">
                    <a:pos x="296" y="153"/>
                  </a:cxn>
                  <a:cxn ang="0">
                    <a:pos x="284" y="143"/>
                  </a:cxn>
                  <a:cxn ang="0">
                    <a:pos x="277" y="133"/>
                  </a:cxn>
                  <a:cxn ang="0">
                    <a:pos x="264" y="123"/>
                  </a:cxn>
                  <a:cxn ang="0">
                    <a:pos x="255" y="115"/>
                  </a:cxn>
                  <a:cxn ang="0">
                    <a:pos x="240" y="106"/>
                  </a:cxn>
                  <a:cxn ang="0">
                    <a:pos x="230" y="97"/>
                  </a:cxn>
                  <a:cxn ang="0">
                    <a:pos x="218" y="90"/>
                  </a:cxn>
                  <a:cxn ang="0">
                    <a:pos x="206" y="82"/>
                  </a:cxn>
                  <a:cxn ang="0">
                    <a:pos x="192" y="74"/>
                  </a:cxn>
                  <a:cxn ang="0">
                    <a:pos x="179" y="67"/>
                  </a:cxn>
                  <a:cxn ang="0">
                    <a:pos x="167" y="60"/>
                  </a:cxn>
                  <a:cxn ang="0">
                    <a:pos x="155" y="52"/>
                  </a:cxn>
                  <a:cxn ang="0">
                    <a:pos x="141" y="47"/>
                  </a:cxn>
                  <a:cxn ang="0">
                    <a:pos x="131" y="41"/>
                  </a:cxn>
                  <a:cxn ang="0">
                    <a:pos x="116" y="35"/>
                  </a:cxn>
                  <a:cxn ang="0">
                    <a:pos x="104" y="31"/>
                  </a:cxn>
                  <a:cxn ang="0">
                    <a:pos x="89" y="25"/>
                  </a:cxn>
                  <a:cxn ang="0">
                    <a:pos x="78" y="21"/>
                  </a:cxn>
                  <a:cxn ang="0">
                    <a:pos x="65" y="16"/>
                  </a:cxn>
                  <a:cxn ang="0">
                    <a:pos x="53" y="12"/>
                  </a:cxn>
                  <a:cxn ang="0">
                    <a:pos x="41" y="8"/>
                  </a:cxn>
                  <a:cxn ang="0">
                    <a:pos x="29" y="4"/>
                  </a:cxn>
                  <a:cxn ang="0">
                    <a:pos x="19" y="1"/>
                  </a:cxn>
                  <a:cxn ang="0">
                    <a:pos x="0" y="7"/>
                  </a:cxn>
                  <a:cxn ang="0">
                    <a:pos x="0" y="7"/>
                  </a:cxn>
                  <a:cxn ang="0">
                    <a:pos x="7" y="20"/>
                  </a:cxn>
                  <a:cxn ang="0">
                    <a:pos x="21" y="25"/>
                  </a:cxn>
                  <a:cxn ang="0">
                    <a:pos x="38" y="33"/>
                  </a:cxn>
                  <a:cxn ang="0">
                    <a:pos x="55" y="40"/>
                  </a:cxn>
                  <a:cxn ang="0">
                    <a:pos x="70" y="46"/>
                  </a:cxn>
                  <a:cxn ang="0">
                    <a:pos x="82" y="53"/>
                  </a:cxn>
                  <a:cxn ang="0">
                    <a:pos x="94" y="63"/>
                  </a:cxn>
                  <a:cxn ang="0">
                    <a:pos x="108" y="71"/>
                  </a:cxn>
                  <a:cxn ang="0">
                    <a:pos x="118" y="80"/>
                  </a:cxn>
                  <a:cxn ang="0">
                    <a:pos x="131" y="87"/>
                  </a:cxn>
                  <a:cxn ang="0">
                    <a:pos x="138" y="97"/>
                  </a:cxn>
                  <a:cxn ang="0">
                    <a:pos x="148" y="106"/>
                  </a:cxn>
                  <a:cxn ang="0">
                    <a:pos x="158" y="115"/>
                  </a:cxn>
                  <a:cxn ang="0">
                    <a:pos x="165" y="125"/>
                  </a:cxn>
                  <a:cxn ang="0">
                    <a:pos x="172" y="135"/>
                  </a:cxn>
                  <a:cxn ang="0">
                    <a:pos x="179" y="145"/>
                  </a:cxn>
                  <a:cxn ang="0">
                    <a:pos x="187" y="155"/>
                  </a:cxn>
                  <a:cxn ang="0">
                    <a:pos x="189" y="165"/>
                  </a:cxn>
                  <a:cxn ang="0">
                    <a:pos x="196" y="175"/>
                  </a:cxn>
                  <a:cxn ang="0">
                    <a:pos x="201" y="186"/>
                  </a:cxn>
                  <a:cxn ang="0">
                    <a:pos x="204" y="196"/>
                  </a:cxn>
                  <a:cxn ang="0">
                    <a:pos x="206" y="206"/>
                  </a:cxn>
                  <a:cxn ang="0">
                    <a:pos x="210" y="218"/>
                  </a:cxn>
                  <a:cxn ang="0">
                    <a:pos x="210" y="230"/>
                  </a:cxn>
                  <a:cxn ang="0">
                    <a:pos x="211" y="241"/>
                  </a:cxn>
                  <a:cxn ang="0">
                    <a:pos x="211" y="252"/>
                  </a:cxn>
                  <a:cxn ang="0">
                    <a:pos x="429" y="272"/>
                  </a:cxn>
                </a:cxnLst>
                <a:rect l="0" t="0" r="r" b="b"/>
                <a:pathLst>
                  <a:path w="431" h="363">
                    <a:moveTo>
                      <a:pt x="351" y="255"/>
                    </a:moveTo>
                    <a:lnTo>
                      <a:pt x="349" y="254"/>
                    </a:lnTo>
                    <a:lnTo>
                      <a:pt x="351" y="252"/>
                    </a:lnTo>
                    <a:lnTo>
                      <a:pt x="349" y="251"/>
                    </a:lnTo>
                    <a:lnTo>
                      <a:pt x="349" y="248"/>
                    </a:lnTo>
                    <a:lnTo>
                      <a:pt x="347" y="246"/>
                    </a:lnTo>
                    <a:lnTo>
                      <a:pt x="349" y="245"/>
                    </a:lnTo>
                    <a:lnTo>
                      <a:pt x="347" y="244"/>
                    </a:lnTo>
                    <a:lnTo>
                      <a:pt x="347" y="241"/>
                    </a:lnTo>
                    <a:lnTo>
                      <a:pt x="347" y="238"/>
                    </a:lnTo>
                    <a:lnTo>
                      <a:pt x="347" y="238"/>
                    </a:lnTo>
                    <a:lnTo>
                      <a:pt x="347" y="235"/>
                    </a:lnTo>
                    <a:lnTo>
                      <a:pt x="344" y="234"/>
                    </a:lnTo>
                    <a:lnTo>
                      <a:pt x="344" y="231"/>
                    </a:lnTo>
                    <a:lnTo>
                      <a:pt x="344" y="231"/>
                    </a:lnTo>
                    <a:lnTo>
                      <a:pt x="342" y="230"/>
                    </a:lnTo>
                    <a:lnTo>
                      <a:pt x="342" y="226"/>
                    </a:lnTo>
                    <a:lnTo>
                      <a:pt x="340" y="224"/>
                    </a:lnTo>
                    <a:lnTo>
                      <a:pt x="342" y="224"/>
                    </a:lnTo>
                    <a:lnTo>
                      <a:pt x="340" y="222"/>
                    </a:lnTo>
                    <a:lnTo>
                      <a:pt x="340" y="219"/>
                    </a:lnTo>
                    <a:lnTo>
                      <a:pt x="337" y="218"/>
                    </a:lnTo>
                    <a:lnTo>
                      <a:pt x="340" y="216"/>
                    </a:lnTo>
                    <a:lnTo>
                      <a:pt x="337" y="215"/>
                    </a:lnTo>
                    <a:lnTo>
                      <a:pt x="335" y="214"/>
                    </a:lnTo>
                    <a:lnTo>
                      <a:pt x="335" y="211"/>
                    </a:lnTo>
                    <a:lnTo>
                      <a:pt x="332" y="209"/>
                    </a:lnTo>
                    <a:lnTo>
                      <a:pt x="335" y="208"/>
                    </a:lnTo>
                    <a:lnTo>
                      <a:pt x="332" y="206"/>
                    </a:lnTo>
                    <a:lnTo>
                      <a:pt x="332" y="203"/>
                    </a:lnTo>
                    <a:lnTo>
                      <a:pt x="330" y="202"/>
                    </a:lnTo>
                    <a:lnTo>
                      <a:pt x="330" y="202"/>
                    </a:lnTo>
                    <a:lnTo>
                      <a:pt x="330" y="199"/>
                    </a:lnTo>
                    <a:lnTo>
                      <a:pt x="327" y="198"/>
                    </a:lnTo>
                    <a:lnTo>
                      <a:pt x="324" y="196"/>
                    </a:lnTo>
                    <a:lnTo>
                      <a:pt x="327" y="195"/>
                    </a:lnTo>
                    <a:lnTo>
                      <a:pt x="324" y="193"/>
                    </a:lnTo>
                    <a:lnTo>
                      <a:pt x="324" y="191"/>
                    </a:lnTo>
                    <a:lnTo>
                      <a:pt x="322" y="189"/>
                    </a:lnTo>
                    <a:lnTo>
                      <a:pt x="320" y="188"/>
                    </a:lnTo>
                    <a:lnTo>
                      <a:pt x="322" y="186"/>
                    </a:lnTo>
                    <a:lnTo>
                      <a:pt x="320" y="185"/>
                    </a:lnTo>
                    <a:lnTo>
                      <a:pt x="317" y="183"/>
                    </a:lnTo>
                    <a:lnTo>
                      <a:pt x="317" y="181"/>
                    </a:lnTo>
                    <a:lnTo>
                      <a:pt x="317" y="181"/>
                    </a:lnTo>
                    <a:lnTo>
                      <a:pt x="315" y="179"/>
                    </a:lnTo>
                    <a:lnTo>
                      <a:pt x="315" y="176"/>
                    </a:lnTo>
                    <a:lnTo>
                      <a:pt x="313" y="175"/>
                    </a:lnTo>
                    <a:lnTo>
                      <a:pt x="313" y="175"/>
                    </a:lnTo>
                    <a:lnTo>
                      <a:pt x="310" y="173"/>
                    </a:lnTo>
                    <a:lnTo>
                      <a:pt x="310" y="170"/>
                    </a:lnTo>
                    <a:lnTo>
                      <a:pt x="308" y="169"/>
                    </a:lnTo>
                    <a:lnTo>
                      <a:pt x="305" y="168"/>
                    </a:lnTo>
                    <a:lnTo>
                      <a:pt x="308" y="166"/>
                    </a:lnTo>
                    <a:lnTo>
                      <a:pt x="305" y="165"/>
                    </a:lnTo>
                    <a:lnTo>
                      <a:pt x="303" y="163"/>
                    </a:lnTo>
                    <a:lnTo>
                      <a:pt x="300" y="162"/>
                    </a:lnTo>
                    <a:lnTo>
                      <a:pt x="300" y="159"/>
                    </a:lnTo>
                    <a:lnTo>
                      <a:pt x="300" y="159"/>
                    </a:lnTo>
                    <a:lnTo>
                      <a:pt x="298" y="158"/>
                    </a:lnTo>
                    <a:lnTo>
                      <a:pt x="296" y="156"/>
                    </a:lnTo>
                    <a:lnTo>
                      <a:pt x="296" y="153"/>
                    </a:lnTo>
                    <a:lnTo>
                      <a:pt x="296" y="153"/>
                    </a:lnTo>
                    <a:lnTo>
                      <a:pt x="293" y="152"/>
                    </a:lnTo>
                    <a:lnTo>
                      <a:pt x="291" y="150"/>
                    </a:lnTo>
                    <a:lnTo>
                      <a:pt x="288" y="149"/>
                    </a:lnTo>
                    <a:lnTo>
                      <a:pt x="288" y="146"/>
                    </a:lnTo>
                    <a:lnTo>
                      <a:pt x="288" y="146"/>
                    </a:lnTo>
                    <a:lnTo>
                      <a:pt x="286" y="145"/>
                    </a:lnTo>
                    <a:lnTo>
                      <a:pt x="284" y="143"/>
                    </a:lnTo>
                    <a:lnTo>
                      <a:pt x="284" y="140"/>
                    </a:lnTo>
                    <a:lnTo>
                      <a:pt x="284" y="140"/>
                    </a:lnTo>
                    <a:lnTo>
                      <a:pt x="281" y="139"/>
                    </a:lnTo>
                    <a:lnTo>
                      <a:pt x="279" y="137"/>
                    </a:lnTo>
                    <a:lnTo>
                      <a:pt x="277" y="136"/>
                    </a:lnTo>
                    <a:lnTo>
                      <a:pt x="274" y="135"/>
                    </a:lnTo>
                    <a:lnTo>
                      <a:pt x="277" y="133"/>
                    </a:lnTo>
                    <a:lnTo>
                      <a:pt x="274" y="131"/>
                    </a:lnTo>
                    <a:lnTo>
                      <a:pt x="271" y="130"/>
                    </a:lnTo>
                    <a:lnTo>
                      <a:pt x="269" y="129"/>
                    </a:lnTo>
                    <a:lnTo>
                      <a:pt x="269" y="129"/>
                    </a:lnTo>
                    <a:lnTo>
                      <a:pt x="267" y="127"/>
                    </a:lnTo>
                    <a:lnTo>
                      <a:pt x="267" y="125"/>
                    </a:lnTo>
                    <a:lnTo>
                      <a:pt x="264" y="123"/>
                    </a:lnTo>
                    <a:lnTo>
                      <a:pt x="262" y="121"/>
                    </a:lnTo>
                    <a:lnTo>
                      <a:pt x="262" y="121"/>
                    </a:lnTo>
                    <a:lnTo>
                      <a:pt x="259" y="120"/>
                    </a:lnTo>
                    <a:lnTo>
                      <a:pt x="257" y="119"/>
                    </a:lnTo>
                    <a:lnTo>
                      <a:pt x="255" y="117"/>
                    </a:lnTo>
                    <a:lnTo>
                      <a:pt x="255" y="117"/>
                    </a:lnTo>
                    <a:lnTo>
                      <a:pt x="255" y="115"/>
                    </a:lnTo>
                    <a:lnTo>
                      <a:pt x="252" y="113"/>
                    </a:lnTo>
                    <a:lnTo>
                      <a:pt x="250" y="111"/>
                    </a:lnTo>
                    <a:lnTo>
                      <a:pt x="250" y="111"/>
                    </a:lnTo>
                    <a:lnTo>
                      <a:pt x="247" y="110"/>
                    </a:lnTo>
                    <a:lnTo>
                      <a:pt x="245" y="109"/>
                    </a:lnTo>
                    <a:lnTo>
                      <a:pt x="242" y="107"/>
                    </a:lnTo>
                    <a:lnTo>
                      <a:pt x="240" y="106"/>
                    </a:lnTo>
                    <a:lnTo>
                      <a:pt x="240" y="106"/>
                    </a:lnTo>
                    <a:lnTo>
                      <a:pt x="238" y="104"/>
                    </a:lnTo>
                    <a:lnTo>
                      <a:pt x="238" y="101"/>
                    </a:lnTo>
                    <a:lnTo>
                      <a:pt x="235" y="99"/>
                    </a:lnTo>
                    <a:lnTo>
                      <a:pt x="235" y="99"/>
                    </a:lnTo>
                    <a:lnTo>
                      <a:pt x="233" y="99"/>
                    </a:lnTo>
                    <a:lnTo>
                      <a:pt x="230" y="97"/>
                    </a:lnTo>
                    <a:lnTo>
                      <a:pt x="228" y="96"/>
                    </a:lnTo>
                    <a:lnTo>
                      <a:pt x="228" y="96"/>
                    </a:lnTo>
                    <a:lnTo>
                      <a:pt x="225" y="94"/>
                    </a:lnTo>
                    <a:lnTo>
                      <a:pt x="223" y="93"/>
                    </a:lnTo>
                    <a:lnTo>
                      <a:pt x="221" y="91"/>
                    </a:lnTo>
                    <a:lnTo>
                      <a:pt x="221" y="91"/>
                    </a:lnTo>
                    <a:lnTo>
                      <a:pt x="218" y="90"/>
                    </a:lnTo>
                    <a:lnTo>
                      <a:pt x="216" y="89"/>
                    </a:lnTo>
                    <a:lnTo>
                      <a:pt x="214" y="87"/>
                    </a:lnTo>
                    <a:lnTo>
                      <a:pt x="214" y="87"/>
                    </a:lnTo>
                    <a:lnTo>
                      <a:pt x="211" y="86"/>
                    </a:lnTo>
                    <a:lnTo>
                      <a:pt x="209" y="84"/>
                    </a:lnTo>
                    <a:lnTo>
                      <a:pt x="206" y="82"/>
                    </a:lnTo>
                    <a:lnTo>
                      <a:pt x="206" y="82"/>
                    </a:lnTo>
                    <a:lnTo>
                      <a:pt x="204" y="81"/>
                    </a:lnTo>
                    <a:lnTo>
                      <a:pt x="201" y="80"/>
                    </a:lnTo>
                    <a:lnTo>
                      <a:pt x="199" y="78"/>
                    </a:lnTo>
                    <a:lnTo>
                      <a:pt x="199" y="78"/>
                    </a:lnTo>
                    <a:lnTo>
                      <a:pt x="196" y="77"/>
                    </a:lnTo>
                    <a:lnTo>
                      <a:pt x="194" y="76"/>
                    </a:lnTo>
                    <a:lnTo>
                      <a:pt x="192" y="74"/>
                    </a:lnTo>
                    <a:lnTo>
                      <a:pt x="192" y="74"/>
                    </a:lnTo>
                    <a:lnTo>
                      <a:pt x="189" y="72"/>
                    </a:lnTo>
                    <a:lnTo>
                      <a:pt x="187" y="71"/>
                    </a:lnTo>
                    <a:lnTo>
                      <a:pt x="184" y="70"/>
                    </a:lnTo>
                    <a:lnTo>
                      <a:pt x="184" y="70"/>
                    </a:lnTo>
                    <a:lnTo>
                      <a:pt x="182" y="68"/>
                    </a:lnTo>
                    <a:lnTo>
                      <a:pt x="179" y="67"/>
                    </a:lnTo>
                    <a:lnTo>
                      <a:pt x="179" y="67"/>
                    </a:lnTo>
                    <a:lnTo>
                      <a:pt x="177" y="65"/>
                    </a:lnTo>
                    <a:lnTo>
                      <a:pt x="175" y="64"/>
                    </a:lnTo>
                    <a:lnTo>
                      <a:pt x="172" y="62"/>
                    </a:lnTo>
                    <a:lnTo>
                      <a:pt x="172" y="62"/>
                    </a:lnTo>
                    <a:lnTo>
                      <a:pt x="170" y="61"/>
                    </a:lnTo>
                    <a:lnTo>
                      <a:pt x="167" y="60"/>
                    </a:lnTo>
                    <a:lnTo>
                      <a:pt x="167" y="60"/>
                    </a:lnTo>
                    <a:lnTo>
                      <a:pt x="165" y="58"/>
                    </a:lnTo>
                    <a:lnTo>
                      <a:pt x="162" y="57"/>
                    </a:lnTo>
                    <a:lnTo>
                      <a:pt x="160" y="55"/>
                    </a:lnTo>
                    <a:lnTo>
                      <a:pt x="160" y="55"/>
                    </a:lnTo>
                    <a:lnTo>
                      <a:pt x="158" y="54"/>
                    </a:lnTo>
                    <a:lnTo>
                      <a:pt x="155" y="52"/>
                    </a:lnTo>
                    <a:lnTo>
                      <a:pt x="155" y="52"/>
                    </a:lnTo>
                    <a:lnTo>
                      <a:pt x="152" y="51"/>
                    </a:lnTo>
                    <a:lnTo>
                      <a:pt x="150" y="50"/>
                    </a:lnTo>
                    <a:lnTo>
                      <a:pt x="148" y="51"/>
                    </a:lnTo>
                    <a:lnTo>
                      <a:pt x="145" y="50"/>
                    </a:lnTo>
                    <a:lnTo>
                      <a:pt x="143" y="48"/>
                    </a:lnTo>
                    <a:lnTo>
                      <a:pt x="141" y="47"/>
                    </a:lnTo>
                    <a:lnTo>
                      <a:pt x="141" y="47"/>
                    </a:lnTo>
                    <a:lnTo>
                      <a:pt x="138" y="45"/>
                    </a:lnTo>
                    <a:lnTo>
                      <a:pt x="136" y="44"/>
                    </a:lnTo>
                    <a:lnTo>
                      <a:pt x="136" y="44"/>
                    </a:lnTo>
                    <a:lnTo>
                      <a:pt x="133" y="43"/>
                    </a:lnTo>
                    <a:lnTo>
                      <a:pt x="131" y="41"/>
                    </a:lnTo>
                    <a:lnTo>
                      <a:pt x="131" y="41"/>
                    </a:lnTo>
                    <a:lnTo>
                      <a:pt x="129" y="40"/>
                    </a:lnTo>
                    <a:lnTo>
                      <a:pt x="124" y="40"/>
                    </a:lnTo>
                    <a:lnTo>
                      <a:pt x="124" y="40"/>
                    </a:lnTo>
                    <a:lnTo>
                      <a:pt x="121" y="38"/>
                    </a:lnTo>
                    <a:lnTo>
                      <a:pt x="119" y="37"/>
                    </a:lnTo>
                    <a:lnTo>
                      <a:pt x="119" y="37"/>
                    </a:lnTo>
                    <a:lnTo>
                      <a:pt x="116" y="35"/>
                    </a:lnTo>
                    <a:lnTo>
                      <a:pt x="114" y="34"/>
                    </a:lnTo>
                    <a:lnTo>
                      <a:pt x="114" y="34"/>
                    </a:lnTo>
                    <a:lnTo>
                      <a:pt x="112" y="33"/>
                    </a:lnTo>
                    <a:lnTo>
                      <a:pt x="109" y="31"/>
                    </a:lnTo>
                    <a:lnTo>
                      <a:pt x="107" y="33"/>
                    </a:lnTo>
                    <a:lnTo>
                      <a:pt x="104" y="31"/>
                    </a:lnTo>
                    <a:lnTo>
                      <a:pt x="104" y="31"/>
                    </a:lnTo>
                    <a:lnTo>
                      <a:pt x="102" y="30"/>
                    </a:lnTo>
                    <a:lnTo>
                      <a:pt x="99" y="28"/>
                    </a:lnTo>
                    <a:lnTo>
                      <a:pt x="99" y="28"/>
                    </a:lnTo>
                    <a:lnTo>
                      <a:pt x="97" y="27"/>
                    </a:lnTo>
                    <a:lnTo>
                      <a:pt x="95" y="25"/>
                    </a:lnTo>
                    <a:lnTo>
                      <a:pt x="92" y="27"/>
                    </a:lnTo>
                    <a:lnTo>
                      <a:pt x="89" y="25"/>
                    </a:lnTo>
                    <a:lnTo>
                      <a:pt x="89" y="25"/>
                    </a:lnTo>
                    <a:lnTo>
                      <a:pt x="87" y="24"/>
                    </a:lnTo>
                    <a:lnTo>
                      <a:pt x="85" y="22"/>
                    </a:lnTo>
                    <a:lnTo>
                      <a:pt x="85" y="22"/>
                    </a:lnTo>
                    <a:lnTo>
                      <a:pt x="82" y="21"/>
                    </a:lnTo>
                    <a:lnTo>
                      <a:pt x="82" y="21"/>
                    </a:lnTo>
                    <a:lnTo>
                      <a:pt x="78" y="21"/>
                    </a:lnTo>
                    <a:lnTo>
                      <a:pt x="75" y="20"/>
                    </a:lnTo>
                    <a:lnTo>
                      <a:pt x="75" y="20"/>
                    </a:lnTo>
                    <a:lnTo>
                      <a:pt x="72" y="18"/>
                    </a:lnTo>
                    <a:lnTo>
                      <a:pt x="72" y="18"/>
                    </a:lnTo>
                    <a:lnTo>
                      <a:pt x="70" y="16"/>
                    </a:lnTo>
                    <a:lnTo>
                      <a:pt x="68" y="15"/>
                    </a:lnTo>
                    <a:lnTo>
                      <a:pt x="65" y="16"/>
                    </a:lnTo>
                    <a:lnTo>
                      <a:pt x="63" y="15"/>
                    </a:lnTo>
                    <a:lnTo>
                      <a:pt x="63" y="15"/>
                    </a:lnTo>
                    <a:lnTo>
                      <a:pt x="61" y="14"/>
                    </a:lnTo>
                    <a:lnTo>
                      <a:pt x="61" y="14"/>
                    </a:lnTo>
                    <a:lnTo>
                      <a:pt x="58" y="12"/>
                    </a:lnTo>
                    <a:lnTo>
                      <a:pt x="53" y="12"/>
                    </a:lnTo>
                    <a:lnTo>
                      <a:pt x="53" y="12"/>
                    </a:lnTo>
                    <a:lnTo>
                      <a:pt x="51" y="11"/>
                    </a:lnTo>
                    <a:lnTo>
                      <a:pt x="51" y="11"/>
                    </a:lnTo>
                    <a:lnTo>
                      <a:pt x="48" y="10"/>
                    </a:lnTo>
                    <a:lnTo>
                      <a:pt x="48" y="10"/>
                    </a:lnTo>
                    <a:lnTo>
                      <a:pt x="45" y="8"/>
                    </a:lnTo>
                    <a:lnTo>
                      <a:pt x="43" y="10"/>
                    </a:lnTo>
                    <a:lnTo>
                      <a:pt x="41" y="8"/>
                    </a:lnTo>
                    <a:lnTo>
                      <a:pt x="38" y="6"/>
                    </a:lnTo>
                    <a:lnTo>
                      <a:pt x="38" y="6"/>
                    </a:lnTo>
                    <a:lnTo>
                      <a:pt x="36" y="5"/>
                    </a:lnTo>
                    <a:lnTo>
                      <a:pt x="36" y="5"/>
                    </a:lnTo>
                    <a:lnTo>
                      <a:pt x="31" y="5"/>
                    </a:lnTo>
                    <a:lnTo>
                      <a:pt x="31" y="5"/>
                    </a:lnTo>
                    <a:lnTo>
                      <a:pt x="29" y="4"/>
                    </a:lnTo>
                    <a:lnTo>
                      <a:pt x="29" y="4"/>
                    </a:lnTo>
                    <a:lnTo>
                      <a:pt x="26" y="3"/>
                    </a:lnTo>
                    <a:lnTo>
                      <a:pt x="26" y="3"/>
                    </a:lnTo>
                    <a:lnTo>
                      <a:pt x="22" y="3"/>
                    </a:lnTo>
                    <a:lnTo>
                      <a:pt x="22" y="3"/>
                    </a:lnTo>
                    <a:lnTo>
                      <a:pt x="19" y="1"/>
                    </a:lnTo>
                    <a:lnTo>
                      <a:pt x="19" y="1"/>
                    </a:lnTo>
                    <a:lnTo>
                      <a:pt x="17" y="0"/>
                    </a:lnTo>
                    <a:lnTo>
                      <a:pt x="17" y="0"/>
                    </a:lnTo>
                    <a:lnTo>
                      <a:pt x="12" y="0"/>
                    </a:lnTo>
                    <a:lnTo>
                      <a:pt x="12" y="0"/>
                    </a:lnTo>
                    <a:lnTo>
                      <a:pt x="12" y="0"/>
                    </a:lnTo>
                    <a:lnTo>
                      <a:pt x="0" y="7"/>
                    </a:lnTo>
                    <a:lnTo>
                      <a:pt x="0" y="7"/>
                    </a:lnTo>
                    <a:lnTo>
                      <a:pt x="0" y="7"/>
                    </a:lnTo>
                    <a:lnTo>
                      <a:pt x="0" y="7"/>
                    </a:lnTo>
                    <a:lnTo>
                      <a:pt x="2" y="8"/>
                    </a:lnTo>
                    <a:lnTo>
                      <a:pt x="0" y="10"/>
                    </a:lnTo>
                    <a:lnTo>
                      <a:pt x="0" y="10"/>
                    </a:lnTo>
                    <a:lnTo>
                      <a:pt x="2" y="8"/>
                    </a:lnTo>
                    <a:lnTo>
                      <a:pt x="0" y="7"/>
                    </a:lnTo>
                    <a:lnTo>
                      <a:pt x="0" y="12"/>
                    </a:lnTo>
                    <a:lnTo>
                      <a:pt x="0" y="12"/>
                    </a:lnTo>
                    <a:lnTo>
                      <a:pt x="2" y="14"/>
                    </a:lnTo>
                    <a:lnTo>
                      <a:pt x="2" y="17"/>
                    </a:lnTo>
                    <a:lnTo>
                      <a:pt x="5" y="18"/>
                    </a:lnTo>
                    <a:lnTo>
                      <a:pt x="5" y="18"/>
                    </a:lnTo>
                    <a:lnTo>
                      <a:pt x="7" y="20"/>
                    </a:lnTo>
                    <a:lnTo>
                      <a:pt x="7" y="20"/>
                    </a:lnTo>
                    <a:lnTo>
                      <a:pt x="9" y="21"/>
                    </a:lnTo>
                    <a:lnTo>
                      <a:pt x="12" y="22"/>
                    </a:lnTo>
                    <a:lnTo>
                      <a:pt x="17" y="22"/>
                    </a:lnTo>
                    <a:lnTo>
                      <a:pt x="19" y="24"/>
                    </a:lnTo>
                    <a:lnTo>
                      <a:pt x="19" y="24"/>
                    </a:lnTo>
                    <a:lnTo>
                      <a:pt x="21" y="25"/>
                    </a:lnTo>
                    <a:lnTo>
                      <a:pt x="24" y="27"/>
                    </a:lnTo>
                    <a:lnTo>
                      <a:pt x="26" y="28"/>
                    </a:lnTo>
                    <a:lnTo>
                      <a:pt x="31" y="28"/>
                    </a:lnTo>
                    <a:lnTo>
                      <a:pt x="31" y="28"/>
                    </a:lnTo>
                    <a:lnTo>
                      <a:pt x="34" y="30"/>
                    </a:lnTo>
                    <a:lnTo>
                      <a:pt x="36" y="31"/>
                    </a:lnTo>
                    <a:lnTo>
                      <a:pt x="38" y="33"/>
                    </a:lnTo>
                    <a:lnTo>
                      <a:pt x="41" y="34"/>
                    </a:lnTo>
                    <a:lnTo>
                      <a:pt x="43" y="35"/>
                    </a:lnTo>
                    <a:lnTo>
                      <a:pt x="45" y="34"/>
                    </a:lnTo>
                    <a:lnTo>
                      <a:pt x="48" y="35"/>
                    </a:lnTo>
                    <a:lnTo>
                      <a:pt x="50" y="37"/>
                    </a:lnTo>
                    <a:lnTo>
                      <a:pt x="53" y="38"/>
                    </a:lnTo>
                    <a:lnTo>
                      <a:pt x="55" y="40"/>
                    </a:lnTo>
                    <a:lnTo>
                      <a:pt x="55" y="40"/>
                    </a:lnTo>
                    <a:lnTo>
                      <a:pt x="58" y="42"/>
                    </a:lnTo>
                    <a:lnTo>
                      <a:pt x="60" y="43"/>
                    </a:lnTo>
                    <a:lnTo>
                      <a:pt x="63" y="44"/>
                    </a:lnTo>
                    <a:lnTo>
                      <a:pt x="65" y="46"/>
                    </a:lnTo>
                    <a:lnTo>
                      <a:pt x="67" y="47"/>
                    </a:lnTo>
                    <a:lnTo>
                      <a:pt x="70" y="46"/>
                    </a:lnTo>
                    <a:lnTo>
                      <a:pt x="72" y="47"/>
                    </a:lnTo>
                    <a:lnTo>
                      <a:pt x="75" y="49"/>
                    </a:lnTo>
                    <a:lnTo>
                      <a:pt x="77" y="50"/>
                    </a:lnTo>
                    <a:lnTo>
                      <a:pt x="77" y="50"/>
                    </a:lnTo>
                    <a:lnTo>
                      <a:pt x="80" y="52"/>
                    </a:lnTo>
                    <a:lnTo>
                      <a:pt x="82" y="53"/>
                    </a:lnTo>
                    <a:lnTo>
                      <a:pt x="82" y="53"/>
                    </a:lnTo>
                    <a:lnTo>
                      <a:pt x="84" y="54"/>
                    </a:lnTo>
                    <a:lnTo>
                      <a:pt x="87" y="56"/>
                    </a:lnTo>
                    <a:lnTo>
                      <a:pt x="87" y="59"/>
                    </a:lnTo>
                    <a:lnTo>
                      <a:pt x="87" y="59"/>
                    </a:lnTo>
                    <a:lnTo>
                      <a:pt x="89" y="60"/>
                    </a:lnTo>
                    <a:lnTo>
                      <a:pt x="92" y="62"/>
                    </a:lnTo>
                    <a:lnTo>
                      <a:pt x="94" y="63"/>
                    </a:lnTo>
                    <a:lnTo>
                      <a:pt x="97" y="64"/>
                    </a:lnTo>
                    <a:lnTo>
                      <a:pt x="99" y="66"/>
                    </a:lnTo>
                    <a:lnTo>
                      <a:pt x="101" y="67"/>
                    </a:lnTo>
                    <a:lnTo>
                      <a:pt x="101" y="67"/>
                    </a:lnTo>
                    <a:lnTo>
                      <a:pt x="104" y="69"/>
                    </a:lnTo>
                    <a:lnTo>
                      <a:pt x="106" y="70"/>
                    </a:lnTo>
                    <a:lnTo>
                      <a:pt x="108" y="71"/>
                    </a:lnTo>
                    <a:lnTo>
                      <a:pt x="111" y="73"/>
                    </a:lnTo>
                    <a:lnTo>
                      <a:pt x="111" y="73"/>
                    </a:lnTo>
                    <a:lnTo>
                      <a:pt x="113" y="74"/>
                    </a:lnTo>
                    <a:lnTo>
                      <a:pt x="116" y="76"/>
                    </a:lnTo>
                    <a:lnTo>
                      <a:pt x="118" y="77"/>
                    </a:lnTo>
                    <a:lnTo>
                      <a:pt x="116" y="78"/>
                    </a:lnTo>
                    <a:lnTo>
                      <a:pt x="118" y="80"/>
                    </a:lnTo>
                    <a:lnTo>
                      <a:pt x="121" y="81"/>
                    </a:lnTo>
                    <a:lnTo>
                      <a:pt x="124" y="82"/>
                    </a:lnTo>
                    <a:lnTo>
                      <a:pt x="126" y="84"/>
                    </a:lnTo>
                    <a:lnTo>
                      <a:pt x="126" y="84"/>
                    </a:lnTo>
                    <a:lnTo>
                      <a:pt x="128" y="86"/>
                    </a:lnTo>
                    <a:lnTo>
                      <a:pt x="131" y="87"/>
                    </a:lnTo>
                    <a:lnTo>
                      <a:pt x="131" y="87"/>
                    </a:lnTo>
                    <a:lnTo>
                      <a:pt x="128" y="89"/>
                    </a:lnTo>
                    <a:lnTo>
                      <a:pt x="131" y="90"/>
                    </a:lnTo>
                    <a:lnTo>
                      <a:pt x="133" y="91"/>
                    </a:lnTo>
                    <a:lnTo>
                      <a:pt x="135" y="93"/>
                    </a:lnTo>
                    <a:lnTo>
                      <a:pt x="135" y="93"/>
                    </a:lnTo>
                    <a:lnTo>
                      <a:pt x="138" y="94"/>
                    </a:lnTo>
                    <a:lnTo>
                      <a:pt x="138" y="97"/>
                    </a:lnTo>
                    <a:lnTo>
                      <a:pt x="141" y="99"/>
                    </a:lnTo>
                    <a:lnTo>
                      <a:pt x="141" y="99"/>
                    </a:lnTo>
                    <a:lnTo>
                      <a:pt x="143" y="100"/>
                    </a:lnTo>
                    <a:lnTo>
                      <a:pt x="145" y="102"/>
                    </a:lnTo>
                    <a:lnTo>
                      <a:pt x="145" y="102"/>
                    </a:lnTo>
                    <a:lnTo>
                      <a:pt x="145" y="104"/>
                    </a:lnTo>
                    <a:lnTo>
                      <a:pt x="148" y="106"/>
                    </a:lnTo>
                    <a:lnTo>
                      <a:pt x="150" y="107"/>
                    </a:lnTo>
                    <a:lnTo>
                      <a:pt x="150" y="107"/>
                    </a:lnTo>
                    <a:lnTo>
                      <a:pt x="150" y="110"/>
                    </a:lnTo>
                    <a:lnTo>
                      <a:pt x="152" y="112"/>
                    </a:lnTo>
                    <a:lnTo>
                      <a:pt x="155" y="113"/>
                    </a:lnTo>
                    <a:lnTo>
                      <a:pt x="155" y="113"/>
                    </a:lnTo>
                    <a:lnTo>
                      <a:pt x="158" y="115"/>
                    </a:lnTo>
                    <a:lnTo>
                      <a:pt x="158" y="117"/>
                    </a:lnTo>
                    <a:lnTo>
                      <a:pt x="158" y="117"/>
                    </a:lnTo>
                    <a:lnTo>
                      <a:pt x="160" y="119"/>
                    </a:lnTo>
                    <a:lnTo>
                      <a:pt x="162" y="120"/>
                    </a:lnTo>
                    <a:lnTo>
                      <a:pt x="162" y="123"/>
                    </a:lnTo>
                    <a:lnTo>
                      <a:pt x="162" y="123"/>
                    </a:lnTo>
                    <a:lnTo>
                      <a:pt x="165" y="125"/>
                    </a:lnTo>
                    <a:lnTo>
                      <a:pt x="167" y="126"/>
                    </a:lnTo>
                    <a:lnTo>
                      <a:pt x="164" y="127"/>
                    </a:lnTo>
                    <a:lnTo>
                      <a:pt x="167" y="129"/>
                    </a:lnTo>
                    <a:lnTo>
                      <a:pt x="170" y="130"/>
                    </a:lnTo>
                    <a:lnTo>
                      <a:pt x="170" y="130"/>
                    </a:lnTo>
                    <a:lnTo>
                      <a:pt x="170" y="133"/>
                    </a:lnTo>
                    <a:lnTo>
                      <a:pt x="172" y="135"/>
                    </a:lnTo>
                    <a:lnTo>
                      <a:pt x="174" y="136"/>
                    </a:lnTo>
                    <a:lnTo>
                      <a:pt x="174" y="136"/>
                    </a:lnTo>
                    <a:lnTo>
                      <a:pt x="174" y="139"/>
                    </a:lnTo>
                    <a:lnTo>
                      <a:pt x="177" y="140"/>
                    </a:lnTo>
                    <a:lnTo>
                      <a:pt x="177" y="140"/>
                    </a:lnTo>
                    <a:lnTo>
                      <a:pt x="177" y="143"/>
                    </a:lnTo>
                    <a:lnTo>
                      <a:pt x="179" y="145"/>
                    </a:lnTo>
                    <a:lnTo>
                      <a:pt x="179" y="145"/>
                    </a:lnTo>
                    <a:lnTo>
                      <a:pt x="179" y="147"/>
                    </a:lnTo>
                    <a:lnTo>
                      <a:pt x="181" y="149"/>
                    </a:lnTo>
                    <a:lnTo>
                      <a:pt x="184" y="150"/>
                    </a:lnTo>
                    <a:lnTo>
                      <a:pt x="181" y="152"/>
                    </a:lnTo>
                    <a:lnTo>
                      <a:pt x="184" y="153"/>
                    </a:lnTo>
                    <a:lnTo>
                      <a:pt x="187" y="155"/>
                    </a:lnTo>
                    <a:lnTo>
                      <a:pt x="187" y="155"/>
                    </a:lnTo>
                    <a:lnTo>
                      <a:pt x="187" y="158"/>
                    </a:lnTo>
                    <a:lnTo>
                      <a:pt x="189" y="159"/>
                    </a:lnTo>
                    <a:lnTo>
                      <a:pt x="187" y="160"/>
                    </a:lnTo>
                    <a:lnTo>
                      <a:pt x="189" y="162"/>
                    </a:lnTo>
                    <a:lnTo>
                      <a:pt x="191" y="164"/>
                    </a:lnTo>
                    <a:lnTo>
                      <a:pt x="189" y="165"/>
                    </a:lnTo>
                    <a:lnTo>
                      <a:pt x="191" y="166"/>
                    </a:lnTo>
                    <a:lnTo>
                      <a:pt x="194" y="168"/>
                    </a:lnTo>
                    <a:lnTo>
                      <a:pt x="191" y="169"/>
                    </a:lnTo>
                    <a:lnTo>
                      <a:pt x="194" y="170"/>
                    </a:lnTo>
                    <a:lnTo>
                      <a:pt x="196" y="172"/>
                    </a:lnTo>
                    <a:lnTo>
                      <a:pt x="194" y="174"/>
                    </a:lnTo>
                    <a:lnTo>
                      <a:pt x="196" y="175"/>
                    </a:lnTo>
                    <a:lnTo>
                      <a:pt x="196" y="178"/>
                    </a:lnTo>
                    <a:lnTo>
                      <a:pt x="196" y="178"/>
                    </a:lnTo>
                    <a:lnTo>
                      <a:pt x="198" y="179"/>
                    </a:lnTo>
                    <a:lnTo>
                      <a:pt x="198" y="182"/>
                    </a:lnTo>
                    <a:lnTo>
                      <a:pt x="198" y="182"/>
                    </a:lnTo>
                    <a:lnTo>
                      <a:pt x="198" y="185"/>
                    </a:lnTo>
                    <a:lnTo>
                      <a:pt x="201" y="186"/>
                    </a:lnTo>
                    <a:lnTo>
                      <a:pt x="201" y="186"/>
                    </a:lnTo>
                    <a:lnTo>
                      <a:pt x="201" y="189"/>
                    </a:lnTo>
                    <a:lnTo>
                      <a:pt x="201" y="189"/>
                    </a:lnTo>
                    <a:lnTo>
                      <a:pt x="201" y="192"/>
                    </a:lnTo>
                    <a:lnTo>
                      <a:pt x="204" y="194"/>
                    </a:lnTo>
                    <a:lnTo>
                      <a:pt x="204" y="194"/>
                    </a:lnTo>
                    <a:lnTo>
                      <a:pt x="204" y="196"/>
                    </a:lnTo>
                    <a:lnTo>
                      <a:pt x="206" y="198"/>
                    </a:lnTo>
                    <a:lnTo>
                      <a:pt x="204" y="199"/>
                    </a:lnTo>
                    <a:lnTo>
                      <a:pt x="206" y="201"/>
                    </a:lnTo>
                    <a:lnTo>
                      <a:pt x="206" y="203"/>
                    </a:lnTo>
                    <a:lnTo>
                      <a:pt x="206" y="203"/>
                    </a:lnTo>
                    <a:lnTo>
                      <a:pt x="206" y="206"/>
                    </a:lnTo>
                    <a:lnTo>
                      <a:pt x="206" y="206"/>
                    </a:lnTo>
                    <a:lnTo>
                      <a:pt x="206" y="209"/>
                    </a:lnTo>
                    <a:lnTo>
                      <a:pt x="208" y="211"/>
                    </a:lnTo>
                    <a:lnTo>
                      <a:pt x="208" y="211"/>
                    </a:lnTo>
                    <a:lnTo>
                      <a:pt x="208" y="214"/>
                    </a:lnTo>
                    <a:lnTo>
                      <a:pt x="210" y="215"/>
                    </a:lnTo>
                    <a:lnTo>
                      <a:pt x="208" y="216"/>
                    </a:lnTo>
                    <a:lnTo>
                      <a:pt x="210" y="218"/>
                    </a:lnTo>
                    <a:lnTo>
                      <a:pt x="208" y="219"/>
                    </a:lnTo>
                    <a:lnTo>
                      <a:pt x="210" y="221"/>
                    </a:lnTo>
                    <a:lnTo>
                      <a:pt x="210" y="224"/>
                    </a:lnTo>
                    <a:lnTo>
                      <a:pt x="210" y="224"/>
                    </a:lnTo>
                    <a:lnTo>
                      <a:pt x="210" y="227"/>
                    </a:lnTo>
                    <a:lnTo>
                      <a:pt x="208" y="228"/>
                    </a:lnTo>
                    <a:lnTo>
                      <a:pt x="210" y="230"/>
                    </a:lnTo>
                    <a:lnTo>
                      <a:pt x="210" y="232"/>
                    </a:lnTo>
                    <a:lnTo>
                      <a:pt x="210" y="232"/>
                    </a:lnTo>
                    <a:lnTo>
                      <a:pt x="210" y="235"/>
                    </a:lnTo>
                    <a:lnTo>
                      <a:pt x="210" y="235"/>
                    </a:lnTo>
                    <a:lnTo>
                      <a:pt x="211" y="238"/>
                    </a:lnTo>
                    <a:lnTo>
                      <a:pt x="211" y="238"/>
                    </a:lnTo>
                    <a:lnTo>
                      <a:pt x="211" y="241"/>
                    </a:lnTo>
                    <a:lnTo>
                      <a:pt x="213" y="242"/>
                    </a:lnTo>
                    <a:lnTo>
                      <a:pt x="211" y="244"/>
                    </a:lnTo>
                    <a:lnTo>
                      <a:pt x="211" y="246"/>
                    </a:lnTo>
                    <a:lnTo>
                      <a:pt x="211" y="246"/>
                    </a:lnTo>
                    <a:lnTo>
                      <a:pt x="211" y="250"/>
                    </a:lnTo>
                    <a:lnTo>
                      <a:pt x="211" y="250"/>
                    </a:lnTo>
                    <a:lnTo>
                      <a:pt x="211" y="252"/>
                    </a:lnTo>
                    <a:lnTo>
                      <a:pt x="213" y="254"/>
                    </a:lnTo>
                    <a:lnTo>
                      <a:pt x="211" y="255"/>
                    </a:lnTo>
                    <a:lnTo>
                      <a:pt x="211" y="255"/>
                    </a:lnTo>
                    <a:lnTo>
                      <a:pt x="123" y="255"/>
                    </a:lnTo>
                    <a:lnTo>
                      <a:pt x="126" y="271"/>
                    </a:lnTo>
                    <a:lnTo>
                      <a:pt x="279" y="362"/>
                    </a:lnTo>
                    <a:lnTo>
                      <a:pt x="429" y="272"/>
                    </a:lnTo>
                    <a:lnTo>
                      <a:pt x="430" y="255"/>
                    </a:lnTo>
                    <a:lnTo>
                      <a:pt x="351" y="255"/>
                    </a:lnTo>
                    <a:lnTo>
                      <a:pt x="351" y="255"/>
                    </a:lnTo>
                  </a:path>
                </a:pathLst>
              </a:custGeom>
              <a:gradFill rotWithShape="0">
                <a:gsLst>
                  <a:gs pos="0">
                    <a:srgbClr val="FF6633"/>
                  </a:gs>
                  <a:gs pos="100000">
                    <a:srgbClr val="FF6633">
                      <a:gamma/>
                      <a:tint val="70196"/>
                      <a:invGamma/>
                    </a:srgbClr>
                  </a:gs>
                </a:gsLst>
                <a:lin ang="5400000" scaled="1"/>
              </a:gradFill>
              <a:ln w="12700" cap="rnd" cmpd="sng">
                <a:solidFill>
                  <a:srgbClr val="FF6633"/>
                </a:solidFill>
                <a:prstDash val="solid"/>
                <a:round/>
                <a:headEnd/>
                <a:tailEnd/>
              </a:ln>
              <a:effectLst/>
            </p:spPr>
            <p:txBody>
              <a:bodyPr/>
              <a:lstStyle/>
              <a:p>
                <a:endParaRPr lang="es-MX"/>
              </a:p>
            </p:txBody>
          </p:sp>
          <p:sp>
            <p:nvSpPr>
              <p:cNvPr id="284708" name="Freeform 36"/>
              <p:cNvSpPr>
                <a:spLocks/>
              </p:cNvSpPr>
              <p:nvPr/>
            </p:nvSpPr>
            <p:spPr bwMode="blackGray">
              <a:xfrm>
                <a:off x="2960" y="1954"/>
                <a:ext cx="212" cy="249"/>
              </a:xfrm>
              <a:custGeom>
                <a:avLst/>
                <a:gdLst/>
                <a:ahLst/>
                <a:cxnLst>
                  <a:cxn ang="0">
                    <a:pos x="0" y="0"/>
                  </a:cxn>
                  <a:cxn ang="0">
                    <a:pos x="7" y="1"/>
                  </a:cxn>
                  <a:cxn ang="0">
                    <a:pos x="12" y="4"/>
                  </a:cxn>
                  <a:cxn ang="0">
                    <a:pos x="24" y="8"/>
                  </a:cxn>
                  <a:cxn ang="0">
                    <a:pos x="34" y="14"/>
                  </a:cxn>
                  <a:cxn ang="0">
                    <a:pos x="48" y="19"/>
                  </a:cxn>
                  <a:cxn ang="0">
                    <a:pos x="62" y="28"/>
                  </a:cxn>
                  <a:cxn ang="0">
                    <a:pos x="77" y="37"/>
                  </a:cxn>
                  <a:cxn ang="0">
                    <a:pos x="92" y="48"/>
                  </a:cxn>
                  <a:cxn ang="0">
                    <a:pos x="108" y="58"/>
                  </a:cxn>
                  <a:cxn ang="0">
                    <a:pos x="125" y="71"/>
                  </a:cxn>
                  <a:cxn ang="0">
                    <a:pos x="143" y="87"/>
                  </a:cxn>
                  <a:cxn ang="0">
                    <a:pos x="155" y="102"/>
                  </a:cxn>
                  <a:cxn ang="0">
                    <a:pos x="162" y="110"/>
                  </a:cxn>
                  <a:cxn ang="0">
                    <a:pos x="169" y="117"/>
                  </a:cxn>
                  <a:cxn ang="0">
                    <a:pos x="176" y="127"/>
                  </a:cxn>
                  <a:cxn ang="0">
                    <a:pos x="181" y="136"/>
                  </a:cxn>
                  <a:cxn ang="0">
                    <a:pos x="189" y="146"/>
                  </a:cxn>
                  <a:cxn ang="0">
                    <a:pos x="191" y="156"/>
                  </a:cxn>
                  <a:cxn ang="0">
                    <a:pos x="196" y="167"/>
                  </a:cxn>
                  <a:cxn ang="0">
                    <a:pos x="201" y="178"/>
                  </a:cxn>
                  <a:cxn ang="0">
                    <a:pos x="203" y="188"/>
                  </a:cxn>
                  <a:cxn ang="0">
                    <a:pos x="208" y="200"/>
                  </a:cxn>
                  <a:cxn ang="0">
                    <a:pos x="208" y="212"/>
                  </a:cxn>
                  <a:cxn ang="0">
                    <a:pos x="211" y="224"/>
                  </a:cxn>
                  <a:cxn ang="0">
                    <a:pos x="211" y="236"/>
                  </a:cxn>
                  <a:cxn ang="0">
                    <a:pos x="211" y="248"/>
                  </a:cxn>
                  <a:cxn ang="0">
                    <a:pos x="211" y="248"/>
                  </a:cxn>
                  <a:cxn ang="0">
                    <a:pos x="211" y="244"/>
                  </a:cxn>
                  <a:cxn ang="0">
                    <a:pos x="211" y="242"/>
                  </a:cxn>
                  <a:cxn ang="0">
                    <a:pos x="211" y="239"/>
                  </a:cxn>
                  <a:cxn ang="0">
                    <a:pos x="211" y="233"/>
                  </a:cxn>
                  <a:cxn ang="0">
                    <a:pos x="206" y="227"/>
                  </a:cxn>
                  <a:cxn ang="0">
                    <a:pos x="205" y="222"/>
                  </a:cxn>
                  <a:cxn ang="0">
                    <a:pos x="205" y="213"/>
                  </a:cxn>
                  <a:cxn ang="0">
                    <a:pos x="201" y="204"/>
                  </a:cxn>
                  <a:cxn ang="0">
                    <a:pos x="199" y="195"/>
                  </a:cxn>
                  <a:cxn ang="0">
                    <a:pos x="193" y="186"/>
                  </a:cxn>
                  <a:cxn ang="0">
                    <a:pos x="191" y="175"/>
                  </a:cxn>
                  <a:cxn ang="0">
                    <a:pos x="184" y="165"/>
                  </a:cxn>
                  <a:cxn ang="0">
                    <a:pos x="179" y="154"/>
                  </a:cxn>
                  <a:cxn ang="0">
                    <a:pos x="174" y="143"/>
                  </a:cxn>
                  <a:cxn ang="0">
                    <a:pos x="167" y="133"/>
                  </a:cxn>
                  <a:cxn ang="0">
                    <a:pos x="157" y="121"/>
                  </a:cxn>
                  <a:cxn ang="0">
                    <a:pos x="148" y="110"/>
                  </a:cxn>
                  <a:cxn ang="0">
                    <a:pos x="138" y="98"/>
                  </a:cxn>
                  <a:cxn ang="0">
                    <a:pos x="128" y="87"/>
                  </a:cxn>
                  <a:cxn ang="0">
                    <a:pos x="114" y="75"/>
                  </a:cxn>
                  <a:cxn ang="0">
                    <a:pos x="99" y="64"/>
                  </a:cxn>
                  <a:cxn ang="0">
                    <a:pos x="87" y="53"/>
                  </a:cxn>
                  <a:cxn ang="0">
                    <a:pos x="70" y="43"/>
                  </a:cxn>
                  <a:cxn ang="0">
                    <a:pos x="51" y="32"/>
                  </a:cxn>
                  <a:cxn ang="0">
                    <a:pos x="31" y="23"/>
                  </a:cxn>
                  <a:cxn ang="0">
                    <a:pos x="12" y="15"/>
                  </a:cxn>
                  <a:cxn ang="0">
                    <a:pos x="0" y="5"/>
                  </a:cxn>
                </a:cxnLst>
                <a:rect l="0" t="0" r="r" b="b"/>
                <a:pathLst>
                  <a:path w="212" h="249">
                    <a:moveTo>
                      <a:pt x="0" y="0"/>
                    </a:moveTo>
                    <a:lnTo>
                      <a:pt x="0" y="0"/>
                    </a:lnTo>
                    <a:lnTo>
                      <a:pt x="0" y="0"/>
                    </a:lnTo>
                    <a:lnTo>
                      <a:pt x="0" y="0"/>
                    </a:lnTo>
                    <a:lnTo>
                      <a:pt x="0" y="0"/>
                    </a:lnTo>
                    <a:lnTo>
                      <a:pt x="0" y="0"/>
                    </a:lnTo>
                    <a:lnTo>
                      <a:pt x="0" y="0"/>
                    </a:lnTo>
                    <a:lnTo>
                      <a:pt x="2" y="1"/>
                    </a:lnTo>
                    <a:lnTo>
                      <a:pt x="2" y="1"/>
                    </a:lnTo>
                    <a:lnTo>
                      <a:pt x="2" y="1"/>
                    </a:lnTo>
                    <a:lnTo>
                      <a:pt x="2" y="1"/>
                    </a:lnTo>
                    <a:lnTo>
                      <a:pt x="2" y="1"/>
                    </a:lnTo>
                    <a:lnTo>
                      <a:pt x="7" y="1"/>
                    </a:lnTo>
                    <a:lnTo>
                      <a:pt x="7" y="1"/>
                    </a:lnTo>
                    <a:lnTo>
                      <a:pt x="7" y="1"/>
                    </a:lnTo>
                    <a:lnTo>
                      <a:pt x="7" y="1"/>
                    </a:lnTo>
                    <a:lnTo>
                      <a:pt x="9" y="2"/>
                    </a:lnTo>
                    <a:lnTo>
                      <a:pt x="9" y="2"/>
                    </a:lnTo>
                    <a:lnTo>
                      <a:pt x="9" y="2"/>
                    </a:lnTo>
                    <a:lnTo>
                      <a:pt x="12" y="4"/>
                    </a:lnTo>
                    <a:lnTo>
                      <a:pt x="12" y="4"/>
                    </a:lnTo>
                    <a:lnTo>
                      <a:pt x="14" y="5"/>
                    </a:lnTo>
                    <a:lnTo>
                      <a:pt x="14" y="5"/>
                    </a:lnTo>
                    <a:lnTo>
                      <a:pt x="17" y="7"/>
                    </a:lnTo>
                    <a:lnTo>
                      <a:pt x="17" y="7"/>
                    </a:lnTo>
                    <a:lnTo>
                      <a:pt x="19" y="8"/>
                    </a:lnTo>
                    <a:lnTo>
                      <a:pt x="19" y="8"/>
                    </a:lnTo>
                    <a:lnTo>
                      <a:pt x="24" y="8"/>
                    </a:lnTo>
                    <a:lnTo>
                      <a:pt x="24" y="8"/>
                    </a:lnTo>
                    <a:lnTo>
                      <a:pt x="26" y="9"/>
                    </a:lnTo>
                    <a:lnTo>
                      <a:pt x="26" y="9"/>
                    </a:lnTo>
                    <a:lnTo>
                      <a:pt x="28" y="11"/>
                    </a:lnTo>
                    <a:lnTo>
                      <a:pt x="31" y="12"/>
                    </a:lnTo>
                    <a:lnTo>
                      <a:pt x="31" y="12"/>
                    </a:lnTo>
                    <a:lnTo>
                      <a:pt x="34" y="14"/>
                    </a:lnTo>
                    <a:lnTo>
                      <a:pt x="36" y="15"/>
                    </a:lnTo>
                    <a:lnTo>
                      <a:pt x="36" y="15"/>
                    </a:lnTo>
                    <a:lnTo>
                      <a:pt x="38" y="16"/>
                    </a:lnTo>
                    <a:lnTo>
                      <a:pt x="41" y="18"/>
                    </a:lnTo>
                    <a:lnTo>
                      <a:pt x="41" y="18"/>
                    </a:lnTo>
                    <a:lnTo>
                      <a:pt x="43" y="19"/>
                    </a:lnTo>
                    <a:lnTo>
                      <a:pt x="48" y="19"/>
                    </a:lnTo>
                    <a:lnTo>
                      <a:pt x="51" y="21"/>
                    </a:lnTo>
                    <a:lnTo>
                      <a:pt x="51" y="21"/>
                    </a:lnTo>
                    <a:lnTo>
                      <a:pt x="53" y="22"/>
                    </a:lnTo>
                    <a:lnTo>
                      <a:pt x="55" y="24"/>
                    </a:lnTo>
                    <a:lnTo>
                      <a:pt x="58" y="25"/>
                    </a:lnTo>
                    <a:lnTo>
                      <a:pt x="60" y="26"/>
                    </a:lnTo>
                    <a:lnTo>
                      <a:pt x="62" y="28"/>
                    </a:lnTo>
                    <a:lnTo>
                      <a:pt x="62" y="28"/>
                    </a:lnTo>
                    <a:lnTo>
                      <a:pt x="65" y="29"/>
                    </a:lnTo>
                    <a:lnTo>
                      <a:pt x="67" y="31"/>
                    </a:lnTo>
                    <a:lnTo>
                      <a:pt x="70" y="32"/>
                    </a:lnTo>
                    <a:lnTo>
                      <a:pt x="72" y="34"/>
                    </a:lnTo>
                    <a:lnTo>
                      <a:pt x="75" y="35"/>
                    </a:lnTo>
                    <a:lnTo>
                      <a:pt x="77" y="37"/>
                    </a:lnTo>
                    <a:lnTo>
                      <a:pt x="79" y="38"/>
                    </a:lnTo>
                    <a:lnTo>
                      <a:pt x="82" y="39"/>
                    </a:lnTo>
                    <a:lnTo>
                      <a:pt x="84" y="41"/>
                    </a:lnTo>
                    <a:lnTo>
                      <a:pt x="87" y="42"/>
                    </a:lnTo>
                    <a:lnTo>
                      <a:pt x="89" y="44"/>
                    </a:lnTo>
                    <a:lnTo>
                      <a:pt x="92" y="45"/>
                    </a:lnTo>
                    <a:lnTo>
                      <a:pt x="92" y="48"/>
                    </a:lnTo>
                    <a:lnTo>
                      <a:pt x="94" y="50"/>
                    </a:lnTo>
                    <a:lnTo>
                      <a:pt x="96" y="51"/>
                    </a:lnTo>
                    <a:lnTo>
                      <a:pt x="99" y="52"/>
                    </a:lnTo>
                    <a:lnTo>
                      <a:pt x="101" y="54"/>
                    </a:lnTo>
                    <a:lnTo>
                      <a:pt x="104" y="55"/>
                    </a:lnTo>
                    <a:lnTo>
                      <a:pt x="106" y="57"/>
                    </a:lnTo>
                    <a:lnTo>
                      <a:pt x="108" y="58"/>
                    </a:lnTo>
                    <a:lnTo>
                      <a:pt x="111" y="60"/>
                    </a:lnTo>
                    <a:lnTo>
                      <a:pt x="114" y="64"/>
                    </a:lnTo>
                    <a:lnTo>
                      <a:pt x="115" y="65"/>
                    </a:lnTo>
                    <a:lnTo>
                      <a:pt x="118" y="67"/>
                    </a:lnTo>
                    <a:lnTo>
                      <a:pt x="121" y="68"/>
                    </a:lnTo>
                    <a:lnTo>
                      <a:pt x="123" y="70"/>
                    </a:lnTo>
                    <a:lnTo>
                      <a:pt x="125" y="71"/>
                    </a:lnTo>
                    <a:lnTo>
                      <a:pt x="125" y="74"/>
                    </a:lnTo>
                    <a:lnTo>
                      <a:pt x="131" y="77"/>
                    </a:lnTo>
                    <a:lnTo>
                      <a:pt x="133" y="78"/>
                    </a:lnTo>
                    <a:lnTo>
                      <a:pt x="135" y="80"/>
                    </a:lnTo>
                    <a:lnTo>
                      <a:pt x="135" y="82"/>
                    </a:lnTo>
                    <a:lnTo>
                      <a:pt x="138" y="84"/>
                    </a:lnTo>
                    <a:lnTo>
                      <a:pt x="143" y="87"/>
                    </a:lnTo>
                    <a:lnTo>
                      <a:pt x="145" y="88"/>
                    </a:lnTo>
                    <a:lnTo>
                      <a:pt x="145" y="91"/>
                    </a:lnTo>
                    <a:lnTo>
                      <a:pt x="148" y="92"/>
                    </a:lnTo>
                    <a:lnTo>
                      <a:pt x="150" y="94"/>
                    </a:lnTo>
                    <a:lnTo>
                      <a:pt x="152" y="98"/>
                    </a:lnTo>
                    <a:lnTo>
                      <a:pt x="155" y="100"/>
                    </a:lnTo>
                    <a:lnTo>
                      <a:pt x="155" y="102"/>
                    </a:lnTo>
                    <a:lnTo>
                      <a:pt x="155" y="102"/>
                    </a:lnTo>
                    <a:lnTo>
                      <a:pt x="157" y="104"/>
                    </a:lnTo>
                    <a:lnTo>
                      <a:pt x="157" y="104"/>
                    </a:lnTo>
                    <a:lnTo>
                      <a:pt x="160" y="106"/>
                    </a:lnTo>
                    <a:lnTo>
                      <a:pt x="162" y="107"/>
                    </a:lnTo>
                    <a:lnTo>
                      <a:pt x="160" y="109"/>
                    </a:lnTo>
                    <a:lnTo>
                      <a:pt x="162" y="110"/>
                    </a:lnTo>
                    <a:lnTo>
                      <a:pt x="165" y="111"/>
                    </a:lnTo>
                    <a:lnTo>
                      <a:pt x="165" y="111"/>
                    </a:lnTo>
                    <a:lnTo>
                      <a:pt x="167" y="113"/>
                    </a:lnTo>
                    <a:lnTo>
                      <a:pt x="165" y="114"/>
                    </a:lnTo>
                    <a:lnTo>
                      <a:pt x="167" y="116"/>
                    </a:lnTo>
                    <a:lnTo>
                      <a:pt x="169" y="117"/>
                    </a:lnTo>
                    <a:lnTo>
                      <a:pt x="169" y="117"/>
                    </a:lnTo>
                    <a:lnTo>
                      <a:pt x="169" y="119"/>
                    </a:lnTo>
                    <a:lnTo>
                      <a:pt x="172" y="121"/>
                    </a:lnTo>
                    <a:lnTo>
                      <a:pt x="172" y="121"/>
                    </a:lnTo>
                    <a:lnTo>
                      <a:pt x="174" y="123"/>
                    </a:lnTo>
                    <a:lnTo>
                      <a:pt x="174" y="126"/>
                    </a:lnTo>
                    <a:lnTo>
                      <a:pt x="174" y="126"/>
                    </a:lnTo>
                    <a:lnTo>
                      <a:pt x="176" y="127"/>
                    </a:lnTo>
                    <a:lnTo>
                      <a:pt x="174" y="128"/>
                    </a:lnTo>
                    <a:lnTo>
                      <a:pt x="176" y="130"/>
                    </a:lnTo>
                    <a:lnTo>
                      <a:pt x="179" y="131"/>
                    </a:lnTo>
                    <a:lnTo>
                      <a:pt x="179" y="131"/>
                    </a:lnTo>
                    <a:lnTo>
                      <a:pt x="179" y="134"/>
                    </a:lnTo>
                    <a:lnTo>
                      <a:pt x="181" y="136"/>
                    </a:lnTo>
                    <a:lnTo>
                      <a:pt x="181" y="136"/>
                    </a:lnTo>
                    <a:lnTo>
                      <a:pt x="181" y="138"/>
                    </a:lnTo>
                    <a:lnTo>
                      <a:pt x="184" y="140"/>
                    </a:lnTo>
                    <a:lnTo>
                      <a:pt x="184" y="140"/>
                    </a:lnTo>
                    <a:lnTo>
                      <a:pt x="184" y="143"/>
                    </a:lnTo>
                    <a:lnTo>
                      <a:pt x="186" y="144"/>
                    </a:lnTo>
                    <a:lnTo>
                      <a:pt x="186" y="144"/>
                    </a:lnTo>
                    <a:lnTo>
                      <a:pt x="189" y="146"/>
                    </a:lnTo>
                    <a:lnTo>
                      <a:pt x="189" y="148"/>
                    </a:lnTo>
                    <a:lnTo>
                      <a:pt x="189" y="148"/>
                    </a:lnTo>
                    <a:lnTo>
                      <a:pt x="189" y="151"/>
                    </a:lnTo>
                    <a:lnTo>
                      <a:pt x="191" y="153"/>
                    </a:lnTo>
                    <a:lnTo>
                      <a:pt x="191" y="153"/>
                    </a:lnTo>
                    <a:lnTo>
                      <a:pt x="191" y="156"/>
                    </a:lnTo>
                    <a:lnTo>
                      <a:pt x="191" y="156"/>
                    </a:lnTo>
                    <a:lnTo>
                      <a:pt x="193" y="157"/>
                    </a:lnTo>
                    <a:lnTo>
                      <a:pt x="193" y="160"/>
                    </a:lnTo>
                    <a:lnTo>
                      <a:pt x="193" y="160"/>
                    </a:lnTo>
                    <a:lnTo>
                      <a:pt x="196" y="161"/>
                    </a:lnTo>
                    <a:lnTo>
                      <a:pt x="196" y="165"/>
                    </a:lnTo>
                    <a:lnTo>
                      <a:pt x="196" y="165"/>
                    </a:lnTo>
                    <a:lnTo>
                      <a:pt x="196" y="167"/>
                    </a:lnTo>
                    <a:lnTo>
                      <a:pt x="198" y="168"/>
                    </a:lnTo>
                    <a:lnTo>
                      <a:pt x="198" y="168"/>
                    </a:lnTo>
                    <a:lnTo>
                      <a:pt x="199" y="172"/>
                    </a:lnTo>
                    <a:lnTo>
                      <a:pt x="201" y="173"/>
                    </a:lnTo>
                    <a:lnTo>
                      <a:pt x="199" y="175"/>
                    </a:lnTo>
                    <a:lnTo>
                      <a:pt x="201" y="175"/>
                    </a:lnTo>
                    <a:lnTo>
                      <a:pt x="201" y="178"/>
                    </a:lnTo>
                    <a:lnTo>
                      <a:pt x="201" y="178"/>
                    </a:lnTo>
                    <a:lnTo>
                      <a:pt x="203" y="180"/>
                    </a:lnTo>
                    <a:lnTo>
                      <a:pt x="203" y="183"/>
                    </a:lnTo>
                    <a:lnTo>
                      <a:pt x="203" y="183"/>
                    </a:lnTo>
                    <a:lnTo>
                      <a:pt x="203" y="186"/>
                    </a:lnTo>
                    <a:lnTo>
                      <a:pt x="206" y="187"/>
                    </a:lnTo>
                    <a:lnTo>
                      <a:pt x="203" y="188"/>
                    </a:lnTo>
                    <a:lnTo>
                      <a:pt x="206" y="190"/>
                    </a:lnTo>
                    <a:lnTo>
                      <a:pt x="205" y="193"/>
                    </a:lnTo>
                    <a:lnTo>
                      <a:pt x="205" y="193"/>
                    </a:lnTo>
                    <a:lnTo>
                      <a:pt x="205" y="196"/>
                    </a:lnTo>
                    <a:lnTo>
                      <a:pt x="205" y="196"/>
                    </a:lnTo>
                    <a:lnTo>
                      <a:pt x="205" y="199"/>
                    </a:lnTo>
                    <a:lnTo>
                      <a:pt x="208" y="200"/>
                    </a:lnTo>
                    <a:lnTo>
                      <a:pt x="205" y="202"/>
                    </a:lnTo>
                    <a:lnTo>
                      <a:pt x="208" y="203"/>
                    </a:lnTo>
                    <a:lnTo>
                      <a:pt x="208" y="206"/>
                    </a:lnTo>
                    <a:lnTo>
                      <a:pt x="208" y="206"/>
                    </a:lnTo>
                    <a:lnTo>
                      <a:pt x="208" y="209"/>
                    </a:lnTo>
                    <a:lnTo>
                      <a:pt x="211" y="210"/>
                    </a:lnTo>
                    <a:lnTo>
                      <a:pt x="208" y="212"/>
                    </a:lnTo>
                    <a:lnTo>
                      <a:pt x="211" y="213"/>
                    </a:lnTo>
                    <a:lnTo>
                      <a:pt x="211" y="216"/>
                    </a:lnTo>
                    <a:lnTo>
                      <a:pt x="208" y="217"/>
                    </a:lnTo>
                    <a:lnTo>
                      <a:pt x="211" y="219"/>
                    </a:lnTo>
                    <a:lnTo>
                      <a:pt x="211" y="222"/>
                    </a:lnTo>
                    <a:lnTo>
                      <a:pt x="211" y="222"/>
                    </a:lnTo>
                    <a:lnTo>
                      <a:pt x="211" y="224"/>
                    </a:lnTo>
                    <a:lnTo>
                      <a:pt x="211" y="227"/>
                    </a:lnTo>
                    <a:lnTo>
                      <a:pt x="211" y="227"/>
                    </a:lnTo>
                    <a:lnTo>
                      <a:pt x="211" y="231"/>
                    </a:lnTo>
                    <a:lnTo>
                      <a:pt x="211" y="231"/>
                    </a:lnTo>
                    <a:lnTo>
                      <a:pt x="211" y="233"/>
                    </a:lnTo>
                    <a:lnTo>
                      <a:pt x="211" y="236"/>
                    </a:lnTo>
                    <a:lnTo>
                      <a:pt x="211" y="236"/>
                    </a:lnTo>
                    <a:lnTo>
                      <a:pt x="211" y="239"/>
                    </a:lnTo>
                    <a:lnTo>
                      <a:pt x="211" y="242"/>
                    </a:lnTo>
                    <a:lnTo>
                      <a:pt x="211" y="242"/>
                    </a:lnTo>
                    <a:lnTo>
                      <a:pt x="211" y="244"/>
                    </a:lnTo>
                    <a:lnTo>
                      <a:pt x="211" y="248"/>
                    </a:lnTo>
                    <a:lnTo>
                      <a:pt x="211" y="248"/>
                    </a:lnTo>
                    <a:lnTo>
                      <a:pt x="211" y="248"/>
                    </a:lnTo>
                    <a:lnTo>
                      <a:pt x="211" y="248"/>
                    </a:lnTo>
                    <a:lnTo>
                      <a:pt x="211" y="248"/>
                    </a:lnTo>
                    <a:lnTo>
                      <a:pt x="211" y="248"/>
                    </a:lnTo>
                    <a:lnTo>
                      <a:pt x="211" y="248"/>
                    </a:lnTo>
                    <a:lnTo>
                      <a:pt x="211" y="248"/>
                    </a:lnTo>
                    <a:lnTo>
                      <a:pt x="211" y="248"/>
                    </a:lnTo>
                    <a:lnTo>
                      <a:pt x="211" y="248"/>
                    </a:lnTo>
                    <a:lnTo>
                      <a:pt x="211" y="248"/>
                    </a:lnTo>
                    <a:lnTo>
                      <a:pt x="211" y="248"/>
                    </a:lnTo>
                    <a:lnTo>
                      <a:pt x="211" y="248"/>
                    </a:lnTo>
                    <a:lnTo>
                      <a:pt x="211" y="248"/>
                    </a:lnTo>
                    <a:lnTo>
                      <a:pt x="209" y="246"/>
                    </a:lnTo>
                    <a:lnTo>
                      <a:pt x="211" y="244"/>
                    </a:lnTo>
                    <a:lnTo>
                      <a:pt x="211" y="244"/>
                    </a:lnTo>
                    <a:lnTo>
                      <a:pt x="211" y="244"/>
                    </a:lnTo>
                    <a:lnTo>
                      <a:pt x="211" y="244"/>
                    </a:lnTo>
                    <a:lnTo>
                      <a:pt x="211" y="244"/>
                    </a:lnTo>
                    <a:lnTo>
                      <a:pt x="211" y="244"/>
                    </a:lnTo>
                    <a:lnTo>
                      <a:pt x="209" y="243"/>
                    </a:lnTo>
                    <a:lnTo>
                      <a:pt x="209" y="243"/>
                    </a:lnTo>
                    <a:lnTo>
                      <a:pt x="211" y="242"/>
                    </a:lnTo>
                    <a:lnTo>
                      <a:pt x="211" y="242"/>
                    </a:lnTo>
                    <a:lnTo>
                      <a:pt x="211" y="242"/>
                    </a:lnTo>
                    <a:lnTo>
                      <a:pt x="211" y="242"/>
                    </a:lnTo>
                    <a:lnTo>
                      <a:pt x="209" y="241"/>
                    </a:lnTo>
                    <a:lnTo>
                      <a:pt x="211" y="239"/>
                    </a:lnTo>
                    <a:lnTo>
                      <a:pt x="211" y="239"/>
                    </a:lnTo>
                    <a:lnTo>
                      <a:pt x="211" y="239"/>
                    </a:lnTo>
                    <a:lnTo>
                      <a:pt x="209" y="237"/>
                    </a:lnTo>
                    <a:lnTo>
                      <a:pt x="209" y="237"/>
                    </a:lnTo>
                    <a:lnTo>
                      <a:pt x="211" y="236"/>
                    </a:lnTo>
                    <a:lnTo>
                      <a:pt x="211" y="236"/>
                    </a:lnTo>
                    <a:lnTo>
                      <a:pt x="209" y="234"/>
                    </a:lnTo>
                    <a:lnTo>
                      <a:pt x="209" y="234"/>
                    </a:lnTo>
                    <a:lnTo>
                      <a:pt x="211" y="233"/>
                    </a:lnTo>
                    <a:lnTo>
                      <a:pt x="209" y="231"/>
                    </a:lnTo>
                    <a:lnTo>
                      <a:pt x="209" y="231"/>
                    </a:lnTo>
                    <a:lnTo>
                      <a:pt x="209" y="231"/>
                    </a:lnTo>
                    <a:lnTo>
                      <a:pt x="209" y="229"/>
                    </a:lnTo>
                    <a:lnTo>
                      <a:pt x="209" y="229"/>
                    </a:lnTo>
                    <a:lnTo>
                      <a:pt x="209" y="229"/>
                    </a:lnTo>
                    <a:lnTo>
                      <a:pt x="206" y="227"/>
                    </a:lnTo>
                    <a:lnTo>
                      <a:pt x="208" y="226"/>
                    </a:lnTo>
                    <a:lnTo>
                      <a:pt x="208" y="226"/>
                    </a:lnTo>
                    <a:lnTo>
                      <a:pt x="205" y="224"/>
                    </a:lnTo>
                    <a:lnTo>
                      <a:pt x="208" y="223"/>
                    </a:lnTo>
                    <a:lnTo>
                      <a:pt x="205" y="222"/>
                    </a:lnTo>
                    <a:lnTo>
                      <a:pt x="205" y="222"/>
                    </a:lnTo>
                    <a:lnTo>
                      <a:pt x="205" y="222"/>
                    </a:lnTo>
                    <a:lnTo>
                      <a:pt x="205" y="219"/>
                    </a:lnTo>
                    <a:lnTo>
                      <a:pt x="205" y="219"/>
                    </a:lnTo>
                    <a:lnTo>
                      <a:pt x="203" y="217"/>
                    </a:lnTo>
                    <a:lnTo>
                      <a:pt x="205" y="216"/>
                    </a:lnTo>
                    <a:lnTo>
                      <a:pt x="203" y="214"/>
                    </a:lnTo>
                    <a:lnTo>
                      <a:pt x="203" y="214"/>
                    </a:lnTo>
                    <a:lnTo>
                      <a:pt x="205" y="213"/>
                    </a:lnTo>
                    <a:lnTo>
                      <a:pt x="203" y="212"/>
                    </a:lnTo>
                    <a:lnTo>
                      <a:pt x="203" y="212"/>
                    </a:lnTo>
                    <a:lnTo>
                      <a:pt x="203" y="209"/>
                    </a:lnTo>
                    <a:lnTo>
                      <a:pt x="203" y="209"/>
                    </a:lnTo>
                    <a:lnTo>
                      <a:pt x="201" y="207"/>
                    </a:lnTo>
                    <a:lnTo>
                      <a:pt x="203" y="206"/>
                    </a:lnTo>
                    <a:lnTo>
                      <a:pt x="201" y="204"/>
                    </a:lnTo>
                    <a:lnTo>
                      <a:pt x="201" y="204"/>
                    </a:lnTo>
                    <a:lnTo>
                      <a:pt x="201" y="202"/>
                    </a:lnTo>
                    <a:lnTo>
                      <a:pt x="201" y="202"/>
                    </a:lnTo>
                    <a:lnTo>
                      <a:pt x="198" y="200"/>
                    </a:lnTo>
                    <a:lnTo>
                      <a:pt x="201" y="199"/>
                    </a:lnTo>
                    <a:lnTo>
                      <a:pt x="198" y="197"/>
                    </a:lnTo>
                    <a:lnTo>
                      <a:pt x="199" y="195"/>
                    </a:lnTo>
                    <a:lnTo>
                      <a:pt x="199" y="195"/>
                    </a:lnTo>
                    <a:lnTo>
                      <a:pt x="196" y="193"/>
                    </a:lnTo>
                    <a:lnTo>
                      <a:pt x="199" y="192"/>
                    </a:lnTo>
                    <a:lnTo>
                      <a:pt x="196" y="190"/>
                    </a:lnTo>
                    <a:lnTo>
                      <a:pt x="196" y="190"/>
                    </a:lnTo>
                    <a:lnTo>
                      <a:pt x="196" y="187"/>
                    </a:lnTo>
                    <a:lnTo>
                      <a:pt x="193" y="186"/>
                    </a:lnTo>
                    <a:lnTo>
                      <a:pt x="196" y="185"/>
                    </a:lnTo>
                    <a:lnTo>
                      <a:pt x="193" y="183"/>
                    </a:lnTo>
                    <a:lnTo>
                      <a:pt x="193" y="183"/>
                    </a:lnTo>
                    <a:lnTo>
                      <a:pt x="193" y="180"/>
                    </a:lnTo>
                    <a:lnTo>
                      <a:pt x="191" y="178"/>
                    </a:lnTo>
                    <a:lnTo>
                      <a:pt x="191" y="178"/>
                    </a:lnTo>
                    <a:lnTo>
                      <a:pt x="191" y="175"/>
                    </a:lnTo>
                    <a:lnTo>
                      <a:pt x="189" y="175"/>
                    </a:lnTo>
                    <a:lnTo>
                      <a:pt x="191" y="173"/>
                    </a:lnTo>
                    <a:lnTo>
                      <a:pt x="189" y="172"/>
                    </a:lnTo>
                    <a:lnTo>
                      <a:pt x="186" y="170"/>
                    </a:lnTo>
                    <a:lnTo>
                      <a:pt x="189" y="168"/>
                    </a:lnTo>
                    <a:lnTo>
                      <a:pt x="186" y="167"/>
                    </a:lnTo>
                    <a:lnTo>
                      <a:pt x="184" y="165"/>
                    </a:lnTo>
                    <a:lnTo>
                      <a:pt x="186" y="165"/>
                    </a:lnTo>
                    <a:lnTo>
                      <a:pt x="184" y="163"/>
                    </a:lnTo>
                    <a:lnTo>
                      <a:pt x="184" y="160"/>
                    </a:lnTo>
                    <a:lnTo>
                      <a:pt x="181" y="158"/>
                    </a:lnTo>
                    <a:lnTo>
                      <a:pt x="181" y="158"/>
                    </a:lnTo>
                    <a:lnTo>
                      <a:pt x="181" y="156"/>
                    </a:lnTo>
                    <a:lnTo>
                      <a:pt x="179" y="154"/>
                    </a:lnTo>
                    <a:lnTo>
                      <a:pt x="179" y="154"/>
                    </a:lnTo>
                    <a:lnTo>
                      <a:pt x="179" y="151"/>
                    </a:lnTo>
                    <a:lnTo>
                      <a:pt x="176" y="150"/>
                    </a:lnTo>
                    <a:lnTo>
                      <a:pt x="174" y="148"/>
                    </a:lnTo>
                    <a:lnTo>
                      <a:pt x="176" y="147"/>
                    </a:lnTo>
                    <a:lnTo>
                      <a:pt x="174" y="146"/>
                    </a:lnTo>
                    <a:lnTo>
                      <a:pt x="174" y="143"/>
                    </a:lnTo>
                    <a:lnTo>
                      <a:pt x="172" y="141"/>
                    </a:lnTo>
                    <a:lnTo>
                      <a:pt x="172" y="141"/>
                    </a:lnTo>
                    <a:lnTo>
                      <a:pt x="172" y="138"/>
                    </a:lnTo>
                    <a:lnTo>
                      <a:pt x="169" y="137"/>
                    </a:lnTo>
                    <a:lnTo>
                      <a:pt x="167" y="136"/>
                    </a:lnTo>
                    <a:lnTo>
                      <a:pt x="167" y="133"/>
                    </a:lnTo>
                    <a:lnTo>
                      <a:pt x="167" y="133"/>
                    </a:lnTo>
                    <a:lnTo>
                      <a:pt x="164" y="131"/>
                    </a:lnTo>
                    <a:lnTo>
                      <a:pt x="164" y="128"/>
                    </a:lnTo>
                    <a:lnTo>
                      <a:pt x="162" y="127"/>
                    </a:lnTo>
                    <a:lnTo>
                      <a:pt x="159" y="126"/>
                    </a:lnTo>
                    <a:lnTo>
                      <a:pt x="162" y="124"/>
                    </a:lnTo>
                    <a:lnTo>
                      <a:pt x="159" y="123"/>
                    </a:lnTo>
                    <a:lnTo>
                      <a:pt x="157" y="121"/>
                    </a:lnTo>
                    <a:lnTo>
                      <a:pt x="157" y="119"/>
                    </a:lnTo>
                    <a:lnTo>
                      <a:pt x="155" y="117"/>
                    </a:lnTo>
                    <a:lnTo>
                      <a:pt x="152" y="116"/>
                    </a:lnTo>
                    <a:lnTo>
                      <a:pt x="152" y="116"/>
                    </a:lnTo>
                    <a:lnTo>
                      <a:pt x="152" y="113"/>
                    </a:lnTo>
                    <a:lnTo>
                      <a:pt x="150" y="111"/>
                    </a:lnTo>
                    <a:lnTo>
                      <a:pt x="148" y="110"/>
                    </a:lnTo>
                    <a:lnTo>
                      <a:pt x="148" y="107"/>
                    </a:lnTo>
                    <a:lnTo>
                      <a:pt x="145" y="106"/>
                    </a:lnTo>
                    <a:lnTo>
                      <a:pt x="143" y="104"/>
                    </a:lnTo>
                    <a:lnTo>
                      <a:pt x="143" y="104"/>
                    </a:lnTo>
                    <a:lnTo>
                      <a:pt x="143" y="101"/>
                    </a:lnTo>
                    <a:lnTo>
                      <a:pt x="140" y="100"/>
                    </a:lnTo>
                    <a:lnTo>
                      <a:pt x="138" y="98"/>
                    </a:lnTo>
                    <a:lnTo>
                      <a:pt x="135" y="97"/>
                    </a:lnTo>
                    <a:lnTo>
                      <a:pt x="135" y="94"/>
                    </a:lnTo>
                    <a:lnTo>
                      <a:pt x="133" y="92"/>
                    </a:lnTo>
                    <a:lnTo>
                      <a:pt x="131" y="91"/>
                    </a:lnTo>
                    <a:lnTo>
                      <a:pt x="128" y="90"/>
                    </a:lnTo>
                    <a:lnTo>
                      <a:pt x="128" y="87"/>
                    </a:lnTo>
                    <a:lnTo>
                      <a:pt x="128" y="87"/>
                    </a:lnTo>
                    <a:lnTo>
                      <a:pt x="126" y="85"/>
                    </a:lnTo>
                    <a:lnTo>
                      <a:pt x="123" y="84"/>
                    </a:lnTo>
                    <a:lnTo>
                      <a:pt x="121" y="82"/>
                    </a:lnTo>
                    <a:lnTo>
                      <a:pt x="121" y="80"/>
                    </a:lnTo>
                    <a:lnTo>
                      <a:pt x="118" y="78"/>
                    </a:lnTo>
                    <a:lnTo>
                      <a:pt x="116" y="77"/>
                    </a:lnTo>
                    <a:lnTo>
                      <a:pt x="114" y="75"/>
                    </a:lnTo>
                    <a:lnTo>
                      <a:pt x="111" y="74"/>
                    </a:lnTo>
                    <a:lnTo>
                      <a:pt x="111" y="71"/>
                    </a:lnTo>
                    <a:lnTo>
                      <a:pt x="109" y="70"/>
                    </a:lnTo>
                    <a:lnTo>
                      <a:pt x="106" y="68"/>
                    </a:lnTo>
                    <a:lnTo>
                      <a:pt x="104" y="67"/>
                    </a:lnTo>
                    <a:lnTo>
                      <a:pt x="101" y="65"/>
                    </a:lnTo>
                    <a:lnTo>
                      <a:pt x="99" y="64"/>
                    </a:lnTo>
                    <a:lnTo>
                      <a:pt x="96" y="62"/>
                    </a:lnTo>
                    <a:lnTo>
                      <a:pt x="95" y="61"/>
                    </a:lnTo>
                    <a:lnTo>
                      <a:pt x="95" y="58"/>
                    </a:lnTo>
                    <a:lnTo>
                      <a:pt x="92" y="57"/>
                    </a:lnTo>
                    <a:lnTo>
                      <a:pt x="89" y="55"/>
                    </a:lnTo>
                    <a:lnTo>
                      <a:pt x="87" y="53"/>
                    </a:lnTo>
                    <a:lnTo>
                      <a:pt x="87" y="53"/>
                    </a:lnTo>
                    <a:lnTo>
                      <a:pt x="85" y="52"/>
                    </a:lnTo>
                    <a:lnTo>
                      <a:pt x="82" y="51"/>
                    </a:lnTo>
                    <a:lnTo>
                      <a:pt x="79" y="50"/>
                    </a:lnTo>
                    <a:lnTo>
                      <a:pt x="77" y="48"/>
                    </a:lnTo>
                    <a:lnTo>
                      <a:pt x="75" y="47"/>
                    </a:lnTo>
                    <a:lnTo>
                      <a:pt x="72" y="45"/>
                    </a:lnTo>
                    <a:lnTo>
                      <a:pt x="70" y="43"/>
                    </a:lnTo>
                    <a:lnTo>
                      <a:pt x="68" y="42"/>
                    </a:lnTo>
                    <a:lnTo>
                      <a:pt x="65" y="41"/>
                    </a:lnTo>
                    <a:lnTo>
                      <a:pt x="60" y="38"/>
                    </a:lnTo>
                    <a:lnTo>
                      <a:pt x="58" y="37"/>
                    </a:lnTo>
                    <a:lnTo>
                      <a:pt x="55" y="35"/>
                    </a:lnTo>
                    <a:lnTo>
                      <a:pt x="53" y="33"/>
                    </a:lnTo>
                    <a:lnTo>
                      <a:pt x="51" y="32"/>
                    </a:lnTo>
                    <a:lnTo>
                      <a:pt x="48" y="31"/>
                    </a:lnTo>
                    <a:lnTo>
                      <a:pt x="46" y="29"/>
                    </a:lnTo>
                    <a:lnTo>
                      <a:pt x="43" y="28"/>
                    </a:lnTo>
                    <a:lnTo>
                      <a:pt x="41" y="26"/>
                    </a:lnTo>
                    <a:lnTo>
                      <a:pt x="38" y="25"/>
                    </a:lnTo>
                    <a:lnTo>
                      <a:pt x="36" y="23"/>
                    </a:lnTo>
                    <a:lnTo>
                      <a:pt x="31" y="23"/>
                    </a:lnTo>
                    <a:lnTo>
                      <a:pt x="29" y="22"/>
                    </a:lnTo>
                    <a:lnTo>
                      <a:pt x="26" y="21"/>
                    </a:lnTo>
                    <a:lnTo>
                      <a:pt x="24" y="19"/>
                    </a:lnTo>
                    <a:lnTo>
                      <a:pt x="21" y="18"/>
                    </a:lnTo>
                    <a:lnTo>
                      <a:pt x="19" y="16"/>
                    </a:lnTo>
                    <a:lnTo>
                      <a:pt x="17" y="15"/>
                    </a:lnTo>
                    <a:lnTo>
                      <a:pt x="12" y="15"/>
                    </a:lnTo>
                    <a:lnTo>
                      <a:pt x="9" y="14"/>
                    </a:lnTo>
                    <a:lnTo>
                      <a:pt x="7" y="12"/>
                    </a:lnTo>
                    <a:lnTo>
                      <a:pt x="5" y="11"/>
                    </a:lnTo>
                    <a:lnTo>
                      <a:pt x="2" y="10"/>
                    </a:lnTo>
                    <a:lnTo>
                      <a:pt x="2" y="10"/>
                    </a:lnTo>
                    <a:lnTo>
                      <a:pt x="0" y="8"/>
                    </a:lnTo>
                    <a:lnTo>
                      <a:pt x="0" y="5"/>
                    </a:lnTo>
                    <a:lnTo>
                      <a:pt x="0" y="2"/>
                    </a:lnTo>
                    <a:lnTo>
                      <a:pt x="0" y="0"/>
                    </a:lnTo>
                    <a:lnTo>
                      <a:pt x="0" y="0"/>
                    </a:lnTo>
                    <a:lnTo>
                      <a:pt x="0" y="0"/>
                    </a:lnTo>
                  </a:path>
                </a:pathLst>
              </a:custGeom>
              <a:gradFill rotWithShape="0">
                <a:gsLst>
                  <a:gs pos="0">
                    <a:srgbClr val="FF6633"/>
                  </a:gs>
                  <a:gs pos="100000">
                    <a:srgbClr val="FF6633">
                      <a:gamma/>
                      <a:tint val="60000"/>
                      <a:invGamma/>
                    </a:srgbClr>
                  </a:gs>
                </a:gsLst>
                <a:lin ang="18900000" scaled="1"/>
              </a:gradFill>
              <a:ln w="12700" cap="rnd" cmpd="sng">
                <a:solidFill>
                  <a:srgbClr val="FF6633"/>
                </a:solidFill>
                <a:prstDash val="solid"/>
                <a:round/>
                <a:headEnd/>
                <a:tailEnd/>
              </a:ln>
              <a:effectLst/>
            </p:spPr>
            <p:txBody>
              <a:bodyPr/>
              <a:lstStyle/>
              <a:p>
                <a:endParaRPr lang="es-MX"/>
              </a:p>
            </p:txBody>
          </p:sp>
          <p:sp>
            <p:nvSpPr>
              <p:cNvPr id="284709" name="Freeform 37"/>
              <p:cNvSpPr>
                <a:spLocks/>
              </p:cNvSpPr>
              <p:nvPr/>
            </p:nvSpPr>
            <p:spPr bwMode="blackGray">
              <a:xfrm>
                <a:off x="3081" y="2202"/>
                <a:ext cx="156" cy="121"/>
              </a:xfrm>
              <a:custGeom>
                <a:avLst/>
                <a:gdLst/>
                <a:ahLst/>
                <a:cxnLst>
                  <a:cxn ang="0">
                    <a:pos x="0" y="27"/>
                  </a:cxn>
                  <a:cxn ang="0">
                    <a:pos x="2" y="0"/>
                  </a:cxn>
                  <a:cxn ang="0">
                    <a:pos x="155" y="90"/>
                  </a:cxn>
                  <a:cxn ang="0">
                    <a:pos x="155" y="120"/>
                  </a:cxn>
                  <a:cxn ang="0">
                    <a:pos x="0" y="27"/>
                  </a:cxn>
                </a:cxnLst>
                <a:rect l="0" t="0" r="r" b="b"/>
                <a:pathLst>
                  <a:path w="156" h="121">
                    <a:moveTo>
                      <a:pt x="0" y="27"/>
                    </a:moveTo>
                    <a:lnTo>
                      <a:pt x="2" y="0"/>
                    </a:lnTo>
                    <a:lnTo>
                      <a:pt x="155" y="90"/>
                    </a:lnTo>
                    <a:lnTo>
                      <a:pt x="155" y="120"/>
                    </a:lnTo>
                    <a:lnTo>
                      <a:pt x="0" y="27"/>
                    </a:lnTo>
                  </a:path>
                </a:pathLst>
              </a:custGeom>
              <a:gradFill rotWithShape="0">
                <a:gsLst>
                  <a:gs pos="0">
                    <a:srgbClr val="FF6633"/>
                  </a:gs>
                  <a:gs pos="100000">
                    <a:srgbClr val="FF6633">
                      <a:gamma/>
                      <a:tint val="89804"/>
                      <a:invGamma/>
                    </a:srgbClr>
                  </a:gs>
                </a:gsLst>
                <a:lin ang="18900000" scaled="1"/>
              </a:gradFill>
              <a:ln w="12700" cap="rnd" cmpd="sng">
                <a:solidFill>
                  <a:srgbClr val="FF6633"/>
                </a:solidFill>
                <a:prstDash val="solid"/>
                <a:round/>
                <a:headEnd/>
                <a:tailEnd/>
              </a:ln>
              <a:effectLst/>
            </p:spPr>
            <p:txBody>
              <a:bodyPr/>
              <a:lstStyle/>
              <a:p>
                <a:endParaRPr lang="es-MX"/>
              </a:p>
            </p:txBody>
          </p:sp>
          <p:sp>
            <p:nvSpPr>
              <p:cNvPr id="284710" name="Freeform 38"/>
              <p:cNvSpPr>
                <a:spLocks/>
              </p:cNvSpPr>
              <p:nvPr/>
            </p:nvSpPr>
            <p:spPr bwMode="blackGray">
              <a:xfrm>
                <a:off x="3236" y="2202"/>
                <a:ext cx="155" cy="121"/>
              </a:xfrm>
              <a:custGeom>
                <a:avLst/>
                <a:gdLst/>
                <a:ahLst/>
                <a:cxnLst>
                  <a:cxn ang="0">
                    <a:pos x="0" y="120"/>
                  </a:cxn>
                  <a:cxn ang="0">
                    <a:pos x="154" y="28"/>
                  </a:cxn>
                  <a:cxn ang="0">
                    <a:pos x="154" y="0"/>
                  </a:cxn>
                  <a:cxn ang="0">
                    <a:pos x="0" y="91"/>
                  </a:cxn>
                  <a:cxn ang="0">
                    <a:pos x="0" y="120"/>
                  </a:cxn>
                </a:cxnLst>
                <a:rect l="0" t="0" r="r" b="b"/>
                <a:pathLst>
                  <a:path w="155" h="121">
                    <a:moveTo>
                      <a:pt x="0" y="120"/>
                    </a:moveTo>
                    <a:lnTo>
                      <a:pt x="154" y="28"/>
                    </a:lnTo>
                    <a:lnTo>
                      <a:pt x="154" y="0"/>
                    </a:lnTo>
                    <a:lnTo>
                      <a:pt x="0" y="91"/>
                    </a:lnTo>
                    <a:lnTo>
                      <a:pt x="0" y="120"/>
                    </a:lnTo>
                  </a:path>
                </a:pathLst>
              </a:custGeom>
              <a:gradFill rotWithShape="0">
                <a:gsLst>
                  <a:gs pos="0">
                    <a:srgbClr val="FF6633">
                      <a:gamma/>
                      <a:tint val="70196"/>
                      <a:invGamma/>
                    </a:srgbClr>
                  </a:gs>
                  <a:gs pos="100000">
                    <a:srgbClr val="FF6633"/>
                  </a:gs>
                </a:gsLst>
                <a:lin ang="0" scaled="1"/>
              </a:gradFill>
              <a:ln w="12700" cap="rnd" cmpd="sng">
                <a:solidFill>
                  <a:srgbClr val="FF6633"/>
                </a:solidFill>
                <a:prstDash val="solid"/>
                <a:round/>
                <a:headEnd/>
                <a:tailEnd/>
              </a:ln>
              <a:effectLst/>
            </p:spPr>
            <p:txBody>
              <a:bodyPr/>
              <a:lstStyle/>
              <a:p>
                <a:endParaRPr lang="es-MX"/>
              </a:p>
            </p:txBody>
          </p:sp>
        </p:grpSp>
        <p:grpSp>
          <p:nvGrpSpPr>
            <p:cNvPr id="284711" name="Group 39"/>
            <p:cNvGrpSpPr>
              <a:grpSpLocks/>
            </p:cNvGrpSpPr>
            <p:nvPr/>
          </p:nvGrpSpPr>
          <p:grpSpPr bwMode="auto">
            <a:xfrm>
              <a:off x="2954" y="2358"/>
              <a:ext cx="675" cy="242"/>
              <a:chOff x="2954" y="2358"/>
              <a:chExt cx="675" cy="242"/>
            </a:xfrm>
          </p:grpSpPr>
          <p:sp>
            <p:nvSpPr>
              <p:cNvPr id="284712" name="Rectangle 40"/>
              <p:cNvSpPr>
                <a:spLocks noChangeArrowheads="1"/>
              </p:cNvSpPr>
              <p:nvPr/>
            </p:nvSpPr>
            <p:spPr bwMode="auto">
              <a:xfrm>
                <a:off x="2954" y="2358"/>
                <a:ext cx="675" cy="242"/>
              </a:xfrm>
              <a:prstGeom prst="rect">
                <a:avLst/>
              </a:prstGeom>
              <a:gradFill rotWithShape="0">
                <a:gsLst>
                  <a:gs pos="0">
                    <a:srgbClr val="FFCCCC"/>
                  </a:gs>
                  <a:gs pos="50000">
                    <a:srgbClr val="FFCCCC">
                      <a:gamma/>
                      <a:shade val="89804"/>
                      <a:invGamma/>
                    </a:srgbClr>
                  </a:gs>
                  <a:gs pos="100000">
                    <a:srgbClr val="FFCCCC"/>
                  </a:gs>
                </a:gsLst>
                <a:lin ang="5400000" scaled="1"/>
              </a:gradFill>
              <a:ln w="9525">
                <a:noFill/>
                <a:miter lim="800000"/>
                <a:headEnd/>
                <a:tailEnd/>
              </a:ln>
              <a:effectLst>
                <a:outerShdw dist="107763" dir="2700000" algn="ctr" rotWithShape="0">
                  <a:schemeClr val="bg2"/>
                </a:outerShdw>
              </a:effectLst>
            </p:spPr>
            <p:txBody>
              <a:bodyPr wrap="none" anchor="ctr"/>
              <a:lstStyle/>
              <a:p>
                <a:endParaRPr lang="es-MX"/>
              </a:p>
            </p:txBody>
          </p:sp>
          <p:sp>
            <p:nvSpPr>
              <p:cNvPr id="284713" name="Rectangle 41"/>
              <p:cNvSpPr>
                <a:spLocks noChangeArrowheads="1"/>
              </p:cNvSpPr>
              <p:nvPr/>
            </p:nvSpPr>
            <p:spPr bwMode="ltGray">
              <a:xfrm>
                <a:off x="3027" y="2432"/>
                <a:ext cx="529" cy="92"/>
              </a:xfrm>
              <a:prstGeom prst="rect">
                <a:avLst/>
              </a:prstGeom>
              <a:gradFill rotWithShape="0">
                <a:gsLst>
                  <a:gs pos="0">
                    <a:srgbClr val="6CF1FA"/>
                  </a:gs>
                  <a:gs pos="100000">
                    <a:srgbClr val="6CF1FA">
                      <a:gamma/>
                      <a:shade val="69804"/>
                      <a:invGamma/>
                    </a:srgbClr>
                  </a:gs>
                </a:gsLst>
                <a:lin ang="5400000" scaled="1"/>
              </a:gradFill>
              <a:ln w="12700">
                <a:solidFill>
                  <a:schemeClr val="bg2"/>
                </a:solidFill>
                <a:miter lim="800000"/>
                <a:headEnd/>
                <a:tailEnd/>
              </a:ln>
              <a:effectLst/>
            </p:spPr>
            <p:txBody>
              <a:bodyPr wrap="none" anchor="ctr"/>
              <a:lstStyle/>
              <a:p>
                <a:endParaRPr lang="es-MX"/>
              </a:p>
            </p:txBody>
          </p:sp>
        </p:grpSp>
      </p:grpSp>
      <p:sp>
        <p:nvSpPr>
          <p:cNvPr id="284714" name="Rectangle 42"/>
          <p:cNvSpPr>
            <a:spLocks noChangeArrowheads="1"/>
          </p:cNvSpPr>
          <p:nvPr/>
        </p:nvSpPr>
        <p:spPr bwMode="auto">
          <a:xfrm>
            <a:off x="5335588" y="5011738"/>
            <a:ext cx="1101725" cy="374650"/>
          </a:xfrm>
          <a:prstGeom prst="rect">
            <a:avLst/>
          </a:prstGeom>
          <a:solidFill>
            <a:srgbClr val="FFCC66"/>
          </a:solidFill>
          <a:ln w="12700">
            <a:solidFill>
              <a:schemeClr val="bg2"/>
            </a:solidFill>
            <a:miter lim="800000"/>
            <a:headEnd/>
            <a:tailEnd/>
          </a:ln>
          <a:effectLst/>
        </p:spPr>
        <p:txBody>
          <a:bodyPr wrap="none" lIns="92075" tIns="46038" rIns="92075" bIns="46038" anchor="ctr"/>
          <a:lstStyle/>
          <a:p>
            <a:pPr algn="ctr"/>
            <a:r>
              <a:rPr lang="es-ES_tradnl" sz="1200" b="1">
                <a:solidFill>
                  <a:srgbClr val="000000"/>
                </a:solidFill>
                <a:latin typeface="Arial" charset="0"/>
              </a:rPr>
              <a:t>Transporte</a:t>
            </a:r>
            <a:endParaRPr lang="es-ES" sz="1200" b="1">
              <a:solidFill>
                <a:srgbClr val="000000"/>
              </a:solidFill>
              <a:latin typeface="Arial" charset="0"/>
            </a:endParaRPr>
          </a:p>
        </p:txBody>
      </p:sp>
      <p:sp>
        <p:nvSpPr>
          <p:cNvPr id="284715" name="Line 43"/>
          <p:cNvSpPr>
            <a:spLocks noChangeShapeType="1"/>
          </p:cNvSpPr>
          <p:nvPr/>
        </p:nvSpPr>
        <p:spPr bwMode="auto">
          <a:xfrm>
            <a:off x="4379913" y="4433888"/>
            <a:ext cx="457200" cy="711200"/>
          </a:xfrm>
          <a:prstGeom prst="line">
            <a:avLst/>
          </a:prstGeom>
          <a:noFill/>
          <a:ln w="28575">
            <a:solidFill>
              <a:schemeClr val="hlink"/>
            </a:solidFill>
            <a:prstDash val="sysDot"/>
            <a:round/>
            <a:headEnd/>
            <a:tailEnd type="triangle" w="med" len="med"/>
          </a:ln>
          <a:effectLst/>
        </p:spPr>
        <p:txBody>
          <a:bodyPr>
            <a:spAutoFit/>
          </a:bodyPr>
          <a:lstStyle/>
          <a:p>
            <a:endParaRPr lang="es-MX"/>
          </a:p>
        </p:txBody>
      </p:sp>
      <p:sp>
        <p:nvSpPr>
          <p:cNvPr id="284716" name="Rectangle 44"/>
          <p:cNvSpPr>
            <a:spLocks noChangeArrowheads="1"/>
          </p:cNvSpPr>
          <p:nvPr/>
        </p:nvSpPr>
        <p:spPr bwMode="auto">
          <a:xfrm>
            <a:off x="3278188" y="5049838"/>
            <a:ext cx="1101725" cy="374650"/>
          </a:xfrm>
          <a:prstGeom prst="rect">
            <a:avLst/>
          </a:prstGeom>
          <a:solidFill>
            <a:srgbClr val="FFCC66"/>
          </a:solidFill>
          <a:ln w="12700">
            <a:solidFill>
              <a:schemeClr val="bg2"/>
            </a:solidFill>
            <a:miter lim="800000"/>
            <a:headEnd/>
            <a:tailEnd/>
          </a:ln>
          <a:effectLst/>
        </p:spPr>
        <p:txBody>
          <a:bodyPr wrap="none" lIns="92075" tIns="46038" rIns="92075" bIns="46038" anchor="ctr"/>
          <a:lstStyle/>
          <a:p>
            <a:pPr algn="ctr"/>
            <a:r>
              <a:rPr lang="es-ES_tradnl" sz="1200" b="1">
                <a:solidFill>
                  <a:srgbClr val="000000"/>
                </a:solidFill>
                <a:latin typeface="Arial" charset="0"/>
              </a:rPr>
              <a:t>Extracción</a:t>
            </a:r>
            <a:endParaRPr lang="es-ES" sz="1200" b="1">
              <a:solidFill>
                <a:srgbClr val="000000"/>
              </a:solidFill>
              <a:latin typeface="Arial"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4 Marcador de número de diapositiva"/>
          <p:cNvSpPr>
            <a:spLocks noGrp="1"/>
          </p:cNvSpPr>
          <p:nvPr>
            <p:ph type="sldNum" sz="quarter" idx="12"/>
          </p:nvPr>
        </p:nvSpPr>
        <p:spPr/>
        <p:txBody>
          <a:bodyPr/>
          <a:lstStyle/>
          <a:p>
            <a:fld id="{CD5F2475-8021-4A5C-8203-45C5053D7F49}" type="slidenum">
              <a:rPr lang="en-US"/>
              <a:pPr/>
              <a:t>82</a:t>
            </a:fld>
            <a:endParaRPr lang="en-US"/>
          </a:p>
        </p:txBody>
      </p:sp>
      <p:sp>
        <p:nvSpPr>
          <p:cNvPr id="219138"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19139" name="Rectangle 3"/>
          <p:cNvSpPr>
            <a:spLocks noChangeArrowheads="1"/>
          </p:cNvSpPr>
          <p:nvPr/>
        </p:nvSpPr>
        <p:spPr bwMode="auto">
          <a:xfrm>
            <a:off x="3579813" y="3030538"/>
            <a:ext cx="1862137" cy="355600"/>
          </a:xfrm>
          <a:prstGeom prst="rect">
            <a:avLst/>
          </a:prstGeom>
          <a:noFill/>
          <a:ln w="9525">
            <a:noFill/>
            <a:miter lim="800000"/>
            <a:headEnd/>
            <a:tailEnd/>
          </a:ln>
          <a:effectLst/>
        </p:spPr>
        <p:txBody>
          <a:bodyPr wrap="none" anchor="ctr"/>
          <a:lstStyle/>
          <a:p>
            <a:endParaRPr lang="es-MX"/>
          </a:p>
        </p:txBody>
      </p:sp>
      <p:sp>
        <p:nvSpPr>
          <p:cNvPr id="219140" name="Rectangle 4"/>
          <p:cNvSpPr>
            <a:spLocks noChangeArrowheads="1"/>
          </p:cNvSpPr>
          <p:nvPr/>
        </p:nvSpPr>
        <p:spPr bwMode="auto">
          <a:xfrm>
            <a:off x="3763963" y="4808538"/>
            <a:ext cx="1492250" cy="366712"/>
          </a:xfrm>
          <a:prstGeom prst="rect">
            <a:avLst/>
          </a:prstGeom>
          <a:solidFill>
            <a:srgbClr val="F3C6AF"/>
          </a:solidFill>
          <a:ln w="9525">
            <a:noFill/>
            <a:miter lim="800000"/>
            <a:headEnd/>
            <a:tailEnd/>
          </a:ln>
          <a:effectLst/>
        </p:spPr>
        <p:txBody>
          <a:bodyPr wrap="none" lIns="92075" tIns="46038" rIns="92075" bIns="46038">
            <a:spAutoFit/>
          </a:bodyPr>
          <a:lstStyle/>
          <a:p>
            <a:pPr algn="ctr"/>
            <a:r>
              <a:rPr lang="es-ES_tradnl" sz="1800">
                <a:latin typeface="Arial" charset="0"/>
              </a:rPr>
              <a:t>Diseño físico</a:t>
            </a:r>
          </a:p>
        </p:txBody>
      </p:sp>
      <p:sp>
        <p:nvSpPr>
          <p:cNvPr id="219141" name="Rectangle 5"/>
          <p:cNvSpPr>
            <a:spLocks noChangeArrowheads="1"/>
          </p:cNvSpPr>
          <p:nvPr/>
        </p:nvSpPr>
        <p:spPr bwMode="auto">
          <a:xfrm>
            <a:off x="3186113" y="3932238"/>
            <a:ext cx="2647950" cy="366712"/>
          </a:xfrm>
          <a:prstGeom prst="rect">
            <a:avLst/>
          </a:prstGeom>
          <a:solidFill>
            <a:srgbClr val="F3C6AF"/>
          </a:solidFill>
          <a:ln w="9525">
            <a:noFill/>
            <a:miter lim="800000"/>
            <a:headEnd/>
            <a:tailEnd/>
          </a:ln>
          <a:effectLst/>
        </p:spPr>
        <p:txBody>
          <a:bodyPr wrap="none" lIns="92075" tIns="46038" rIns="92075" bIns="46038">
            <a:spAutoFit/>
          </a:bodyPr>
          <a:lstStyle/>
          <a:p>
            <a:pPr algn="ctr"/>
            <a:r>
              <a:rPr lang="es-ES_tradnl" sz="1800">
                <a:latin typeface="Arial" charset="0"/>
              </a:rPr>
              <a:t>Diseño lógico específico</a:t>
            </a:r>
          </a:p>
        </p:txBody>
      </p:sp>
      <p:sp>
        <p:nvSpPr>
          <p:cNvPr id="219142" name="Rectangle 6"/>
          <p:cNvSpPr>
            <a:spLocks noChangeArrowheads="1"/>
          </p:cNvSpPr>
          <p:nvPr/>
        </p:nvSpPr>
        <p:spPr bwMode="auto">
          <a:xfrm>
            <a:off x="3611563" y="5629275"/>
            <a:ext cx="1797050" cy="366713"/>
          </a:xfrm>
          <a:prstGeom prst="rect">
            <a:avLst/>
          </a:prstGeom>
          <a:solidFill>
            <a:srgbClr val="F3C6AF"/>
          </a:solidFill>
          <a:ln w="9525">
            <a:noFill/>
            <a:miter lim="800000"/>
            <a:headEnd/>
            <a:tailEnd/>
          </a:ln>
          <a:effectLst/>
        </p:spPr>
        <p:txBody>
          <a:bodyPr wrap="none" lIns="92075" tIns="46038" rIns="92075" bIns="46038">
            <a:spAutoFit/>
          </a:bodyPr>
          <a:lstStyle/>
          <a:p>
            <a:pPr algn="ctr"/>
            <a:r>
              <a:rPr lang="es-ES_tradnl" sz="1800">
                <a:latin typeface="Arial" charset="0"/>
              </a:rPr>
              <a:t>Implementación</a:t>
            </a:r>
          </a:p>
        </p:txBody>
      </p:sp>
      <p:sp>
        <p:nvSpPr>
          <p:cNvPr id="219143" name="Rectangle 7"/>
          <p:cNvSpPr>
            <a:spLocks noChangeArrowheads="1"/>
          </p:cNvSpPr>
          <p:nvPr/>
        </p:nvSpPr>
        <p:spPr bwMode="auto">
          <a:xfrm>
            <a:off x="3478213" y="3136900"/>
            <a:ext cx="2063750" cy="366713"/>
          </a:xfrm>
          <a:prstGeom prst="rect">
            <a:avLst/>
          </a:prstGeom>
          <a:solidFill>
            <a:srgbClr val="F3C6AF"/>
          </a:solidFill>
          <a:ln w="9525">
            <a:noFill/>
            <a:miter lim="800000"/>
            <a:headEnd/>
            <a:tailEnd/>
          </a:ln>
          <a:effectLst/>
        </p:spPr>
        <p:txBody>
          <a:bodyPr wrap="none" lIns="92075" tIns="46038" rIns="92075" bIns="46038">
            <a:spAutoFit/>
          </a:bodyPr>
          <a:lstStyle/>
          <a:p>
            <a:pPr algn="ctr"/>
            <a:r>
              <a:rPr lang="es-ES_tradnl" sz="1800">
                <a:latin typeface="Arial" charset="0"/>
              </a:rPr>
              <a:t>Diseño conceptual</a:t>
            </a:r>
          </a:p>
        </p:txBody>
      </p:sp>
      <p:sp>
        <p:nvSpPr>
          <p:cNvPr id="219144" name="Rectangle 8"/>
          <p:cNvSpPr>
            <a:spLocks noChangeArrowheads="1"/>
          </p:cNvSpPr>
          <p:nvPr/>
        </p:nvSpPr>
        <p:spPr bwMode="auto">
          <a:xfrm>
            <a:off x="3276600" y="1905000"/>
            <a:ext cx="2470150" cy="641350"/>
          </a:xfrm>
          <a:prstGeom prst="rect">
            <a:avLst/>
          </a:prstGeom>
          <a:solidFill>
            <a:srgbClr val="F3C6AF"/>
          </a:solidFill>
          <a:ln w="9525">
            <a:noFill/>
            <a:miter lim="800000"/>
            <a:headEnd/>
            <a:tailEnd/>
          </a:ln>
          <a:effectLst/>
        </p:spPr>
        <p:txBody>
          <a:bodyPr wrap="none" lIns="92075" tIns="46038" rIns="92075" bIns="46038">
            <a:spAutoFit/>
          </a:bodyPr>
          <a:lstStyle/>
          <a:p>
            <a:pPr algn="ctr"/>
            <a:r>
              <a:rPr lang="es-ES_tradnl" sz="1800">
                <a:latin typeface="Arial" charset="0"/>
              </a:rPr>
              <a:t>Recogida y análisis de</a:t>
            </a:r>
          </a:p>
          <a:p>
            <a:pPr algn="ctr"/>
            <a:r>
              <a:rPr lang="es-ES_tradnl" sz="1800">
                <a:latin typeface="Arial" charset="0"/>
              </a:rPr>
              <a:t>requisitos</a:t>
            </a:r>
          </a:p>
        </p:txBody>
      </p:sp>
      <p:sp>
        <p:nvSpPr>
          <p:cNvPr id="219145" name="AutoShape 9"/>
          <p:cNvSpPr>
            <a:spLocks noChangeArrowheads="1"/>
          </p:cNvSpPr>
          <p:nvPr/>
        </p:nvSpPr>
        <p:spPr bwMode="auto">
          <a:xfrm>
            <a:off x="4411663" y="2636838"/>
            <a:ext cx="198437" cy="363537"/>
          </a:xfrm>
          <a:prstGeom prst="downArrow">
            <a:avLst>
              <a:gd name="adj1" fmla="val 50000"/>
              <a:gd name="adj2" fmla="val 45800"/>
            </a:avLst>
          </a:prstGeom>
          <a:solidFill>
            <a:schemeClr val="accent2"/>
          </a:solidFill>
          <a:ln w="12700">
            <a:noFill/>
            <a:miter lim="800000"/>
            <a:headEnd/>
            <a:tailEnd/>
          </a:ln>
          <a:effectLst/>
        </p:spPr>
        <p:txBody>
          <a:bodyPr wrap="none" anchor="ctr">
            <a:spAutoFit/>
          </a:bodyPr>
          <a:lstStyle/>
          <a:p>
            <a:endParaRPr lang="es-MX"/>
          </a:p>
        </p:txBody>
      </p:sp>
      <p:sp>
        <p:nvSpPr>
          <p:cNvPr id="219146" name="AutoShape 10"/>
          <p:cNvSpPr>
            <a:spLocks noChangeArrowheads="1"/>
          </p:cNvSpPr>
          <p:nvPr/>
        </p:nvSpPr>
        <p:spPr bwMode="auto">
          <a:xfrm>
            <a:off x="4411663" y="3516313"/>
            <a:ext cx="198437" cy="363537"/>
          </a:xfrm>
          <a:prstGeom prst="downArrow">
            <a:avLst>
              <a:gd name="adj1" fmla="val 50000"/>
              <a:gd name="adj2" fmla="val 45800"/>
            </a:avLst>
          </a:prstGeom>
          <a:solidFill>
            <a:schemeClr val="accent2"/>
          </a:solidFill>
          <a:ln w="12700">
            <a:noFill/>
            <a:miter lim="800000"/>
            <a:headEnd/>
            <a:tailEnd/>
          </a:ln>
          <a:effectLst/>
        </p:spPr>
        <p:txBody>
          <a:bodyPr wrap="none" anchor="ctr">
            <a:spAutoFit/>
          </a:bodyPr>
          <a:lstStyle/>
          <a:p>
            <a:endParaRPr lang="es-MX"/>
          </a:p>
        </p:txBody>
      </p:sp>
      <p:sp>
        <p:nvSpPr>
          <p:cNvPr id="219147" name="AutoShape 11"/>
          <p:cNvSpPr>
            <a:spLocks noChangeArrowheads="1"/>
          </p:cNvSpPr>
          <p:nvPr/>
        </p:nvSpPr>
        <p:spPr bwMode="auto">
          <a:xfrm>
            <a:off x="4411663" y="4349750"/>
            <a:ext cx="198437" cy="361950"/>
          </a:xfrm>
          <a:prstGeom prst="downArrow">
            <a:avLst>
              <a:gd name="adj1" fmla="val 50000"/>
              <a:gd name="adj2" fmla="val 45600"/>
            </a:avLst>
          </a:prstGeom>
          <a:solidFill>
            <a:schemeClr val="accent2"/>
          </a:solidFill>
          <a:ln w="12700">
            <a:noFill/>
            <a:miter lim="800000"/>
            <a:headEnd/>
            <a:tailEnd/>
          </a:ln>
          <a:effectLst/>
        </p:spPr>
        <p:txBody>
          <a:bodyPr wrap="none" anchor="ctr">
            <a:spAutoFit/>
          </a:bodyPr>
          <a:lstStyle/>
          <a:p>
            <a:endParaRPr lang="es-MX"/>
          </a:p>
        </p:txBody>
      </p:sp>
      <p:sp>
        <p:nvSpPr>
          <p:cNvPr id="219148" name="AutoShape 12"/>
          <p:cNvSpPr>
            <a:spLocks noChangeArrowheads="1"/>
          </p:cNvSpPr>
          <p:nvPr/>
        </p:nvSpPr>
        <p:spPr bwMode="auto">
          <a:xfrm>
            <a:off x="4411663" y="5216525"/>
            <a:ext cx="198437" cy="363538"/>
          </a:xfrm>
          <a:prstGeom prst="downArrow">
            <a:avLst>
              <a:gd name="adj1" fmla="val 50000"/>
              <a:gd name="adj2" fmla="val 45800"/>
            </a:avLst>
          </a:prstGeom>
          <a:solidFill>
            <a:schemeClr val="accent2"/>
          </a:solidFill>
          <a:ln w="12700">
            <a:noFill/>
            <a:miter lim="800000"/>
            <a:headEnd/>
            <a:tailEnd/>
          </a:ln>
          <a:effectLst/>
        </p:spPr>
        <p:txBody>
          <a:bodyPr wrap="none" anchor="ctr">
            <a:spAutoFit/>
          </a:bodyPr>
          <a:lstStyle/>
          <a:p>
            <a:endParaRPr lang="es-MX"/>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4 Marcador de número de diapositiva"/>
          <p:cNvSpPr>
            <a:spLocks noGrp="1"/>
          </p:cNvSpPr>
          <p:nvPr>
            <p:ph type="sldNum" sz="quarter" idx="12"/>
          </p:nvPr>
        </p:nvSpPr>
        <p:spPr/>
        <p:txBody>
          <a:bodyPr/>
          <a:lstStyle/>
          <a:p>
            <a:fld id="{B25C5771-6B42-4FF4-B584-F977269696AA}" type="slidenum">
              <a:rPr lang="en-US"/>
              <a:pPr/>
              <a:t>83</a:t>
            </a:fld>
            <a:endParaRPr lang="en-US"/>
          </a:p>
        </p:txBody>
      </p:sp>
      <p:sp>
        <p:nvSpPr>
          <p:cNvPr id="220162"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20163" name="Line 3"/>
          <p:cNvSpPr>
            <a:spLocks noChangeShapeType="1"/>
          </p:cNvSpPr>
          <p:nvPr/>
        </p:nvSpPr>
        <p:spPr bwMode="auto">
          <a:xfrm>
            <a:off x="4292600" y="2049463"/>
            <a:ext cx="0" cy="0"/>
          </a:xfrm>
          <a:prstGeom prst="line">
            <a:avLst/>
          </a:prstGeom>
          <a:noFill/>
          <a:ln w="12700">
            <a:solidFill>
              <a:schemeClr val="tx1"/>
            </a:solidFill>
            <a:round/>
            <a:headEnd type="none" w="sm" len="sm"/>
            <a:tailEnd type="none" w="sm" len="sm"/>
          </a:ln>
          <a:effectLst/>
        </p:spPr>
        <p:txBody>
          <a:bodyPr wrap="none" anchor="ctr"/>
          <a:lstStyle/>
          <a:p>
            <a:endParaRPr lang="es-MX"/>
          </a:p>
        </p:txBody>
      </p:sp>
      <p:sp>
        <p:nvSpPr>
          <p:cNvPr id="220164" name="Rectangle 4"/>
          <p:cNvSpPr>
            <a:spLocks noChangeArrowheads="1"/>
          </p:cNvSpPr>
          <p:nvPr/>
        </p:nvSpPr>
        <p:spPr bwMode="auto">
          <a:xfrm>
            <a:off x="1862138" y="2887663"/>
            <a:ext cx="1862137" cy="355600"/>
          </a:xfrm>
          <a:prstGeom prst="rect">
            <a:avLst/>
          </a:prstGeom>
          <a:noFill/>
          <a:ln w="9525">
            <a:noFill/>
            <a:miter lim="800000"/>
            <a:headEnd/>
            <a:tailEnd/>
          </a:ln>
          <a:effectLst/>
        </p:spPr>
        <p:txBody>
          <a:bodyPr wrap="none" anchor="ctr"/>
          <a:lstStyle/>
          <a:p>
            <a:endParaRPr lang="es-MX"/>
          </a:p>
        </p:txBody>
      </p:sp>
      <p:sp>
        <p:nvSpPr>
          <p:cNvPr id="220165" name="Rectangle 5"/>
          <p:cNvSpPr>
            <a:spLocks noChangeArrowheads="1"/>
          </p:cNvSpPr>
          <p:nvPr/>
        </p:nvSpPr>
        <p:spPr bwMode="auto">
          <a:xfrm>
            <a:off x="2047875" y="4665663"/>
            <a:ext cx="1492250" cy="366712"/>
          </a:xfrm>
          <a:prstGeom prst="rect">
            <a:avLst/>
          </a:prstGeom>
          <a:solidFill>
            <a:srgbClr val="F3C6AF"/>
          </a:solidFill>
          <a:ln w="9525">
            <a:noFill/>
            <a:miter lim="800000"/>
            <a:headEnd/>
            <a:tailEnd/>
          </a:ln>
          <a:effectLst/>
        </p:spPr>
        <p:txBody>
          <a:bodyPr wrap="none" lIns="92075" tIns="46038" rIns="92075" bIns="46038">
            <a:spAutoFit/>
          </a:bodyPr>
          <a:lstStyle/>
          <a:p>
            <a:pPr algn="ctr"/>
            <a:r>
              <a:rPr lang="es-ES_tradnl" sz="1800">
                <a:latin typeface="Arial" charset="0"/>
              </a:rPr>
              <a:t>Diseño físico</a:t>
            </a:r>
          </a:p>
        </p:txBody>
      </p:sp>
      <p:sp>
        <p:nvSpPr>
          <p:cNvPr id="220166" name="Rectangle 6"/>
          <p:cNvSpPr>
            <a:spLocks noChangeArrowheads="1"/>
          </p:cNvSpPr>
          <p:nvPr/>
        </p:nvSpPr>
        <p:spPr bwMode="auto">
          <a:xfrm>
            <a:off x="2016125" y="3808413"/>
            <a:ext cx="1555750" cy="366712"/>
          </a:xfrm>
          <a:prstGeom prst="rect">
            <a:avLst/>
          </a:prstGeom>
          <a:solidFill>
            <a:srgbClr val="F3C6AF"/>
          </a:solidFill>
          <a:ln w="9525">
            <a:noFill/>
            <a:miter lim="800000"/>
            <a:headEnd/>
            <a:tailEnd/>
          </a:ln>
          <a:effectLst/>
        </p:spPr>
        <p:txBody>
          <a:bodyPr wrap="none" lIns="92075" tIns="46038" rIns="92075" bIns="46038">
            <a:spAutoFit/>
          </a:bodyPr>
          <a:lstStyle/>
          <a:p>
            <a:pPr algn="ctr"/>
            <a:r>
              <a:rPr lang="es-ES_tradnl" sz="1800">
                <a:latin typeface="Arial" charset="0"/>
              </a:rPr>
              <a:t>Diseño lógico</a:t>
            </a:r>
          </a:p>
        </p:txBody>
      </p:sp>
      <p:sp>
        <p:nvSpPr>
          <p:cNvPr id="220167" name="Rectangle 7"/>
          <p:cNvSpPr>
            <a:spLocks noChangeArrowheads="1"/>
          </p:cNvSpPr>
          <p:nvPr/>
        </p:nvSpPr>
        <p:spPr bwMode="auto">
          <a:xfrm>
            <a:off x="1895475" y="5486400"/>
            <a:ext cx="1797050" cy="366713"/>
          </a:xfrm>
          <a:prstGeom prst="rect">
            <a:avLst/>
          </a:prstGeom>
          <a:solidFill>
            <a:srgbClr val="F3C6AF"/>
          </a:solidFill>
          <a:ln w="9525">
            <a:noFill/>
            <a:miter lim="800000"/>
            <a:headEnd/>
            <a:tailEnd/>
          </a:ln>
          <a:effectLst/>
        </p:spPr>
        <p:txBody>
          <a:bodyPr wrap="none" lIns="92075" tIns="46038" rIns="92075" bIns="46038">
            <a:spAutoFit/>
          </a:bodyPr>
          <a:lstStyle/>
          <a:p>
            <a:pPr algn="ctr"/>
            <a:r>
              <a:rPr lang="es-ES_tradnl" sz="1800">
                <a:latin typeface="Arial" charset="0"/>
              </a:rPr>
              <a:t>Implementación</a:t>
            </a:r>
          </a:p>
        </p:txBody>
      </p:sp>
      <p:sp>
        <p:nvSpPr>
          <p:cNvPr id="220168" name="Rectangle 8"/>
          <p:cNvSpPr>
            <a:spLocks noChangeArrowheads="1"/>
          </p:cNvSpPr>
          <p:nvPr/>
        </p:nvSpPr>
        <p:spPr bwMode="auto">
          <a:xfrm>
            <a:off x="1762125" y="2994025"/>
            <a:ext cx="2063750" cy="366713"/>
          </a:xfrm>
          <a:prstGeom prst="rect">
            <a:avLst/>
          </a:prstGeom>
          <a:solidFill>
            <a:srgbClr val="F3C6AF"/>
          </a:solidFill>
          <a:ln w="9525">
            <a:noFill/>
            <a:miter lim="800000"/>
            <a:headEnd/>
            <a:tailEnd/>
          </a:ln>
          <a:effectLst/>
        </p:spPr>
        <p:txBody>
          <a:bodyPr wrap="none" lIns="92075" tIns="46038" rIns="92075" bIns="46038">
            <a:spAutoFit/>
          </a:bodyPr>
          <a:lstStyle/>
          <a:p>
            <a:pPr algn="ctr"/>
            <a:r>
              <a:rPr lang="es-ES_tradnl" sz="1800">
                <a:latin typeface="Arial" charset="0"/>
              </a:rPr>
              <a:t>Diseño conceptual</a:t>
            </a:r>
          </a:p>
        </p:txBody>
      </p:sp>
      <p:sp>
        <p:nvSpPr>
          <p:cNvPr id="220169" name="Rectangle 9"/>
          <p:cNvSpPr>
            <a:spLocks noChangeArrowheads="1"/>
          </p:cNvSpPr>
          <p:nvPr/>
        </p:nvSpPr>
        <p:spPr bwMode="auto">
          <a:xfrm>
            <a:off x="1558925" y="1762125"/>
            <a:ext cx="2470150" cy="641350"/>
          </a:xfrm>
          <a:prstGeom prst="rect">
            <a:avLst/>
          </a:prstGeom>
          <a:solidFill>
            <a:srgbClr val="F3C6AF"/>
          </a:solidFill>
          <a:ln w="9525">
            <a:noFill/>
            <a:miter lim="800000"/>
            <a:headEnd/>
            <a:tailEnd/>
          </a:ln>
          <a:effectLst/>
        </p:spPr>
        <p:txBody>
          <a:bodyPr wrap="none" lIns="92075" tIns="46038" rIns="92075" bIns="46038">
            <a:spAutoFit/>
          </a:bodyPr>
          <a:lstStyle/>
          <a:p>
            <a:pPr algn="ctr"/>
            <a:r>
              <a:rPr lang="es-ES_tradnl" sz="1800">
                <a:latin typeface="Arial" charset="0"/>
              </a:rPr>
              <a:t>Recogida y análisis de</a:t>
            </a:r>
          </a:p>
          <a:p>
            <a:pPr algn="ctr"/>
            <a:r>
              <a:rPr lang="es-ES_tradnl" sz="1800">
                <a:latin typeface="Arial" charset="0"/>
              </a:rPr>
              <a:t>requisitos</a:t>
            </a:r>
          </a:p>
        </p:txBody>
      </p:sp>
      <p:sp>
        <p:nvSpPr>
          <p:cNvPr id="220170" name="AutoShape 10"/>
          <p:cNvSpPr>
            <a:spLocks noChangeArrowheads="1"/>
          </p:cNvSpPr>
          <p:nvPr/>
        </p:nvSpPr>
        <p:spPr bwMode="auto">
          <a:xfrm>
            <a:off x="2693988" y="2493963"/>
            <a:ext cx="198437" cy="363537"/>
          </a:xfrm>
          <a:prstGeom prst="downArrow">
            <a:avLst>
              <a:gd name="adj1" fmla="val 50000"/>
              <a:gd name="adj2" fmla="val 45800"/>
            </a:avLst>
          </a:prstGeom>
          <a:solidFill>
            <a:schemeClr val="accent2"/>
          </a:solidFill>
          <a:ln w="12700">
            <a:noFill/>
            <a:miter lim="800000"/>
            <a:headEnd/>
            <a:tailEnd/>
          </a:ln>
          <a:effectLst/>
        </p:spPr>
        <p:txBody>
          <a:bodyPr wrap="none" anchor="ctr">
            <a:spAutoFit/>
          </a:bodyPr>
          <a:lstStyle/>
          <a:p>
            <a:endParaRPr lang="es-MX"/>
          </a:p>
        </p:txBody>
      </p:sp>
      <p:sp>
        <p:nvSpPr>
          <p:cNvPr id="220171" name="AutoShape 11"/>
          <p:cNvSpPr>
            <a:spLocks noChangeArrowheads="1"/>
          </p:cNvSpPr>
          <p:nvPr/>
        </p:nvSpPr>
        <p:spPr bwMode="auto">
          <a:xfrm>
            <a:off x="2693988" y="3373438"/>
            <a:ext cx="198437" cy="363537"/>
          </a:xfrm>
          <a:prstGeom prst="downArrow">
            <a:avLst>
              <a:gd name="adj1" fmla="val 50000"/>
              <a:gd name="adj2" fmla="val 45800"/>
            </a:avLst>
          </a:prstGeom>
          <a:solidFill>
            <a:schemeClr val="accent2"/>
          </a:solidFill>
          <a:ln w="12700">
            <a:noFill/>
            <a:miter lim="800000"/>
            <a:headEnd/>
            <a:tailEnd/>
          </a:ln>
          <a:effectLst/>
        </p:spPr>
        <p:txBody>
          <a:bodyPr wrap="none" anchor="ctr">
            <a:spAutoFit/>
          </a:bodyPr>
          <a:lstStyle/>
          <a:p>
            <a:endParaRPr lang="es-MX"/>
          </a:p>
        </p:txBody>
      </p:sp>
      <p:sp>
        <p:nvSpPr>
          <p:cNvPr id="220172" name="AutoShape 12"/>
          <p:cNvSpPr>
            <a:spLocks noChangeArrowheads="1"/>
          </p:cNvSpPr>
          <p:nvPr/>
        </p:nvSpPr>
        <p:spPr bwMode="auto">
          <a:xfrm>
            <a:off x="2693988" y="4206875"/>
            <a:ext cx="198437" cy="361950"/>
          </a:xfrm>
          <a:prstGeom prst="downArrow">
            <a:avLst>
              <a:gd name="adj1" fmla="val 50000"/>
              <a:gd name="adj2" fmla="val 45600"/>
            </a:avLst>
          </a:prstGeom>
          <a:solidFill>
            <a:schemeClr val="accent2"/>
          </a:solidFill>
          <a:ln w="12700">
            <a:noFill/>
            <a:miter lim="800000"/>
            <a:headEnd/>
            <a:tailEnd/>
          </a:ln>
          <a:effectLst/>
        </p:spPr>
        <p:txBody>
          <a:bodyPr wrap="none" anchor="ctr">
            <a:spAutoFit/>
          </a:bodyPr>
          <a:lstStyle/>
          <a:p>
            <a:endParaRPr lang="es-MX"/>
          </a:p>
        </p:txBody>
      </p:sp>
      <p:sp>
        <p:nvSpPr>
          <p:cNvPr id="220173" name="AutoShape 13"/>
          <p:cNvSpPr>
            <a:spLocks noChangeArrowheads="1"/>
          </p:cNvSpPr>
          <p:nvPr/>
        </p:nvSpPr>
        <p:spPr bwMode="auto">
          <a:xfrm>
            <a:off x="2693988" y="5073650"/>
            <a:ext cx="198437" cy="363538"/>
          </a:xfrm>
          <a:prstGeom prst="downArrow">
            <a:avLst>
              <a:gd name="adj1" fmla="val 50000"/>
              <a:gd name="adj2" fmla="val 45800"/>
            </a:avLst>
          </a:prstGeom>
          <a:solidFill>
            <a:schemeClr val="accent2"/>
          </a:solidFill>
          <a:ln w="12700">
            <a:noFill/>
            <a:miter lim="800000"/>
            <a:headEnd/>
            <a:tailEnd/>
          </a:ln>
          <a:effectLst/>
        </p:spPr>
        <p:txBody>
          <a:bodyPr wrap="none" anchor="ctr">
            <a:spAutoFit/>
          </a:bodyPr>
          <a:lstStyle/>
          <a:p>
            <a:endParaRPr lang="es-MX"/>
          </a:p>
        </p:txBody>
      </p:sp>
      <p:sp>
        <p:nvSpPr>
          <p:cNvPr id="220174" name="Rectangle 14"/>
          <p:cNvSpPr>
            <a:spLocks noChangeArrowheads="1"/>
          </p:cNvSpPr>
          <p:nvPr/>
        </p:nvSpPr>
        <p:spPr bwMode="auto">
          <a:xfrm>
            <a:off x="1470025" y="1546225"/>
            <a:ext cx="2670175" cy="1936750"/>
          </a:xfrm>
          <a:prstGeom prst="rect">
            <a:avLst/>
          </a:prstGeom>
          <a:noFill/>
          <a:ln w="28575">
            <a:solidFill>
              <a:srgbClr val="000099"/>
            </a:solidFill>
            <a:miter lim="800000"/>
            <a:headEnd/>
            <a:tailEnd/>
          </a:ln>
          <a:effectLst/>
        </p:spPr>
        <p:txBody>
          <a:bodyPr anchor="ctr">
            <a:spAutoFit/>
          </a:bodyPr>
          <a:lstStyle/>
          <a:p>
            <a:endParaRPr lang="es-MX"/>
          </a:p>
        </p:txBody>
      </p:sp>
      <p:sp>
        <p:nvSpPr>
          <p:cNvPr id="220175" name="Text Box 15"/>
          <p:cNvSpPr txBox="1">
            <a:spLocks noChangeArrowheads="1"/>
          </p:cNvSpPr>
          <p:nvPr/>
        </p:nvSpPr>
        <p:spPr bwMode="auto">
          <a:xfrm>
            <a:off x="5899150" y="1887538"/>
            <a:ext cx="1320800" cy="469900"/>
          </a:xfrm>
          <a:prstGeom prst="rect">
            <a:avLst/>
          </a:prstGeom>
          <a:solidFill>
            <a:srgbClr val="FFCC66"/>
          </a:solidFill>
          <a:ln w="12700">
            <a:solidFill>
              <a:srgbClr val="000099"/>
            </a:solidFill>
            <a:miter lim="800000"/>
            <a:headEnd/>
            <a:tailEnd/>
          </a:ln>
          <a:effectLst/>
        </p:spPr>
        <p:txBody>
          <a:bodyPr>
            <a:spAutoFit/>
          </a:bodyPr>
          <a:lstStyle/>
          <a:p>
            <a:pPr algn="ctr" eaLnBrk="1" hangingPunct="1">
              <a:spcBef>
                <a:spcPct val="50000"/>
              </a:spcBef>
            </a:pPr>
            <a:r>
              <a:rPr lang="es-ES_tradnl">
                <a:latin typeface="Arial" charset="0"/>
              </a:rPr>
              <a:t>Análisis</a:t>
            </a:r>
            <a:endParaRPr lang="es-ES">
              <a:latin typeface="Arial" charset="0"/>
            </a:endParaRPr>
          </a:p>
        </p:txBody>
      </p:sp>
      <p:sp>
        <p:nvSpPr>
          <p:cNvPr id="220176" name="Text Box 16"/>
          <p:cNvSpPr txBox="1">
            <a:spLocks noChangeArrowheads="1"/>
          </p:cNvSpPr>
          <p:nvPr/>
        </p:nvSpPr>
        <p:spPr bwMode="auto">
          <a:xfrm>
            <a:off x="4514850" y="3132138"/>
            <a:ext cx="2159000" cy="1558925"/>
          </a:xfrm>
          <a:prstGeom prst="rect">
            <a:avLst/>
          </a:prstGeom>
          <a:noFill/>
          <a:ln w="12700">
            <a:noFill/>
            <a:miter lim="800000"/>
            <a:headEnd/>
            <a:tailEnd/>
          </a:ln>
          <a:effectLst/>
        </p:spPr>
        <p:txBody>
          <a:bodyPr>
            <a:spAutoFit/>
          </a:bodyPr>
          <a:lstStyle/>
          <a:p>
            <a:pPr eaLnBrk="1" hangingPunct="1">
              <a:spcBef>
                <a:spcPct val="50000"/>
              </a:spcBef>
            </a:pPr>
            <a:r>
              <a:rPr lang="es-ES_tradnl" sz="1600">
                <a:latin typeface="Arial" charset="0"/>
              </a:rPr>
              <a:t>Discernimiento de las fuentes necesarias del sistema de información de la organización (OLTP) y externas</a:t>
            </a:r>
            <a:endParaRPr lang="es-ES" sz="1600">
              <a:latin typeface="Arial" charset="0"/>
            </a:endParaRPr>
          </a:p>
        </p:txBody>
      </p:sp>
      <p:sp>
        <p:nvSpPr>
          <p:cNvPr id="220177" name="Text Box 17"/>
          <p:cNvSpPr txBox="1">
            <a:spLocks noChangeArrowheads="1"/>
          </p:cNvSpPr>
          <p:nvPr/>
        </p:nvSpPr>
        <p:spPr bwMode="auto">
          <a:xfrm>
            <a:off x="6965950" y="3094038"/>
            <a:ext cx="1816100" cy="2014537"/>
          </a:xfrm>
          <a:prstGeom prst="rect">
            <a:avLst/>
          </a:prstGeom>
          <a:noFill/>
          <a:ln w="12700">
            <a:noFill/>
            <a:miter lim="800000"/>
            <a:headEnd/>
            <a:tailEnd/>
          </a:ln>
          <a:effectLst/>
        </p:spPr>
        <p:txBody>
          <a:bodyPr>
            <a:spAutoFit/>
          </a:bodyPr>
          <a:lstStyle/>
          <a:p>
            <a:pPr eaLnBrk="1" hangingPunct="1">
              <a:spcBef>
                <a:spcPct val="50000"/>
              </a:spcBef>
            </a:pPr>
            <a:r>
              <a:rPr lang="es-ES_tradnl" sz="1800">
                <a:latin typeface="Arial" charset="0"/>
              </a:rPr>
              <a:t>Requisitos de usuario (consultas de análisis necesarias, nivel de agregación, …)</a:t>
            </a:r>
            <a:endParaRPr lang="es-ES" sz="1800">
              <a:latin typeface="Arial" charset="0"/>
            </a:endParaRPr>
          </a:p>
        </p:txBody>
      </p:sp>
      <p:sp>
        <p:nvSpPr>
          <p:cNvPr id="220178" name="Line 18"/>
          <p:cNvSpPr>
            <a:spLocks noChangeShapeType="1"/>
          </p:cNvSpPr>
          <p:nvPr/>
        </p:nvSpPr>
        <p:spPr bwMode="auto">
          <a:xfrm flipH="1">
            <a:off x="5505450" y="2459038"/>
            <a:ext cx="901700" cy="647700"/>
          </a:xfrm>
          <a:prstGeom prst="line">
            <a:avLst/>
          </a:prstGeom>
          <a:noFill/>
          <a:ln w="28575">
            <a:solidFill>
              <a:schemeClr val="accent2"/>
            </a:solidFill>
            <a:round/>
            <a:headEnd/>
            <a:tailEnd type="triangle" w="med" len="med"/>
          </a:ln>
          <a:effectLst/>
        </p:spPr>
        <p:txBody>
          <a:bodyPr>
            <a:spAutoFit/>
          </a:bodyPr>
          <a:lstStyle/>
          <a:p>
            <a:endParaRPr lang="es-MX"/>
          </a:p>
        </p:txBody>
      </p:sp>
      <p:sp>
        <p:nvSpPr>
          <p:cNvPr id="220179" name="Line 19"/>
          <p:cNvSpPr>
            <a:spLocks noChangeShapeType="1"/>
          </p:cNvSpPr>
          <p:nvPr/>
        </p:nvSpPr>
        <p:spPr bwMode="auto">
          <a:xfrm>
            <a:off x="6407150" y="2471738"/>
            <a:ext cx="1003300" cy="622300"/>
          </a:xfrm>
          <a:prstGeom prst="line">
            <a:avLst/>
          </a:prstGeom>
          <a:noFill/>
          <a:ln w="28575">
            <a:solidFill>
              <a:schemeClr val="accent2"/>
            </a:solidFill>
            <a:round/>
            <a:headEnd/>
            <a:tailEnd type="triangle" w="med" len="med"/>
          </a:ln>
          <a:effectLst/>
        </p:spPr>
        <p:txBody>
          <a:bodyPr>
            <a:spAutoFit/>
          </a:bodyPr>
          <a:lstStyle/>
          <a:p>
            <a:endParaRPr lang="es-MX"/>
          </a:p>
        </p:txBody>
      </p:sp>
      <p:sp>
        <p:nvSpPr>
          <p:cNvPr id="220180" name="Text Box 20"/>
          <p:cNvSpPr txBox="1">
            <a:spLocks noChangeArrowheads="1"/>
          </p:cNvSpPr>
          <p:nvPr/>
        </p:nvSpPr>
        <p:spPr bwMode="auto">
          <a:xfrm>
            <a:off x="5264150" y="6429375"/>
            <a:ext cx="2743200" cy="366713"/>
          </a:xfrm>
          <a:prstGeom prst="rect">
            <a:avLst/>
          </a:prstGeom>
          <a:noFill/>
          <a:ln w="12700">
            <a:noFill/>
            <a:miter lim="800000"/>
            <a:headEnd/>
            <a:tailEnd/>
          </a:ln>
          <a:effectLst/>
        </p:spPr>
        <p:txBody>
          <a:bodyPr>
            <a:spAutoFit/>
          </a:bodyPr>
          <a:lstStyle/>
          <a:p>
            <a:pPr algn="ctr" eaLnBrk="1" hangingPunct="1">
              <a:spcBef>
                <a:spcPct val="50000"/>
              </a:spcBef>
            </a:pPr>
            <a:r>
              <a:rPr lang="es-ES_tradnl" sz="1800">
                <a:solidFill>
                  <a:schemeClr val="accent2"/>
                </a:solidFill>
                <a:latin typeface="Arial" charset="0"/>
              </a:rPr>
              <a:t>p.ej. Entidad-Relación</a:t>
            </a:r>
            <a:endParaRPr lang="es-ES" sz="1800">
              <a:solidFill>
                <a:schemeClr val="accent2"/>
              </a:solidFill>
              <a:latin typeface="Arial" charset="0"/>
            </a:endParaRPr>
          </a:p>
        </p:txBody>
      </p:sp>
      <p:sp>
        <p:nvSpPr>
          <p:cNvPr id="220181" name="Line 21"/>
          <p:cNvSpPr>
            <a:spLocks noChangeShapeType="1"/>
          </p:cNvSpPr>
          <p:nvPr/>
        </p:nvSpPr>
        <p:spPr bwMode="auto">
          <a:xfrm>
            <a:off x="5446713" y="4732338"/>
            <a:ext cx="792162" cy="792162"/>
          </a:xfrm>
          <a:prstGeom prst="line">
            <a:avLst/>
          </a:prstGeom>
          <a:noFill/>
          <a:ln w="12700">
            <a:solidFill>
              <a:schemeClr val="accent2"/>
            </a:solidFill>
            <a:round/>
            <a:headEnd/>
            <a:tailEnd type="triangle" w="med" len="med"/>
          </a:ln>
          <a:effectLst/>
        </p:spPr>
        <p:txBody>
          <a:bodyPr>
            <a:spAutoFit/>
          </a:bodyPr>
          <a:lstStyle/>
          <a:p>
            <a:endParaRPr lang="es-MX"/>
          </a:p>
        </p:txBody>
      </p:sp>
      <p:sp>
        <p:nvSpPr>
          <p:cNvPr id="220182" name="Line 22"/>
          <p:cNvSpPr>
            <a:spLocks noChangeShapeType="1"/>
          </p:cNvSpPr>
          <p:nvPr/>
        </p:nvSpPr>
        <p:spPr bwMode="auto">
          <a:xfrm flipH="1">
            <a:off x="6596063" y="5229225"/>
            <a:ext cx="784225" cy="333375"/>
          </a:xfrm>
          <a:prstGeom prst="line">
            <a:avLst/>
          </a:prstGeom>
          <a:noFill/>
          <a:ln w="12700">
            <a:solidFill>
              <a:schemeClr val="accent2"/>
            </a:solidFill>
            <a:round/>
            <a:headEnd/>
            <a:tailEnd type="triangle" w="med" len="med"/>
          </a:ln>
          <a:effectLst/>
        </p:spPr>
        <p:txBody>
          <a:bodyPr>
            <a:spAutoFit/>
          </a:bodyPr>
          <a:lstStyle/>
          <a:p>
            <a:endParaRPr lang="es-MX"/>
          </a:p>
        </p:txBody>
      </p:sp>
      <p:sp>
        <p:nvSpPr>
          <p:cNvPr id="220183" name="Text Box 23"/>
          <p:cNvSpPr txBox="1">
            <a:spLocks noChangeArrowheads="1"/>
          </p:cNvSpPr>
          <p:nvPr/>
        </p:nvSpPr>
        <p:spPr bwMode="auto">
          <a:xfrm>
            <a:off x="5572125" y="5629275"/>
            <a:ext cx="1892300" cy="835025"/>
          </a:xfrm>
          <a:prstGeom prst="rect">
            <a:avLst/>
          </a:prstGeom>
          <a:solidFill>
            <a:srgbClr val="FFCC66"/>
          </a:solidFill>
          <a:ln w="12700">
            <a:solidFill>
              <a:srgbClr val="000099"/>
            </a:solidFill>
            <a:miter lim="800000"/>
            <a:headEnd/>
            <a:tailEnd/>
          </a:ln>
          <a:effectLst/>
        </p:spPr>
        <p:txBody>
          <a:bodyPr>
            <a:spAutoFit/>
          </a:bodyPr>
          <a:lstStyle/>
          <a:p>
            <a:pPr algn="ctr" eaLnBrk="1" hangingPunct="1">
              <a:spcBef>
                <a:spcPct val="50000"/>
              </a:spcBef>
            </a:pPr>
            <a:r>
              <a:rPr lang="es-ES_tradnl">
                <a:latin typeface="Arial" charset="0"/>
              </a:rPr>
              <a:t>Diseño Conceptual</a:t>
            </a:r>
            <a:endParaRPr lang="es-ES">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01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01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220178"/>
                                        </p:tgtEl>
                                        <p:attrNameLst>
                                          <p:attrName>style.visibility</p:attrName>
                                        </p:attrNameLst>
                                      </p:cBhvr>
                                      <p:to>
                                        <p:strVal val="visible"/>
                                      </p:to>
                                    </p:set>
                                    <p:animEffect transition="in" filter="strips(downLeft)">
                                      <p:cBhvr>
                                        <p:cTn id="15" dur="500"/>
                                        <p:tgtEl>
                                          <p:spTgt spid="22017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2017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220181"/>
                                        </p:tgtEl>
                                        <p:attrNameLst>
                                          <p:attrName>style.visibility</p:attrName>
                                        </p:attrNameLst>
                                      </p:cBhvr>
                                      <p:to>
                                        <p:strVal val="visible"/>
                                      </p:to>
                                    </p:set>
                                    <p:animEffect transition="in" filter="strips(downRight)">
                                      <p:cBhvr>
                                        <p:cTn id="24" dur="500"/>
                                        <p:tgtEl>
                                          <p:spTgt spid="220181"/>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220179"/>
                                        </p:tgtEl>
                                        <p:attrNameLst>
                                          <p:attrName>style.visibility</p:attrName>
                                        </p:attrNameLst>
                                      </p:cBhvr>
                                      <p:to>
                                        <p:strVal val="visible"/>
                                      </p:to>
                                    </p:set>
                                    <p:animEffect transition="in" filter="strips(downRight)">
                                      <p:cBhvr>
                                        <p:cTn id="29" dur="500"/>
                                        <p:tgtEl>
                                          <p:spTgt spid="22017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22017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220182"/>
                                        </p:tgtEl>
                                        <p:attrNameLst>
                                          <p:attrName>style.visibility</p:attrName>
                                        </p:attrNameLst>
                                      </p:cBhvr>
                                      <p:to>
                                        <p:strVal val="visible"/>
                                      </p:to>
                                    </p:set>
                                    <p:animEffect transition="in" filter="strips(downRight)">
                                      <p:cBhvr>
                                        <p:cTn id="38" dur="500"/>
                                        <p:tgtEl>
                                          <p:spTgt spid="22018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2018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22018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20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74" grpId="0" animBg="1"/>
      <p:bldP spid="220175" grpId="0" animBg="1" autoUpdateAnimBg="0"/>
      <p:bldP spid="220176" grpId="0" autoUpdateAnimBg="0"/>
      <p:bldP spid="220177" grpId="0" autoUpdateAnimBg="0"/>
      <p:bldP spid="220178" grpId="0" animBg="1"/>
      <p:bldP spid="220179" grpId="0" animBg="1"/>
      <p:bldP spid="220180" grpId="0" autoUpdateAnimBg="0"/>
      <p:bldP spid="220180" grpId="1"/>
      <p:bldP spid="220181" grpId="0" animBg="1"/>
      <p:bldP spid="220182" grpId="0" animBg="1"/>
      <p:bldP spid="220183"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4 Marcador de número de diapositiva"/>
          <p:cNvSpPr>
            <a:spLocks noGrp="1"/>
          </p:cNvSpPr>
          <p:nvPr>
            <p:ph type="sldNum" sz="quarter" idx="12"/>
          </p:nvPr>
        </p:nvSpPr>
        <p:spPr/>
        <p:txBody>
          <a:bodyPr/>
          <a:lstStyle/>
          <a:p>
            <a:fld id="{0DCF014A-6CC6-4463-8B51-9CF80161C874}" type="slidenum">
              <a:rPr lang="en-US"/>
              <a:pPr/>
              <a:t>84</a:t>
            </a:fld>
            <a:endParaRPr lang="en-US"/>
          </a:p>
        </p:txBody>
      </p:sp>
      <p:sp>
        <p:nvSpPr>
          <p:cNvPr id="221186"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21187" name="Rectangle 3"/>
          <p:cNvSpPr>
            <a:spLocks noChangeArrowheads="1"/>
          </p:cNvSpPr>
          <p:nvPr/>
        </p:nvSpPr>
        <p:spPr bwMode="auto">
          <a:xfrm>
            <a:off x="1862138" y="2887663"/>
            <a:ext cx="1862137" cy="355600"/>
          </a:xfrm>
          <a:prstGeom prst="rect">
            <a:avLst/>
          </a:prstGeom>
          <a:noFill/>
          <a:ln w="9525">
            <a:noFill/>
            <a:miter lim="800000"/>
            <a:headEnd/>
            <a:tailEnd/>
          </a:ln>
          <a:effectLst/>
        </p:spPr>
        <p:txBody>
          <a:bodyPr wrap="none" anchor="ctr"/>
          <a:lstStyle/>
          <a:p>
            <a:endParaRPr lang="es-MX"/>
          </a:p>
        </p:txBody>
      </p:sp>
      <p:sp>
        <p:nvSpPr>
          <p:cNvPr id="221188" name="Rectangle 4"/>
          <p:cNvSpPr>
            <a:spLocks noChangeArrowheads="1"/>
          </p:cNvSpPr>
          <p:nvPr/>
        </p:nvSpPr>
        <p:spPr bwMode="auto">
          <a:xfrm>
            <a:off x="2047875" y="4665663"/>
            <a:ext cx="1492250" cy="366712"/>
          </a:xfrm>
          <a:prstGeom prst="rect">
            <a:avLst/>
          </a:prstGeom>
          <a:solidFill>
            <a:srgbClr val="F3C6AF"/>
          </a:solidFill>
          <a:ln w="9525">
            <a:noFill/>
            <a:miter lim="800000"/>
            <a:headEnd/>
            <a:tailEnd/>
          </a:ln>
          <a:effectLst/>
        </p:spPr>
        <p:txBody>
          <a:bodyPr wrap="none" lIns="92075" tIns="46038" rIns="92075" bIns="46038">
            <a:spAutoFit/>
          </a:bodyPr>
          <a:lstStyle/>
          <a:p>
            <a:pPr algn="ctr"/>
            <a:r>
              <a:rPr lang="es-ES_tradnl" sz="1800">
                <a:latin typeface="Arial" charset="0"/>
              </a:rPr>
              <a:t>Diseño físico</a:t>
            </a:r>
          </a:p>
        </p:txBody>
      </p:sp>
      <p:sp>
        <p:nvSpPr>
          <p:cNvPr id="221189" name="Rectangle 5"/>
          <p:cNvSpPr>
            <a:spLocks noChangeArrowheads="1"/>
          </p:cNvSpPr>
          <p:nvPr/>
        </p:nvSpPr>
        <p:spPr bwMode="auto">
          <a:xfrm>
            <a:off x="2016125" y="3808413"/>
            <a:ext cx="1555750" cy="366712"/>
          </a:xfrm>
          <a:prstGeom prst="rect">
            <a:avLst/>
          </a:prstGeom>
          <a:solidFill>
            <a:srgbClr val="F3C6AF"/>
          </a:solidFill>
          <a:ln w="9525">
            <a:noFill/>
            <a:miter lim="800000"/>
            <a:headEnd/>
            <a:tailEnd/>
          </a:ln>
          <a:effectLst/>
        </p:spPr>
        <p:txBody>
          <a:bodyPr wrap="none" lIns="92075" tIns="46038" rIns="92075" bIns="46038">
            <a:spAutoFit/>
          </a:bodyPr>
          <a:lstStyle/>
          <a:p>
            <a:pPr algn="ctr"/>
            <a:r>
              <a:rPr lang="es-ES_tradnl" sz="1800">
                <a:latin typeface="Arial" charset="0"/>
              </a:rPr>
              <a:t>Diseño lógico</a:t>
            </a:r>
          </a:p>
        </p:txBody>
      </p:sp>
      <p:sp>
        <p:nvSpPr>
          <p:cNvPr id="221190" name="Rectangle 6"/>
          <p:cNvSpPr>
            <a:spLocks noChangeArrowheads="1"/>
          </p:cNvSpPr>
          <p:nvPr/>
        </p:nvSpPr>
        <p:spPr bwMode="auto">
          <a:xfrm>
            <a:off x="1895475" y="5486400"/>
            <a:ext cx="1797050" cy="366713"/>
          </a:xfrm>
          <a:prstGeom prst="rect">
            <a:avLst/>
          </a:prstGeom>
          <a:solidFill>
            <a:srgbClr val="F3C6AF"/>
          </a:solidFill>
          <a:ln w="9525">
            <a:noFill/>
            <a:miter lim="800000"/>
            <a:headEnd/>
            <a:tailEnd/>
          </a:ln>
          <a:effectLst/>
        </p:spPr>
        <p:txBody>
          <a:bodyPr wrap="none" lIns="92075" tIns="46038" rIns="92075" bIns="46038">
            <a:spAutoFit/>
          </a:bodyPr>
          <a:lstStyle/>
          <a:p>
            <a:pPr algn="ctr"/>
            <a:r>
              <a:rPr lang="es-ES_tradnl" sz="1800">
                <a:latin typeface="Arial" charset="0"/>
              </a:rPr>
              <a:t>Implementación</a:t>
            </a:r>
          </a:p>
        </p:txBody>
      </p:sp>
      <p:sp>
        <p:nvSpPr>
          <p:cNvPr id="221191" name="Rectangle 7"/>
          <p:cNvSpPr>
            <a:spLocks noChangeArrowheads="1"/>
          </p:cNvSpPr>
          <p:nvPr/>
        </p:nvSpPr>
        <p:spPr bwMode="auto">
          <a:xfrm>
            <a:off x="1762125" y="2994025"/>
            <a:ext cx="2063750" cy="366713"/>
          </a:xfrm>
          <a:prstGeom prst="rect">
            <a:avLst/>
          </a:prstGeom>
          <a:solidFill>
            <a:srgbClr val="F3C6AF"/>
          </a:solidFill>
          <a:ln w="9525">
            <a:noFill/>
            <a:miter lim="800000"/>
            <a:headEnd/>
            <a:tailEnd/>
          </a:ln>
          <a:effectLst/>
        </p:spPr>
        <p:txBody>
          <a:bodyPr wrap="none" lIns="92075" tIns="46038" rIns="92075" bIns="46038">
            <a:spAutoFit/>
          </a:bodyPr>
          <a:lstStyle/>
          <a:p>
            <a:pPr algn="ctr"/>
            <a:r>
              <a:rPr lang="es-ES_tradnl" sz="1800">
                <a:latin typeface="Arial" charset="0"/>
              </a:rPr>
              <a:t>Diseño conceptual</a:t>
            </a:r>
          </a:p>
        </p:txBody>
      </p:sp>
      <p:sp>
        <p:nvSpPr>
          <p:cNvPr id="221192" name="Rectangle 8"/>
          <p:cNvSpPr>
            <a:spLocks noChangeArrowheads="1"/>
          </p:cNvSpPr>
          <p:nvPr/>
        </p:nvSpPr>
        <p:spPr bwMode="auto">
          <a:xfrm>
            <a:off x="1558925" y="1762125"/>
            <a:ext cx="2470150" cy="641350"/>
          </a:xfrm>
          <a:prstGeom prst="rect">
            <a:avLst/>
          </a:prstGeom>
          <a:solidFill>
            <a:srgbClr val="F3C6AF"/>
          </a:solidFill>
          <a:ln w="9525">
            <a:noFill/>
            <a:miter lim="800000"/>
            <a:headEnd/>
            <a:tailEnd/>
          </a:ln>
          <a:effectLst/>
        </p:spPr>
        <p:txBody>
          <a:bodyPr wrap="none" lIns="92075" tIns="46038" rIns="92075" bIns="46038">
            <a:spAutoFit/>
          </a:bodyPr>
          <a:lstStyle/>
          <a:p>
            <a:pPr algn="ctr"/>
            <a:r>
              <a:rPr lang="es-ES_tradnl" sz="1800">
                <a:latin typeface="Arial" charset="0"/>
              </a:rPr>
              <a:t>Recogida y análisis de</a:t>
            </a:r>
          </a:p>
          <a:p>
            <a:pPr algn="ctr"/>
            <a:r>
              <a:rPr lang="es-ES_tradnl" sz="1800">
                <a:latin typeface="Arial" charset="0"/>
              </a:rPr>
              <a:t>requisitos</a:t>
            </a:r>
          </a:p>
        </p:txBody>
      </p:sp>
      <p:sp>
        <p:nvSpPr>
          <p:cNvPr id="221193" name="AutoShape 9"/>
          <p:cNvSpPr>
            <a:spLocks noChangeArrowheads="1"/>
          </p:cNvSpPr>
          <p:nvPr/>
        </p:nvSpPr>
        <p:spPr bwMode="auto">
          <a:xfrm>
            <a:off x="2693988" y="2493963"/>
            <a:ext cx="198437" cy="363537"/>
          </a:xfrm>
          <a:prstGeom prst="downArrow">
            <a:avLst>
              <a:gd name="adj1" fmla="val 50000"/>
              <a:gd name="adj2" fmla="val 45800"/>
            </a:avLst>
          </a:prstGeom>
          <a:solidFill>
            <a:schemeClr val="accent2"/>
          </a:solidFill>
          <a:ln w="12700">
            <a:noFill/>
            <a:miter lim="800000"/>
            <a:headEnd/>
            <a:tailEnd/>
          </a:ln>
          <a:effectLst/>
        </p:spPr>
        <p:txBody>
          <a:bodyPr wrap="none" anchor="ctr">
            <a:spAutoFit/>
          </a:bodyPr>
          <a:lstStyle/>
          <a:p>
            <a:endParaRPr lang="es-MX"/>
          </a:p>
        </p:txBody>
      </p:sp>
      <p:sp>
        <p:nvSpPr>
          <p:cNvPr id="221194" name="AutoShape 10"/>
          <p:cNvSpPr>
            <a:spLocks noChangeArrowheads="1"/>
          </p:cNvSpPr>
          <p:nvPr/>
        </p:nvSpPr>
        <p:spPr bwMode="auto">
          <a:xfrm>
            <a:off x="2693988" y="3373438"/>
            <a:ext cx="198437" cy="363537"/>
          </a:xfrm>
          <a:prstGeom prst="downArrow">
            <a:avLst>
              <a:gd name="adj1" fmla="val 50000"/>
              <a:gd name="adj2" fmla="val 45800"/>
            </a:avLst>
          </a:prstGeom>
          <a:solidFill>
            <a:schemeClr val="accent2"/>
          </a:solidFill>
          <a:ln w="12700">
            <a:noFill/>
            <a:miter lim="800000"/>
            <a:headEnd/>
            <a:tailEnd/>
          </a:ln>
          <a:effectLst/>
        </p:spPr>
        <p:txBody>
          <a:bodyPr wrap="none" anchor="ctr">
            <a:spAutoFit/>
          </a:bodyPr>
          <a:lstStyle/>
          <a:p>
            <a:endParaRPr lang="es-MX"/>
          </a:p>
        </p:txBody>
      </p:sp>
      <p:sp>
        <p:nvSpPr>
          <p:cNvPr id="221195" name="AutoShape 11"/>
          <p:cNvSpPr>
            <a:spLocks noChangeArrowheads="1"/>
          </p:cNvSpPr>
          <p:nvPr/>
        </p:nvSpPr>
        <p:spPr bwMode="auto">
          <a:xfrm>
            <a:off x="2693988" y="4206875"/>
            <a:ext cx="198437" cy="361950"/>
          </a:xfrm>
          <a:prstGeom prst="downArrow">
            <a:avLst>
              <a:gd name="adj1" fmla="val 50000"/>
              <a:gd name="adj2" fmla="val 45600"/>
            </a:avLst>
          </a:prstGeom>
          <a:solidFill>
            <a:schemeClr val="accent2"/>
          </a:solidFill>
          <a:ln w="12700">
            <a:noFill/>
            <a:miter lim="800000"/>
            <a:headEnd/>
            <a:tailEnd/>
          </a:ln>
          <a:effectLst/>
        </p:spPr>
        <p:txBody>
          <a:bodyPr wrap="none" anchor="ctr">
            <a:spAutoFit/>
          </a:bodyPr>
          <a:lstStyle/>
          <a:p>
            <a:endParaRPr lang="es-MX"/>
          </a:p>
        </p:txBody>
      </p:sp>
      <p:sp>
        <p:nvSpPr>
          <p:cNvPr id="221196" name="AutoShape 12"/>
          <p:cNvSpPr>
            <a:spLocks noChangeArrowheads="1"/>
          </p:cNvSpPr>
          <p:nvPr/>
        </p:nvSpPr>
        <p:spPr bwMode="auto">
          <a:xfrm>
            <a:off x="2693988" y="5073650"/>
            <a:ext cx="198437" cy="363538"/>
          </a:xfrm>
          <a:prstGeom prst="downArrow">
            <a:avLst>
              <a:gd name="adj1" fmla="val 50000"/>
              <a:gd name="adj2" fmla="val 45800"/>
            </a:avLst>
          </a:prstGeom>
          <a:solidFill>
            <a:schemeClr val="accent2"/>
          </a:solidFill>
          <a:ln w="12700">
            <a:noFill/>
            <a:miter lim="800000"/>
            <a:headEnd/>
            <a:tailEnd/>
          </a:ln>
          <a:effectLst/>
        </p:spPr>
        <p:txBody>
          <a:bodyPr wrap="none" anchor="ctr">
            <a:spAutoFit/>
          </a:bodyPr>
          <a:lstStyle/>
          <a:p>
            <a:endParaRPr lang="es-MX"/>
          </a:p>
        </p:txBody>
      </p:sp>
      <p:sp>
        <p:nvSpPr>
          <p:cNvPr id="221197" name="Rectangle 13"/>
          <p:cNvSpPr>
            <a:spLocks noChangeArrowheads="1"/>
          </p:cNvSpPr>
          <p:nvPr/>
        </p:nvSpPr>
        <p:spPr bwMode="auto">
          <a:xfrm>
            <a:off x="1901825" y="3543300"/>
            <a:ext cx="1798638" cy="814388"/>
          </a:xfrm>
          <a:prstGeom prst="rect">
            <a:avLst/>
          </a:prstGeom>
          <a:noFill/>
          <a:ln w="28575">
            <a:solidFill>
              <a:srgbClr val="000099"/>
            </a:solidFill>
            <a:miter lim="800000"/>
            <a:headEnd/>
            <a:tailEnd/>
          </a:ln>
          <a:effectLst/>
        </p:spPr>
        <p:txBody>
          <a:bodyPr anchor="ctr">
            <a:spAutoFit/>
          </a:bodyPr>
          <a:lstStyle/>
          <a:p>
            <a:endParaRPr lang="es-MX"/>
          </a:p>
        </p:txBody>
      </p:sp>
      <p:sp>
        <p:nvSpPr>
          <p:cNvPr id="221198" name="Text Box 14"/>
          <p:cNvSpPr txBox="1">
            <a:spLocks noChangeArrowheads="1"/>
          </p:cNvSpPr>
          <p:nvPr/>
        </p:nvSpPr>
        <p:spPr bwMode="auto">
          <a:xfrm>
            <a:off x="5776913" y="1914525"/>
            <a:ext cx="1320800" cy="835025"/>
          </a:xfrm>
          <a:prstGeom prst="rect">
            <a:avLst/>
          </a:prstGeom>
          <a:solidFill>
            <a:srgbClr val="FFCC66"/>
          </a:solidFill>
          <a:ln w="12700">
            <a:solidFill>
              <a:srgbClr val="000099"/>
            </a:solidFill>
            <a:miter lim="800000"/>
            <a:headEnd/>
            <a:tailEnd/>
          </a:ln>
          <a:effectLst/>
        </p:spPr>
        <p:txBody>
          <a:bodyPr>
            <a:spAutoFit/>
          </a:bodyPr>
          <a:lstStyle/>
          <a:p>
            <a:pPr algn="ctr" eaLnBrk="1" hangingPunct="1">
              <a:spcBef>
                <a:spcPct val="50000"/>
              </a:spcBef>
            </a:pPr>
            <a:r>
              <a:rPr lang="es-ES_tradnl">
                <a:latin typeface="Arial" charset="0"/>
              </a:rPr>
              <a:t>Diseño Lógico</a:t>
            </a:r>
            <a:endParaRPr lang="es-ES">
              <a:latin typeface="Arial" charset="0"/>
            </a:endParaRPr>
          </a:p>
        </p:txBody>
      </p:sp>
      <p:sp>
        <p:nvSpPr>
          <p:cNvPr id="221199" name="Text Box 15"/>
          <p:cNvSpPr txBox="1">
            <a:spLocks noChangeArrowheads="1"/>
          </p:cNvSpPr>
          <p:nvPr/>
        </p:nvSpPr>
        <p:spPr bwMode="auto">
          <a:xfrm>
            <a:off x="5257800" y="3470275"/>
            <a:ext cx="2519363" cy="641350"/>
          </a:xfrm>
          <a:prstGeom prst="rect">
            <a:avLst/>
          </a:prstGeom>
          <a:noFill/>
          <a:ln w="12700">
            <a:noFill/>
            <a:miter lim="800000"/>
            <a:headEnd/>
            <a:tailEnd/>
          </a:ln>
          <a:effectLst/>
        </p:spPr>
        <p:txBody>
          <a:bodyPr>
            <a:spAutoFit/>
          </a:bodyPr>
          <a:lstStyle/>
          <a:p>
            <a:pPr algn="ctr" eaLnBrk="1" hangingPunct="1">
              <a:spcBef>
                <a:spcPct val="50000"/>
              </a:spcBef>
            </a:pPr>
            <a:r>
              <a:rPr lang="es-ES_tradnl" sz="1800">
                <a:latin typeface="Arial" charset="0"/>
              </a:rPr>
              <a:t>Modelado multidimensional (MR)</a:t>
            </a:r>
            <a:endParaRPr lang="es-ES" sz="1800">
              <a:latin typeface="Arial" charset="0"/>
            </a:endParaRPr>
          </a:p>
        </p:txBody>
      </p:sp>
      <p:sp>
        <p:nvSpPr>
          <p:cNvPr id="221200" name="Line 16"/>
          <p:cNvSpPr>
            <a:spLocks noChangeShapeType="1"/>
          </p:cNvSpPr>
          <p:nvPr/>
        </p:nvSpPr>
        <p:spPr bwMode="auto">
          <a:xfrm>
            <a:off x="6443663" y="2822575"/>
            <a:ext cx="0" cy="609600"/>
          </a:xfrm>
          <a:prstGeom prst="line">
            <a:avLst/>
          </a:prstGeom>
          <a:noFill/>
          <a:ln w="28575">
            <a:solidFill>
              <a:schemeClr val="accent2"/>
            </a:solidFill>
            <a:round/>
            <a:headEnd/>
            <a:tailEnd/>
          </a:ln>
          <a:effectLst/>
        </p:spPr>
        <p:txBody>
          <a:bodyPr>
            <a:spAutoFit/>
          </a:bodyPr>
          <a:lstStyle/>
          <a:p>
            <a:endParaRPr lang="es-MX"/>
          </a:p>
        </p:txBody>
      </p:sp>
      <p:sp>
        <p:nvSpPr>
          <p:cNvPr id="221201" name="Text Box 17"/>
          <p:cNvSpPr txBox="1">
            <a:spLocks noChangeArrowheads="1"/>
          </p:cNvSpPr>
          <p:nvPr/>
        </p:nvSpPr>
        <p:spPr bwMode="auto">
          <a:xfrm>
            <a:off x="5334000" y="4876800"/>
            <a:ext cx="2286000" cy="779463"/>
          </a:xfrm>
          <a:prstGeom prst="rect">
            <a:avLst/>
          </a:prstGeom>
          <a:noFill/>
          <a:ln w="12700">
            <a:noFill/>
            <a:miter lim="800000"/>
            <a:headEnd/>
            <a:tailEnd/>
          </a:ln>
          <a:effectLst/>
        </p:spPr>
        <p:txBody>
          <a:bodyPr>
            <a:spAutoFit/>
          </a:bodyPr>
          <a:lstStyle/>
          <a:p>
            <a:pPr algn="ctr" eaLnBrk="1" hangingPunct="1">
              <a:spcBef>
                <a:spcPct val="50000"/>
              </a:spcBef>
            </a:pPr>
            <a:r>
              <a:rPr lang="es-ES_tradnl" sz="1800">
                <a:latin typeface="Arial" charset="0"/>
              </a:rPr>
              <a:t>Esquemas </a:t>
            </a:r>
          </a:p>
          <a:p>
            <a:pPr algn="ctr" eaLnBrk="1" hangingPunct="1">
              <a:spcBef>
                <a:spcPct val="50000"/>
              </a:spcBef>
            </a:pPr>
            <a:r>
              <a:rPr lang="es-ES_tradnl" sz="1800">
                <a:solidFill>
                  <a:schemeClr val="accent2"/>
                </a:solidFill>
                <a:latin typeface="Arial" charset="0"/>
              </a:rPr>
              <a:t>estrella</a:t>
            </a:r>
            <a:endParaRPr lang="es-ES" sz="1800">
              <a:solidFill>
                <a:schemeClr val="accent2"/>
              </a:solidFill>
              <a:latin typeface="Arial" charset="0"/>
            </a:endParaRPr>
          </a:p>
        </p:txBody>
      </p:sp>
      <p:sp>
        <p:nvSpPr>
          <p:cNvPr id="221202" name="Line 18"/>
          <p:cNvSpPr>
            <a:spLocks noChangeShapeType="1"/>
          </p:cNvSpPr>
          <p:nvPr/>
        </p:nvSpPr>
        <p:spPr bwMode="auto">
          <a:xfrm>
            <a:off x="6443663" y="4130675"/>
            <a:ext cx="0" cy="609600"/>
          </a:xfrm>
          <a:prstGeom prst="line">
            <a:avLst/>
          </a:prstGeom>
          <a:noFill/>
          <a:ln w="28575">
            <a:solidFill>
              <a:schemeClr val="accent2"/>
            </a:solidFill>
            <a:round/>
            <a:headEnd/>
            <a:tailEnd type="triangle" w="med" len="med"/>
          </a:ln>
          <a:effectLst/>
        </p:spPr>
        <p:txBody>
          <a:bodyPr>
            <a:spAutoFit/>
          </a:bodyPr>
          <a:lstStyle/>
          <a:p>
            <a:endParaRPr lang="es-MX"/>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11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11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221200"/>
                                        </p:tgtEl>
                                        <p:attrNameLst>
                                          <p:attrName>style.visibility</p:attrName>
                                        </p:attrNameLst>
                                      </p:cBhvr>
                                      <p:to>
                                        <p:strVal val="visible"/>
                                      </p:to>
                                    </p:set>
                                    <p:animEffect transition="in" filter="strips(downLeft)">
                                      <p:cBhvr>
                                        <p:cTn id="15" dur="500"/>
                                        <p:tgtEl>
                                          <p:spTgt spid="22120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2119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221202"/>
                                        </p:tgtEl>
                                        <p:attrNameLst>
                                          <p:attrName>style.visibility</p:attrName>
                                        </p:attrNameLst>
                                      </p:cBhvr>
                                      <p:to>
                                        <p:strVal val="visible"/>
                                      </p:to>
                                    </p:set>
                                    <p:animEffect transition="in" filter="strips(downRight)">
                                      <p:cBhvr>
                                        <p:cTn id="24" dur="500"/>
                                        <p:tgtEl>
                                          <p:spTgt spid="22120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21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7" grpId="0" animBg="1"/>
      <p:bldP spid="221198" grpId="0" animBg="1" autoUpdateAnimBg="0"/>
      <p:bldP spid="221199" grpId="0" autoUpdateAnimBg="0"/>
      <p:bldP spid="221200" grpId="0" animBg="1"/>
      <p:bldP spid="221201" grpId="0" autoUpdateAnimBg="0"/>
      <p:bldP spid="22120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4 Marcador de número de diapositiva"/>
          <p:cNvSpPr>
            <a:spLocks noGrp="1"/>
          </p:cNvSpPr>
          <p:nvPr>
            <p:ph type="sldNum" sz="quarter" idx="12"/>
          </p:nvPr>
        </p:nvSpPr>
        <p:spPr/>
        <p:txBody>
          <a:bodyPr/>
          <a:lstStyle/>
          <a:p>
            <a:fld id="{0B5D2504-E372-487C-94E8-B5E4541479BE}" type="slidenum">
              <a:rPr lang="en-US"/>
              <a:pPr/>
              <a:t>85</a:t>
            </a:fld>
            <a:endParaRPr lang="en-US"/>
          </a:p>
        </p:txBody>
      </p:sp>
      <p:sp>
        <p:nvSpPr>
          <p:cNvPr id="222210"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22211" name="Rectangle 3"/>
          <p:cNvSpPr>
            <a:spLocks noChangeArrowheads="1"/>
          </p:cNvSpPr>
          <p:nvPr/>
        </p:nvSpPr>
        <p:spPr bwMode="auto">
          <a:xfrm>
            <a:off x="1519238" y="2887663"/>
            <a:ext cx="1862137" cy="355600"/>
          </a:xfrm>
          <a:prstGeom prst="rect">
            <a:avLst/>
          </a:prstGeom>
          <a:noFill/>
          <a:ln w="9525">
            <a:noFill/>
            <a:miter lim="800000"/>
            <a:headEnd/>
            <a:tailEnd/>
          </a:ln>
          <a:effectLst/>
        </p:spPr>
        <p:txBody>
          <a:bodyPr wrap="none" anchor="ctr"/>
          <a:lstStyle/>
          <a:p>
            <a:endParaRPr lang="es-MX"/>
          </a:p>
        </p:txBody>
      </p:sp>
      <p:sp>
        <p:nvSpPr>
          <p:cNvPr id="222212" name="Rectangle 4"/>
          <p:cNvSpPr>
            <a:spLocks noChangeArrowheads="1"/>
          </p:cNvSpPr>
          <p:nvPr/>
        </p:nvSpPr>
        <p:spPr bwMode="auto">
          <a:xfrm>
            <a:off x="2085975" y="4665663"/>
            <a:ext cx="1492250" cy="366712"/>
          </a:xfrm>
          <a:prstGeom prst="rect">
            <a:avLst/>
          </a:prstGeom>
          <a:solidFill>
            <a:srgbClr val="F3C6AF"/>
          </a:solidFill>
          <a:ln w="9525">
            <a:noFill/>
            <a:miter lim="800000"/>
            <a:headEnd/>
            <a:tailEnd/>
          </a:ln>
          <a:effectLst/>
        </p:spPr>
        <p:txBody>
          <a:bodyPr wrap="none" lIns="92075" tIns="46038" rIns="92075" bIns="46038">
            <a:spAutoFit/>
          </a:bodyPr>
          <a:lstStyle/>
          <a:p>
            <a:pPr algn="ctr"/>
            <a:r>
              <a:rPr lang="es-ES_tradnl" sz="1800">
                <a:latin typeface="Arial" charset="0"/>
              </a:rPr>
              <a:t>Diseño físico</a:t>
            </a:r>
          </a:p>
        </p:txBody>
      </p:sp>
      <p:sp>
        <p:nvSpPr>
          <p:cNvPr id="222213" name="Rectangle 5"/>
          <p:cNvSpPr>
            <a:spLocks noChangeArrowheads="1"/>
          </p:cNvSpPr>
          <p:nvPr/>
        </p:nvSpPr>
        <p:spPr bwMode="auto">
          <a:xfrm>
            <a:off x="2054225" y="3808413"/>
            <a:ext cx="1555750" cy="366712"/>
          </a:xfrm>
          <a:prstGeom prst="rect">
            <a:avLst/>
          </a:prstGeom>
          <a:solidFill>
            <a:srgbClr val="F3C6AF"/>
          </a:solidFill>
          <a:ln w="9525">
            <a:noFill/>
            <a:miter lim="800000"/>
            <a:headEnd/>
            <a:tailEnd/>
          </a:ln>
          <a:effectLst/>
        </p:spPr>
        <p:txBody>
          <a:bodyPr wrap="none" lIns="92075" tIns="46038" rIns="92075" bIns="46038">
            <a:spAutoFit/>
          </a:bodyPr>
          <a:lstStyle/>
          <a:p>
            <a:pPr algn="ctr"/>
            <a:r>
              <a:rPr lang="es-ES_tradnl" sz="1800">
                <a:latin typeface="Arial" charset="0"/>
              </a:rPr>
              <a:t>Diseño lógico</a:t>
            </a:r>
          </a:p>
        </p:txBody>
      </p:sp>
      <p:sp>
        <p:nvSpPr>
          <p:cNvPr id="222214" name="Rectangle 6"/>
          <p:cNvSpPr>
            <a:spLocks noChangeArrowheads="1"/>
          </p:cNvSpPr>
          <p:nvPr/>
        </p:nvSpPr>
        <p:spPr bwMode="auto">
          <a:xfrm>
            <a:off x="1933575" y="5486400"/>
            <a:ext cx="1797050" cy="366713"/>
          </a:xfrm>
          <a:prstGeom prst="rect">
            <a:avLst/>
          </a:prstGeom>
          <a:solidFill>
            <a:srgbClr val="F3C6AF"/>
          </a:solidFill>
          <a:ln w="9525">
            <a:noFill/>
            <a:miter lim="800000"/>
            <a:headEnd/>
            <a:tailEnd/>
          </a:ln>
          <a:effectLst/>
        </p:spPr>
        <p:txBody>
          <a:bodyPr wrap="none" lIns="92075" tIns="46038" rIns="92075" bIns="46038">
            <a:spAutoFit/>
          </a:bodyPr>
          <a:lstStyle/>
          <a:p>
            <a:pPr algn="ctr"/>
            <a:r>
              <a:rPr lang="es-ES_tradnl" sz="1800">
                <a:latin typeface="Arial" charset="0"/>
              </a:rPr>
              <a:t>Implementación</a:t>
            </a:r>
          </a:p>
        </p:txBody>
      </p:sp>
      <p:sp>
        <p:nvSpPr>
          <p:cNvPr id="222215" name="Rectangle 7"/>
          <p:cNvSpPr>
            <a:spLocks noChangeArrowheads="1"/>
          </p:cNvSpPr>
          <p:nvPr/>
        </p:nvSpPr>
        <p:spPr bwMode="auto">
          <a:xfrm>
            <a:off x="1800225" y="2994025"/>
            <a:ext cx="2063750" cy="366713"/>
          </a:xfrm>
          <a:prstGeom prst="rect">
            <a:avLst/>
          </a:prstGeom>
          <a:solidFill>
            <a:srgbClr val="F3C6AF"/>
          </a:solidFill>
          <a:ln w="9525">
            <a:noFill/>
            <a:miter lim="800000"/>
            <a:headEnd/>
            <a:tailEnd/>
          </a:ln>
          <a:effectLst/>
        </p:spPr>
        <p:txBody>
          <a:bodyPr wrap="none" lIns="92075" tIns="46038" rIns="92075" bIns="46038">
            <a:spAutoFit/>
          </a:bodyPr>
          <a:lstStyle/>
          <a:p>
            <a:pPr algn="ctr"/>
            <a:r>
              <a:rPr lang="es-ES_tradnl" sz="1800">
                <a:latin typeface="Arial" charset="0"/>
              </a:rPr>
              <a:t>Diseño conceptual</a:t>
            </a:r>
          </a:p>
        </p:txBody>
      </p:sp>
      <p:sp>
        <p:nvSpPr>
          <p:cNvPr id="222216" name="Rectangle 8"/>
          <p:cNvSpPr>
            <a:spLocks noChangeArrowheads="1"/>
          </p:cNvSpPr>
          <p:nvPr/>
        </p:nvSpPr>
        <p:spPr bwMode="auto">
          <a:xfrm>
            <a:off x="1598613" y="1762125"/>
            <a:ext cx="2470150" cy="641350"/>
          </a:xfrm>
          <a:prstGeom prst="rect">
            <a:avLst/>
          </a:prstGeom>
          <a:solidFill>
            <a:srgbClr val="F3C6AF"/>
          </a:solidFill>
          <a:ln w="9525">
            <a:noFill/>
            <a:miter lim="800000"/>
            <a:headEnd/>
            <a:tailEnd/>
          </a:ln>
          <a:effectLst/>
        </p:spPr>
        <p:txBody>
          <a:bodyPr wrap="none" lIns="92075" tIns="46038" rIns="92075" bIns="46038">
            <a:spAutoFit/>
          </a:bodyPr>
          <a:lstStyle/>
          <a:p>
            <a:pPr algn="ctr"/>
            <a:r>
              <a:rPr lang="es-ES_tradnl" sz="1800">
                <a:latin typeface="Arial" charset="0"/>
              </a:rPr>
              <a:t>Recogida y análisis de</a:t>
            </a:r>
          </a:p>
          <a:p>
            <a:pPr algn="ctr"/>
            <a:r>
              <a:rPr lang="es-ES_tradnl" sz="1800">
                <a:latin typeface="Arial" charset="0"/>
              </a:rPr>
              <a:t>requisitos</a:t>
            </a:r>
          </a:p>
        </p:txBody>
      </p:sp>
      <p:sp>
        <p:nvSpPr>
          <p:cNvPr id="222217" name="AutoShape 9"/>
          <p:cNvSpPr>
            <a:spLocks noChangeArrowheads="1"/>
          </p:cNvSpPr>
          <p:nvPr/>
        </p:nvSpPr>
        <p:spPr bwMode="auto">
          <a:xfrm>
            <a:off x="2733675" y="2493963"/>
            <a:ext cx="198438" cy="363537"/>
          </a:xfrm>
          <a:prstGeom prst="downArrow">
            <a:avLst>
              <a:gd name="adj1" fmla="val 50000"/>
              <a:gd name="adj2" fmla="val 45800"/>
            </a:avLst>
          </a:prstGeom>
          <a:solidFill>
            <a:schemeClr val="accent2"/>
          </a:solidFill>
          <a:ln w="12700">
            <a:noFill/>
            <a:miter lim="800000"/>
            <a:headEnd/>
            <a:tailEnd/>
          </a:ln>
          <a:effectLst/>
        </p:spPr>
        <p:txBody>
          <a:bodyPr wrap="none" anchor="ctr">
            <a:spAutoFit/>
          </a:bodyPr>
          <a:lstStyle/>
          <a:p>
            <a:endParaRPr lang="es-MX"/>
          </a:p>
        </p:txBody>
      </p:sp>
      <p:sp>
        <p:nvSpPr>
          <p:cNvPr id="222218" name="AutoShape 10"/>
          <p:cNvSpPr>
            <a:spLocks noChangeArrowheads="1"/>
          </p:cNvSpPr>
          <p:nvPr/>
        </p:nvSpPr>
        <p:spPr bwMode="auto">
          <a:xfrm>
            <a:off x="2733675" y="3373438"/>
            <a:ext cx="198438" cy="363537"/>
          </a:xfrm>
          <a:prstGeom prst="downArrow">
            <a:avLst>
              <a:gd name="adj1" fmla="val 50000"/>
              <a:gd name="adj2" fmla="val 45800"/>
            </a:avLst>
          </a:prstGeom>
          <a:solidFill>
            <a:schemeClr val="accent2"/>
          </a:solidFill>
          <a:ln w="12700">
            <a:noFill/>
            <a:miter lim="800000"/>
            <a:headEnd/>
            <a:tailEnd/>
          </a:ln>
          <a:effectLst/>
        </p:spPr>
        <p:txBody>
          <a:bodyPr wrap="none" anchor="ctr">
            <a:spAutoFit/>
          </a:bodyPr>
          <a:lstStyle/>
          <a:p>
            <a:endParaRPr lang="es-MX"/>
          </a:p>
        </p:txBody>
      </p:sp>
      <p:sp>
        <p:nvSpPr>
          <p:cNvPr id="222219" name="AutoShape 11"/>
          <p:cNvSpPr>
            <a:spLocks noChangeArrowheads="1"/>
          </p:cNvSpPr>
          <p:nvPr/>
        </p:nvSpPr>
        <p:spPr bwMode="auto">
          <a:xfrm>
            <a:off x="2733675" y="4206875"/>
            <a:ext cx="198438" cy="361950"/>
          </a:xfrm>
          <a:prstGeom prst="downArrow">
            <a:avLst>
              <a:gd name="adj1" fmla="val 50000"/>
              <a:gd name="adj2" fmla="val 45600"/>
            </a:avLst>
          </a:prstGeom>
          <a:solidFill>
            <a:schemeClr val="accent2"/>
          </a:solidFill>
          <a:ln w="12700">
            <a:noFill/>
            <a:miter lim="800000"/>
            <a:headEnd/>
            <a:tailEnd/>
          </a:ln>
          <a:effectLst/>
        </p:spPr>
        <p:txBody>
          <a:bodyPr wrap="none" anchor="ctr">
            <a:spAutoFit/>
          </a:bodyPr>
          <a:lstStyle/>
          <a:p>
            <a:endParaRPr lang="es-MX"/>
          </a:p>
        </p:txBody>
      </p:sp>
      <p:sp>
        <p:nvSpPr>
          <p:cNvPr id="222220" name="AutoShape 12"/>
          <p:cNvSpPr>
            <a:spLocks noChangeArrowheads="1"/>
          </p:cNvSpPr>
          <p:nvPr/>
        </p:nvSpPr>
        <p:spPr bwMode="auto">
          <a:xfrm>
            <a:off x="2733675" y="5073650"/>
            <a:ext cx="198438" cy="363538"/>
          </a:xfrm>
          <a:prstGeom prst="downArrow">
            <a:avLst>
              <a:gd name="adj1" fmla="val 50000"/>
              <a:gd name="adj2" fmla="val 45800"/>
            </a:avLst>
          </a:prstGeom>
          <a:solidFill>
            <a:schemeClr val="accent2"/>
          </a:solidFill>
          <a:ln w="12700">
            <a:noFill/>
            <a:miter lim="800000"/>
            <a:headEnd/>
            <a:tailEnd/>
          </a:ln>
          <a:effectLst/>
        </p:spPr>
        <p:txBody>
          <a:bodyPr wrap="none" anchor="ctr">
            <a:spAutoFit/>
          </a:bodyPr>
          <a:lstStyle/>
          <a:p>
            <a:endParaRPr lang="es-MX"/>
          </a:p>
        </p:txBody>
      </p:sp>
      <p:sp>
        <p:nvSpPr>
          <p:cNvPr id="222221" name="Rectangle 13"/>
          <p:cNvSpPr>
            <a:spLocks noChangeArrowheads="1"/>
          </p:cNvSpPr>
          <p:nvPr/>
        </p:nvSpPr>
        <p:spPr bwMode="auto">
          <a:xfrm>
            <a:off x="1985963" y="4422775"/>
            <a:ext cx="1708150" cy="788988"/>
          </a:xfrm>
          <a:prstGeom prst="rect">
            <a:avLst/>
          </a:prstGeom>
          <a:noFill/>
          <a:ln w="28575">
            <a:solidFill>
              <a:srgbClr val="000099"/>
            </a:solidFill>
            <a:miter lim="800000"/>
            <a:headEnd/>
            <a:tailEnd/>
          </a:ln>
          <a:effectLst/>
        </p:spPr>
        <p:txBody>
          <a:bodyPr anchor="ctr">
            <a:spAutoFit/>
          </a:bodyPr>
          <a:lstStyle/>
          <a:p>
            <a:endParaRPr lang="es-MX"/>
          </a:p>
        </p:txBody>
      </p:sp>
      <p:sp>
        <p:nvSpPr>
          <p:cNvPr id="222222" name="Text Box 14"/>
          <p:cNvSpPr txBox="1">
            <a:spLocks noChangeArrowheads="1"/>
          </p:cNvSpPr>
          <p:nvPr/>
        </p:nvSpPr>
        <p:spPr bwMode="auto">
          <a:xfrm>
            <a:off x="5219700" y="3860800"/>
            <a:ext cx="2692400" cy="1054100"/>
          </a:xfrm>
          <a:prstGeom prst="rect">
            <a:avLst/>
          </a:prstGeom>
          <a:noFill/>
          <a:ln w="12700">
            <a:noFill/>
            <a:miter lim="800000"/>
            <a:headEnd/>
            <a:tailEnd/>
          </a:ln>
          <a:effectLst/>
        </p:spPr>
        <p:txBody>
          <a:bodyPr>
            <a:spAutoFit/>
          </a:bodyPr>
          <a:lstStyle/>
          <a:p>
            <a:pPr algn="ctr" eaLnBrk="1" hangingPunct="1">
              <a:spcBef>
                <a:spcPct val="50000"/>
              </a:spcBef>
            </a:pPr>
            <a:r>
              <a:rPr lang="es-ES_tradnl" sz="1800">
                <a:latin typeface="Arial" charset="0"/>
              </a:rPr>
              <a:t>Definición del esquema ROLAP o MOLAP</a:t>
            </a:r>
          </a:p>
          <a:p>
            <a:pPr algn="ctr" eaLnBrk="1" hangingPunct="1">
              <a:spcBef>
                <a:spcPct val="50000"/>
              </a:spcBef>
            </a:pPr>
            <a:endParaRPr lang="es-ES_tradnl" sz="1800">
              <a:latin typeface="Arial" charset="0"/>
            </a:endParaRPr>
          </a:p>
        </p:txBody>
      </p:sp>
      <p:sp>
        <p:nvSpPr>
          <p:cNvPr id="222223" name="Text Box 15"/>
          <p:cNvSpPr txBox="1">
            <a:spLocks noChangeArrowheads="1"/>
          </p:cNvSpPr>
          <p:nvPr/>
        </p:nvSpPr>
        <p:spPr bwMode="auto">
          <a:xfrm>
            <a:off x="5795963" y="2349500"/>
            <a:ext cx="1320800" cy="835025"/>
          </a:xfrm>
          <a:prstGeom prst="rect">
            <a:avLst/>
          </a:prstGeom>
          <a:solidFill>
            <a:srgbClr val="FFCC66"/>
          </a:solidFill>
          <a:ln w="12700">
            <a:solidFill>
              <a:srgbClr val="000099"/>
            </a:solidFill>
            <a:miter lim="800000"/>
            <a:headEnd/>
            <a:tailEnd/>
          </a:ln>
          <a:effectLst/>
        </p:spPr>
        <p:txBody>
          <a:bodyPr>
            <a:spAutoFit/>
          </a:bodyPr>
          <a:lstStyle/>
          <a:p>
            <a:pPr algn="ctr" eaLnBrk="1" hangingPunct="1">
              <a:spcBef>
                <a:spcPct val="50000"/>
              </a:spcBef>
            </a:pPr>
            <a:r>
              <a:rPr lang="es-ES_tradnl">
                <a:latin typeface="Arial" charset="0"/>
              </a:rPr>
              <a:t>Diseño Físico</a:t>
            </a:r>
            <a:endParaRPr lang="es-ES">
              <a:latin typeface="Arial" charset="0"/>
            </a:endParaRPr>
          </a:p>
        </p:txBody>
      </p:sp>
      <p:sp>
        <p:nvSpPr>
          <p:cNvPr id="222224" name="Line 16"/>
          <p:cNvSpPr>
            <a:spLocks noChangeShapeType="1"/>
          </p:cNvSpPr>
          <p:nvPr/>
        </p:nvSpPr>
        <p:spPr bwMode="auto">
          <a:xfrm>
            <a:off x="6443663" y="3213100"/>
            <a:ext cx="0" cy="609600"/>
          </a:xfrm>
          <a:prstGeom prst="line">
            <a:avLst/>
          </a:prstGeom>
          <a:noFill/>
          <a:ln w="28575">
            <a:solidFill>
              <a:schemeClr val="accent2"/>
            </a:solidFill>
            <a:round/>
            <a:headEnd/>
            <a:tailEnd/>
          </a:ln>
          <a:effectLst/>
        </p:spPr>
        <p:txBody>
          <a:bodyPr>
            <a:spAutoFit/>
          </a:bodyPr>
          <a:lstStyle/>
          <a:p>
            <a:endParaRPr lang="es-MX"/>
          </a:p>
        </p:txBody>
      </p:sp>
      <p:sp>
        <p:nvSpPr>
          <p:cNvPr id="222225" name="Line 17"/>
          <p:cNvSpPr>
            <a:spLocks noChangeShapeType="1"/>
          </p:cNvSpPr>
          <p:nvPr/>
        </p:nvSpPr>
        <p:spPr bwMode="auto">
          <a:xfrm>
            <a:off x="6430963" y="4495800"/>
            <a:ext cx="0" cy="609600"/>
          </a:xfrm>
          <a:prstGeom prst="line">
            <a:avLst/>
          </a:prstGeom>
          <a:noFill/>
          <a:ln w="28575">
            <a:solidFill>
              <a:schemeClr val="accent2"/>
            </a:solidFill>
            <a:round/>
            <a:headEnd/>
            <a:tailEnd/>
          </a:ln>
          <a:effectLst/>
        </p:spPr>
        <p:txBody>
          <a:bodyPr>
            <a:spAutoFit/>
          </a:bodyPr>
          <a:lstStyle/>
          <a:p>
            <a:endParaRPr lang="es-MX"/>
          </a:p>
        </p:txBody>
      </p:sp>
      <p:sp>
        <p:nvSpPr>
          <p:cNvPr id="222226" name="Rectangle 18"/>
          <p:cNvSpPr>
            <a:spLocks noChangeArrowheads="1"/>
          </p:cNvSpPr>
          <p:nvPr/>
        </p:nvSpPr>
        <p:spPr bwMode="auto">
          <a:xfrm>
            <a:off x="5551488" y="5183188"/>
            <a:ext cx="1830387" cy="366712"/>
          </a:xfrm>
          <a:prstGeom prst="rect">
            <a:avLst/>
          </a:prstGeom>
          <a:noFill/>
          <a:ln w="9525">
            <a:noFill/>
            <a:miter lim="800000"/>
            <a:headEnd/>
            <a:tailEnd/>
          </a:ln>
          <a:effectLst/>
        </p:spPr>
        <p:txBody>
          <a:bodyPr>
            <a:spAutoFit/>
          </a:bodyPr>
          <a:lstStyle/>
          <a:p>
            <a:pPr algn="ctr" eaLnBrk="1" hangingPunct="1">
              <a:spcBef>
                <a:spcPct val="50000"/>
              </a:spcBef>
            </a:pPr>
            <a:r>
              <a:rPr lang="es-ES_tradnl" sz="1800">
                <a:latin typeface="Arial" charset="0"/>
              </a:rPr>
              <a:t>Diseño del ETL</a:t>
            </a:r>
            <a:endParaRPr lang="es-ES" sz="18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22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22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222224"/>
                                        </p:tgtEl>
                                        <p:attrNameLst>
                                          <p:attrName>style.visibility</p:attrName>
                                        </p:attrNameLst>
                                      </p:cBhvr>
                                      <p:to>
                                        <p:strVal val="visible"/>
                                      </p:to>
                                    </p:set>
                                    <p:animEffect transition="in" filter="strips(downLeft)">
                                      <p:cBhvr>
                                        <p:cTn id="15" dur="500"/>
                                        <p:tgtEl>
                                          <p:spTgt spid="22222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2222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grpId="0" nodeType="clickEffect">
                                  <p:stCondLst>
                                    <p:cond delay="0"/>
                                  </p:stCondLst>
                                  <p:childTnLst>
                                    <p:set>
                                      <p:cBhvr>
                                        <p:cTn id="23" dur="1" fill="hold">
                                          <p:stCondLst>
                                            <p:cond delay="0"/>
                                          </p:stCondLst>
                                        </p:cTn>
                                        <p:tgtEl>
                                          <p:spTgt spid="222225"/>
                                        </p:tgtEl>
                                        <p:attrNameLst>
                                          <p:attrName>style.visibility</p:attrName>
                                        </p:attrNameLst>
                                      </p:cBhvr>
                                      <p:to>
                                        <p:strVal val="visible"/>
                                      </p:to>
                                    </p:set>
                                    <p:animEffect transition="in" filter="strips(downLeft)">
                                      <p:cBhvr>
                                        <p:cTn id="24" dur="500"/>
                                        <p:tgtEl>
                                          <p:spTgt spid="22222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2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21" grpId="0" animBg="1"/>
      <p:bldP spid="222222" grpId="0" autoUpdateAnimBg="0"/>
      <p:bldP spid="222223" grpId="0" animBg="1" autoUpdateAnimBg="0"/>
      <p:bldP spid="222224" grpId="0" animBg="1"/>
      <p:bldP spid="222225" grpId="0" animBg="1"/>
      <p:bldP spid="22222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4 Marcador de número de diapositiva"/>
          <p:cNvSpPr>
            <a:spLocks noGrp="1"/>
          </p:cNvSpPr>
          <p:nvPr>
            <p:ph type="sldNum" sz="quarter" idx="12"/>
          </p:nvPr>
        </p:nvSpPr>
        <p:spPr/>
        <p:txBody>
          <a:bodyPr/>
          <a:lstStyle/>
          <a:p>
            <a:fld id="{54217914-6784-4AB9-A77C-D282B9145A93}" type="slidenum">
              <a:rPr lang="en-US"/>
              <a:pPr/>
              <a:t>86</a:t>
            </a:fld>
            <a:endParaRPr lang="en-US"/>
          </a:p>
        </p:txBody>
      </p:sp>
      <p:sp>
        <p:nvSpPr>
          <p:cNvPr id="223234"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23235" name="Rectangle 3"/>
          <p:cNvSpPr>
            <a:spLocks noChangeArrowheads="1"/>
          </p:cNvSpPr>
          <p:nvPr/>
        </p:nvSpPr>
        <p:spPr bwMode="auto">
          <a:xfrm>
            <a:off x="1519238" y="2887663"/>
            <a:ext cx="1862137" cy="355600"/>
          </a:xfrm>
          <a:prstGeom prst="rect">
            <a:avLst/>
          </a:prstGeom>
          <a:noFill/>
          <a:ln w="9525">
            <a:noFill/>
            <a:miter lim="800000"/>
            <a:headEnd/>
            <a:tailEnd/>
          </a:ln>
          <a:effectLst/>
        </p:spPr>
        <p:txBody>
          <a:bodyPr wrap="none" anchor="ctr"/>
          <a:lstStyle/>
          <a:p>
            <a:endParaRPr lang="es-MX"/>
          </a:p>
        </p:txBody>
      </p:sp>
      <p:sp>
        <p:nvSpPr>
          <p:cNvPr id="223236" name="Rectangle 4"/>
          <p:cNvSpPr>
            <a:spLocks noChangeArrowheads="1"/>
          </p:cNvSpPr>
          <p:nvPr/>
        </p:nvSpPr>
        <p:spPr bwMode="auto">
          <a:xfrm>
            <a:off x="2085975" y="4665663"/>
            <a:ext cx="1492250" cy="366712"/>
          </a:xfrm>
          <a:prstGeom prst="rect">
            <a:avLst/>
          </a:prstGeom>
          <a:solidFill>
            <a:srgbClr val="F3C6AF"/>
          </a:solidFill>
          <a:ln w="9525">
            <a:noFill/>
            <a:miter lim="800000"/>
            <a:headEnd/>
            <a:tailEnd/>
          </a:ln>
          <a:effectLst/>
        </p:spPr>
        <p:txBody>
          <a:bodyPr wrap="none" lIns="92075" tIns="46038" rIns="92075" bIns="46038">
            <a:spAutoFit/>
          </a:bodyPr>
          <a:lstStyle/>
          <a:p>
            <a:pPr algn="ctr"/>
            <a:r>
              <a:rPr lang="es-ES_tradnl" sz="1800">
                <a:latin typeface="Arial" charset="0"/>
              </a:rPr>
              <a:t>Diseño físico</a:t>
            </a:r>
          </a:p>
        </p:txBody>
      </p:sp>
      <p:sp>
        <p:nvSpPr>
          <p:cNvPr id="223237" name="Rectangle 5"/>
          <p:cNvSpPr>
            <a:spLocks noChangeArrowheads="1"/>
          </p:cNvSpPr>
          <p:nvPr/>
        </p:nvSpPr>
        <p:spPr bwMode="auto">
          <a:xfrm>
            <a:off x="2054225" y="3808413"/>
            <a:ext cx="1555750" cy="366712"/>
          </a:xfrm>
          <a:prstGeom prst="rect">
            <a:avLst/>
          </a:prstGeom>
          <a:solidFill>
            <a:srgbClr val="F3C6AF"/>
          </a:solidFill>
          <a:ln w="9525">
            <a:noFill/>
            <a:miter lim="800000"/>
            <a:headEnd/>
            <a:tailEnd/>
          </a:ln>
          <a:effectLst/>
        </p:spPr>
        <p:txBody>
          <a:bodyPr wrap="none" lIns="92075" tIns="46038" rIns="92075" bIns="46038">
            <a:spAutoFit/>
          </a:bodyPr>
          <a:lstStyle/>
          <a:p>
            <a:pPr algn="ctr"/>
            <a:r>
              <a:rPr lang="es-ES_tradnl" sz="1800">
                <a:latin typeface="Arial" charset="0"/>
              </a:rPr>
              <a:t>Diseño lógico</a:t>
            </a:r>
          </a:p>
        </p:txBody>
      </p:sp>
      <p:sp>
        <p:nvSpPr>
          <p:cNvPr id="223238" name="Rectangle 6"/>
          <p:cNvSpPr>
            <a:spLocks noChangeArrowheads="1"/>
          </p:cNvSpPr>
          <p:nvPr/>
        </p:nvSpPr>
        <p:spPr bwMode="auto">
          <a:xfrm>
            <a:off x="1933575" y="5486400"/>
            <a:ext cx="1797050" cy="366713"/>
          </a:xfrm>
          <a:prstGeom prst="rect">
            <a:avLst/>
          </a:prstGeom>
          <a:solidFill>
            <a:srgbClr val="F3C6AF"/>
          </a:solidFill>
          <a:ln w="9525">
            <a:noFill/>
            <a:miter lim="800000"/>
            <a:headEnd/>
            <a:tailEnd/>
          </a:ln>
          <a:effectLst/>
        </p:spPr>
        <p:txBody>
          <a:bodyPr wrap="none" lIns="92075" tIns="46038" rIns="92075" bIns="46038">
            <a:spAutoFit/>
          </a:bodyPr>
          <a:lstStyle/>
          <a:p>
            <a:pPr algn="ctr"/>
            <a:r>
              <a:rPr lang="es-ES_tradnl" sz="1800">
                <a:latin typeface="Arial" charset="0"/>
              </a:rPr>
              <a:t>Implementación</a:t>
            </a:r>
          </a:p>
        </p:txBody>
      </p:sp>
      <p:sp>
        <p:nvSpPr>
          <p:cNvPr id="223239" name="Rectangle 7"/>
          <p:cNvSpPr>
            <a:spLocks noChangeArrowheads="1"/>
          </p:cNvSpPr>
          <p:nvPr/>
        </p:nvSpPr>
        <p:spPr bwMode="auto">
          <a:xfrm>
            <a:off x="1800225" y="2994025"/>
            <a:ext cx="2063750" cy="366713"/>
          </a:xfrm>
          <a:prstGeom prst="rect">
            <a:avLst/>
          </a:prstGeom>
          <a:solidFill>
            <a:srgbClr val="F3C6AF"/>
          </a:solidFill>
          <a:ln w="9525">
            <a:noFill/>
            <a:miter lim="800000"/>
            <a:headEnd/>
            <a:tailEnd/>
          </a:ln>
          <a:effectLst/>
        </p:spPr>
        <p:txBody>
          <a:bodyPr wrap="none" lIns="92075" tIns="46038" rIns="92075" bIns="46038">
            <a:spAutoFit/>
          </a:bodyPr>
          <a:lstStyle/>
          <a:p>
            <a:pPr algn="ctr"/>
            <a:r>
              <a:rPr lang="es-ES_tradnl" sz="1800">
                <a:latin typeface="Arial" charset="0"/>
              </a:rPr>
              <a:t>Diseño conceptual</a:t>
            </a:r>
          </a:p>
        </p:txBody>
      </p:sp>
      <p:sp>
        <p:nvSpPr>
          <p:cNvPr id="223240" name="Rectangle 8"/>
          <p:cNvSpPr>
            <a:spLocks noChangeArrowheads="1"/>
          </p:cNvSpPr>
          <p:nvPr/>
        </p:nvSpPr>
        <p:spPr bwMode="auto">
          <a:xfrm>
            <a:off x="1598613" y="1762125"/>
            <a:ext cx="2470150" cy="641350"/>
          </a:xfrm>
          <a:prstGeom prst="rect">
            <a:avLst/>
          </a:prstGeom>
          <a:solidFill>
            <a:srgbClr val="F3C6AF"/>
          </a:solidFill>
          <a:ln w="9525">
            <a:noFill/>
            <a:miter lim="800000"/>
            <a:headEnd/>
            <a:tailEnd/>
          </a:ln>
          <a:effectLst/>
        </p:spPr>
        <p:txBody>
          <a:bodyPr wrap="none" lIns="92075" tIns="46038" rIns="92075" bIns="46038">
            <a:spAutoFit/>
          </a:bodyPr>
          <a:lstStyle/>
          <a:p>
            <a:pPr algn="ctr"/>
            <a:r>
              <a:rPr lang="es-ES_tradnl" sz="1800">
                <a:latin typeface="Arial" charset="0"/>
              </a:rPr>
              <a:t>Recogida y análisis de</a:t>
            </a:r>
          </a:p>
          <a:p>
            <a:pPr algn="ctr"/>
            <a:r>
              <a:rPr lang="es-ES_tradnl" sz="1800">
                <a:latin typeface="Arial" charset="0"/>
              </a:rPr>
              <a:t>requisitos</a:t>
            </a:r>
          </a:p>
        </p:txBody>
      </p:sp>
      <p:sp>
        <p:nvSpPr>
          <p:cNvPr id="223241" name="AutoShape 9"/>
          <p:cNvSpPr>
            <a:spLocks noChangeArrowheads="1"/>
          </p:cNvSpPr>
          <p:nvPr/>
        </p:nvSpPr>
        <p:spPr bwMode="auto">
          <a:xfrm>
            <a:off x="2733675" y="2493963"/>
            <a:ext cx="198438" cy="363537"/>
          </a:xfrm>
          <a:prstGeom prst="downArrow">
            <a:avLst>
              <a:gd name="adj1" fmla="val 50000"/>
              <a:gd name="adj2" fmla="val 45800"/>
            </a:avLst>
          </a:prstGeom>
          <a:solidFill>
            <a:schemeClr val="accent2"/>
          </a:solidFill>
          <a:ln w="12700">
            <a:noFill/>
            <a:miter lim="800000"/>
            <a:headEnd/>
            <a:tailEnd/>
          </a:ln>
          <a:effectLst/>
        </p:spPr>
        <p:txBody>
          <a:bodyPr wrap="none" anchor="ctr">
            <a:spAutoFit/>
          </a:bodyPr>
          <a:lstStyle/>
          <a:p>
            <a:endParaRPr lang="es-MX"/>
          </a:p>
        </p:txBody>
      </p:sp>
      <p:sp>
        <p:nvSpPr>
          <p:cNvPr id="223242" name="AutoShape 10"/>
          <p:cNvSpPr>
            <a:spLocks noChangeArrowheads="1"/>
          </p:cNvSpPr>
          <p:nvPr/>
        </p:nvSpPr>
        <p:spPr bwMode="auto">
          <a:xfrm>
            <a:off x="2733675" y="3373438"/>
            <a:ext cx="198438" cy="363537"/>
          </a:xfrm>
          <a:prstGeom prst="downArrow">
            <a:avLst>
              <a:gd name="adj1" fmla="val 50000"/>
              <a:gd name="adj2" fmla="val 45800"/>
            </a:avLst>
          </a:prstGeom>
          <a:solidFill>
            <a:schemeClr val="accent2"/>
          </a:solidFill>
          <a:ln w="12700">
            <a:noFill/>
            <a:miter lim="800000"/>
            <a:headEnd/>
            <a:tailEnd/>
          </a:ln>
          <a:effectLst/>
        </p:spPr>
        <p:txBody>
          <a:bodyPr wrap="none" anchor="ctr">
            <a:spAutoFit/>
          </a:bodyPr>
          <a:lstStyle/>
          <a:p>
            <a:endParaRPr lang="es-MX"/>
          </a:p>
        </p:txBody>
      </p:sp>
      <p:sp>
        <p:nvSpPr>
          <p:cNvPr id="223243" name="AutoShape 11"/>
          <p:cNvSpPr>
            <a:spLocks noChangeArrowheads="1"/>
          </p:cNvSpPr>
          <p:nvPr/>
        </p:nvSpPr>
        <p:spPr bwMode="auto">
          <a:xfrm>
            <a:off x="2733675" y="4206875"/>
            <a:ext cx="198438" cy="361950"/>
          </a:xfrm>
          <a:prstGeom prst="downArrow">
            <a:avLst>
              <a:gd name="adj1" fmla="val 50000"/>
              <a:gd name="adj2" fmla="val 45600"/>
            </a:avLst>
          </a:prstGeom>
          <a:solidFill>
            <a:schemeClr val="accent2"/>
          </a:solidFill>
          <a:ln w="12700">
            <a:noFill/>
            <a:miter lim="800000"/>
            <a:headEnd/>
            <a:tailEnd/>
          </a:ln>
          <a:effectLst/>
        </p:spPr>
        <p:txBody>
          <a:bodyPr wrap="none" anchor="ctr">
            <a:spAutoFit/>
          </a:bodyPr>
          <a:lstStyle/>
          <a:p>
            <a:endParaRPr lang="es-MX"/>
          </a:p>
        </p:txBody>
      </p:sp>
      <p:sp>
        <p:nvSpPr>
          <p:cNvPr id="223244" name="AutoShape 12"/>
          <p:cNvSpPr>
            <a:spLocks noChangeArrowheads="1"/>
          </p:cNvSpPr>
          <p:nvPr/>
        </p:nvSpPr>
        <p:spPr bwMode="auto">
          <a:xfrm>
            <a:off x="2733675" y="5073650"/>
            <a:ext cx="198438" cy="363538"/>
          </a:xfrm>
          <a:prstGeom prst="downArrow">
            <a:avLst>
              <a:gd name="adj1" fmla="val 50000"/>
              <a:gd name="adj2" fmla="val 45800"/>
            </a:avLst>
          </a:prstGeom>
          <a:solidFill>
            <a:schemeClr val="accent2"/>
          </a:solidFill>
          <a:ln w="12700">
            <a:noFill/>
            <a:miter lim="800000"/>
            <a:headEnd/>
            <a:tailEnd/>
          </a:ln>
          <a:effectLst/>
        </p:spPr>
        <p:txBody>
          <a:bodyPr wrap="none" anchor="ctr">
            <a:spAutoFit/>
          </a:bodyPr>
          <a:lstStyle/>
          <a:p>
            <a:endParaRPr lang="es-MX"/>
          </a:p>
        </p:txBody>
      </p:sp>
      <p:sp>
        <p:nvSpPr>
          <p:cNvPr id="223245" name="Rectangle 13"/>
          <p:cNvSpPr>
            <a:spLocks noChangeArrowheads="1"/>
          </p:cNvSpPr>
          <p:nvPr/>
        </p:nvSpPr>
        <p:spPr bwMode="auto">
          <a:xfrm>
            <a:off x="1809750" y="5300663"/>
            <a:ext cx="2000250" cy="774700"/>
          </a:xfrm>
          <a:prstGeom prst="rect">
            <a:avLst/>
          </a:prstGeom>
          <a:noFill/>
          <a:ln w="28575">
            <a:solidFill>
              <a:srgbClr val="000099"/>
            </a:solidFill>
            <a:miter lim="800000"/>
            <a:headEnd/>
            <a:tailEnd/>
          </a:ln>
          <a:effectLst/>
        </p:spPr>
        <p:txBody>
          <a:bodyPr anchor="ctr">
            <a:spAutoFit/>
          </a:bodyPr>
          <a:lstStyle/>
          <a:p>
            <a:endParaRPr lang="es-MX"/>
          </a:p>
        </p:txBody>
      </p:sp>
      <p:sp>
        <p:nvSpPr>
          <p:cNvPr id="223246" name="Text Box 14"/>
          <p:cNvSpPr txBox="1">
            <a:spLocks noChangeArrowheads="1"/>
          </p:cNvSpPr>
          <p:nvPr/>
        </p:nvSpPr>
        <p:spPr bwMode="auto">
          <a:xfrm>
            <a:off x="5226050" y="2438400"/>
            <a:ext cx="2857500" cy="469900"/>
          </a:xfrm>
          <a:prstGeom prst="rect">
            <a:avLst/>
          </a:prstGeom>
          <a:solidFill>
            <a:srgbClr val="FFCC66"/>
          </a:solidFill>
          <a:ln w="12700">
            <a:solidFill>
              <a:srgbClr val="000099"/>
            </a:solidFill>
            <a:miter lim="800000"/>
            <a:headEnd/>
            <a:tailEnd/>
          </a:ln>
          <a:effectLst/>
        </p:spPr>
        <p:txBody>
          <a:bodyPr>
            <a:spAutoFit/>
          </a:bodyPr>
          <a:lstStyle/>
          <a:p>
            <a:pPr algn="ctr" eaLnBrk="1" hangingPunct="1">
              <a:spcBef>
                <a:spcPct val="50000"/>
              </a:spcBef>
            </a:pPr>
            <a:r>
              <a:rPr lang="es-ES_tradnl">
                <a:latin typeface="Arial" charset="0"/>
              </a:rPr>
              <a:t>Implementación</a:t>
            </a:r>
            <a:endParaRPr lang="es-ES">
              <a:latin typeface="Arial" charset="0"/>
            </a:endParaRPr>
          </a:p>
        </p:txBody>
      </p:sp>
      <p:sp>
        <p:nvSpPr>
          <p:cNvPr id="223247" name="Text Box 15"/>
          <p:cNvSpPr txBox="1">
            <a:spLocks noChangeArrowheads="1"/>
          </p:cNvSpPr>
          <p:nvPr/>
        </p:nvSpPr>
        <p:spPr bwMode="auto">
          <a:xfrm>
            <a:off x="5422900" y="3848100"/>
            <a:ext cx="2286000" cy="366713"/>
          </a:xfrm>
          <a:prstGeom prst="rect">
            <a:avLst/>
          </a:prstGeom>
          <a:noFill/>
          <a:ln w="12700">
            <a:noFill/>
            <a:miter lim="800000"/>
            <a:headEnd/>
            <a:tailEnd/>
          </a:ln>
          <a:effectLst/>
        </p:spPr>
        <p:txBody>
          <a:bodyPr>
            <a:spAutoFit/>
          </a:bodyPr>
          <a:lstStyle/>
          <a:p>
            <a:pPr algn="ctr" eaLnBrk="1" hangingPunct="1">
              <a:spcBef>
                <a:spcPct val="50000"/>
              </a:spcBef>
            </a:pPr>
            <a:r>
              <a:rPr lang="es-ES_tradnl" sz="1800">
                <a:latin typeface="Arial" charset="0"/>
              </a:rPr>
              <a:t>Carga del AD (ETL)</a:t>
            </a:r>
            <a:endParaRPr lang="es-ES" sz="1800">
              <a:solidFill>
                <a:schemeClr val="accent2"/>
              </a:solidFill>
              <a:latin typeface="Arial" charset="0"/>
            </a:endParaRPr>
          </a:p>
        </p:txBody>
      </p:sp>
      <p:sp>
        <p:nvSpPr>
          <p:cNvPr id="223248" name="Line 16"/>
          <p:cNvSpPr>
            <a:spLocks noChangeShapeType="1"/>
          </p:cNvSpPr>
          <p:nvPr/>
        </p:nvSpPr>
        <p:spPr bwMode="auto">
          <a:xfrm>
            <a:off x="6629400" y="3111500"/>
            <a:ext cx="0" cy="609600"/>
          </a:xfrm>
          <a:prstGeom prst="line">
            <a:avLst/>
          </a:prstGeom>
          <a:noFill/>
          <a:ln w="28575">
            <a:solidFill>
              <a:schemeClr val="accent2"/>
            </a:solidFill>
            <a:round/>
            <a:headEnd/>
            <a:tailEnd type="triangle" w="med" len="med"/>
          </a:ln>
          <a:effectLst/>
        </p:spPr>
        <p:txBody>
          <a:bodyPr>
            <a:spAutoFit/>
          </a:bodyPr>
          <a:lstStyle/>
          <a:p>
            <a:endParaRPr lang="es-MX"/>
          </a:p>
        </p:txBody>
      </p:sp>
      <p:sp>
        <p:nvSpPr>
          <p:cNvPr id="223249" name="Text Box 17"/>
          <p:cNvSpPr txBox="1">
            <a:spLocks noChangeArrowheads="1"/>
          </p:cNvSpPr>
          <p:nvPr/>
        </p:nvSpPr>
        <p:spPr bwMode="auto">
          <a:xfrm>
            <a:off x="5511800" y="4800600"/>
            <a:ext cx="2286000" cy="915988"/>
          </a:xfrm>
          <a:prstGeom prst="rect">
            <a:avLst/>
          </a:prstGeom>
          <a:noFill/>
          <a:ln w="12700">
            <a:noFill/>
            <a:miter lim="800000"/>
            <a:headEnd/>
            <a:tailEnd/>
          </a:ln>
          <a:effectLst/>
        </p:spPr>
        <p:txBody>
          <a:bodyPr>
            <a:spAutoFit/>
          </a:bodyPr>
          <a:lstStyle/>
          <a:p>
            <a:pPr algn="ctr" eaLnBrk="1" hangingPunct="1">
              <a:spcBef>
                <a:spcPct val="50000"/>
              </a:spcBef>
            </a:pPr>
            <a:r>
              <a:rPr lang="es-ES_tradnl" sz="1800">
                <a:latin typeface="Arial" charset="0"/>
              </a:rPr>
              <a:t>Preparación de las vistas de usuario (herramienta OLAP)</a:t>
            </a:r>
            <a:endParaRPr lang="es-ES" sz="1800">
              <a:solidFill>
                <a:schemeClr val="accent2"/>
              </a:solidFill>
              <a:latin typeface="Arial" charset="0"/>
            </a:endParaRPr>
          </a:p>
        </p:txBody>
      </p:sp>
      <p:sp>
        <p:nvSpPr>
          <p:cNvPr id="223250" name="Line 18"/>
          <p:cNvSpPr>
            <a:spLocks noChangeShapeType="1"/>
          </p:cNvSpPr>
          <p:nvPr/>
        </p:nvSpPr>
        <p:spPr bwMode="auto">
          <a:xfrm>
            <a:off x="6616700" y="4191000"/>
            <a:ext cx="0" cy="609600"/>
          </a:xfrm>
          <a:prstGeom prst="line">
            <a:avLst/>
          </a:prstGeom>
          <a:noFill/>
          <a:ln w="28575">
            <a:solidFill>
              <a:schemeClr val="accent2"/>
            </a:solidFill>
            <a:round/>
            <a:headEnd/>
            <a:tailEnd type="triangle" w="med" len="med"/>
          </a:ln>
          <a:effectLst/>
        </p:spPr>
        <p:txBody>
          <a:bodyPr>
            <a:spAutoFit/>
          </a:bodyPr>
          <a:lstStyle/>
          <a:p>
            <a:endParaRPr lang="es-MX"/>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32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32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223248"/>
                                        </p:tgtEl>
                                        <p:attrNameLst>
                                          <p:attrName>style.visibility</p:attrName>
                                        </p:attrNameLst>
                                      </p:cBhvr>
                                      <p:to>
                                        <p:strVal val="visible"/>
                                      </p:to>
                                    </p:set>
                                    <p:animEffect transition="in" filter="strips(downRight)">
                                      <p:cBhvr>
                                        <p:cTn id="15" dur="500"/>
                                        <p:tgtEl>
                                          <p:spTgt spid="22324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2324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223250"/>
                                        </p:tgtEl>
                                        <p:attrNameLst>
                                          <p:attrName>style.visibility</p:attrName>
                                        </p:attrNameLst>
                                      </p:cBhvr>
                                      <p:to>
                                        <p:strVal val="visible"/>
                                      </p:to>
                                    </p:set>
                                    <p:animEffect transition="in" filter="strips(downRight)">
                                      <p:cBhvr>
                                        <p:cTn id="24" dur="500"/>
                                        <p:tgtEl>
                                          <p:spTgt spid="22325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23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45" grpId="0" animBg="1"/>
      <p:bldP spid="223246" grpId="0" animBg="1" autoUpdateAnimBg="0"/>
      <p:bldP spid="223247" grpId="0" autoUpdateAnimBg="0"/>
      <p:bldP spid="223248" grpId="0" animBg="1"/>
      <p:bldP spid="223249" grpId="0" autoUpdateAnimBg="0"/>
      <p:bldP spid="223250"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4 Marcador de número de diapositiva"/>
          <p:cNvSpPr>
            <a:spLocks noGrp="1"/>
          </p:cNvSpPr>
          <p:nvPr>
            <p:ph type="sldNum" sz="quarter" idx="12"/>
          </p:nvPr>
        </p:nvSpPr>
        <p:spPr/>
        <p:txBody>
          <a:bodyPr/>
          <a:lstStyle/>
          <a:p>
            <a:fld id="{3A90E09F-B8E1-46C0-810F-9F7BDFA9EEE2}" type="slidenum">
              <a:rPr lang="en-US"/>
              <a:pPr/>
              <a:t>87</a:t>
            </a:fld>
            <a:endParaRPr lang="en-US"/>
          </a:p>
        </p:txBody>
      </p:sp>
      <p:sp>
        <p:nvSpPr>
          <p:cNvPr id="224258"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24259" name="Text Box 3"/>
          <p:cNvSpPr txBox="1">
            <a:spLocks noChangeArrowheads="1"/>
          </p:cNvSpPr>
          <p:nvPr/>
        </p:nvSpPr>
        <p:spPr bwMode="auto">
          <a:xfrm>
            <a:off x="971550" y="1484313"/>
            <a:ext cx="7620000" cy="457200"/>
          </a:xfrm>
          <a:prstGeom prst="rect">
            <a:avLst/>
          </a:prstGeom>
          <a:noFill/>
          <a:ln w="9525">
            <a:noFill/>
            <a:miter lim="800000"/>
            <a:headEnd/>
            <a:tailEnd/>
          </a:ln>
          <a:effectLst/>
        </p:spPr>
        <p:txBody>
          <a:bodyPr>
            <a:spAutoFit/>
          </a:bodyPr>
          <a:lstStyle/>
          <a:p>
            <a:pPr marL="282575" indent="-282575">
              <a:buFont typeface="Symbol" pitchFamily="18" charset="2"/>
              <a:buChar char="·"/>
            </a:pPr>
            <a:r>
              <a:rPr lang="es-ES_tradnl" i="1">
                <a:solidFill>
                  <a:srgbClr val="000000"/>
                </a:solidFill>
                <a:latin typeface="Arial" charset="0"/>
              </a:rPr>
              <a:t>Detallemos más ahora el Diseño Lógico... </a:t>
            </a:r>
          </a:p>
        </p:txBody>
      </p:sp>
      <p:sp>
        <p:nvSpPr>
          <p:cNvPr id="224260" name="Text Box 4"/>
          <p:cNvSpPr txBox="1">
            <a:spLocks noChangeArrowheads="1"/>
          </p:cNvSpPr>
          <p:nvPr/>
        </p:nvSpPr>
        <p:spPr bwMode="auto">
          <a:xfrm>
            <a:off x="3403600" y="2270125"/>
            <a:ext cx="4635500" cy="1616075"/>
          </a:xfrm>
          <a:prstGeom prst="rect">
            <a:avLst/>
          </a:prstGeom>
          <a:solidFill>
            <a:srgbClr val="FFFF99"/>
          </a:solidFill>
          <a:ln w="12700">
            <a:noFill/>
            <a:miter lim="800000"/>
            <a:headEnd/>
            <a:tailEnd/>
          </a:ln>
          <a:effectLst/>
        </p:spPr>
        <p:txBody>
          <a:bodyPr>
            <a:spAutoFit/>
          </a:bodyPr>
          <a:lstStyle/>
          <a:p>
            <a:pPr algn="ctr" eaLnBrk="1" hangingPunct="1">
              <a:spcBef>
                <a:spcPct val="50000"/>
              </a:spcBef>
            </a:pPr>
            <a:r>
              <a:rPr lang="es-ES_tradnl" sz="2000">
                <a:latin typeface="Arial" charset="0"/>
              </a:rPr>
              <a:t>La visión </a:t>
            </a:r>
            <a:r>
              <a:rPr lang="es-ES_tradnl" sz="2000">
                <a:solidFill>
                  <a:schemeClr val="accent2"/>
                </a:solidFill>
                <a:latin typeface="Arial" charset="0"/>
              </a:rPr>
              <a:t>multidimensional</a:t>
            </a:r>
            <a:r>
              <a:rPr lang="es-ES_tradnl" sz="2000">
                <a:latin typeface="Arial" charset="0"/>
              </a:rPr>
              <a:t> seguida  por las herramientas de explotación de almacenes de datos (OLAP) ha inspirado los modelos y metodologías de diseño de este tipo de sistemas.</a:t>
            </a:r>
          </a:p>
        </p:txBody>
      </p:sp>
      <p:sp>
        <p:nvSpPr>
          <p:cNvPr id="224261" name="Text Box 5"/>
          <p:cNvSpPr txBox="1">
            <a:spLocks noChangeArrowheads="1"/>
          </p:cNvSpPr>
          <p:nvPr/>
        </p:nvSpPr>
        <p:spPr bwMode="auto">
          <a:xfrm>
            <a:off x="2597150" y="5100638"/>
            <a:ext cx="6159500" cy="701675"/>
          </a:xfrm>
          <a:prstGeom prst="rect">
            <a:avLst/>
          </a:prstGeom>
          <a:noFill/>
          <a:ln w="12700">
            <a:noFill/>
            <a:miter lim="800000"/>
            <a:headEnd/>
            <a:tailEnd/>
          </a:ln>
          <a:effectLst/>
        </p:spPr>
        <p:txBody>
          <a:bodyPr>
            <a:spAutoFit/>
          </a:bodyPr>
          <a:lstStyle/>
          <a:p>
            <a:pPr algn="ctr" eaLnBrk="1" hangingPunct="1">
              <a:spcBef>
                <a:spcPct val="50000"/>
              </a:spcBef>
            </a:pPr>
            <a:r>
              <a:rPr lang="es-ES_tradnl" sz="2000">
                <a:latin typeface="Arial" charset="0"/>
              </a:rPr>
              <a:t>En la literatura se habla de “</a:t>
            </a:r>
            <a:r>
              <a:rPr lang="es-ES_tradnl" sz="2000">
                <a:solidFill>
                  <a:schemeClr val="accent2"/>
                </a:solidFill>
                <a:latin typeface="Arial" charset="0"/>
              </a:rPr>
              <a:t>Bases de Datos Multidimensionales”</a:t>
            </a:r>
            <a:r>
              <a:rPr lang="es-ES_tradnl" sz="2000">
                <a:latin typeface="Arial" charset="0"/>
              </a:rPr>
              <a:t> y de </a:t>
            </a:r>
            <a:r>
              <a:rPr lang="es-ES_tradnl" sz="2000">
                <a:solidFill>
                  <a:schemeClr val="accent2"/>
                </a:solidFill>
                <a:latin typeface="Arial" charset="0"/>
              </a:rPr>
              <a:t>“Diseño Multidimensional”</a:t>
            </a:r>
            <a:endParaRPr lang="es-ES_tradnl" sz="2000">
              <a:latin typeface="Arial" charset="0"/>
            </a:endParaRPr>
          </a:p>
        </p:txBody>
      </p:sp>
      <p:sp>
        <p:nvSpPr>
          <p:cNvPr id="224262" name="AutoShape 6"/>
          <p:cNvSpPr>
            <a:spLocks noChangeArrowheads="1"/>
          </p:cNvSpPr>
          <p:nvPr/>
        </p:nvSpPr>
        <p:spPr bwMode="auto">
          <a:xfrm>
            <a:off x="5403850" y="4149725"/>
            <a:ext cx="508000" cy="723900"/>
          </a:xfrm>
          <a:prstGeom prst="downArrow">
            <a:avLst>
              <a:gd name="adj1" fmla="val 50000"/>
              <a:gd name="adj2" fmla="val 35625"/>
            </a:avLst>
          </a:prstGeom>
          <a:solidFill>
            <a:schemeClr val="accent2"/>
          </a:solidFill>
          <a:ln w="12700">
            <a:noFill/>
            <a:miter lim="800000"/>
            <a:headEnd/>
            <a:tailEnd/>
          </a:ln>
          <a:effectLst/>
        </p:spPr>
        <p:txBody>
          <a:bodyPr wrap="none" anchor="ctr">
            <a:spAutoFit/>
          </a:bodyPr>
          <a:lstStyle/>
          <a:p>
            <a:endParaRPr lang="es-MX"/>
          </a:p>
        </p:txBody>
      </p:sp>
      <p:sp>
        <p:nvSpPr>
          <p:cNvPr id="224263" name="Rectangle 7"/>
          <p:cNvSpPr>
            <a:spLocks noChangeArrowheads="1"/>
          </p:cNvSpPr>
          <p:nvPr/>
        </p:nvSpPr>
        <p:spPr bwMode="auto">
          <a:xfrm>
            <a:off x="671513" y="3306763"/>
            <a:ext cx="1862137" cy="355600"/>
          </a:xfrm>
          <a:prstGeom prst="rect">
            <a:avLst/>
          </a:prstGeom>
          <a:noFill/>
          <a:ln w="9525">
            <a:noFill/>
            <a:miter lim="800000"/>
            <a:headEnd/>
            <a:tailEnd/>
          </a:ln>
          <a:effectLst/>
        </p:spPr>
        <p:txBody>
          <a:bodyPr wrap="none" anchor="ctr"/>
          <a:lstStyle/>
          <a:p>
            <a:endParaRPr lang="es-MX"/>
          </a:p>
        </p:txBody>
      </p:sp>
      <p:sp>
        <p:nvSpPr>
          <p:cNvPr id="224264" name="Rectangle 8"/>
          <p:cNvSpPr>
            <a:spLocks noChangeArrowheads="1"/>
          </p:cNvSpPr>
          <p:nvPr/>
        </p:nvSpPr>
        <p:spPr bwMode="auto">
          <a:xfrm>
            <a:off x="855663" y="5084763"/>
            <a:ext cx="1492250" cy="366712"/>
          </a:xfrm>
          <a:prstGeom prst="rect">
            <a:avLst/>
          </a:prstGeom>
          <a:solidFill>
            <a:srgbClr val="F3C6AF"/>
          </a:solidFill>
          <a:ln w="9525">
            <a:noFill/>
            <a:miter lim="800000"/>
            <a:headEnd/>
            <a:tailEnd/>
          </a:ln>
          <a:effectLst/>
        </p:spPr>
        <p:txBody>
          <a:bodyPr wrap="none" lIns="92075" tIns="46038" rIns="92075" bIns="46038">
            <a:spAutoFit/>
          </a:bodyPr>
          <a:lstStyle/>
          <a:p>
            <a:r>
              <a:rPr lang="es-ES_tradnl" sz="1800">
                <a:latin typeface="Arial" charset="0"/>
              </a:rPr>
              <a:t>Diseño físico</a:t>
            </a:r>
          </a:p>
        </p:txBody>
      </p:sp>
      <p:sp>
        <p:nvSpPr>
          <p:cNvPr id="224265" name="Rectangle 9"/>
          <p:cNvSpPr>
            <a:spLocks noChangeArrowheads="1"/>
          </p:cNvSpPr>
          <p:nvPr/>
        </p:nvSpPr>
        <p:spPr bwMode="auto">
          <a:xfrm>
            <a:off x="823913" y="4227513"/>
            <a:ext cx="1555750" cy="366712"/>
          </a:xfrm>
          <a:prstGeom prst="rect">
            <a:avLst/>
          </a:prstGeom>
          <a:solidFill>
            <a:srgbClr val="F3C6AF"/>
          </a:solidFill>
          <a:ln w="9525">
            <a:noFill/>
            <a:miter lim="800000"/>
            <a:headEnd/>
            <a:tailEnd/>
          </a:ln>
          <a:effectLst/>
        </p:spPr>
        <p:txBody>
          <a:bodyPr wrap="none" lIns="92075" tIns="46038" rIns="92075" bIns="46038">
            <a:spAutoFit/>
          </a:bodyPr>
          <a:lstStyle/>
          <a:p>
            <a:r>
              <a:rPr lang="es-ES_tradnl" sz="1800">
                <a:latin typeface="Arial" charset="0"/>
              </a:rPr>
              <a:t>Diseño lógico</a:t>
            </a:r>
          </a:p>
        </p:txBody>
      </p:sp>
      <p:sp>
        <p:nvSpPr>
          <p:cNvPr id="224266" name="Rectangle 10"/>
          <p:cNvSpPr>
            <a:spLocks noChangeArrowheads="1"/>
          </p:cNvSpPr>
          <p:nvPr/>
        </p:nvSpPr>
        <p:spPr bwMode="auto">
          <a:xfrm>
            <a:off x="703263" y="5905500"/>
            <a:ext cx="1797050" cy="366713"/>
          </a:xfrm>
          <a:prstGeom prst="rect">
            <a:avLst/>
          </a:prstGeom>
          <a:solidFill>
            <a:srgbClr val="F3C6AF"/>
          </a:solidFill>
          <a:ln w="9525">
            <a:noFill/>
            <a:miter lim="800000"/>
            <a:headEnd/>
            <a:tailEnd/>
          </a:ln>
          <a:effectLst/>
        </p:spPr>
        <p:txBody>
          <a:bodyPr wrap="none" lIns="92075" tIns="46038" rIns="92075" bIns="46038">
            <a:spAutoFit/>
          </a:bodyPr>
          <a:lstStyle/>
          <a:p>
            <a:r>
              <a:rPr lang="es-ES_tradnl" sz="1800">
                <a:latin typeface="Arial" charset="0"/>
              </a:rPr>
              <a:t>Implementación</a:t>
            </a:r>
          </a:p>
        </p:txBody>
      </p:sp>
      <p:sp>
        <p:nvSpPr>
          <p:cNvPr id="224267" name="Rectangle 11"/>
          <p:cNvSpPr>
            <a:spLocks noChangeArrowheads="1"/>
          </p:cNvSpPr>
          <p:nvPr/>
        </p:nvSpPr>
        <p:spPr bwMode="auto">
          <a:xfrm>
            <a:off x="569913" y="3413125"/>
            <a:ext cx="2063750" cy="366713"/>
          </a:xfrm>
          <a:prstGeom prst="rect">
            <a:avLst/>
          </a:prstGeom>
          <a:solidFill>
            <a:srgbClr val="F3C6AF"/>
          </a:solidFill>
          <a:ln w="9525">
            <a:noFill/>
            <a:miter lim="800000"/>
            <a:headEnd/>
            <a:tailEnd/>
          </a:ln>
          <a:effectLst/>
        </p:spPr>
        <p:txBody>
          <a:bodyPr wrap="none" lIns="92075" tIns="46038" rIns="92075" bIns="46038">
            <a:spAutoFit/>
          </a:bodyPr>
          <a:lstStyle/>
          <a:p>
            <a:r>
              <a:rPr lang="es-ES_tradnl" sz="1800">
                <a:latin typeface="Arial" charset="0"/>
              </a:rPr>
              <a:t>Diseño conceptual</a:t>
            </a:r>
          </a:p>
        </p:txBody>
      </p:sp>
      <p:sp>
        <p:nvSpPr>
          <p:cNvPr id="224268" name="Rectangle 12"/>
          <p:cNvSpPr>
            <a:spLocks noChangeArrowheads="1"/>
          </p:cNvSpPr>
          <p:nvPr/>
        </p:nvSpPr>
        <p:spPr bwMode="auto">
          <a:xfrm>
            <a:off x="366713" y="2219325"/>
            <a:ext cx="2470150" cy="641350"/>
          </a:xfrm>
          <a:prstGeom prst="rect">
            <a:avLst/>
          </a:prstGeom>
          <a:solidFill>
            <a:srgbClr val="F3C6AF"/>
          </a:solidFill>
          <a:ln w="9525">
            <a:noFill/>
            <a:miter lim="800000"/>
            <a:headEnd/>
            <a:tailEnd/>
          </a:ln>
          <a:effectLst/>
        </p:spPr>
        <p:txBody>
          <a:bodyPr wrap="none" lIns="92075" tIns="46038" rIns="92075" bIns="46038">
            <a:spAutoFit/>
          </a:bodyPr>
          <a:lstStyle/>
          <a:p>
            <a:pPr algn="ctr"/>
            <a:r>
              <a:rPr lang="es-ES_tradnl" sz="1800">
                <a:latin typeface="Arial" charset="0"/>
              </a:rPr>
              <a:t>Recogida y análisis de</a:t>
            </a:r>
          </a:p>
          <a:p>
            <a:pPr algn="ctr"/>
            <a:r>
              <a:rPr lang="es-ES_tradnl" sz="1800">
                <a:latin typeface="Arial" charset="0"/>
              </a:rPr>
              <a:t>requisitos</a:t>
            </a:r>
          </a:p>
        </p:txBody>
      </p:sp>
      <p:sp>
        <p:nvSpPr>
          <p:cNvPr id="224269" name="AutoShape 13"/>
          <p:cNvSpPr>
            <a:spLocks noChangeArrowheads="1"/>
          </p:cNvSpPr>
          <p:nvPr/>
        </p:nvSpPr>
        <p:spPr bwMode="auto">
          <a:xfrm>
            <a:off x="1503363" y="2913063"/>
            <a:ext cx="198437" cy="363537"/>
          </a:xfrm>
          <a:prstGeom prst="downArrow">
            <a:avLst>
              <a:gd name="adj1" fmla="val 50000"/>
              <a:gd name="adj2" fmla="val 45800"/>
            </a:avLst>
          </a:prstGeom>
          <a:solidFill>
            <a:schemeClr val="accent2"/>
          </a:solidFill>
          <a:ln w="12700">
            <a:noFill/>
            <a:miter lim="800000"/>
            <a:headEnd/>
            <a:tailEnd/>
          </a:ln>
          <a:effectLst/>
        </p:spPr>
        <p:txBody>
          <a:bodyPr wrap="none" anchor="ctr">
            <a:spAutoFit/>
          </a:bodyPr>
          <a:lstStyle/>
          <a:p>
            <a:endParaRPr lang="es-MX"/>
          </a:p>
        </p:txBody>
      </p:sp>
      <p:sp>
        <p:nvSpPr>
          <p:cNvPr id="224270" name="AutoShape 14"/>
          <p:cNvSpPr>
            <a:spLocks noChangeArrowheads="1"/>
          </p:cNvSpPr>
          <p:nvPr/>
        </p:nvSpPr>
        <p:spPr bwMode="auto">
          <a:xfrm>
            <a:off x="1503363" y="3792538"/>
            <a:ext cx="198437" cy="363537"/>
          </a:xfrm>
          <a:prstGeom prst="downArrow">
            <a:avLst>
              <a:gd name="adj1" fmla="val 50000"/>
              <a:gd name="adj2" fmla="val 45800"/>
            </a:avLst>
          </a:prstGeom>
          <a:solidFill>
            <a:schemeClr val="accent2"/>
          </a:solidFill>
          <a:ln w="12700">
            <a:noFill/>
            <a:miter lim="800000"/>
            <a:headEnd/>
            <a:tailEnd/>
          </a:ln>
          <a:effectLst/>
        </p:spPr>
        <p:txBody>
          <a:bodyPr wrap="none" anchor="ctr">
            <a:spAutoFit/>
          </a:bodyPr>
          <a:lstStyle/>
          <a:p>
            <a:endParaRPr lang="es-MX"/>
          </a:p>
        </p:txBody>
      </p:sp>
      <p:sp>
        <p:nvSpPr>
          <p:cNvPr id="224271" name="AutoShape 15"/>
          <p:cNvSpPr>
            <a:spLocks noChangeArrowheads="1"/>
          </p:cNvSpPr>
          <p:nvPr/>
        </p:nvSpPr>
        <p:spPr bwMode="auto">
          <a:xfrm>
            <a:off x="1501775" y="4625975"/>
            <a:ext cx="198438" cy="361950"/>
          </a:xfrm>
          <a:prstGeom prst="downArrow">
            <a:avLst>
              <a:gd name="adj1" fmla="val 50000"/>
              <a:gd name="adj2" fmla="val 45600"/>
            </a:avLst>
          </a:prstGeom>
          <a:solidFill>
            <a:schemeClr val="accent2"/>
          </a:solidFill>
          <a:ln w="12700">
            <a:noFill/>
            <a:miter lim="800000"/>
            <a:headEnd/>
            <a:tailEnd/>
          </a:ln>
          <a:effectLst/>
        </p:spPr>
        <p:txBody>
          <a:bodyPr wrap="none" anchor="ctr">
            <a:spAutoFit/>
          </a:bodyPr>
          <a:lstStyle/>
          <a:p>
            <a:endParaRPr lang="es-MX"/>
          </a:p>
        </p:txBody>
      </p:sp>
      <p:sp>
        <p:nvSpPr>
          <p:cNvPr id="224272" name="AutoShape 16"/>
          <p:cNvSpPr>
            <a:spLocks noChangeArrowheads="1"/>
          </p:cNvSpPr>
          <p:nvPr/>
        </p:nvSpPr>
        <p:spPr bwMode="auto">
          <a:xfrm>
            <a:off x="1503363" y="5492750"/>
            <a:ext cx="198437" cy="363538"/>
          </a:xfrm>
          <a:prstGeom prst="downArrow">
            <a:avLst>
              <a:gd name="adj1" fmla="val 50000"/>
              <a:gd name="adj2" fmla="val 45800"/>
            </a:avLst>
          </a:prstGeom>
          <a:solidFill>
            <a:schemeClr val="accent2"/>
          </a:solidFill>
          <a:ln w="12700">
            <a:noFill/>
            <a:miter lim="800000"/>
            <a:headEnd/>
            <a:tailEnd/>
          </a:ln>
          <a:effectLst/>
        </p:spPr>
        <p:txBody>
          <a:bodyPr wrap="none" anchor="ctr">
            <a:spAutoFit/>
          </a:bodyPr>
          <a:lstStyle/>
          <a:p>
            <a:endParaRPr lang="es-MX"/>
          </a:p>
        </p:txBody>
      </p:sp>
      <p:sp>
        <p:nvSpPr>
          <p:cNvPr id="224273" name="Rectangle 17"/>
          <p:cNvSpPr>
            <a:spLocks noChangeArrowheads="1"/>
          </p:cNvSpPr>
          <p:nvPr/>
        </p:nvSpPr>
        <p:spPr bwMode="auto">
          <a:xfrm>
            <a:off x="617538" y="3976688"/>
            <a:ext cx="1968500" cy="774700"/>
          </a:xfrm>
          <a:prstGeom prst="rect">
            <a:avLst/>
          </a:prstGeom>
          <a:noFill/>
          <a:ln w="28575">
            <a:solidFill>
              <a:srgbClr val="000099"/>
            </a:solidFill>
            <a:miter lim="800000"/>
            <a:headEnd/>
            <a:tailEnd/>
          </a:ln>
          <a:effectLst/>
        </p:spPr>
        <p:txBody>
          <a:bodyPr anchor="ctr">
            <a:spAutoFit/>
          </a:bodyPr>
          <a:lstStyle/>
          <a:p>
            <a:endParaRPr lang="es-MX"/>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42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42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42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4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0" grpId="0" animBg="1"/>
      <p:bldP spid="224261" grpId="0"/>
      <p:bldP spid="224262" grpId="0" animBg="1"/>
      <p:bldP spid="224273"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número de diapositiva"/>
          <p:cNvSpPr>
            <a:spLocks noGrp="1"/>
          </p:cNvSpPr>
          <p:nvPr>
            <p:ph type="sldNum" sz="quarter" idx="12"/>
          </p:nvPr>
        </p:nvSpPr>
        <p:spPr/>
        <p:txBody>
          <a:bodyPr/>
          <a:lstStyle/>
          <a:p>
            <a:fld id="{CBB55600-26D9-4A4D-A3D6-5C3714A93AEB}" type="slidenum">
              <a:rPr lang="en-US"/>
              <a:pPr/>
              <a:t>88</a:t>
            </a:fld>
            <a:endParaRPr lang="en-US"/>
          </a:p>
        </p:txBody>
      </p:sp>
      <p:sp>
        <p:nvSpPr>
          <p:cNvPr id="225282"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25283" name="Text Box 3"/>
          <p:cNvSpPr txBox="1">
            <a:spLocks noChangeArrowheads="1"/>
          </p:cNvSpPr>
          <p:nvPr/>
        </p:nvSpPr>
        <p:spPr bwMode="auto">
          <a:xfrm>
            <a:off x="873125" y="1524000"/>
            <a:ext cx="7670800" cy="4718050"/>
          </a:xfrm>
          <a:prstGeom prst="rect">
            <a:avLst/>
          </a:prstGeom>
          <a:noFill/>
          <a:ln w="12700">
            <a:noFill/>
            <a:miter lim="800000"/>
            <a:headEnd/>
            <a:tailEnd/>
          </a:ln>
          <a:effectLst/>
        </p:spPr>
        <p:txBody>
          <a:bodyPr>
            <a:spAutoFit/>
          </a:bodyPr>
          <a:lstStyle/>
          <a:p>
            <a:pPr marL="482600" indent="-482600" eaLnBrk="1" hangingPunct="1">
              <a:spcBef>
                <a:spcPct val="50000"/>
              </a:spcBef>
            </a:pPr>
            <a:r>
              <a:rPr lang="es-ES_tradnl" sz="2800">
                <a:solidFill>
                  <a:srgbClr val="000099"/>
                </a:solidFill>
                <a:latin typeface="Arial" charset="0"/>
              </a:rPr>
              <a:t>Modelado multidimensional:</a:t>
            </a:r>
          </a:p>
          <a:p>
            <a:pPr marL="482600" indent="-482600" eaLnBrk="1" hangingPunct="1">
              <a:spcBef>
                <a:spcPct val="50000"/>
              </a:spcBef>
              <a:buClr>
                <a:schemeClr val="accent2"/>
              </a:buClr>
              <a:buFont typeface="Wingdings" pitchFamily="2" charset="2"/>
              <a:buChar char="ü"/>
            </a:pPr>
            <a:r>
              <a:rPr lang="es-ES_tradnl">
                <a:latin typeface="Arial" charset="0"/>
              </a:rPr>
              <a:t>en un esquema multidimensional se representa una actividad que es objeto de análisis </a:t>
            </a:r>
            <a:r>
              <a:rPr lang="es-ES_tradnl">
                <a:solidFill>
                  <a:schemeClr val="accent2"/>
                </a:solidFill>
                <a:latin typeface="Arial" charset="0"/>
              </a:rPr>
              <a:t>(hecho)</a:t>
            </a:r>
            <a:r>
              <a:rPr lang="es-ES_tradnl">
                <a:latin typeface="Arial" charset="0"/>
              </a:rPr>
              <a:t> y las dimensiones que caracterizan la actividad </a:t>
            </a:r>
            <a:r>
              <a:rPr lang="es-ES_tradnl">
                <a:solidFill>
                  <a:schemeClr val="accent2"/>
                </a:solidFill>
                <a:latin typeface="Arial" charset="0"/>
              </a:rPr>
              <a:t>(dimensiones).</a:t>
            </a:r>
          </a:p>
          <a:p>
            <a:pPr marL="482600" indent="-482600" eaLnBrk="1" hangingPunct="1">
              <a:spcBef>
                <a:spcPct val="50000"/>
              </a:spcBef>
              <a:buClr>
                <a:schemeClr val="accent2"/>
              </a:buClr>
              <a:buFont typeface="Wingdings" pitchFamily="2" charset="2"/>
              <a:buChar char="ü"/>
            </a:pPr>
            <a:r>
              <a:rPr lang="es-ES_tradnl">
                <a:latin typeface="Arial" charset="0"/>
              </a:rPr>
              <a:t>la información relevante sobre el </a:t>
            </a:r>
            <a:r>
              <a:rPr lang="es-ES_tradnl">
                <a:solidFill>
                  <a:schemeClr val="accent2"/>
                </a:solidFill>
                <a:latin typeface="Arial" charset="0"/>
              </a:rPr>
              <a:t>hecho</a:t>
            </a:r>
            <a:r>
              <a:rPr lang="es-ES_tradnl">
                <a:latin typeface="Arial" charset="0"/>
              </a:rPr>
              <a:t> (actividad) se representa por un conjunto de indicadores </a:t>
            </a:r>
            <a:r>
              <a:rPr lang="es-ES_tradnl">
                <a:solidFill>
                  <a:schemeClr val="accent2"/>
                </a:solidFill>
                <a:latin typeface="Arial" charset="0"/>
              </a:rPr>
              <a:t>(medidas o atributos de hecho).</a:t>
            </a:r>
          </a:p>
          <a:p>
            <a:pPr marL="482600" indent="-482600" eaLnBrk="1" hangingPunct="1">
              <a:spcBef>
                <a:spcPct val="50000"/>
              </a:spcBef>
              <a:buClr>
                <a:schemeClr val="accent2"/>
              </a:buClr>
              <a:buFont typeface="Wingdings" pitchFamily="2" charset="2"/>
              <a:buChar char="ü"/>
            </a:pPr>
            <a:r>
              <a:rPr lang="es-ES_tradnl">
                <a:latin typeface="Arial" charset="0"/>
              </a:rPr>
              <a:t>la información descriptiva de cada </a:t>
            </a:r>
            <a:r>
              <a:rPr lang="es-ES_tradnl">
                <a:solidFill>
                  <a:schemeClr val="accent2"/>
                </a:solidFill>
                <a:latin typeface="Arial" charset="0"/>
              </a:rPr>
              <a:t>dimensión</a:t>
            </a:r>
            <a:r>
              <a:rPr lang="es-ES_tradnl">
                <a:latin typeface="Arial" charset="0"/>
              </a:rPr>
              <a:t> se representa por un conjunto de atributos </a:t>
            </a:r>
            <a:r>
              <a:rPr lang="es-ES_tradnl">
                <a:solidFill>
                  <a:schemeClr val="accent2"/>
                </a:solidFill>
                <a:latin typeface="Arial" charset="0"/>
              </a:rPr>
              <a:t>(atributos de dimensión).</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número de diapositiva"/>
          <p:cNvSpPr>
            <a:spLocks noGrp="1"/>
          </p:cNvSpPr>
          <p:nvPr>
            <p:ph type="sldNum" sz="quarter" idx="12"/>
          </p:nvPr>
        </p:nvSpPr>
        <p:spPr/>
        <p:txBody>
          <a:bodyPr/>
          <a:lstStyle/>
          <a:p>
            <a:fld id="{0BF7552E-58C3-44C8-B1F0-34D0C8EA7E56}" type="slidenum">
              <a:rPr lang="en-US"/>
              <a:pPr/>
              <a:t>89</a:t>
            </a:fld>
            <a:endParaRPr lang="en-US"/>
          </a:p>
        </p:txBody>
      </p:sp>
      <p:sp>
        <p:nvSpPr>
          <p:cNvPr id="226306"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26307" name="Text Box 3"/>
          <p:cNvSpPr txBox="1">
            <a:spLocks noChangeArrowheads="1"/>
          </p:cNvSpPr>
          <p:nvPr/>
        </p:nvSpPr>
        <p:spPr bwMode="auto">
          <a:xfrm>
            <a:off x="900113" y="2060575"/>
            <a:ext cx="7480300" cy="3074988"/>
          </a:xfrm>
          <a:prstGeom prst="rect">
            <a:avLst/>
          </a:prstGeom>
          <a:noFill/>
          <a:ln w="12700">
            <a:noFill/>
            <a:miter lim="800000"/>
            <a:headEnd/>
            <a:tailEnd/>
          </a:ln>
          <a:effectLst/>
        </p:spPr>
        <p:txBody>
          <a:bodyPr>
            <a:spAutoFit/>
          </a:bodyPr>
          <a:lstStyle/>
          <a:p>
            <a:pPr marL="377825" indent="-377825" eaLnBrk="1" hangingPunct="1">
              <a:spcBef>
                <a:spcPct val="50000"/>
              </a:spcBef>
            </a:pPr>
            <a:r>
              <a:rPr lang="es-ES_tradnl" sz="2800">
                <a:solidFill>
                  <a:srgbClr val="000099"/>
                </a:solidFill>
                <a:latin typeface="Arial" charset="0"/>
              </a:rPr>
              <a:t>Modelado multidimensional:</a:t>
            </a:r>
          </a:p>
          <a:p>
            <a:pPr marL="377825" indent="-377825" eaLnBrk="1" hangingPunct="1">
              <a:spcBef>
                <a:spcPct val="50000"/>
              </a:spcBef>
              <a:buClr>
                <a:schemeClr val="accent2"/>
              </a:buClr>
              <a:buFont typeface="Wingdings" pitchFamily="2" charset="2"/>
              <a:buChar char="ü"/>
            </a:pPr>
            <a:r>
              <a:rPr lang="es-ES_tradnl">
                <a:latin typeface="Arial" charset="0"/>
              </a:rPr>
              <a:t>el modelado multidimensional se puede aplicar utilizando distintos modelos de datos (conceptuales o lógicos).</a:t>
            </a:r>
            <a:endParaRPr lang="es-ES_tradnl">
              <a:solidFill>
                <a:schemeClr val="accent2"/>
              </a:solidFill>
              <a:latin typeface="Arial" charset="0"/>
            </a:endParaRPr>
          </a:p>
          <a:p>
            <a:pPr marL="377825" indent="-377825" eaLnBrk="1" hangingPunct="1">
              <a:spcBef>
                <a:spcPct val="50000"/>
              </a:spcBef>
              <a:buClr>
                <a:schemeClr val="accent2"/>
              </a:buClr>
              <a:buFont typeface="Wingdings" pitchFamily="2" charset="2"/>
              <a:buChar char="ü"/>
            </a:pPr>
            <a:r>
              <a:rPr lang="es-ES_tradnl">
                <a:latin typeface="Arial" charset="0"/>
              </a:rPr>
              <a:t>la representación gráfica del esquema multidimensional dependerá del modelo de datos utilizado (relacional, ER, UML, OO, ...).</a:t>
            </a:r>
            <a:endParaRPr lang="es-ES_tradnl">
              <a:solidFill>
                <a:schemeClr val="accent2"/>
              </a:solidFill>
              <a:latin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4 Marcador de número de diapositiva"/>
          <p:cNvSpPr>
            <a:spLocks noGrp="1"/>
          </p:cNvSpPr>
          <p:nvPr>
            <p:ph type="sldNum" sz="quarter" idx="12"/>
          </p:nvPr>
        </p:nvSpPr>
        <p:spPr/>
        <p:txBody>
          <a:bodyPr/>
          <a:lstStyle/>
          <a:p>
            <a:fld id="{A9962574-D043-42A4-8C0F-F70737B5D28D}" type="slidenum">
              <a:rPr lang="en-US"/>
              <a:pPr/>
              <a:t>9</a:t>
            </a:fld>
            <a:endParaRPr lang="en-US"/>
          </a:p>
        </p:txBody>
      </p:sp>
      <p:sp>
        <p:nvSpPr>
          <p:cNvPr id="132098" name="Rectangle 2"/>
          <p:cNvSpPr>
            <a:spLocks noGrp="1" noChangeArrowheads="1"/>
          </p:cNvSpPr>
          <p:nvPr>
            <p:ph type="title"/>
          </p:nvPr>
        </p:nvSpPr>
        <p:spPr/>
        <p:txBody>
          <a:bodyPr/>
          <a:lstStyle/>
          <a:p>
            <a:pPr>
              <a:tabLst>
                <a:tab pos="7143750" algn="l"/>
              </a:tabLst>
            </a:pPr>
            <a:r>
              <a:rPr lang="en-GB"/>
              <a:t>Introducción a los Almacenes de Datos</a:t>
            </a:r>
            <a:endParaRPr lang="es-ES_tradnl"/>
          </a:p>
        </p:txBody>
      </p:sp>
      <p:sp>
        <p:nvSpPr>
          <p:cNvPr id="132123" name="Text Box 27"/>
          <p:cNvSpPr txBox="1">
            <a:spLocks noChangeArrowheads="1"/>
          </p:cNvSpPr>
          <p:nvPr/>
        </p:nvSpPr>
        <p:spPr bwMode="auto">
          <a:xfrm>
            <a:off x="1476375" y="1628775"/>
            <a:ext cx="4718050" cy="39687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endParaRPr lang="es-ES" sz="2000">
              <a:latin typeface="Arial" charset="0"/>
            </a:endParaRPr>
          </a:p>
        </p:txBody>
      </p:sp>
      <p:sp>
        <p:nvSpPr>
          <p:cNvPr id="132124" name="Text Box 28"/>
          <p:cNvSpPr txBox="1">
            <a:spLocks noChangeArrowheads="1"/>
          </p:cNvSpPr>
          <p:nvPr/>
        </p:nvSpPr>
        <p:spPr bwMode="auto">
          <a:xfrm>
            <a:off x="2624138" y="1562100"/>
            <a:ext cx="3790950" cy="519113"/>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_tradnl" sz="2800" b="1">
                <a:solidFill>
                  <a:srgbClr val="0033CC"/>
                </a:solidFill>
                <a:latin typeface="Arial" charset="0"/>
              </a:rPr>
              <a:t>Almacenes de datos</a:t>
            </a:r>
          </a:p>
        </p:txBody>
      </p:sp>
      <p:sp>
        <p:nvSpPr>
          <p:cNvPr id="132125" name="AutoShape 29"/>
          <p:cNvSpPr>
            <a:spLocks noChangeArrowheads="1"/>
          </p:cNvSpPr>
          <p:nvPr/>
        </p:nvSpPr>
        <p:spPr bwMode="auto">
          <a:xfrm>
            <a:off x="4419600" y="2033588"/>
            <a:ext cx="201613" cy="433387"/>
          </a:xfrm>
          <a:prstGeom prst="downArrow">
            <a:avLst>
              <a:gd name="adj1" fmla="val 50000"/>
              <a:gd name="adj2" fmla="val 53740"/>
            </a:avLst>
          </a:prstGeom>
          <a:solidFill>
            <a:srgbClr val="DA1E4F"/>
          </a:solidFill>
          <a:ln w="12700">
            <a:solidFill>
              <a:schemeClr val="tx1"/>
            </a:solidFill>
            <a:miter lim="800000"/>
            <a:headEnd type="none" w="sm" len="sm"/>
            <a:tailEnd type="none" w="sm" len="sm"/>
          </a:ln>
          <a:effectLst/>
        </p:spPr>
        <p:txBody>
          <a:bodyPr wrap="none" anchor="ctr"/>
          <a:lstStyle/>
          <a:p>
            <a:endParaRPr lang="es-MX"/>
          </a:p>
        </p:txBody>
      </p:sp>
      <p:sp>
        <p:nvSpPr>
          <p:cNvPr id="132126" name="Text Box 30"/>
          <p:cNvSpPr txBox="1">
            <a:spLocks noChangeArrowheads="1"/>
          </p:cNvSpPr>
          <p:nvPr/>
        </p:nvSpPr>
        <p:spPr bwMode="auto">
          <a:xfrm>
            <a:off x="2174875" y="2633663"/>
            <a:ext cx="4940300" cy="915987"/>
          </a:xfrm>
          <a:prstGeom prst="rect">
            <a:avLst/>
          </a:prstGeom>
          <a:noFill/>
          <a:ln w="12700">
            <a:noFill/>
            <a:miter lim="800000"/>
            <a:headEnd/>
            <a:tailEnd/>
          </a:ln>
          <a:effectLst/>
        </p:spPr>
        <p:txBody>
          <a:bodyPr>
            <a:spAutoFit/>
          </a:bodyPr>
          <a:lstStyle/>
          <a:p>
            <a:pPr algn="ctr" eaLnBrk="1" hangingPunct="1">
              <a:spcBef>
                <a:spcPct val="50000"/>
              </a:spcBef>
            </a:pPr>
            <a:r>
              <a:rPr lang="es-ES_tradnl" sz="1800">
                <a:latin typeface="Arial" charset="0"/>
              </a:rPr>
              <a:t>Base de Datos diseñada con un objetivo de explotación distinto que el de las bases de datos de los sistemas operacionales.</a:t>
            </a:r>
            <a:endParaRPr lang="es-ES" sz="1800">
              <a:latin typeface="Arial" charset="0"/>
            </a:endParaRPr>
          </a:p>
        </p:txBody>
      </p:sp>
      <p:sp>
        <p:nvSpPr>
          <p:cNvPr id="132127" name="Text Box 31"/>
          <p:cNvSpPr txBox="1">
            <a:spLocks noChangeArrowheads="1"/>
          </p:cNvSpPr>
          <p:nvPr/>
        </p:nvSpPr>
        <p:spPr bwMode="auto">
          <a:xfrm>
            <a:off x="1146175" y="4068763"/>
            <a:ext cx="2359025" cy="779462"/>
          </a:xfrm>
          <a:prstGeom prst="rect">
            <a:avLst/>
          </a:prstGeom>
          <a:solidFill>
            <a:srgbClr val="FFCC66"/>
          </a:solidFill>
          <a:ln w="12700">
            <a:noFill/>
            <a:miter lim="800000"/>
            <a:headEnd/>
            <a:tailEnd/>
          </a:ln>
          <a:effectLst/>
        </p:spPr>
        <p:txBody>
          <a:bodyPr>
            <a:spAutoFit/>
          </a:bodyPr>
          <a:lstStyle/>
          <a:p>
            <a:pPr eaLnBrk="1" hangingPunct="1">
              <a:spcBef>
                <a:spcPct val="50000"/>
              </a:spcBef>
            </a:pPr>
            <a:r>
              <a:rPr lang="es-ES_tradnl" sz="1800">
                <a:latin typeface="Arial" charset="0"/>
              </a:rPr>
              <a:t>Sistema Operacional</a:t>
            </a:r>
          </a:p>
          <a:p>
            <a:pPr algn="ctr" eaLnBrk="1" hangingPunct="1">
              <a:spcBef>
                <a:spcPct val="50000"/>
              </a:spcBef>
            </a:pPr>
            <a:r>
              <a:rPr lang="es-ES_tradnl" sz="1800">
                <a:latin typeface="Arial" charset="0"/>
              </a:rPr>
              <a:t>(OLTP)</a:t>
            </a:r>
            <a:endParaRPr lang="es-ES" sz="1800">
              <a:latin typeface="Arial" charset="0"/>
            </a:endParaRPr>
          </a:p>
        </p:txBody>
      </p:sp>
      <p:sp>
        <p:nvSpPr>
          <p:cNvPr id="132128" name="Text Box 32"/>
          <p:cNvSpPr txBox="1">
            <a:spLocks noChangeArrowheads="1"/>
          </p:cNvSpPr>
          <p:nvPr/>
        </p:nvSpPr>
        <p:spPr bwMode="auto">
          <a:xfrm>
            <a:off x="1146175" y="5224463"/>
            <a:ext cx="2349500" cy="1054100"/>
          </a:xfrm>
          <a:prstGeom prst="rect">
            <a:avLst/>
          </a:prstGeom>
          <a:solidFill>
            <a:srgbClr val="FFCC66"/>
          </a:solidFill>
          <a:ln w="12700">
            <a:noFill/>
            <a:miter lim="800000"/>
            <a:headEnd/>
            <a:tailEnd/>
          </a:ln>
          <a:effectLst/>
        </p:spPr>
        <p:txBody>
          <a:bodyPr>
            <a:spAutoFit/>
          </a:bodyPr>
          <a:lstStyle/>
          <a:p>
            <a:pPr algn="ctr" eaLnBrk="1" hangingPunct="1">
              <a:spcBef>
                <a:spcPct val="50000"/>
              </a:spcBef>
            </a:pPr>
            <a:r>
              <a:rPr lang="es-ES_tradnl" sz="1800">
                <a:latin typeface="Arial" charset="0"/>
              </a:rPr>
              <a:t>Sistema de Almacén de Datos</a:t>
            </a:r>
          </a:p>
          <a:p>
            <a:pPr algn="ctr" eaLnBrk="1" hangingPunct="1">
              <a:spcBef>
                <a:spcPct val="50000"/>
              </a:spcBef>
            </a:pPr>
            <a:r>
              <a:rPr lang="es-ES_tradnl" sz="1800">
                <a:latin typeface="Arial" charset="0"/>
              </a:rPr>
              <a:t>(DW)</a:t>
            </a:r>
          </a:p>
        </p:txBody>
      </p:sp>
      <p:sp>
        <p:nvSpPr>
          <p:cNvPr id="132129" name="Text Box 33"/>
          <p:cNvSpPr txBox="1">
            <a:spLocks noChangeArrowheads="1"/>
          </p:cNvSpPr>
          <p:nvPr/>
        </p:nvSpPr>
        <p:spPr bwMode="auto">
          <a:xfrm>
            <a:off x="5464175" y="4106863"/>
            <a:ext cx="1828800" cy="641350"/>
          </a:xfrm>
          <a:prstGeom prst="rect">
            <a:avLst/>
          </a:prstGeom>
          <a:solidFill>
            <a:srgbClr val="FFCC66"/>
          </a:solidFill>
          <a:ln w="12700">
            <a:noFill/>
            <a:miter lim="800000"/>
            <a:headEnd/>
            <a:tailEnd/>
          </a:ln>
          <a:effectLst/>
        </p:spPr>
        <p:txBody>
          <a:bodyPr>
            <a:spAutoFit/>
          </a:bodyPr>
          <a:lstStyle/>
          <a:p>
            <a:pPr eaLnBrk="1" hangingPunct="1">
              <a:spcBef>
                <a:spcPct val="50000"/>
              </a:spcBef>
            </a:pPr>
            <a:r>
              <a:rPr lang="es-ES_tradnl" sz="1800">
                <a:latin typeface="Arial" charset="0"/>
              </a:rPr>
              <a:t>BD orientada al proceso</a:t>
            </a:r>
            <a:endParaRPr lang="es-ES" sz="1800">
              <a:latin typeface="Arial" charset="0"/>
            </a:endParaRPr>
          </a:p>
        </p:txBody>
      </p:sp>
      <p:sp>
        <p:nvSpPr>
          <p:cNvPr id="132130" name="Text Box 34"/>
          <p:cNvSpPr txBox="1">
            <a:spLocks noChangeArrowheads="1"/>
          </p:cNvSpPr>
          <p:nvPr/>
        </p:nvSpPr>
        <p:spPr bwMode="auto">
          <a:xfrm>
            <a:off x="5451475" y="5287963"/>
            <a:ext cx="1892300" cy="641350"/>
          </a:xfrm>
          <a:prstGeom prst="rect">
            <a:avLst/>
          </a:prstGeom>
          <a:solidFill>
            <a:srgbClr val="FFCC66"/>
          </a:solidFill>
          <a:ln w="12700">
            <a:noFill/>
            <a:miter lim="800000"/>
            <a:headEnd/>
            <a:tailEnd/>
          </a:ln>
          <a:effectLst/>
        </p:spPr>
        <p:txBody>
          <a:bodyPr>
            <a:spAutoFit/>
          </a:bodyPr>
          <a:lstStyle/>
          <a:p>
            <a:pPr eaLnBrk="1" hangingPunct="1">
              <a:spcBef>
                <a:spcPct val="50000"/>
              </a:spcBef>
            </a:pPr>
            <a:r>
              <a:rPr lang="es-ES_tradnl" sz="1800">
                <a:latin typeface="Arial" charset="0"/>
              </a:rPr>
              <a:t>BD orientada al análisis </a:t>
            </a:r>
            <a:endParaRPr lang="es-ES" sz="1800">
              <a:latin typeface="Arial" charset="0"/>
            </a:endParaRPr>
          </a:p>
        </p:txBody>
      </p:sp>
      <p:sp>
        <p:nvSpPr>
          <p:cNvPr id="132131" name="AutoShape 35"/>
          <p:cNvSpPr>
            <a:spLocks noChangeArrowheads="1"/>
          </p:cNvSpPr>
          <p:nvPr/>
        </p:nvSpPr>
        <p:spPr bwMode="auto">
          <a:xfrm>
            <a:off x="4105275" y="4271963"/>
            <a:ext cx="698500" cy="304800"/>
          </a:xfrm>
          <a:prstGeom prst="rightArrow">
            <a:avLst>
              <a:gd name="adj1" fmla="val 50000"/>
              <a:gd name="adj2" fmla="val 57292"/>
            </a:avLst>
          </a:prstGeom>
          <a:solidFill>
            <a:schemeClr val="accent2"/>
          </a:solidFill>
          <a:ln w="12700">
            <a:noFill/>
            <a:miter lim="800000"/>
            <a:headEnd/>
            <a:tailEnd/>
          </a:ln>
          <a:effectLst/>
        </p:spPr>
        <p:txBody>
          <a:bodyPr wrap="none" anchor="ctr">
            <a:spAutoFit/>
          </a:bodyPr>
          <a:lstStyle/>
          <a:p>
            <a:endParaRPr lang="es-MX"/>
          </a:p>
        </p:txBody>
      </p:sp>
      <p:sp>
        <p:nvSpPr>
          <p:cNvPr id="132132" name="AutoShape 36"/>
          <p:cNvSpPr>
            <a:spLocks noChangeArrowheads="1"/>
          </p:cNvSpPr>
          <p:nvPr/>
        </p:nvSpPr>
        <p:spPr bwMode="auto">
          <a:xfrm>
            <a:off x="4105275" y="5541963"/>
            <a:ext cx="698500" cy="304800"/>
          </a:xfrm>
          <a:prstGeom prst="rightArrow">
            <a:avLst>
              <a:gd name="adj1" fmla="val 50000"/>
              <a:gd name="adj2" fmla="val 57292"/>
            </a:avLst>
          </a:prstGeom>
          <a:solidFill>
            <a:schemeClr val="accent2"/>
          </a:solidFill>
          <a:ln w="12700">
            <a:noFill/>
            <a:miter lim="800000"/>
            <a:headEnd/>
            <a:tailEnd/>
          </a:ln>
          <a:effectLst/>
        </p:spPr>
        <p:txBody>
          <a:bodyPr wrap="none" anchor="ctr">
            <a:spAutoFit/>
          </a:bodyPr>
          <a:lstStyle/>
          <a:p>
            <a:endParaRPr lang="es-MX"/>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4 Marcador de número de diapositiva"/>
          <p:cNvSpPr>
            <a:spLocks noGrp="1"/>
          </p:cNvSpPr>
          <p:nvPr>
            <p:ph type="sldNum" sz="quarter" idx="12"/>
          </p:nvPr>
        </p:nvSpPr>
        <p:spPr/>
        <p:txBody>
          <a:bodyPr/>
          <a:lstStyle/>
          <a:p>
            <a:fld id="{31B6700C-85DE-4744-8A34-D2D29692510E}" type="slidenum">
              <a:rPr lang="en-US"/>
              <a:pPr/>
              <a:t>90</a:t>
            </a:fld>
            <a:endParaRPr lang="en-US"/>
          </a:p>
        </p:txBody>
      </p:sp>
      <p:sp>
        <p:nvSpPr>
          <p:cNvPr id="229378"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29379" name="Text Box 3"/>
          <p:cNvSpPr txBox="1">
            <a:spLocks noChangeArrowheads="1"/>
          </p:cNvSpPr>
          <p:nvPr/>
        </p:nvSpPr>
        <p:spPr bwMode="auto">
          <a:xfrm>
            <a:off x="900113" y="1557338"/>
            <a:ext cx="7683500" cy="3321050"/>
          </a:xfrm>
          <a:prstGeom prst="rect">
            <a:avLst/>
          </a:prstGeom>
          <a:noFill/>
          <a:ln w="12700">
            <a:noFill/>
            <a:miter lim="800000"/>
            <a:headEnd/>
            <a:tailEnd/>
          </a:ln>
          <a:effectLst/>
        </p:spPr>
        <p:txBody>
          <a:bodyPr>
            <a:spAutoFit/>
          </a:bodyPr>
          <a:lstStyle/>
          <a:p>
            <a:pPr eaLnBrk="1" hangingPunct="1">
              <a:spcBef>
                <a:spcPct val="50000"/>
              </a:spcBef>
            </a:pPr>
            <a:r>
              <a:rPr lang="es-ES_tradnl" sz="2800">
                <a:solidFill>
                  <a:srgbClr val="000099"/>
                </a:solidFill>
                <a:latin typeface="Arial" charset="0"/>
              </a:rPr>
              <a:t>El desarrollo de la tecnología de almacenes de datos se ha caracterizado por:</a:t>
            </a:r>
            <a:r>
              <a:rPr lang="es-ES_tradnl" sz="2800">
                <a:latin typeface="Arial" charset="0"/>
              </a:rPr>
              <a:t> </a:t>
            </a:r>
          </a:p>
          <a:p>
            <a:pPr lvl="1" eaLnBrk="1" hangingPunct="1">
              <a:spcBef>
                <a:spcPct val="50000"/>
              </a:spcBef>
            </a:pPr>
            <a:r>
              <a:rPr lang="es-ES_tradnl">
                <a:latin typeface="Arial" charset="0"/>
              </a:rPr>
              <a:t>- un temprano desarrollo industrial provocado por las demandas de los usuarios.</a:t>
            </a:r>
          </a:p>
          <a:p>
            <a:pPr lvl="1" eaLnBrk="1" hangingPunct="1">
              <a:spcBef>
                <a:spcPct val="50000"/>
              </a:spcBef>
            </a:pPr>
            <a:r>
              <a:rPr lang="es-ES_tradnl">
                <a:latin typeface="Arial" charset="0"/>
              </a:rPr>
              <a:t>- el uso de </a:t>
            </a:r>
            <a:r>
              <a:rPr lang="es-ES_tradnl">
                <a:solidFill>
                  <a:schemeClr val="accent2"/>
                </a:solidFill>
                <a:latin typeface="Arial" charset="0"/>
              </a:rPr>
              <a:t>metodologías de diseño</a:t>
            </a:r>
            <a:r>
              <a:rPr lang="es-ES_tradnl">
                <a:latin typeface="Arial" charset="0"/>
              </a:rPr>
              <a:t> centradas principalmente en los niveles lógico e interno. </a:t>
            </a:r>
            <a:r>
              <a:rPr lang="es-ES_tradnl" sz="1800">
                <a:latin typeface="Arial" charset="0"/>
              </a:rPr>
              <a:t>(la atención se ha centrado en mejorar la eficiencia en la ejecución de consultas)</a:t>
            </a:r>
          </a:p>
        </p:txBody>
      </p:sp>
      <p:sp>
        <p:nvSpPr>
          <p:cNvPr id="229380" name="Text Box 4"/>
          <p:cNvSpPr txBox="1">
            <a:spLocks noChangeArrowheads="1"/>
          </p:cNvSpPr>
          <p:nvPr/>
        </p:nvSpPr>
        <p:spPr bwMode="auto">
          <a:xfrm>
            <a:off x="1676400" y="5013325"/>
            <a:ext cx="6188075" cy="762000"/>
          </a:xfrm>
          <a:prstGeom prst="rect">
            <a:avLst/>
          </a:prstGeom>
          <a:solidFill>
            <a:srgbClr val="F3C6AF"/>
          </a:solidFill>
          <a:ln w="12700">
            <a:noFill/>
            <a:miter lim="800000"/>
            <a:headEnd/>
            <a:tailEnd/>
          </a:ln>
          <a:effectLst/>
        </p:spPr>
        <p:txBody>
          <a:bodyPr>
            <a:spAutoFit/>
          </a:bodyPr>
          <a:lstStyle/>
          <a:p>
            <a:pPr algn="ctr" eaLnBrk="1" hangingPunct="1">
              <a:spcBef>
                <a:spcPct val="50000"/>
              </a:spcBef>
            </a:pPr>
            <a:r>
              <a:rPr lang="es-ES_tradnl" sz="2200">
                <a:latin typeface="Arial" charset="0"/>
              </a:rPr>
              <a:t>Metodología de diseño basada en el modelo relacional: Modelo multidimensional de Kimball</a:t>
            </a:r>
          </a:p>
        </p:txBody>
      </p:sp>
      <p:grpSp>
        <p:nvGrpSpPr>
          <p:cNvPr id="229381" name="Group 5"/>
          <p:cNvGrpSpPr>
            <a:grpSpLocks/>
          </p:cNvGrpSpPr>
          <p:nvPr/>
        </p:nvGrpSpPr>
        <p:grpSpPr bwMode="auto">
          <a:xfrm>
            <a:off x="7847013" y="3983038"/>
            <a:ext cx="635000" cy="1390650"/>
            <a:chOff x="4984" y="2080"/>
            <a:chExt cx="400" cy="1104"/>
          </a:xfrm>
        </p:grpSpPr>
        <p:grpSp>
          <p:nvGrpSpPr>
            <p:cNvPr id="229382" name="Group 6"/>
            <p:cNvGrpSpPr>
              <a:grpSpLocks/>
            </p:cNvGrpSpPr>
            <p:nvPr/>
          </p:nvGrpSpPr>
          <p:grpSpPr bwMode="auto">
            <a:xfrm>
              <a:off x="4984" y="2080"/>
              <a:ext cx="400" cy="1096"/>
              <a:chOff x="4984" y="2080"/>
              <a:chExt cx="400" cy="1096"/>
            </a:xfrm>
          </p:grpSpPr>
          <p:sp>
            <p:nvSpPr>
              <p:cNvPr id="229383" name="Line 7"/>
              <p:cNvSpPr>
                <a:spLocks noChangeShapeType="1"/>
              </p:cNvSpPr>
              <p:nvPr/>
            </p:nvSpPr>
            <p:spPr bwMode="auto">
              <a:xfrm>
                <a:off x="4984" y="2080"/>
                <a:ext cx="392" cy="0"/>
              </a:xfrm>
              <a:prstGeom prst="line">
                <a:avLst/>
              </a:prstGeom>
              <a:noFill/>
              <a:ln w="12700">
                <a:solidFill>
                  <a:schemeClr val="accent2"/>
                </a:solidFill>
                <a:round/>
                <a:headEnd/>
                <a:tailEnd/>
              </a:ln>
              <a:effectLst/>
            </p:spPr>
            <p:txBody>
              <a:bodyPr wrap="none" anchor="ctr">
                <a:spAutoFit/>
              </a:bodyPr>
              <a:lstStyle/>
              <a:p>
                <a:endParaRPr lang="es-MX"/>
              </a:p>
            </p:txBody>
          </p:sp>
          <p:sp>
            <p:nvSpPr>
              <p:cNvPr id="229384" name="Line 8"/>
              <p:cNvSpPr>
                <a:spLocks noChangeShapeType="1"/>
              </p:cNvSpPr>
              <p:nvPr/>
            </p:nvSpPr>
            <p:spPr bwMode="auto">
              <a:xfrm>
                <a:off x="5384" y="2080"/>
                <a:ext cx="0" cy="1096"/>
              </a:xfrm>
              <a:prstGeom prst="line">
                <a:avLst/>
              </a:prstGeom>
              <a:noFill/>
              <a:ln w="12700">
                <a:solidFill>
                  <a:schemeClr val="accent2"/>
                </a:solidFill>
                <a:round/>
                <a:headEnd/>
                <a:tailEnd/>
              </a:ln>
              <a:effectLst/>
            </p:spPr>
            <p:txBody>
              <a:bodyPr wrap="none" anchor="ctr">
                <a:spAutoFit/>
              </a:bodyPr>
              <a:lstStyle/>
              <a:p>
                <a:endParaRPr lang="es-MX"/>
              </a:p>
            </p:txBody>
          </p:sp>
        </p:grpSp>
        <p:sp>
          <p:nvSpPr>
            <p:cNvPr id="229385" name="Line 9"/>
            <p:cNvSpPr>
              <a:spLocks noChangeShapeType="1"/>
            </p:cNvSpPr>
            <p:nvPr/>
          </p:nvSpPr>
          <p:spPr bwMode="auto">
            <a:xfrm flipH="1">
              <a:off x="5016" y="3184"/>
              <a:ext cx="368" cy="0"/>
            </a:xfrm>
            <a:prstGeom prst="line">
              <a:avLst/>
            </a:prstGeom>
            <a:noFill/>
            <a:ln w="12700">
              <a:solidFill>
                <a:schemeClr val="accent2"/>
              </a:solidFill>
              <a:round/>
              <a:headEnd/>
              <a:tailEnd type="triangle" w="med" len="med"/>
            </a:ln>
            <a:effectLst/>
          </p:spPr>
          <p:txBody>
            <a:bodyPr wrap="none" anchor="ctr">
              <a:spAutoFit/>
            </a:bodyPr>
            <a:lstStyle/>
            <a:p>
              <a:endParaRPr lang="es-MX"/>
            </a:p>
          </p:txBody>
        </p:sp>
      </p:grpSp>
      <p:sp>
        <p:nvSpPr>
          <p:cNvPr id="229386" name="Text Box 10"/>
          <p:cNvSpPr txBox="1">
            <a:spLocks noChangeArrowheads="1"/>
          </p:cNvSpPr>
          <p:nvPr/>
        </p:nvSpPr>
        <p:spPr bwMode="auto">
          <a:xfrm>
            <a:off x="2806700" y="5791200"/>
            <a:ext cx="4730750" cy="701675"/>
          </a:xfrm>
          <a:prstGeom prst="rect">
            <a:avLst/>
          </a:prstGeom>
          <a:noFill/>
          <a:ln w="9525">
            <a:noFill/>
            <a:miter lim="800000"/>
            <a:headEnd/>
            <a:tailEnd/>
          </a:ln>
          <a:effectLst/>
        </p:spPr>
        <p:txBody>
          <a:bodyPr>
            <a:spAutoFit/>
          </a:bodyPr>
          <a:lstStyle/>
          <a:p>
            <a:pPr>
              <a:spcBef>
                <a:spcPct val="50000"/>
              </a:spcBef>
            </a:pPr>
            <a:r>
              <a:rPr lang="es-ES" sz="2000" i="1">
                <a:latin typeface="Arial" charset="0"/>
              </a:rPr>
              <a:t>No es muy congruente usar modelos para diseño conceptual….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9381"/>
                                        </p:tgtEl>
                                        <p:attrNameLst>
                                          <p:attrName>style.visibility</p:attrName>
                                        </p:attrNameLst>
                                      </p:cBhvr>
                                      <p:to>
                                        <p:strVal val="visible"/>
                                      </p:to>
                                    </p:set>
                                    <p:animEffect transition="in" filter="wipe(up)">
                                      <p:cBhvr>
                                        <p:cTn id="7" dur="500"/>
                                        <p:tgtEl>
                                          <p:spTgt spid="22938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2938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29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0" grpId="0" animBg="1" autoUpdateAnimBg="0"/>
      <p:bldP spid="22938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90128A00-96DA-4230-BFF4-7446B4F89349}" type="slidenum">
              <a:rPr lang="en-US"/>
              <a:pPr/>
              <a:t>91</a:t>
            </a:fld>
            <a:endParaRPr lang="en-US"/>
          </a:p>
        </p:txBody>
      </p:sp>
      <p:sp>
        <p:nvSpPr>
          <p:cNvPr id="230402"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30403" name="Text Box 3"/>
          <p:cNvSpPr txBox="1">
            <a:spLocks noChangeArrowheads="1"/>
          </p:cNvSpPr>
          <p:nvPr/>
        </p:nvSpPr>
        <p:spPr bwMode="auto">
          <a:xfrm>
            <a:off x="971550" y="1844675"/>
            <a:ext cx="6392863" cy="4572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a:solidFill>
                  <a:srgbClr val="3333CC"/>
                </a:solidFill>
                <a:latin typeface="Arial" charset="0"/>
              </a:rPr>
              <a:t>Pasos en el diseño de</a:t>
            </a:r>
            <a:r>
              <a:rPr lang="es-ES_tradnl">
                <a:solidFill>
                  <a:srgbClr val="3333CC"/>
                </a:solidFill>
                <a:latin typeface="Arial" charset="0"/>
              </a:rPr>
              <a:t>l</a:t>
            </a:r>
            <a:r>
              <a:rPr lang="es-ES">
                <a:solidFill>
                  <a:srgbClr val="3333CC"/>
                </a:solidFill>
                <a:latin typeface="Arial" charset="0"/>
              </a:rPr>
              <a:t> almacén de datos:</a:t>
            </a:r>
          </a:p>
        </p:txBody>
      </p:sp>
      <p:sp>
        <p:nvSpPr>
          <p:cNvPr id="230404" name="Text Box 4"/>
          <p:cNvSpPr txBox="1">
            <a:spLocks noChangeArrowheads="1"/>
          </p:cNvSpPr>
          <p:nvPr/>
        </p:nvSpPr>
        <p:spPr bwMode="auto">
          <a:xfrm>
            <a:off x="1201738" y="2551113"/>
            <a:ext cx="6769100" cy="2987675"/>
          </a:xfrm>
          <a:prstGeom prst="rect">
            <a:avLst/>
          </a:prstGeom>
          <a:noFill/>
          <a:ln w="12700">
            <a:noFill/>
            <a:miter lim="800000"/>
            <a:headEnd type="none" w="sm" len="sm"/>
            <a:tailEnd type="none" w="sm" len="sm"/>
          </a:ln>
          <a:effectLst/>
        </p:spPr>
        <p:txBody>
          <a:bodyPr>
            <a:spAutoFit/>
          </a:bodyPr>
          <a:lstStyle/>
          <a:p>
            <a:pPr marL="757238" lvl="1" indent="-300038" eaLnBrk="1" hangingPunct="1">
              <a:spcBef>
                <a:spcPct val="50000"/>
              </a:spcBef>
              <a:buFontTx/>
              <a:buChar char="•"/>
            </a:pPr>
            <a:r>
              <a:rPr lang="es-ES" sz="2000">
                <a:latin typeface="Arial" charset="0"/>
              </a:rPr>
              <a:t>Paso 1. Elegir un “proceso” de la organización para modelar.</a:t>
            </a:r>
          </a:p>
          <a:p>
            <a:pPr marL="757238" lvl="1" indent="-300038" eaLnBrk="1" hangingPunct="1">
              <a:spcBef>
                <a:spcPct val="50000"/>
              </a:spcBef>
              <a:buFontTx/>
              <a:buChar char="•"/>
            </a:pPr>
            <a:r>
              <a:rPr lang="es-ES" sz="2000">
                <a:latin typeface="Arial" charset="0"/>
              </a:rPr>
              <a:t>Paso 2. Decidir el gránulo (nivel de detalle) de representación del proceso.</a:t>
            </a:r>
          </a:p>
          <a:p>
            <a:pPr marL="757238" lvl="1" indent="-300038" eaLnBrk="1" hangingPunct="1">
              <a:spcBef>
                <a:spcPct val="50000"/>
              </a:spcBef>
              <a:buFontTx/>
              <a:buChar char="•"/>
            </a:pPr>
            <a:r>
              <a:rPr lang="es-ES" sz="2000">
                <a:latin typeface="Arial" charset="0"/>
              </a:rPr>
              <a:t>Paso 3. Identificar las dimensiones que caracterizan el proceso.</a:t>
            </a:r>
          </a:p>
          <a:p>
            <a:pPr marL="757238" lvl="1" indent="-300038" eaLnBrk="1" hangingPunct="1">
              <a:spcBef>
                <a:spcPct val="50000"/>
              </a:spcBef>
              <a:buFontTx/>
              <a:buChar char="•"/>
            </a:pPr>
            <a:r>
              <a:rPr lang="es-ES" sz="2000">
                <a:latin typeface="Arial" charset="0"/>
              </a:rPr>
              <a:t>Paso 4. Decidir la información a almacenar sobre el proceso.</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número de diapositiva"/>
          <p:cNvSpPr>
            <a:spLocks noGrp="1"/>
          </p:cNvSpPr>
          <p:nvPr>
            <p:ph type="sldNum" sz="quarter" idx="12"/>
          </p:nvPr>
        </p:nvSpPr>
        <p:spPr/>
        <p:txBody>
          <a:bodyPr/>
          <a:lstStyle/>
          <a:p>
            <a:fld id="{D3801C5B-3686-4203-B5A9-3FAC46B33AA3}" type="slidenum">
              <a:rPr lang="en-US"/>
              <a:pPr/>
              <a:t>92</a:t>
            </a:fld>
            <a:endParaRPr lang="en-US"/>
          </a:p>
        </p:txBody>
      </p:sp>
      <p:sp>
        <p:nvSpPr>
          <p:cNvPr id="231426"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31427" name="Text Box 3"/>
          <p:cNvSpPr txBox="1">
            <a:spLocks noChangeArrowheads="1"/>
          </p:cNvSpPr>
          <p:nvPr/>
        </p:nvSpPr>
        <p:spPr bwMode="auto">
          <a:xfrm>
            <a:off x="827088" y="1557338"/>
            <a:ext cx="7316787" cy="477837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a:solidFill>
                  <a:srgbClr val="3333CC"/>
                </a:solidFill>
                <a:latin typeface="Arial" charset="0"/>
              </a:rPr>
              <a:t>Paso 1. Elegir un </a:t>
            </a:r>
            <a:r>
              <a:rPr lang="es-ES" i="1">
                <a:solidFill>
                  <a:srgbClr val="3333CC"/>
                </a:solidFill>
                <a:latin typeface="Arial" charset="0"/>
              </a:rPr>
              <a:t>“proceso”</a:t>
            </a:r>
            <a:r>
              <a:rPr lang="es-ES">
                <a:solidFill>
                  <a:srgbClr val="3333CC"/>
                </a:solidFill>
                <a:latin typeface="Arial" charset="0"/>
              </a:rPr>
              <a:t> de la organización para modelar</a:t>
            </a:r>
            <a:r>
              <a:rPr lang="es-ES" sz="2000">
                <a:latin typeface="Arial" charset="0"/>
              </a:rPr>
              <a:t>.</a:t>
            </a:r>
          </a:p>
          <a:p>
            <a:pPr lvl="1" algn="just" eaLnBrk="1" hangingPunct="1">
              <a:spcBef>
                <a:spcPct val="50000"/>
              </a:spcBef>
            </a:pPr>
            <a:r>
              <a:rPr lang="es-ES" sz="2000" i="1">
                <a:solidFill>
                  <a:schemeClr val="accent2"/>
                </a:solidFill>
                <a:latin typeface="Arial" charset="0"/>
              </a:rPr>
              <a:t>Proceso</a:t>
            </a:r>
            <a:r>
              <a:rPr lang="es-ES" sz="2000">
                <a:latin typeface="Arial" charset="0"/>
              </a:rPr>
              <a:t>: actividad de la organización soportada por un OLTP del cual se puede extraer información con el propósito de construir el almacén de datos.</a:t>
            </a:r>
          </a:p>
          <a:p>
            <a:pPr lvl="4" eaLnBrk="1" hangingPunct="1">
              <a:spcBef>
                <a:spcPct val="50000"/>
              </a:spcBef>
            </a:pPr>
            <a:r>
              <a:rPr lang="es-ES" sz="1800" i="1">
                <a:solidFill>
                  <a:schemeClr val="accent2"/>
                </a:solidFill>
                <a:latin typeface="Arial" charset="0"/>
              </a:rPr>
              <a:t>Pedidos (de clientes)</a:t>
            </a:r>
          </a:p>
          <a:p>
            <a:pPr lvl="4" eaLnBrk="1" hangingPunct="1">
              <a:spcBef>
                <a:spcPct val="50000"/>
              </a:spcBef>
            </a:pPr>
            <a:r>
              <a:rPr lang="es-ES" sz="1800" i="1">
                <a:solidFill>
                  <a:schemeClr val="accent2"/>
                </a:solidFill>
                <a:latin typeface="Arial" charset="0"/>
              </a:rPr>
              <a:t>Compras (a suministradores)</a:t>
            </a:r>
          </a:p>
          <a:p>
            <a:pPr lvl="4" eaLnBrk="1" hangingPunct="1">
              <a:spcBef>
                <a:spcPct val="50000"/>
              </a:spcBef>
            </a:pPr>
            <a:r>
              <a:rPr lang="es-ES" sz="1800" i="1">
                <a:solidFill>
                  <a:schemeClr val="accent2"/>
                </a:solidFill>
                <a:latin typeface="Arial" charset="0"/>
              </a:rPr>
              <a:t>Facturación</a:t>
            </a:r>
          </a:p>
          <a:p>
            <a:pPr lvl="4" eaLnBrk="1" hangingPunct="1">
              <a:spcBef>
                <a:spcPct val="50000"/>
              </a:spcBef>
            </a:pPr>
            <a:r>
              <a:rPr lang="es-ES" sz="1800" i="1">
                <a:solidFill>
                  <a:schemeClr val="accent2"/>
                </a:solidFill>
                <a:latin typeface="Arial" charset="0"/>
              </a:rPr>
              <a:t>Envíos</a:t>
            </a:r>
          </a:p>
          <a:p>
            <a:pPr lvl="4" eaLnBrk="1" hangingPunct="1">
              <a:spcBef>
                <a:spcPct val="50000"/>
              </a:spcBef>
            </a:pPr>
            <a:r>
              <a:rPr lang="es-ES" sz="1800" i="1">
                <a:solidFill>
                  <a:schemeClr val="accent2"/>
                </a:solidFill>
                <a:latin typeface="Arial" charset="0"/>
              </a:rPr>
              <a:t>Ventas</a:t>
            </a:r>
          </a:p>
          <a:p>
            <a:pPr lvl="4" eaLnBrk="1" hangingPunct="1">
              <a:spcBef>
                <a:spcPct val="50000"/>
              </a:spcBef>
            </a:pPr>
            <a:r>
              <a:rPr lang="es-ES" sz="1800" i="1">
                <a:solidFill>
                  <a:schemeClr val="accent2"/>
                </a:solidFill>
                <a:latin typeface="Arial" charset="0"/>
              </a:rPr>
              <a:t>Inventario</a:t>
            </a:r>
          </a:p>
          <a:p>
            <a:pPr lvl="4" eaLnBrk="1" hangingPunct="1">
              <a:spcBef>
                <a:spcPct val="50000"/>
              </a:spcBef>
            </a:pPr>
            <a:r>
              <a:rPr lang="es-ES" sz="1800" i="1">
                <a:solidFill>
                  <a:schemeClr val="accent2"/>
                </a:solidFill>
                <a:latin typeface="Arial" charset="0"/>
              </a:rPr>
              <a:t>…</a:t>
            </a:r>
            <a:endParaRPr lang="es-ES" sz="2000">
              <a:latin typeface="Arial"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número de diapositiva"/>
          <p:cNvSpPr>
            <a:spLocks noGrp="1"/>
          </p:cNvSpPr>
          <p:nvPr>
            <p:ph type="sldNum" sz="quarter" idx="12"/>
          </p:nvPr>
        </p:nvSpPr>
        <p:spPr/>
        <p:txBody>
          <a:bodyPr/>
          <a:lstStyle/>
          <a:p>
            <a:fld id="{9AFF72D5-AE1B-4343-8527-978EB417F1BA}" type="slidenum">
              <a:rPr lang="en-US"/>
              <a:pPr/>
              <a:t>93</a:t>
            </a:fld>
            <a:endParaRPr lang="en-US"/>
          </a:p>
        </p:txBody>
      </p:sp>
      <p:sp>
        <p:nvSpPr>
          <p:cNvPr id="232450"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32451" name="Text Box 3"/>
          <p:cNvSpPr txBox="1">
            <a:spLocks noChangeArrowheads="1"/>
          </p:cNvSpPr>
          <p:nvPr/>
        </p:nvSpPr>
        <p:spPr bwMode="auto">
          <a:xfrm>
            <a:off x="1187450" y="1700213"/>
            <a:ext cx="6618288" cy="3856037"/>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a:solidFill>
                  <a:srgbClr val="3333CC"/>
                </a:solidFill>
                <a:latin typeface="Arial" charset="0"/>
              </a:rPr>
              <a:t>Ejemplo: </a:t>
            </a:r>
            <a:r>
              <a:rPr lang="es-ES">
                <a:latin typeface="Arial" charset="0"/>
              </a:rPr>
              <a:t>Cadena de supermercados.</a:t>
            </a:r>
            <a:endParaRPr lang="es-ES" sz="2000">
              <a:latin typeface="Arial" charset="0"/>
            </a:endParaRPr>
          </a:p>
          <a:p>
            <a:pPr lvl="1" eaLnBrk="1" hangingPunct="1">
              <a:spcBef>
                <a:spcPct val="50000"/>
              </a:spcBef>
            </a:pPr>
            <a:r>
              <a:rPr lang="es-ES" sz="2000">
                <a:latin typeface="Arial" charset="0"/>
              </a:rPr>
              <a:t>Cadena de supermercados con 300 almacenes en la que se expenden unos 30.000 productos distintos.</a:t>
            </a:r>
          </a:p>
          <a:p>
            <a:pPr lvl="1" eaLnBrk="1" hangingPunct="1">
              <a:spcBef>
                <a:spcPct val="50000"/>
              </a:spcBef>
            </a:pPr>
            <a:endParaRPr lang="es-ES" sz="2000">
              <a:latin typeface="Arial" charset="0"/>
            </a:endParaRPr>
          </a:p>
          <a:p>
            <a:pPr eaLnBrk="1" hangingPunct="1">
              <a:spcBef>
                <a:spcPct val="50000"/>
              </a:spcBef>
            </a:pPr>
            <a:r>
              <a:rPr lang="es-ES">
                <a:solidFill>
                  <a:srgbClr val="3333CC"/>
                </a:solidFill>
                <a:latin typeface="Arial" charset="0"/>
              </a:rPr>
              <a:t>Actividad:</a:t>
            </a:r>
            <a:r>
              <a:rPr lang="es-ES" sz="2000">
                <a:latin typeface="Arial" charset="0"/>
              </a:rPr>
              <a:t> </a:t>
            </a:r>
            <a:r>
              <a:rPr lang="es-ES" sz="2000" i="1">
                <a:solidFill>
                  <a:schemeClr val="accent2"/>
                </a:solidFill>
                <a:latin typeface="Arial" charset="0"/>
              </a:rPr>
              <a:t>Ventas.</a:t>
            </a:r>
          </a:p>
          <a:p>
            <a:pPr lvl="1" eaLnBrk="1" hangingPunct="1">
              <a:spcBef>
                <a:spcPct val="50000"/>
              </a:spcBef>
            </a:pPr>
            <a:r>
              <a:rPr lang="es-ES" sz="2000">
                <a:latin typeface="Arial" charset="0"/>
              </a:rPr>
              <a:t>La actividad a modelar son las ventas de productos en los almacenes de la cadena.</a:t>
            </a:r>
            <a:endParaRPr lang="es-ES" sz="2000">
              <a:solidFill>
                <a:schemeClr val="accent2"/>
              </a:solidFill>
              <a:latin typeface="Arial" charset="0"/>
            </a:endParaRPr>
          </a:p>
          <a:p>
            <a:pPr eaLnBrk="1" hangingPunct="1">
              <a:spcBef>
                <a:spcPct val="50000"/>
              </a:spcBef>
            </a:pPr>
            <a:endParaRPr lang="es-ES" sz="1800">
              <a:solidFill>
                <a:schemeClr val="accent2"/>
              </a:solidFill>
              <a:latin typeface="Arial" charset="0"/>
            </a:endParaRPr>
          </a:p>
          <a:p>
            <a:pPr lvl="2" eaLnBrk="1" hangingPunct="1">
              <a:spcBef>
                <a:spcPct val="50000"/>
              </a:spcBef>
            </a:pPr>
            <a:endParaRPr lang="es-ES" sz="2000">
              <a:latin typeface="Arial"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número de diapositiva"/>
          <p:cNvSpPr>
            <a:spLocks noGrp="1"/>
          </p:cNvSpPr>
          <p:nvPr>
            <p:ph type="sldNum" sz="quarter" idx="12"/>
          </p:nvPr>
        </p:nvSpPr>
        <p:spPr/>
        <p:txBody>
          <a:bodyPr/>
          <a:lstStyle/>
          <a:p>
            <a:fld id="{55BDCD6E-2BB4-4563-901D-04D2B2ECAAA0}" type="slidenum">
              <a:rPr lang="en-US"/>
              <a:pPr/>
              <a:t>94</a:t>
            </a:fld>
            <a:endParaRPr lang="en-US"/>
          </a:p>
        </p:txBody>
      </p:sp>
      <p:sp>
        <p:nvSpPr>
          <p:cNvPr id="233474"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33475" name="Text Box 3"/>
          <p:cNvSpPr txBox="1">
            <a:spLocks noChangeArrowheads="1"/>
          </p:cNvSpPr>
          <p:nvPr/>
        </p:nvSpPr>
        <p:spPr bwMode="auto">
          <a:xfrm>
            <a:off x="900113" y="1484313"/>
            <a:ext cx="7405687" cy="50228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a:solidFill>
                  <a:srgbClr val="3333CC"/>
                </a:solidFill>
                <a:latin typeface="Arial" charset="0"/>
              </a:rPr>
              <a:t>Paso 2. Decidir el gránulo (nivel de detalle) de representación.</a:t>
            </a:r>
            <a:endParaRPr lang="es-ES" sz="2000">
              <a:latin typeface="Arial" charset="0"/>
            </a:endParaRPr>
          </a:p>
          <a:p>
            <a:pPr lvl="1" algn="just" eaLnBrk="1" hangingPunct="1">
              <a:spcBef>
                <a:spcPct val="50000"/>
              </a:spcBef>
            </a:pPr>
            <a:r>
              <a:rPr lang="es-ES" sz="2000" i="1">
                <a:solidFill>
                  <a:schemeClr val="accent2"/>
                </a:solidFill>
                <a:latin typeface="Arial" charset="0"/>
              </a:rPr>
              <a:t>Gránulo</a:t>
            </a:r>
            <a:r>
              <a:rPr lang="es-ES" sz="2000">
                <a:latin typeface="Arial" charset="0"/>
              </a:rPr>
              <a:t>: es el nivel de detalle al que se desea almacenar información sobre la actividad a modelar.</a:t>
            </a:r>
          </a:p>
          <a:p>
            <a:pPr marL="1147763" lvl="2" indent="-233363" algn="just" eaLnBrk="1" hangingPunct="1">
              <a:spcBef>
                <a:spcPct val="50000"/>
              </a:spcBef>
              <a:buClr>
                <a:schemeClr val="accent2"/>
              </a:buClr>
              <a:buFont typeface="Wingdings" pitchFamily="2" charset="2"/>
              <a:buChar char="ü"/>
            </a:pPr>
            <a:r>
              <a:rPr lang="es-ES" sz="1800">
                <a:latin typeface="Arial" charset="0"/>
              </a:rPr>
              <a:t>El </a:t>
            </a:r>
            <a:r>
              <a:rPr lang="es-ES" sz="1800">
                <a:solidFill>
                  <a:schemeClr val="accent2"/>
                </a:solidFill>
                <a:latin typeface="Arial" charset="0"/>
              </a:rPr>
              <a:t>gránulo</a:t>
            </a:r>
            <a:r>
              <a:rPr lang="es-ES" sz="1800">
                <a:latin typeface="Arial" charset="0"/>
              </a:rPr>
              <a:t> define el nivel atómico de datos en el almacén de datos.</a:t>
            </a:r>
          </a:p>
          <a:p>
            <a:pPr marL="1147763" lvl="2" indent="-233363" eaLnBrk="1" hangingPunct="1">
              <a:spcBef>
                <a:spcPct val="50000"/>
              </a:spcBef>
              <a:buClr>
                <a:schemeClr val="accent2"/>
              </a:buClr>
              <a:buFont typeface="Wingdings" pitchFamily="2" charset="2"/>
              <a:buChar char="ü"/>
            </a:pPr>
            <a:r>
              <a:rPr lang="es-ES" sz="1800">
                <a:latin typeface="Arial" charset="0"/>
              </a:rPr>
              <a:t>El </a:t>
            </a:r>
            <a:r>
              <a:rPr lang="es-ES" sz="1800">
                <a:solidFill>
                  <a:schemeClr val="accent2"/>
                </a:solidFill>
                <a:latin typeface="Arial" charset="0"/>
              </a:rPr>
              <a:t>gránulo</a:t>
            </a:r>
            <a:r>
              <a:rPr lang="es-ES" sz="1800">
                <a:latin typeface="Arial" charset="0"/>
              </a:rPr>
              <a:t> determina el significado de las tuplas de la </a:t>
            </a:r>
            <a:r>
              <a:rPr lang="es-ES" sz="1800">
                <a:solidFill>
                  <a:schemeClr val="accent2"/>
                </a:solidFill>
                <a:latin typeface="Arial" charset="0"/>
              </a:rPr>
              <a:t>tabla de hechos</a:t>
            </a:r>
            <a:r>
              <a:rPr lang="es-ES" sz="1800">
                <a:latin typeface="Arial" charset="0"/>
              </a:rPr>
              <a:t>.</a:t>
            </a:r>
          </a:p>
          <a:p>
            <a:pPr marL="1147763" lvl="2" indent="-233363" eaLnBrk="1" hangingPunct="1">
              <a:spcBef>
                <a:spcPct val="50000"/>
              </a:spcBef>
              <a:buClr>
                <a:schemeClr val="accent2"/>
              </a:buClr>
              <a:buFont typeface="Wingdings" pitchFamily="2" charset="2"/>
              <a:buChar char="ü"/>
            </a:pPr>
            <a:r>
              <a:rPr lang="es-ES" sz="1800">
                <a:latin typeface="Arial" charset="0"/>
              </a:rPr>
              <a:t>El </a:t>
            </a:r>
            <a:r>
              <a:rPr lang="es-ES" sz="1800">
                <a:solidFill>
                  <a:schemeClr val="accent2"/>
                </a:solidFill>
                <a:latin typeface="Arial" charset="0"/>
              </a:rPr>
              <a:t>gránulo</a:t>
            </a:r>
            <a:r>
              <a:rPr lang="es-ES" sz="1800">
                <a:latin typeface="Arial" charset="0"/>
              </a:rPr>
              <a:t> determina las </a:t>
            </a:r>
            <a:r>
              <a:rPr lang="es-ES" sz="1800">
                <a:solidFill>
                  <a:schemeClr val="accent2"/>
                </a:solidFill>
                <a:latin typeface="Arial" charset="0"/>
              </a:rPr>
              <a:t>dimensiones básicas</a:t>
            </a:r>
            <a:r>
              <a:rPr lang="es-ES" sz="1800">
                <a:latin typeface="Arial" charset="0"/>
              </a:rPr>
              <a:t> del esquema</a:t>
            </a:r>
            <a:endParaRPr lang="es-ES" sz="1800">
              <a:solidFill>
                <a:schemeClr val="accent2"/>
              </a:solidFill>
              <a:latin typeface="Arial" charset="0"/>
            </a:endParaRPr>
          </a:p>
          <a:p>
            <a:pPr lvl="4" eaLnBrk="1" hangingPunct="1">
              <a:spcBef>
                <a:spcPct val="50000"/>
              </a:spcBef>
              <a:buFontTx/>
              <a:buChar char="•"/>
            </a:pPr>
            <a:r>
              <a:rPr lang="es-ES" sz="1800" i="1">
                <a:solidFill>
                  <a:schemeClr val="accent2"/>
                </a:solidFill>
                <a:latin typeface="Arial" charset="0"/>
              </a:rPr>
              <a:t> transacción en el OLTP</a:t>
            </a:r>
          </a:p>
          <a:p>
            <a:pPr lvl="4" eaLnBrk="1" hangingPunct="1">
              <a:spcBef>
                <a:spcPct val="50000"/>
              </a:spcBef>
              <a:buFontTx/>
              <a:buChar char="•"/>
            </a:pPr>
            <a:r>
              <a:rPr lang="es-ES" sz="1800" i="1">
                <a:solidFill>
                  <a:schemeClr val="accent2"/>
                </a:solidFill>
                <a:latin typeface="Arial" charset="0"/>
              </a:rPr>
              <a:t> información diaria</a:t>
            </a:r>
          </a:p>
          <a:p>
            <a:pPr lvl="4" eaLnBrk="1" hangingPunct="1">
              <a:spcBef>
                <a:spcPct val="50000"/>
              </a:spcBef>
              <a:buFontTx/>
              <a:buChar char="•"/>
            </a:pPr>
            <a:r>
              <a:rPr lang="es-ES" sz="1800" i="1">
                <a:solidFill>
                  <a:schemeClr val="accent2"/>
                </a:solidFill>
                <a:latin typeface="Arial" charset="0"/>
              </a:rPr>
              <a:t> información semanal</a:t>
            </a:r>
          </a:p>
          <a:p>
            <a:pPr lvl="4" eaLnBrk="1" hangingPunct="1">
              <a:spcBef>
                <a:spcPct val="50000"/>
              </a:spcBef>
              <a:buFontTx/>
              <a:buChar char="•"/>
            </a:pPr>
            <a:r>
              <a:rPr lang="es-ES" sz="1800" i="1">
                <a:solidFill>
                  <a:schemeClr val="accent2"/>
                </a:solidFill>
                <a:latin typeface="Arial" charset="0"/>
              </a:rPr>
              <a:t> información mensual. ....</a:t>
            </a:r>
            <a:endParaRPr lang="es-ES" sz="2000">
              <a:latin typeface="Arial"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Marcador de número de diapositiva"/>
          <p:cNvSpPr>
            <a:spLocks noGrp="1"/>
          </p:cNvSpPr>
          <p:nvPr>
            <p:ph type="sldNum" sz="quarter" idx="12"/>
          </p:nvPr>
        </p:nvSpPr>
        <p:spPr/>
        <p:txBody>
          <a:bodyPr/>
          <a:lstStyle/>
          <a:p>
            <a:fld id="{4CB0725D-2624-457B-BBBA-85610324D31E}" type="slidenum">
              <a:rPr lang="en-US"/>
              <a:pPr/>
              <a:t>95</a:t>
            </a:fld>
            <a:endParaRPr lang="en-US"/>
          </a:p>
        </p:txBody>
      </p:sp>
      <p:sp>
        <p:nvSpPr>
          <p:cNvPr id="234498"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34499" name="Text Box 3"/>
          <p:cNvSpPr txBox="1">
            <a:spLocks noChangeArrowheads="1"/>
          </p:cNvSpPr>
          <p:nvPr/>
        </p:nvSpPr>
        <p:spPr bwMode="auto">
          <a:xfrm>
            <a:off x="3944938" y="2565400"/>
            <a:ext cx="1095375" cy="2549525"/>
          </a:xfrm>
          <a:prstGeom prst="rect">
            <a:avLst/>
          </a:prstGeom>
          <a:solidFill>
            <a:srgbClr val="F3C6AF"/>
          </a:solidFill>
          <a:ln w="12700">
            <a:solidFill>
              <a:schemeClr val="folHlink"/>
            </a:solidFill>
            <a:miter lim="800000"/>
            <a:headEnd type="none" w="sm" len="sm"/>
            <a:tailEnd type="none" w="sm" len="sm"/>
          </a:ln>
          <a:effectLst/>
        </p:spPr>
        <p:txBody>
          <a:bodyPr>
            <a:spAutoFit/>
          </a:bodyPr>
          <a:lstStyle/>
          <a:p>
            <a:pPr eaLnBrk="1" hangingPunct="1">
              <a:spcBef>
                <a:spcPct val="50000"/>
              </a:spcBef>
            </a:pPr>
            <a:r>
              <a:rPr lang="es-ES" sz="1600">
                <a:solidFill>
                  <a:srgbClr val="3333CC"/>
                </a:solidFill>
                <a:latin typeface="Arial" charset="0"/>
              </a:rPr>
              <a:t>id_dim1</a:t>
            </a:r>
          </a:p>
          <a:p>
            <a:pPr eaLnBrk="1" hangingPunct="1">
              <a:spcBef>
                <a:spcPct val="50000"/>
              </a:spcBef>
            </a:pPr>
            <a:r>
              <a:rPr lang="es-ES" sz="1600">
                <a:solidFill>
                  <a:srgbClr val="3333CC"/>
                </a:solidFill>
                <a:latin typeface="Arial" charset="0"/>
              </a:rPr>
              <a:t>id_dim2</a:t>
            </a:r>
          </a:p>
          <a:p>
            <a:pPr eaLnBrk="1" hangingPunct="1">
              <a:spcBef>
                <a:spcPct val="50000"/>
              </a:spcBef>
            </a:pPr>
            <a:r>
              <a:rPr lang="es-ES" sz="1600">
                <a:solidFill>
                  <a:srgbClr val="3333CC"/>
                </a:solidFill>
                <a:latin typeface="Arial" charset="0"/>
              </a:rPr>
              <a:t>id_dim3</a:t>
            </a:r>
          </a:p>
          <a:p>
            <a:pPr eaLnBrk="1" hangingPunct="1">
              <a:spcBef>
                <a:spcPct val="50000"/>
              </a:spcBef>
            </a:pPr>
            <a:r>
              <a:rPr lang="es-ES" sz="1600" b="1">
                <a:solidFill>
                  <a:srgbClr val="3333CC"/>
                </a:solidFill>
                <a:latin typeface="Arial" charset="0"/>
              </a:rPr>
              <a:t>...</a:t>
            </a:r>
            <a:endParaRPr lang="es-ES" sz="1600">
              <a:solidFill>
                <a:srgbClr val="3333CC"/>
              </a:solidFill>
              <a:latin typeface="Arial" charset="0"/>
            </a:endParaRPr>
          </a:p>
          <a:p>
            <a:pPr eaLnBrk="1" hangingPunct="1">
              <a:spcBef>
                <a:spcPct val="50000"/>
              </a:spcBef>
            </a:pPr>
            <a:r>
              <a:rPr lang="es-ES" sz="1600">
                <a:solidFill>
                  <a:srgbClr val="3333CC"/>
                </a:solidFill>
                <a:latin typeface="Arial" charset="0"/>
              </a:rPr>
              <a:t>id_dim n</a:t>
            </a:r>
            <a:endParaRPr lang="es-ES" sz="1600">
              <a:latin typeface="Arial" charset="0"/>
            </a:endParaRPr>
          </a:p>
          <a:p>
            <a:pPr eaLnBrk="1" hangingPunct="1">
              <a:spcBef>
                <a:spcPct val="50000"/>
              </a:spcBef>
            </a:pPr>
            <a:r>
              <a:rPr lang="es-ES" sz="1600" b="1" i="1">
                <a:solidFill>
                  <a:schemeClr val="accent2"/>
                </a:solidFill>
                <a:latin typeface="Arial" charset="0"/>
              </a:rPr>
              <a:t>....</a:t>
            </a:r>
          </a:p>
          <a:p>
            <a:pPr eaLnBrk="1" hangingPunct="1">
              <a:spcBef>
                <a:spcPct val="50000"/>
              </a:spcBef>
            </a:pPr>
            <a:r>
              <a:rPr lang="es-ES" sz="1600">
                <a:solidFill>
                  <a:schemeClr val="accent2"/>
                </a:solidFill>
                <a:latin typeface="Arial" charset="0"/>
              </a:rPr>
              <a:t>(hechos)</a:t>
            </a:r>
            <a:endParaRPr lang="es-ES" sz="1600">
              <a:latin typeface="Arial" charset="0"/>
            </a:endParaRPr>
          </a:p>
        </p:txBody>
      </p:sp>
      <p:sp>
        <p:nvSpPr>
          <p:cNvPr id="234500" name="Text Box 4"/>
          <p:cNvSpPr txBox="1">
            <a:spLocks noChangeArrowheads="1"/>
          </p:cNvSpPr>
          <p:nvPr/>
        </p:nvSpPr>
        <p:spPr bwMode="auto">
          <a:xfrm>
            <a:off x="5927725" y="2270125"/>
            <a:ext cx="792163" cy="715963"/>
          </a:xfrm>
          <a:prstGeom prst="rect">
            <a:avLst/>
          </a:prstGeom>
          <a:solidFill>
            <a:srgbClr val="CCFFFF"/>
          </a:solidFill>
          <a:ln w="12700">
            <a:solidFill>
              <a:srgbClr val="3333CC"/>
            </a:solidFill>
            <a:miter lim="800000"/>
            <a:headEnd type="none" w="sm" len="sm"/>
            <a:tailEnd type="none" w="sm" len="sm"/>
          </a:ln>
          <a:effectLst/>
        </p:spPr>
        <p:txBody>
          <a:bodyPr>
            <a:spAutoFit/>
          </a:bodyPr>
          <a:lstStyle/>
          <a:p>
            <a:pPr eaLnBrk="1" hangingPunct="1">
              <a:spcBef>
                <a:spcPct val="50000"/>
              </a:spcBef>
            </a:pPr>
            <a:endParaRPr lang="es-ES" sz="1600">
              <a:solidFill>
                <a:srgbClr val="3333CC"/>
              </a:solidFill>
              <a:latin typeface="Arial" charset="0"/>
            </a:endParaRPr>
          </a:p>
          <a:p>
            <a:pPr eaLnBrk="1" hangingPunct="1">
              <a:spcBef>
                <a:spcPct val="50000"/>
              </a:spcBef>
            </a:pPr>
            <a:endParaRPr lang="es-ES" sz="1600">
              <a:latin typeface="Arial" charset="0"/>
            </a:endParaRPr>
          </a:p>
        </p:txBody>
      </p:sp>
      <p:sp>
        <p:nvSpPr>
          <p:cNvPr id="234501" name="Text Box 5"/>
          <p:cNvSpPr txBox="1">
            <a:spLocks noChangeArrowheads="1"/>
          </p:cNvSpPr>
          <p:nvPr/>
        </p:nvSpPr>
        <p:spPr bwMode="auto">
          <a:xfrm>
            <a:off x="2284413" y="3476625"/>
            <a:ext cx="792162" cy="715963"/>
          </a:xfrm>
          <a:prstGeom prst="rect">
            <a:avLst/>
          </a:prstGeom>
          <a:solidFill>
            <a:srgbClr val="CCFFFF"/>
          </a:solidFill>
          <a:ln w="12700">
            <a:solidFill>
              <a:srgbClr val="3333CC"/>
            </a:solidFill>
            <a:miter lim="800000"/>
            <a:headEnd type="none" w="sm" len="sm"/>
            <a:tailEnd type="none" w="sm" len="sm"/>
          </a:ln>
          <a:effectLst/>
        </p:spPr>
        <p:txBody>
          <a:bodyPr>
            <a:spAutoFit/>
          </a:bodyPr>
          <a:lstStyle/>
          <a:p>
            <a:pPr eaLnBrk="1" hangingPunct="1">
              <a:spcBef>
                <a:spcPct val="50000"/>
              </a:spcBef>
            </a:pPr>
            <a:endParaRPr lang="es-ES" sz="1600">
              <a:solidFill>
                <a:srgbClr val="3333CC"/>
              </a:solidFill>
              <a:latin typeface="Arial" charset="0"/>
            </a:endParaRPr>
          </a:p>
          <a:p>
            <a:pPr eaLnBrk="1" hangingPunct="1">
              <a:spcBef>
                <a:spcPct val="50000"/>
              </a:spcBef>
            </a:pPr>
            <a:endParaRPr lang="es-ES" sz="1600">
              <a:latin typeface="Arial" charset="0"/>
            </a:endParaRPr>
          </a:p>
        </p:txBody>
      </p:sp>
      <p:sp>
        <p:nvSpPr>
          <p:cNvPr id="234502" name="Text Box 6"/>
          <p:cNvSpPr txBox="1">
            <a:spLocks noChangeArrowheads="1"/>
          </p:cNvSpPr>
          <p:nvPr/>
        </p:nvSpPr>
        <p:spPr bwMode="auto">
          <a:xfrm>
            <a:off x="2233613" y="2287588"/>
            <a:ext cx="792162" cy="715962"/>
          </a:xfrm>
          <a:prstGeom prst="rect">
            <a:avLst/>
          </a:prstGeom>
          <a:solidFill>
            <a:srgbClr val="CCFFFF"/>
          </a:solidFill>
          <a:ln w="12700">
            <a:solidFill>
              <a:srgbClr val="3333CC"/>
            </a:solidFill>
            <a:miter lim="800000"/>
            <a:headEnd type="none" w="sm" len="sm"/>
            <a:tailEnd type="none" w="sm" len="sm"/>
          </a:ln>
          <a:effectLst/>
        </p:spPr>
        <p:txBody>
          <a:bodyPr>
            <a:spAutoFit/>
          </a:bodyPr>
          <a:lstStyle/>
          <a:p>
            <a:pPr eaLnBrk="1" hangingPunct="1">
              <a:spcBef>
                <a:spcPct val="50000"/>
              </a:spcBef>
            </a:pPr>
            <a:endParaRPr lang="es-ES" sz="1600">
              <a:solidFill>
                <a:srgbClr val="3333CC"/>
              </a:solidFill>
              <a:latin typeface="Arial" charset="0"/>
            </a:endParaRPr>
          </a:p>
          <a:p>
            <a:pPr eaLnBrk="1" hangingPunct="1">
              <a:spcBef>
                <a:spcPct val="50000"/>
              </a:spcBef>
            </a:pPr>
            <a:endParaRPr lang="es-ES" sz="1600">
              <a:latin typeface="Arial" charset="0"/>
            </a:endParaRPr>
          </a:p>
        </p:txBody>
      </p:sp>
      <p:sp>
        <p:nvSpPr>
          <p:cNvPr id="234503" name="Text Box 7"/>
          <p:cNvSpPr txBox="1">
            <a:spLocks noChangeArrowheads="1"/>
          </p:cNvSpPr>
          <p:nvPr/>
        </p:nvSpPr>
        <p:spPr bwMode="auto">
          <a:xfrm rot="-1934889">
            <a:off x="5969000" y="2460625"/>
            <a:ext cx="736600"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a:solidFill>
                  <a:srgbClr val="3333CC"/>
                </a:solidFill>
                <a:latin typeface="Arial" charset="0"/>
              </a:rPr>
              <a:t>Dim3</a:t>
            </a:r>
          </a:p>
        </p:txBody>
      </p:sp>
      <p:sp>
        <p:nvSpPr>
          <p:cNvPr id="234504" name="Text Box 8"/>
          <p:cNvSpPr txBox="1">
            <a:spLocks noChangeArrowheads="1"/>
          </p:cNvSpPr>
          <p:nvPr/>
        </p:nvSpPr>
        <p:spPr bwMode="auto">
          <a:xfrm rot="-1934889">
            <a:off x="2252663" y="3654425"/>
            <a:ext cx="931862"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a:solidFill>
                  <a:srgbClr val="3333CC"/>
                </a:solidFill>
                <a:latin typeface="Arial" charset="0"/>
              </a:rPr>
              <a:t>Dim2</a:t>
            </a:r>
          </a:p>
        </p:txBody>
      </p:sp>
      <p:sp>
        <p:nvSpPr>
          <p:cNvPr id="234505" name="Text Box 9"/>
          <p:cNvSpPr txBox="1">
            <a:spLocks noChangeArrowheads="1"/>
          </p:cNvSpPr>
          <p:nvPr/>
        </p:nvSpPr>
        <p:spPr bwMode="auto">
          <a:xfrm rot="-1934889">
            <a:off x="2233613" y="2503488"/>
            <a:ext cx="896937"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a:solidFill>
                  <a:srgbClr val="3333CC"/>
                </a:solidFill>
                <a:latin typeface="Arial" charset="0"/>
              </a:rPr>
              <a:t>Dim1</a:t>
            </a:r>
          </a:p>
        </p:txBody>
      </p:sp>
      <p:grpSp>
        <p:nvGrpSpPr>
          <p:cNvPr id="234506" name="Group 10"/>
          <p:cNvGrpSpPr>
            <a:grpSpLocks/>
          </p:cNvGrpSpPr>
          <p:nvPr/>
        </p:nvGrpSpPr>
        <p:grpSpPr bwMode="auto">
          <a:xfrm>
            <a:off x="4849813" y="2579688"/>
            <a:ext cx="1098550" cy="563562"/>
            <a:chOff x="2963" y="2800"/>
            <a:chExt cx="837" cy="355"/>
          </a:xfrm>
        </p:grpSpPr>
        <p:sp>
          <p:nvSpPr>
            <p:cNvPr id="234507" name="Line 11"/>
            <p:cNvSpPr>
              <a:spLocks noChangeShapeType="1"/>
            </p:cNvSpPr>
            <p:nvPr/>
          </p:nvSpPr>
          <p:spPr bwMode="auto">
            <a:xfrm>
              <a:off x="2963" y="3155"/>
              <a:ext cx="491" cy="0"/>
            </a:xfrm>
            <a:prstGeom prst="line">
              <a:avLst/>
            </a:prstGeom>
            <a:noFill/>
            <a:ln w="12700">
              <a:solidFill>
                <a:srgbClr val="3333CC"/>
              </a:solidFill>
              <a:round/>
              <a:headEnd type="none" w="sm" len="sm"/>
              <a:tailEnd type="none" w="sm" len="sm"/>
            </a:ln>
            <a:effectLst/>
          </p:spPr>
          <p:txBody>
            <a:bodyPr wrap="none" anchor="ctr"/>
            <a:lstStyle/>
            <a:p>
              <a:endParaRPr lang="es-MX"/>
            </a:p>
          </p:txBody>
        </p:sp>
        <p:sp>
          <p:nvSpPr>
            <p:cNvPr id="234508" name="Line 12"/>
            <p:cNvSpPr>
              <a:spLocks noChangeShapeType="1"/>
            </p:cNvSpPr>
            <p:nvPr/>
          </p:nvSpPr>
          <p:spPr bwMode="auto">
            <a:xfrm flipV="1">
              <a:off x="3454" y="2800"/>
              <a:ext cx="0" cy="355"/>
            </a:xfrm>
            <a:prstGeom prst="line">
              <a:avLst/>
            </a:prstGeom>
            <a:noFill/>
            <a:ln w="12700">
              <a:solidFill>
                <a:srgbClr val="3333CC"/>
              </a:solidFill>
              <a:round/>
              <a:headEnd type="none" w="sm" len="sm"/>
              <a:tailEnd type="none" w="sm" len="sm"/>
            </a:ln>
            <a:effectLst/>
          </p:spPr>
          <p:txBody>
            <a:bodyPr wrap="none" anchor="ctr"/>
            <a:lstStyle/>
            <a:p>
              <a:endParaRPr lang="es-MX"/>
            </a:p>
          </p:txBody>
        </p:sp>
        <p:sp>
          <p:nvSpPr>
            <p:cNvPr id="234509" name="Line 13"/>
            <p:cNvSpPr>
              <a:spLocks noChangeShapeType="1"/>
            </p:cNvSpPr>
            <p:nvPr/>
          </p:nvSpPr>
          <p:spPr bwMode="auto">
            <a:xfrm>
              <a:off x="3454" y="2800"/>
              <a:ext cx="346" cy="0"/>
            </a:xfrm>
            <a:prstGeom prst="line">
              <a:avLst/>
            </a:prstGeom>
            <a:noFill/>
            <a:ln w="12700">
              <a:solidFill>
                <a:srgbClr val="3333CC"/>
              </a:solidFill>
              <a:round/>
              <a:headEnd type="none" w="sm" len="sm"/>
              <a:tailEnd type="triangle" w="sm" len="sm"/>
            </a:ln>
            <a:effectLst/>
          </p:spPr>
          <p:txBody>
            <a:bodyPr wrap="none" anchor="ctr"/>
            <a:lstStyle/>
            <a:p>
              <a:endParaRPr lang="es-MX"/>
            </a:p>
          </p:txBody>
        </p:sp>
      </p:grpSp>
      <p:sp>
        <p:nvSpPr>
          <p:cNvPr id="234510" name="Line 14"/>
          <p:cNvSpPr>
            <a:spLocks noChangeShapeType="1"/>
          </p:cNvSpPr>
          <p:nvPr/>
        </p:nvSpPr>
        <p:spPr bwMode="auto">
          <a:xfrm flipH="1">
            <a:off x="3090863" y="2738438"/>
            <a:ext cx="893762" cy="0"/>
          </a:xfrm>
          <a:prstGeom prst="line">
            <a:avLst/>
          </a:prstGeom>
          <a:noFill/>
          <a:ln w="12700">
            <a:solidFill>
              <a:srgbClr val="3333CC"/>
            </a:solidFill>
            <a:round/>
            <a:headEnd type="none" w="sm" len="sm"/>
            <a:tailEnd type="triangle" w="sm" len="sm"/>
          </a:ln>
          <a:effectLst/>
        </p:spPr>
        <p:txBody>
          <a:bodyPr wrap="none" anchor="ctr"/>
          <a:lstStyle/>
          <a:p>
            <a:endParaRPr lang="es-MX"/>
          </a:p>
        </p:txBody>
      </p:sp>
      <p:grpSp>
        <p:nvGrpSpPr>
          <p:cNvPr id="234511" name="Group 15"/>
          <p:cNvGrpSpPr>
            <a:grpSpLocks/>
          </p:cNvGrpSpPr>
          <p:nvPr/>
        </p:nvGrpSpPr>
        <p:grpSpPr bwMode="auto">
          <a:xfrm>
            <a:off x="3062288" y="3489325"/>
            <a:ext cx="936625" cy="246063"/>
            <a:chOff x="1982" y="3373"/>
            <a:chExt cx="590" cy="155"/>
          </a:xfrm>
        </p:grpSpPr>
        <p:sp>
          <p:nvSpPr>
            <p:cNvPr id="234512" name="Line 16"/>
            <p:cNvSpPr>
              <a:spLocks noChangeShapeType="1"/>
            </p:cNvSpPr>
            <p:nvPr/>
          </p:nvSpPr>
          <p:spPr bwMode="auto">
            <a:xfrm flipH="1">
              <a:off x="2318" y="3373"/>
              <a:ext cx="254" cy="0"/>
            </a:xfrm>
            <a:prstGeom prst="line">
              <a:avLst/>
            </a:prstGeom>
            <a:noFill/>
            <a:ln w="12700">
              <a:solidFill>
                <a:srgbClr val="3333CC"/>
              </a:solidFill>
              <a:round/>
              <a:headEnd type="none" w="sm" len="sm"/>
              <a:tailEnd type="none" w="sm" len="sm"/>
            </a:ln>
            <a:effectLst/>
          </p:spPr>
          <p:txBody>
            <a:bodyPr wrap="none" anchor="ctr"/>
            <a:lstStyle/>
            <a:p>
              <a:endParaRPr lang="es-MX"/>
            </a:p>
          </p:txBody>
        </p:sp>
        <p:sp>
          <p:nvSpPr>
            <p:cNvPr id="234513" name="Line 17"/>
            <p:cNvSpPr>
              <a:spLocks noChangeShapeType="1"/>
            </p:cNvSpPr>
            <p:nvPr/>
          </p:nvSpPr>
          <p:spPr bwMode="auto">
            <a:xfrm>
              <a:off x="2327" y="3382"/>
              <a:ext cx="9" cy="146"/>
            </a:xfrm>
            <a:prstGeom prst="line">
              <a:avLst/>
            </a:prstGeom>
            <a:noFill/>
            <a:ln w="12700">
              <a:solidFill>
                <a:srgbClr val="3333CC"/>
              </a:solidFill>
              <a:round/>
              <a:headEnd type="none" w="sm" len="sm"/>
              <a:tailEnd type="none" w="sm" len="sm"/>
            </a:ln>
            <a:effectLst/>
          </p:spPr>
          <p:txBody>
            <a:bodyPr wrap="none" anchor="ctr"/>
            <a:lstStyle/>
            <a:p>
              <a:endParaRPr lang="es-MX"/>
            </a:p>
          </p:txBody>
        </p:sp>
        <p:sp>
          <p:nvSpPr>
            <p:cNvPr id="234514" name="Line 18"/>
            <p:cNvSpPr>
              <a:spLocks noChangeShapeType="1"/>
            </p:cNvSpPr>
            <p:nvPr/>
          </p:nvSpPr>
          <p:spPr bwMode="auto">
            <a:xfrm flipH="1">
              <a:off x="1982" y="3528"/>
              <a:ext cx="345" cy="0"/>
            </a:xfrm>
            <a:prstGeom prst="line">
              <a:avLst/>
            </a:prstGeom>
            <a:noFill/>
            <a:ln w="12700">
              <a:solidFill>
                <a:srgbClr val="3333CC"/>
              </a:solidFill>
              <a:round/>
              <a:headEnd type="none" w="sm" len="sm"/>
              <a:tailEnd type="triangle" w="sm" len="sm"/>
            </a:ln>
            <a:effectLst/>
          </p:spPr>
          <p:txBody>
            <a:bodyPr wrap="none" anchor="ctr"/>
            <a:lstStyle/>
            <a:p>
              <a:endParaRPr lang="es-MX"/>
            </a:p>
          </p:txBody>
        </p:sp>
      </p:grpSp>
      <p:sp>
        <p:nvSpPr>
          <p:cNvPr id="234515" name="Text Box 19"/>
          <p:cNvSpPr txBox="1">
            <a:spLocks noChangeArrowheads="1"/>
          </p:cNvSpPr>
          <p:nvPr/>
        </p:nvSpPr>
        <p:spPr bwMode="auto">
          <a:xfrm>
            <a:off x="3941763" y="1958975"/>
            <a:ext cx="1182687" cy="58102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a:solidFill>
                  <a:schemeClr val="accent2"/>
                </a:solidFill>
                <a:latin typeface="Arial" charset="0"/>
              </a:rPr>
              <a:t>tabla de hechos</a:t>
            </a:r>
          </a:p>
        </p:txBody>
      </p:sp>
      <p:sp>
        <p:nvSpPr>
          <p:cNvPr id="234516" name="Text Box 20"/>
          <p:cNvSpPr txBox="1">
            <a:spLocks noChangeArrowheads="1"/>
          </p:cNvSpPr>
          <p:nvPr/>
        </p:nvSpPr>
        <p:spPr bwMode="auto">
          <a:xfrm>
            <a:off x="6721475" y="2327275"/>
            <a:ext cx="1355725" cy="58102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a:solidFill>
                  <a:schemeClr val="accent2"/>
                </a:solidFill>
                <a:latin typeface="Arial" charset="0"/>
              </a:rPr>
              <a:t>tabla Dimensión 3</a:t>
            </a:r>
          </a:p>
        </p:txBody>
      </p:sp>
      <p:sp>
        <p:nvSpPr>
          <p:cNvPr id="234517" name="Text Box 21"/>
          <p:cNvSpPr txBox="1">
            <a:spLocks noChangeArrowheads="1"/>
          </p:cNvSpPr>
          <p:nvPr/>
        </p:nvSpPr>
        <p:spPr bwMode="auto">
          <a:xfrm>
            <a:off x="900113" y="2276475"/>
            <a:ext cx="1355725" cy="58102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a:solidFill>
                  <a:schemeClr val="accent2"/>
                </a:solidFill>
                <a:latin typeface="Arial" charset="0"/>
              </a:rPr>
              <a:t>tabla Dimensión 1</a:t>
            </a:r>
          </a:p>
        </p:txBody>
      </p:sp>
      <p:sp>
        <p:nvSpPr>
          <p:cNvPr id="234518" name="Text Box 22"/>
          <p:cNvSpPr txBox="1">
            <a:spLocks noChangeArrowheads="1"/>
          </p:cNvSpPr>
          <p:nvPr/>
        </p:nvSpPr>
        <p:spPr bwMode="auto">
          <a:xfrm>
            <a:off x="912813" y="3662363"/>
            <a:ext cx="1355725" cy="58102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a:solidFill>
                  <a:schemeClr val="accent2"/>
                </a:solidFill>
                <a:latin typeface="Arial" charset="0"/>
              </a:rPr>
              <a:t>tabla Dimensión 2</a:t>
            </a:r>
          </a:p>
        </p:txBody>
      </p:sp>
      <p:sp>
        <p:nvSpPr>
          <p:cNvPr id="234519" name="Text Box 23"/>
          <p:cNvSpPr txBox="1">
            <a:spLocks noChangeArrowheads="1"/>
          </p:cNvSpPr>
          <p:nvPr/>
        </p:nvSpPr>
        <p:spPr bwMode="auto">
          <a:xfrm>
            <a:off x="6108700" y="3808413"/>
            <a:ext cx="792163" cy="715962"/>
          </a:xfrm>
          <a:prstGeom prst="rect">
            <a:avLst/>
          </a:prstGeom>
          <a:solidFill>
            <a:srgbClr val="CCFFFF"/>
          </a:solidFill>
          <a:ln w="12700">
            <a:solidFill>
              <a:srgbClr val="3333CC"/>
            </a:solidFill>
            <a:miter lim="800000"/>
            <a:headEnd type="none" w="sm" len="sm"/>
            <a:tailEnd type="none" w="sm" len="sm"/>
          </a:ln>
          <a:effectLst/>
        </p:spPr>
        <p:txBody>
          <a:bodyPr>
            <a:spAutoFit/>
          </a:bodyPr>
          <a:lstStyle/>
          <a:p>
            <a:pPr eaLnBrk="1" hangingPunct="1">
              <a:spcBef>
                <a:spcPct val="50000"/>
              </a:spcBef>
            </a:pPr>
            <a:endParaRPr lang="es-ES" sz="1600">
              <a:solidFill>
                <a:srgbClr val="3333CC"/>
              </a:solidFill>
              <a:latin typeface="Arial" charset="0"/>
            </a:endParaRPr>
          </a:p>
          <a:p>
            <a:pPr eaLnBrk="1" hangingPunct="1">
              <a:spcBef>
                <a:spcPct val="50000"/>
              </a:spcBef>
            </a:pPr>
            <a:endParaRPr lang="es-ES" sz="1600">
              <a:latin typeface="Arial" charset="0"/>
            </a:endParaRPr>
          </a:p>
        </p:txBody>
      </p:sp>
      <p:grpSp>
        <p:nvGrpSpPr>
          <p:cNvPr id="234520" name="Group 24"/>
          <p:cNvGrpSpPr>
            <a:grpSpLocks/>
          </p:cNvGrpSpPr>
          <p:nvPr/>
        </p:nvGrpSpPr>
        <p:grpSpPr bwMode="auto">
          <a:xfrm flipV="1">
            <a:off x="4943475" y="3844925"/>
            <a:ext cx="1185863" cy="273050"/>
            <a:chOff x="2963" y="2800"/>
            <a:chExt cx="837" cy="355"/>
          </a:xfrm>
        </p:grpSpPr>
        <p:sp>
          <p:nvSpPr>
            <p:cNvPr id="234521" name="Line 25"/>
            <p:cNvSpPr>
              <a:spLocks noChangeShapeType="1"/>
            </p:cNvSpPr>
            <p:nvPr/>
          </p:nvSpPr>
          <p:spPr bwMode="auto">
            <a:xfrm>
              <a:off x="2963" y="3155"/>
              <a:ext cx="491" cy="0"/>
            </a:xfrm>
            <a:prstGeom prst="line">
              <a:avLst/>
            </a:prstGeom>
            <a:noFill/>
            <a:ln w="12700">
              <a:solidFill>
                <a:srgbClr val="3333CC"/>
              </a:solidFill>
              <a:round/>
              <a:headEnd type="none" w="sm" len="sm"/>
              <a:tailEnd type="none" w="sm" len="sm"/>
            </a:ln>
            <a:effectLst/>
          </p:spPr>
          <p:txBody>
            <a:bodyPr wrap="none" anchor="ctr"/>
            <a:lstStyle/>
            <a:p>
              <a:endParaRPr lang="es-MX"/>
            </a:p>
          </p:txBody>
        </p:sp>
        <p:sp>
          <p:nvSpPr>
            <p:cNvPr id="234522" name="Line 26"/>
            <p:cNvSpPr>
              <a:spLocks noChangeShapeType="1"/>
            </p:cNvSpPr>
            <p:nvPr/>
          </p:nvSpPr>
          <p:spPr bwMode="auto">
            <a:xfrm flipV="1">
              <a:off x="3454" y="2800"/>
              <a:ext cx="0" cy="355"/>
            </a:xfrm>
            <a:prstGeom prst="line">
              <a:avLst/>
            </a:prstGeom>
            <a:noFill/>
            <a:ln w="12700">
              <a:solidFill>
                <a:srgbClr val="3333CC"/>
              </a:solidFill>
              <a:round/>
              <a:headEnd type="none" w="sm" len="sm"/>
              <a:tailEnd type="none" w="sm" len="sm"/>
            </a:ln>
            <a:effectLst/>
          </p:spPr>
          <p:txBody>
            <a:bodyPr wrap="none" anchor="ctr"/>
            <a:lstStyle/>
            <a:p>
              <a:endParaRPr lang="es-MX"/>
            </a:p>
          </p:txBody>
        </p:sp>
        <p:sp>
          <p:nvSpPr>
            <p:cNvPr id="234523" name="Line 27"/>
            <p:cNvSpPr>
              <a:spLocks noChangeShapeType="1"/>
            </p:cNvSpPr>
            <p:nvPr/>
          </p:nvSpPr>
          <p:spPr bwMode="auto">
            <a:xfrm>
              <a:off x="3454" y="2800"/>
              <a:ext cx="346" cy="0"/>
            </a:xfrm>
            <a:prstGeom prst="line">
              <a:avLst/>
            </a:prstGeom>
            <a:noFill/>
            <a:ln w="12700">
              <a:solidFill>
                <a:srgbClr val="3333CC"/>
              </a:solidFill>
              <a:round/>
              <a:headEnd type="none" w="sm" len="sm"/>
              <a:tailEnd type="triangle" w="sm" len="sm"/>
            </a:ln>
            <a:effectLst/>
          </p:spPr>
          <p:txBody>
            <a:bodyPr wrap="none" anchor="ctr"/>
            <a:lstStyle/>
            <a:p>
              <a:endParaRPr lang="es-MX"/>
            </a:p>
          </p:txBody>
        </p:sp>
      </p:grpSp>
      <p:sp>
        <p:nvSpPr>
          <p:cNvPr id="234524" name="Text Box 28"/>
          <p:cNvSpPr txBox="1">
            <a:spLocks noChangeArrowheads="1"/>
          </p:cNvSpPr>
          <p:nvPr/>
        </p:nvSpPr>
        <p:spPr bwMode="auto">
          <a:xfrm>
            <a:off x="6902450" y="3865563"/>
            <a:ext cx="1355725" cy="58102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a:solidFill>
                  <a:schemeClr val="accent2"/>
                </a:solidFill>
                <a:latin typeface="Arial" charset="0"/>
              </a:rPr>
              <a:t>tabla Dimensión n</a:t>
            </a:r>
          </a:p>
        </p:txBody>
      </p:sp>
      <p:sp>
        <p:nvSpPr>
          <p:cNvPr id="234525" name="Text Box 29"/>
          <p:cNvSpPr txBox="1">
            <a:spLocks noChangeArrowheads="1"/>
          </p:cNvSpPr>
          <p:nvPr/>
        </p:nvSpPr>
        <p:spPr bwMode="auto">
          <a:xfrm rot="-1934889">
            <a:off x="6165850" y="3984625"/>
            <a:ext cx="736600" cy="3365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600">
                <a:solidFill>
                  <a:srgbClr val="3333CC"/>
                </a:solidFill>
                <a:latin typeface="Arial" charset="0"/>
              </a:rPr>
              <a:t>Dimn</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4 Marcador de número de diapositiva"/>
          <p:cNvSpPr>
            <a:spLocks noGrp="1"/>
          </p:cNvSpPr>
          <p:nvPr>
            <p:ph type="sldNum" sz="quarter" idx="12"/>
          </p:nvPr>
        </p:nvSpPr>
        <p:spPr/>
        <p:txBody>
          <a:bodyPr/>
          <a:lstStyle/>
          <a:p>
            <a:fld id="{39304316-6872-4305-8A9E-9F5AADA0CDCD}" type="slidenum">
              <a:rPr lang="en-US"/>
              <a:pPr/>
              <a:t>96</a:t>
            </a:fld>
            <a:endParaRPr lang="en-US"/>
          </a:p>
        </p:txBody>
      </p:sp>
      <p:sp>
        <p:nvSpPr>
          <p:cNvPr id="235522"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35523" name="Text Box 3"/>
          <p:cNvSpPr txBox="1">
            <a:spLocks noChangeArrowheads="1"/>
          </p:cNvSpPr>
          <p:nvPr/>
        </p:nvSpPr>
        <p:spPr bwMode="auto">
          <a:xfrm>
            <a:off x="971550" y="1341438"/>
            <a:ext cx="7699375" cy="2590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a:solidFill>
                  <a:srgbClr val="3333CC"/>
                </a:solidFill>
                <a:latin typeface="Arial" charset="0"/>
              </a:rPr>
              <a:t>Ejemplo: </a:t>
            </a:r>
            <a:r>
              <a:rPr lang="es-ES">
                <a:latin typeface="Arial" charset="0"/>
              </a:rPr>
              <a:t>Cadena de supermercados.</a:t>
            </a:r>
            <a:endParaRPr lang="es-ES" sz="2000">
              <a:latin typeface="Arial" charset="0"/>
            </a:endParaRPr>
          </a:p>
          <a:p>
            <a:pPr eaLnBrk="1" hangingPunct="1">
              <a:spcBef>
                <a:spcPct val="50000"/>
              </a:spcBef>
            </a:pPr>
            <a:r>
              <a:rPr lang="es-ES" sz="2000" i="1">
                <a:solidFill>
                  <a:schemeClr val="accent2"/>
                </a:solidFill>
                <a:latin typeface="Arial" charset="0"/>
              </a:rPr>
              <a:t>Gránulo</a:t>
            </a:r>
            <a:r>
              <a:rPr lang="es-ES" sz="2000">
                <a:latin typeface="Arial" charset="0"/>
              </a:rPr>
              <a:t>: “se desea almacenar información sobre las </a:t>
            </a:r>
            <a:r>
              <a:rPr lang="es-ES" sz="2000" u="sng">
                <a:solidFill>
                  <a:schemeClr val="accent2"/>
                </a:solidFill>
                <a:latin typeface="Arial" charset="0"/>
              </a:rPr>
              <a:t>ventas</a:t>
            </a:r>
            <a:r>
              <a:rPr lang="es-ES" sz="2000">
                <a:latin typeface="Arial" charset="0"/>
              </a:rPr>
              <a:t> </a:t>
            </a:r>
            <a:r>
              <a:rPr lang="es-ES" sz="2000" u="sng">
                <a:solidFill>
                  <a:srgbClr val="3333CC"/>
                </a:solidFill>
                <a:latin typeface="Arial" charset="0"/>
              </a:rPr>
              <a:t>diarias</a:t>
            </a:r>
            <a:r>
              <a:rPr lang="es-ES" sz="2000">
                <a:latin typeface="Arial" charset="0"/>
              </a:rPr>
              <a:t> de cada</a:t>
            </a:r>
            <a:r>
              <a:rPr lang="es-ES" sz="2000">
                <a:solidFill>
                  <a:srgbClr val="3333CC"/>
                </a:solidFill>
                <a:latin typeface="Arial" charset="0"/>
              </a:rPr>
              <a:t> </a:t>
            </a:r>
            <a:r>
              <a:rPr lang="es-ES" sz="2000" u="sng">
                <a:solidFill>
                  <a:srgbClr val="3333CC"/>
                </a:solidFill>
                <a:latin typeface="Arial" charset="0"/>
              </a:rPr>
              <a:t>product</a:t>
            </a:r>
            <a:r>
              <a:rPr lang="es-ES" sz="2000" u="sng">
                <a:latin typeface="Arial" charset="0"/>
              </a:rPr>
              <a:t>o</a:t>
            </a:r>
            <a:r>
              <a:rPr lang="es-ES" sz="2000">
                <a:latin typeface="Arial" charset="0"/>
              </a:rPr>
              <a:t> en cada </a:t>
            </a:r>
            <a:r>
              <a:rPr lang="es-ES" sz="2000" u="sng">
                <a:solidFill>
                  <a:srgbClr val="3333CC"/>
                </a:solidFill>
                <a:latin typeface="Arial" charset="0"/>
              </a:rPr>
              <a:t>almacén</a:t>
            </a:r>
            <a:r>
              <a:rPr lang="es-ES" sz="2000">
                <a:latin typeface="Arial" charset="0"/>
              </a:rPr>
              <a:t> de la cadena”.</a:t>
            </a:r>
            <a:endParaRPr lang="es-ES" sz="1800" i="1">
              <a:solidFill>
                <a:schemeClr val="accent2"/>
              </a:solidFill>
              <a:latin typeface="Arial" charset="0"/>
            </a:endParaRPr>
          </a:p>
          <a:p>
            <a:pPr eaLnBrk="1" hangingPunct="1">
              <a:spcBef>
                <a:spcPct val="50000"/>
              </a:spcBef>
            </a:pPr>
            <a:r>
              <a:rPr lang="es-ES" sz="2000" i="1">
                <a:solidFill>
                  <a:schemeClr val="accent2"/>
                </a:solidFill>
                <a:latin typeface="Arial" charset="0"/>
              </a:rPr>
              <a:t>Gránulo</a:t>
            </a:r>
            <a:r>
              <a:rPr lang="es-ES" sz="2000">
                <a:latin typeface="Arial" charset="0"/>
              </a:rPr>
              <a:t>: </a:t>
            </a:r>
          </a:p>
          <a:p>
            <a:pPr lvl="1" eaLnBrk="1" hangingPunct="1">
              <a:spcBef>
                <a:spcPct val="50000"/>
              </a:spcBef>
              <a:buClr>
                <a:schemeClr val="accent2"/>
              </a:buClr>
              <a:buFont typeface="Wingdings" pitchFamily="2" charset="2"/>
              <a:buChar char="ü"/>
            </a:pPr>
            <a:r>
              <a:rPr lang="es-ES" sz="2000">
                <a:latin typeface="Arial" charset="0"/>
              </a:rPr>
              <a:t>define el significado de las tuplas de la tabla de hechos.</a:t>
            </a:r>
          </a:p>
          <a:p>
            <a:pPr lvl="1" eaLnBrk="1" hangingPunct="1">
              <a:spcBef>
                <a:spcPct val="50000"/>
              </a:spcBef>
              <a:buClr>
                <a:schemeClr val="accent2"/>
              </a:buClr>
              <a:buFont typeface="Wingdings" pitchFamily="2" charset="2"/>
              <a:buChar char="ü"/>
            </a:pPr>
            <a:r>
              <a:rPr lang="es-ES" sz="2000">
                <a:latin typeface="Arial" charset="0"/>
              </a:rPr>
              <a:t>determina las dimensiones básicas del esquema.</a:t>
            </a:r>
          </a:p>
        </p:txBody>
      </p:sp>
      <p:sp>
        <p:nvSpPr>
          <p:cNvPr id="235524" name="Text Box 4"/>
          <p:cNvSpPr txBox="1">
            <a:spLocks noChangeArrowheads="1"/>
          </p:cNvSpPr>
          <p:nvPr/>
        </p:nvSpPr>
        <p:spPr bwMode="auto">
          <a:xfrm>
            <a:off x="3986213" y="4876800"/>
            <a:ext cx="1095375" cy="1449388"/>
          </a:xfrm>
          <a:prstGeom prst="rect">
            <a:avLst/>
          </a:prstGeom>
          <a:solidFill>
            <a:srgbClr val="F3C6AF"/>
          </a:solidFill>
          <a:ln w="12700">
            <a:solidFill>
              <a:srgbClr val="F3C6AF"/>
            </a:solidFill>
            <a:miter lim="800000"/>
            <a:headEnd type="none" w="sm" len="sm"/>
            <a:tailEnd type="none" w="sm" len="sm"/>
          </a:ln>
          <a:effectLst/>
        </p:spPr>
        <p:txBody>
          <a:bodyPr>
            <a:spAutoFit/>
          </a:bodyPr>
          <a:lstStyle/>
          <a:p>
            <a:pPr eaLnBrk="1" hangingPunct="1">
              <a:spcBef>
                <a:spcPct val="50000"/>
              </a:spcBef>
            </a:pPr>
            <a:r>
              <a:rPr lang="es-ES" sz="1600">
                <a:solidFill>
                  <a:srgbClr val="3333CC"/>
                </a:solidFill>
                <a:latin typeface="Arial" charset="0"/>
              </a:rPr>
              <a:t>producto</a:t>
            </a:r>
          </a:p>
          <a:p>
            <a:pPr eaLnBrk="1" hangingPunct="1">
              <a:spcBef>
                <a:spcPct val="50000"/>
              </a:spcBef>
            </a:pPr>
            <a:r>
              <a:rPr lang="es-ES" sz="1600">
                <a:solidFill>
                  <a:srgbClr val="3333CC"/>
                </a:solidFill>
                <a:latin typeface="Arial" charset="0"/>
              </a:rPr>
              <a:t>día</a:t>
            </a:r>
          </a:p>
          <a:p>
            <a:pPr eaLnBrk="1" hangingPunct="1">
              <a:spcBef>
                <a:spcPct val="50000"/>
              </a:spcBef>
            </a:pPr>
            <a:r>
              <a:rPr lang="es-ES" sz="1600">
                <a:solidFill>
                  <a:srgbClr val="3333CC"/>
                </a:solidFill>
                <a:latin typeface="Arial" charset="0"/>
              </a:rPr>
              <a:t>almacén</a:t>
            </a:r>
            <a:endParaRPr lang="es-ES" sz="1600">
              <a:latin typeface="Arial" charset="0"/>
            </a:endParaRPr>
          </a:p>
          <a:p>
            <a:pPr eaLnBrk="1" hangingPunct="1">
              <a:spcBef>
                <a:spcPct val="50000"/>
              </a:spcBef>
            </a:pPr>
            <a:r>
              <a:rPr lang="es-ES" sz="1600" i="1">
                <a:solidFill>
                  <a:schemeClr val="accent2"/>
                </a:solidFill>
                <a:latin typeface="Arial" charset="0"/>
              </a:rPr>
              <a:t>ventas</a:t>
            </a:r>
            <a:endParaRPr lang="es-ES" sz="1600">
              <a:latin typeface="Arial" charset="0"/>
            </a:endParaRPr>
          </a:p>
        </p:txBody>
      </p:sp>
      <p:sp>
        <p:nvSpPr>
          <p:cNvPr id="235525" name="Text Box 5"/>
          <p:cNvSpPr txBox="1">
            <a:spLocks noChangeArrowheads="1"/>
          </p:cNvSpPr>
          <p:nvPr/>
        </p:nvSpPr>
        <p:spPr bwMode="auto">
          <a:xfrm>
            <a:off x="5969000" y="4581525"/>
            <a:ext cx="792163" cy="715963"/>
          </a:xfrm>
          <a:prstGeom prst="rect">
            <a:avLst/>
          </a:prstGeom>
          <a:solidFill>
            <a:srgbClr val="CCFFFF"/>
          </a:solidFill>
          <a:ln w="12700">
            <a:solidFill>
              <a:srgbClr val="E9FEFF"/>
            </a:solidFill>
            <a:miter lim="800000"/>
            <a:headEnd type="none" w="sm" len="sm"/>
            <a:tailEnd type="none" w="sm" len="sm"/>
          </a:ln>
          <a:effectLst/>
        </p:spPr>
        <p:txBody>
          <a:bodyPr>
            <a:spAutoFit/>
          </a:bodyPr>
          <a:lstStyle/>
          <a:p>
            <a:pPr eaLnBrk="1" hangingPunct="1">
              <a:spcBef>
                <a:spcPct val="50000"/>
              </a:spcBef>
            </a:pPr>
            <a:endParaRPr lang="es-ES" sz="1600">
              <a:solidFill>
                <a:srgbClr val="3333CC"/>
              </a:solidFill>
              <a:latin typeface="Arial" charset="0"/>
            </a:endParaRPr>
          </a:p>
          <a:p>
            <a:pPr eaLnBrk="1" hangingPunct="1">
              <a:spcBef>
                <a:spcPct val="50000"/>
              </a:spcBef>
            </a:pPr>
            <a:endParaRPr lang="es-ES" sz="1600">
              <a:latin typeface="Arial" charset="0"/>
            </a:endParaRPr>
          </a:p>
        </p:txBody>
      </p:sp>
      <p:sp>
        <p:nvSpPr>
          <p:cNvPr id="235526" name="Text Box 6"/>
          <p:cNvSpPr txBox="1">
            <a:spLocks noChangeArrowheads="1"/>
          </p:cNvSpPr>
          <p:nvPr/>
        </p:nvSpPr>
        <p:spPr bwMode="auto">
          <a:xfrm>
            <a:off x="2325688" y="5788025"/>
            <a:ext cx="792162" cy="715963"/>
          </a:xfrm>
          <a:prstGeom prst="rect">
            <a:avLst/>
          </a:prstGeom>
          <a:solidFill>
            <a:srgbClr val="CCFFFF"/>
          </a:solidFill>
          <a:ln w="12700">
            <a:solidFill>
              <a:srgbClr val="E9FEFF"/>
            </a:solidFill>
            <a:miter lim="800000"/>
            <a:headEnd type="none" w="sm" len="sm"/>
            <a:tailEnd type="none" w="sm" len="sm"/>
          </a:ln>
          <a:effectLst/>
        </p:spPr>
        <p:txBody>
          <a:bodyPr>
            <a:spAutoFit/>
          </a:bodyPr>
          <a:lstStyle/>
          <a:p>
            <a:pPr eaLnBrk="1" hangingPunct="1">
              <a:spcBef>
                <a:spcPct val="50000"/>
              </a:spcBef>
            </a:pPr>
            <a:endParaRPr lang="es-ES" sz="1600">
              <a:solidFill>
                <a:srgbClr val="3333CC"/>
              </a:solidFill>
              <a:latin typeface="Arial" charset="0"/>
            </a:endParaRPr>
          </a:p>
          <a:p>
            <a:pPr eaLnBrk="1" hangingPunct="1">
              <a:spcBef>
                <a:spcPct val="50000"/>
              </a:spcBef>
            </a:pPr>
            <a:endParaRPr lang="es-ES" sz="1600">
              <a:latin typeface="Arial" charset="0"/>
            </a:endParaRPr>
          </a:p>
        </p:txBody>
      </p:sp>
      <p:sp>
        <p:nvSpPr>
          <p:cNvPr id="235527" name="Text Box 7"/>
          <p:cNvSpPr txBox="1">
            <a:spLocks noChangeArrowheads="1"/>
          </p:cNvSpPr>
          <p:nvPr/>
        </p:nvSpPr>
        <p:spPr bwMode="auto">
          <a:xfrm>
            <a:off x="2274888" y="4598988"/>
            <a:ext cx="792162" cy="715962"/>
          </a:xfrm>
          <a:prstGeom prst="rect">
            <a:avLst/>
          </a:prstGeom>
          <a:solidFill>
            <a:srgbClr val="CCFFFF"/>
          </a:solidFill>
          <a:ln w="12700">
            <a:solidFill>
              <a:srgbClr val="E9FEFF"/>
            </a:solidFill>
            <a:miter lim="800000"/>
            <a:headEnd type="none" w="sm" len="sm"/>
            <a:tailEnd type="none" w="sm" len="sm"/>
          </a:ln>
          <a:effectLst/>
        </p:spPr>
        <p:txBody>
          <a:bodyPr>
            <a:spAutoFit/>
          </a:bodyPr>
          <a:lstStyle/>
          <a:p>
            <a:pPr eaLnBrk="1" hangingPunct="1">
              <a:spcBef>
                <a:spcPct val="50000"/>
              </a:spcBef>
            </a:pPr>
            <a:endParaRPr lang="es-ES" sz="1600">
              <a:solidFill>
                <a:srgbClr val="3333CC"/>
              </a:solidFill>
              <a:latin typeface="Arial" charset="0"/>
            </a:endParaRPr>
          </a:p>
          <a:p>
            <a:pPr eaLnBrk="1" hangingPunct="1">
              <a:spcBef>
                <a:spcPct val="50000"/>
              </a:spcBef>
            </a:pPr>
            <a:endParaRPr lang="es-ES" sz="1600">
              <a:latin typeface="Arial" charset="0"/>
            </a:endParaRPr>
          </a:p>
        </p:txBody>
      </p:sp>
      <p:sp>
        <p:nvSpPr>
          <p:cNvPr id="235528" name="Text Box 8"/>
          <p:cNvSpPr txBox="1">
            <a:spLocks noChangeArrowheads="1"/>
          </p:cNvSpPr>
          <p:nvPr/>
        </p:nvSpPr>
        <p:spPr bwMode="auto">
          <a:xfrm rot="-1934889">
            <a:off x="6002338" y="4775200"/>
            <a:ext cx="736600"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solidFill>
                  <a:srgbClr val="3333CC"/>
                </a:solidFill>
                <a:latin typeface="Arial" charset="0"/>
              </a:rPr>
              <a:t>tiempo</a:t>
            </a:r>
          </a:p>
        </p:txBody>
      </p:sp>
      <p:sp>
        <p:nvSpPr>
          <p:cNvPr id="235529" name="Text Box 9"/>
          <p:cNvSpPr txBox="1">
            <a:spLocks noChangeArrowheads="1"/>
          </p:cNvSpPr>
          <p:nvPr/>
        </p:nvSpPr>
        <p:spPr bwMode="auto">
          <a:xfrm rot="-1934889">
            <a:off x="2286000" y="5969000"/>
            <a:ext cx="931863"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solidFill>
                  <a:srgbClr val="3333CC"/>
                </a:solidFill>
                <a:latin typeface="Arial" charset="0"/>
              </a:rPr>
              <a:t>almacén</a:t>
            </a:r>
          </a:p>
        </p:txBody>
      </p:sp>
      <p:sp>
        <p:nvSpPr>
          <p:cNvPr id="235530" name="Text Box 10"/>
          <p:cNvSpPr txBox="1">
            <a:spLocks noChangeArrowheads="1"/>
          </p:cNvSpPr>
          <p:nvPr/>
        </p:nvSpPr>
        <p:spPr bwMode="auto">
          <a:xfrm rot="-1934889">
            <a:off x="2266950" y="4818063"/>
            <a:ext cx="896938"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solidFill>
                  <a:srgbClr val="3333CC"/>
                </a:solidFill>
                <a:latin typeface="Arial" charset="0"/>
              </a:rPr>
              <a:t>producto</a:t>
            </a:r>
          </a:p>
        </p:txBody>
      </p:sp>
      <p:grpSp>
        <p:nvGrpSpPr>
          <p:cNvPr id="235531" name="Group 11"/>
          <p:cNvGrpSpPr>
            <a:grpSpLocks/>
          </p:cNvGrpSpPr>
          <p:nvPr/>
        </p:nvGrpSpPr>
        <p:grpSpPr bwMode="auto">
          <a:xfrm>
            <a:off x="4660900" y="4891088"/>
            <a:ext cx="1328738" cy="563562"/>
            <a:chOff x="2963" y="2800"/>
            <a:chExt cx="837" cy="355"/>
          </a:xfrm>
        </p:grpSpPr>
        <p:sp>
          <p:nvSpPr>
            <p:cNvPr id="235532" name="Line 12"/>
            <p:cNvSpPr>
              <a:spLocks noChangeShapeType="1"/>
            </p:cNvSpPr>
            <p:nvPr/>
          </p:nvSpPr>
          <p:spPr bwMode="auto">
            <a:xfrm>
              <a:off x="2963" y="3155"/>
              <a:ext cx="491" cy="0"/>
            </a:xfrm>
            <a:prstGeom prst="line">
              <a:avLst/>
            </a:prstGeom>
            <a:noFill/>
            <a:ln w="12700">
              <a:solidFill>
                <a:srgbClr val="3333CC"/>
              </a:solidFill>
              <a:round/>
              <a:headEnd type="none" w="sm" len="sm"/>
              <a:tailEnd type="none" w="sm" len="sm"/>
            </a:ln>
            <a:effectLst/>
          </p:spPr>
          <p:txBody>
            <a:bodyPr wrap="none" anchor="ctr"/>
            <a:lstStyle/>
            <a:p>
              <a:endParaRPr lang="es-MX"/>
            </a:p>
          </p:txBody>
        </p:sp>
        <p:sp>
          <p:nvSpPr>
            <p:cNvPr id="235533" name="Line 13"/>
            <p:cNvSpPr>
              <a:spLocks noChangeShapeType="1"/>
            </p:cNvSpPr>
            <p:nvPr/>
          </p:nvSpPr>
          <p:spPr bwMode="auto">
            <a:xfrm flipV="1">
              <a:off x="3454" y="2800"/>
              <a:ext cx="0" cy="355"/>
            </a:xfrm>
            <a:prstGeom prst="line">
              <a:avLst/>
            </a:prstGeom>
            <a:noFill/>
            <a:ln w="12700">
              <a:solidFill>
                <a:srgbClr val="3333CC"/>
              </a:solidFill>
              <a:round/>
              <a:headEnd type="none" w="sm" len="sm"/>
              <a:tailEnd type="none" w="sm" len="sm"/>
            </a:ln>
            <a:effectLst/>
          </p:spPr>
          <p:txBody>
            <a:bodyPr wrap="none" anchor="ctr"/>
            <a:lstStyle/>
            <a:p>
              <a:endParaRPr lang="es-MX"/>
            </a:p>
          </p:txBody>
        </p:sp>
        <p:sp>
          <p:nvSpPr>
            <p:cNvPr id="235534" name="Line 14"/>
            <p:cNvSpPr>
              <a:spLocks noChangeShapeType="1"/>
            </p:cNvSpPr>
            <p:nvPr/>
          </p:nvSpPr>
          <p:spPr bwMode="auto">
            <a:xfrm>
              <a:off x="3454" y="2800"/>
              <a:ext cx="346" cy="0"/>
            </a:xfrm>
            <a:prstGeom prst="line">
              <a:avLst/>
            </a:prstGeom>
            <a:noFill/>
            <a:ln w="12700">
              <a:solidFill>
                <a:srgbClr val="3333CC"/>
              </a:solidFill>
              <a:round/>
              <a:headEnd type="none" w="sm" len="sm"/>
              <a:tailEnd type="triangle" w="sm" len="sm"/>
            </a:ln>
            <a:effectLst/>
          </p:spPr>
          <p:txBody>
            <a:bodyPr wrap="none" anchor="ctr"/>
            <a:lstStyle/>
            <a:p>
              <a:endParaRPr lang="es-MX"/>
            </a:p>
          </p:txBody>
        </p:sp>
      </p:grpSp>
      <p:sp>
        <p:nvSpPr>
          <p:cNvPr id="235535" name="Line 15"/>
          <p:cNvSpPr>
            <a:spLocks noChangeShapeType="1"/>
          </p:cNvSpPr>
          <p:nvPr/>
        </p:nvSpPr>
        <p:spPr bwMode="auto">
          <a:xfrm flipH="1">
            <a:off x="3132138" y="5049838"/>
            <a:ext cx="893762" cy="0"/>
          </a:xfrm>
          <a:prstGeom prst="line">
            <a:avLst/>
          </a:prstGeom>
          <a:noFill/>
          <a:ln w="12700">
            <a:solidFill>
              <a:srgbClr val="3333CC"/>
            </a:solidFill>
            <a:round/>
            <a:headEnd type="none" w="sm" len="sm"/>
            <a:tailEnd type="triangle" w="sm" len="sm"/>
          </a:ln>
          <a:effectLst/>
        </p:spPr>
        <p:txBody>
          <a:bodyPr wrap="none" anchor="ctr"/>
          <a:lstStyle/>
          <a:p>
            <a:endParaRPr lang="es-MX"/>
          </a:p>
        </p:txBody>
      </p:sp>
      <p:grpSp>
        <p:nvGrpSpPr>
          <p:cNvPr id="235536" name="Group 16"/>
          <p:cNvGrpSpPr>
            <a:grpSpLocks/>
          </p:cNvGrpSpPr>
          <p:nvPr/>
        </p:nvGrpSpPr>
        <p:grpSpPr bwMode="auto">
          <a:xfrm>
            <a:off x="3103563" y="5800725"/>
            <a:ext cx="936625" cy="246063"/>
            <a:chOff x="1982" y="3373"/>
            <a:chExt cx="590" cy="155"/>
          </a:xfrm>
        </p:grpSpPr>
        <p:sp>
          <p:nvSpPr>
            <p:cNvPr id="235537" name="Line 17"/>
            <p:cNvSpPr>
              <a:spLocks noChangeShapeType="1"/>
            </p:cNvSpPr>
            <p:nvPr/>
          </p:nvSpPr>
          <p:spPr bwMode="auto">
            <a:xfrm flipH="1">
              <a:off x="2318" y="3373"/>
              <a:ext cx="254" cy="0"/>
            </a:xfrm>
            <a:prstGeom prst="line">
              <a:avLst/>
            </a:prstGeom>
            <a:noFill/>
            <a:ln w="12700">
              <a:solidFill>
                <a:srgbClr val="3333CC"/>
              </a:solidFill>
              <a:round/>
              <a:headEnd type="none" w="sm" len="sm"/>
              <a:tailEnd type="none" w="sm" len="sm"/>
            </a:ln>
            <a:effectLst/>
          </p:spPr>
          <p:txBody>
            <a:bodyPr wrap="none" anchor="ctr"/>
            <a:lstStyle/>
            <a:p>
              <a:endParaRPr lang="es-MX"/>
            </a:p>
          </p:txBody>
        </p:sp>
        <p:sp>
          <p:nvSpPr>
            <p:cNvPr id="235538" name="Line 18"/>
            <p:cNvSpPr>
              <a:spLocks noChangeShapeType="1"/>
            </p:cNvSpPr>
            <p:nvPr/>
          </p:nvSpPr>
          <p:spPr bwMode="auto">
            <a:xfrm>
              <a:off x="2327" y="3382"/>
              <a:ext cx="9" cy="146"/>
            </a:xfrm>
            <a:prstGeom prst="line">
              <a:avLst/>
            </a:prstGeom>
            <a:noFill/>
            <a:ln w="12700">
              <a:solidFill>
                <a:srgbClr val="3333CC"/>
              </a:solidFill>
              <a:round/>
              <a:headEnd type="none" w="sm" len="sm"/>
              <a:tailEnd type="none" w="sm" len="sm"/>
            </a:ln>
            <a:effectLst/>
          </p:spPr>
          <p:txBody>
            <a:bodyPr wrap="none" anchor="ctr"/>
            <a:lstStyle/>
            <a:p>
              <a:endParaRPr lang="es-MX"/>
            </a:p>
          </p:txBody>
        </p:sp>
        <p:sp>
          <p:nvSpPr>
            <p:cNvPr id="235539" name="Line 19"/>
            <p:cNvSpPr>
              <a:spLocks noChangeShapeType="1"/>
            </p:cNvSpPr>
            <p:nvPr/>
          </p:nvSpPr>
          <p:spPr bwMode="auto">
            <a:xfrm flipH="1">
              <a:off x="1982" y="3528"/>
              <a:ext cx="345" cy="0"/>
            </a:xfrm>
            <a:prstGeom prst="line">
              <a:avLst/>
            </a:prstGeom>
            <a:noFill/>
            <a:ln w="12700">
              <a:solidFill>
                <a:srgbClr val="3333CC"/>
              </a:solidFill>
              <a:round/>
              <a:headEnd type="none" w="sm" len="sm"/>
              <a:tailEnd type="triangle" w="sm" len="sm"/>
            </a:ln>
            <a:effectLst/>
          </p:spPr>
          <p:txBody>
            <a:bodyPr wrap="none" anchor="ctr"/>
            <a:lstStyle/>
            <a:p>
              <a:endParaRPr lang="es-MX"/>
            </a:p>
          </p:txBody>
        </p:sp>
      </p:gr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7ECC622C-14AC-4B8D-9175-07EC81B4F316}" type="slidenum">
              <a:rPr lang="en-US"/>
              <a:pPr/>
              <a:t>97</a:t>
            </a:fld>
            <a:endParaRPr lang="en-US"/>
          </a:p>
        </p:txBody>
      </p:sp>
      <p:sp>
        <p:nvSpPr>
          <p:cNvPr id="236546"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36547" name="Text Box 3"/>
          <p:cNvSpPr txBox="1">
            <a:spLocks noChangeArrowheads="1"/>
          </p:cNvSpPr>
          <p:nvPr/>
        </p:nvSpPr>
        <p:spPr bwMode="auto">
          <a:xfrm>
            <a:off x="827088" y="1700213"/>
            <a:ext cx="7142162" cy="3001962"/>
          </a:xfrm>
          <a:prstGeom prst="rect">
            <a:avLst/>
          </a:prstGeom>
          <a:noFill/>
          <a:ln w="12700">
            <a:noFill/>
            <a:miter lim="800000"/>
            <a:headEnd type="none" w="sm" len="sm"/>
            <a:tailEnd type="none" w="sm" len="sm"/>
          </a:ln>
          <a:effectLst/>
        </p:spPr>
        <p:txBody>
          <a:bodyPr>
            <a:spAutoFit/>
          </a:bodyPr>
          <a:lstStyle/>
          <a:p>
            <a:pPr marL="287338" indent="-287338" eaLnBrk="1" hangingPunct="1">
              <a:spcBef>
                <a:spcPct val="50000"/>
              </a:spcBef>
              <a:buFontTx/>
              <a:buChar char="•"/>
            </a:pPr>
            <a:r>
              <a:rPr lang="es-ES" sz="2000">
                <a:solidFill>
                  <a:srgbClr val="3333CC"/>
                </a:solidFill>
                <a:latin typeface="Arial" charset="0"/>
              </a:rPr>
              <a:t>Gránulo inferior:</a:t>
            </a:r>
            <a:r>
              <a:rPr lang="es-ES" sz="2000">
                <a:latin typeface="Arial" charset="0"/>
              </a:rPr>
              <a:t> no se almacena información a nivel de </a:t>
            </a:r>
            <a:r>
              <a:rPr lang="es-ES" sz="2000">
                <a:solidFill>
                  <a:schemeClr val="accent2"/>
                </a:solidFill>
                <a:latin typeface="Arial" charset="0"/>
              </a:rPr>
              <a:t>línea de ticket</a:t>
            </a:r>
            <a:r>
              <a:rPr lang="es-ES" sz="2000">
                <a:latin typeface="Arial" charset="0"/>
              </a:rPr>
              <a:t> porque no se puede identificar siempre al cliente de la venta lo que permitiría hacer análisis del comportamiento (hábitos de compra) del cliente.</a:t>
            </a:r>
          </a:p>
          <a:p>
            <a:pPr marL="287338" indent="-287338" eaLnBrk="1" hangingPunct="1">
              <a:spcBef>
                <a:spcPct val="50000"/>
              </a:spcBef>
              <a:buFontTx/>
              <a:buChar char="•"/>
            </a:pPr>
            <a:endParaRPr lang="es-ES" sz="1400">
              <a:latin typeface="Arial" charset="0"/>
            </a:endParaRPr>
          </a:p>
          <a:p>
            <a:pPr marL="287338" indent="-287338" eaLnBrk="1" hangingPunct="1">
              <a:spcBef>
                <a:spcPct val="50000"/>
              </a:spcBef>
              <a:buFontTx/>
              <a:buChar char="•"/>
            </a:pPr>
            <a:r>
              <a:rPr lang="es-ES" sz="2000">
                <a:solidFill>
                  <a:srgbClr val="3333CC"/>
                </a:solidFill>
                <a:latin typeface="Arial" charset="0"/>
              </a:rPr>
              <a:t>Gránulo superior:</a:t>
            </a:r>
            <a:r>
              <a:rPr lang="es-ES" sz="2000">
                <a:latin typeface="Arial" charset="0"/>
              </a:rPr>
              <a:t> no se almacena información a nivel </a:t>
            </a:r>
            <a:r>
              <a:rPr lang="es-ES" sz="2000">
                <a:solidFill>
                  <a:schemeClr val="accent2"/>
                </a:solidFill>
                <a:latin typeface="Arial" charset="0"/>
              </a:rPr>
              <a:t>semanal</a:t>
            </a:r>
            <a:r>
              <a:rPr lang="es-ES" sz="2000">
                <a:latin typeface="Arial" charset="0"/>
              </a:rPr>
              <a:t> o </a:t>
            </a:r>
            <a:r>
              <a:rPr lang="es-ES" sz="2000">
                <a:solidFill>
                  <a:schemeClr val="accent2"/>
                </a:solidFill>
                <a:latin typeface="Arial" charset="0"/>
              </a:rPr>
              <a:t>mensual</a:t>
            </a:r>
            <a:r>
              <a:rPr lang="es-ES" sz="2000">
                <a:latin typeface="Arial" charset="0"/>
              </a:rPr>
              <a:t> porque se perderían opciones de análisis interesantes: ventas en días previos a vacaciones, ventas en fin de semana, ventas en fin de mes, ....</a:t>
            </a:r>
          </a:p>
        </p:txBody>
      </p:sp>
      <p:sp>
        <p:nvSpPr>
          <p:cNvPr id="236548" name="Text Box 4"/>
          <p:cNvSpPr txBox="1">
            <a:spLocks noChangeArrowheads="1"/>
          </p:cNvSpPr>
          <p:nvPr/>
        </p:nvSpPr>
        <p:spPr bwMode="auto">
          <a:xfrm>
            <a:off x="1497013" y="4927600"/>
            <a:ext cx="5969000" cy="1616075"/>
          </a:xfrm>
          <a:prstGeom prst="rect">
            <a:avLst/>
          </a:prstGeom>
          <a:solidFill>
            <a:srgbClr val="F3C6AF"/>
          </a:solidFill>
          <a:ln w="12700">
            <a:noFill/>
            <a:miter lim="800000"/>
            <a:headEnd type="none" w="sm" len="sm"/>
            <a:tailEnd type="none" w="sm" len="sm"/>
          </a:ln>
          <a:effectLst/>
        </p:spPr>
        <p:txBody>
          <a:bodyPr>
            <a:spAutoFit/>
          </a:bodyPr>
          <a:lstStyle/>
          <a:p>
            <a:pPr algn="ctr" eaLnBrk="1" hangingPunct="1">
              <a:spcBef>
                <a:spcPct val="50000"/>
              </a:spcBef>
            </a:pPr>
            <a:r>
              <a:rPr lang="es-ES" sz="2000">
                <a:latin typeface="Arial" charset="0"/>
              </a:rPr>
              <a:t>En un almacén de datos se almacena información a un nivel de detalle (gránulo) fino no porque se vaya a interrogar el almacén a ese nivel sino porque ello permite clasificar y estudiar (analizar) la información desde muchos puntos de vista.</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4 Marcador de número de diapositiva"/>
          <p:cNvSpPr>
            <a:spLocks noGrp="1"/>
          </p:cNvSpPr>
          <p:nvPr>
            <p:ph type="sldNum" sz="quarter" idx="12"/>
          </p:nvPr>
        </p:nvSpPr>
        <p:spPr/>
        <p:txBody>
          <a:bodyPr/>
          <a:lstStyle/>
          <a:p>
            <a:fld id="{E87F33E7-CE65-4E99-9C6C-FB282410DE1E}" type="slidenum">
              <a:rPr lang="en-US"/>
              <a:pPr/>
              <a:t>98</a:t>
            </a:fld>
            <a:endParaRPr lang="en-US"/>
          </a:p>
        </p:txBody>
      </p:sp>
      <p:sp>
        <p:nvSpPr>
          <p:cNvPr id="237570"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37571" name="Text Box 3"/>
          <p:cNvSpPr txBox="1">
            <a:spLocks noChangeArrowheads="1"/>
          </p:cNvSpPr>
          <p:nvPr/>
        </p:nvSpPr>
        <p:spPr bwMode="auto">
          <a:xfrm>
            <a:off x="3835400" y="1690688"/>
            <a:ext cx="1095375" cy="1449387"/>
          </a:xfrm>
          <a:prstGeom prst="rect">
            <a:avLst/>
          </a:prstGeom>
          <a:solidFill>
            <a:srgbClr val="F3C6AF"/>
          </a:solidFill>
          <a:ln w="12700">
            <a:solidFill>
              <a:srgbClr val="F3C6AF"/>
            </a:solidFill>
            <a:miter lim="800000"/>
            <a:headEnd type="none" w="sm" len="sm"/>
            <a:tailEnd type="none" w="sm" len="sm"/>
          </a:ln>
          <a:effectLst/>
        </p:spPr>
        <p:txBody>
          <a:bodyPr>
            <a:spAutoFit/>
          </a:bodyPr>
          <a:lstStyle/>
          <a:p>
            <a:pPr eaLnBrk="1" hangingPunct="1">
              <a:spcBef>
                <a:spcPct val="50000"/>
              </a:spcBef>
            </a:pPr>
            <a:r>
              <a:rPr lang="es-ES" sz="1600">
                <a:solidFill>
                  <a:srgbClr val="3333CC"/>
                </a:solidFill>
                <a:latin typeface="Arial" charset="0"/>
              </a:rPr>
              <a:t>producto</a:t>
            </a:r>
          </a:p>
          <a:p>
            <a:pPr eaLnBrk="1" hangingPunct="1">
              <a:spcBef>
                <a:spcPct val="50000"/>
              </a:spcBef>
            </a:pPr>
            <a:r>
              <a:rPr lang="es-ES" sz="1600">
                <a:solidFill>
                  <a:srgbClr val="3333CC"/>
                </a:solidFill>
                <a:latin typeface="Arial" charset="0"/>
              </a:rPr>
              <a:t>día</a:t>
            </a:r>
          </a:p>
          <a:p>
            <a:pPr eaLnBrk="1" hangingPunct="1">
              <a:spcBef>
                <a:spcPct val="50000"/>
              </a:spcBef>
            </a:pPr>
            <a:r>
              <a:rPr lang="es-ES" sz="1600">
                <a:solidFill>
                  <a:srgbClr val="3333CC"/>
                </a:solidFill>
                <a:latin typeface="Arial" charset="0"/>
              </a:rPr>
              <a:t>almacén</a:t>
            </a:r>
            <a:endParaRPr lang="es-ES" sz="1600">
              <a:latin typeface="Arial" charset="0"/>
            </a:endParaRPr>
          </a:p>
          <a:p>
            <a:pPr eaLnBrk="1" hangingPunct="1">
              <a:spcBef>
                <a:spcPct val="50000"/>
              </a:spcBef>
            </a:pPr>
            <a:r>
              <a:rPr lang="es-ES" sz="1600" i="1">
                <a:solidFill>
                  <a:schemeClr val="accent2"/>
                </a:solidFill>
                <a:latin typeface="Arial" charset="0"/>
              </a:rPr>
              <a:t>ventas</a:t>
            </a:r>
            <a:endParaRPr lang="es-ES" sz="1600">
              <a:latin typeface="Arial" charset="0"/>
            </a:endParaRPr>
          </a:p>
        </p:txBody>
      </p:sp>
      <p:sp>
        <p:nvSpPr>
          <p:cNvPr id="237572" name="Text Box 4"/>
          <p:cNvSpPr txBox="1">
            <a:spLocks noChangeArrowheads="1"/>
          </p:cNvSpPr>
          <p:nvPr/>
        </p:nvSpPr>
        <p:spPr bwMode="auto">
          <a:xfrm>
            <a:off x="5818188" y="1395413"/>
            <a:ext cx="792162" cy="715962"/>
          </a:xfrm>
          <a:prstGeom prst="rect">
            <a:avLst/>
          </a:prstGeom>
          <a:solidFill>
            <a:srgbClr val="CCFFFF"/>
          </a:solidFill>
          <a:ln w="12700">
            <a:solidFill>
              <a:srgbClr val="E9FEFF"/>
            </a:solidFill>
            <a:miter lim="800000"/>
            <a:headEnd type="none" w="sm" len="sm"/>
            <a:tailEnd type="none" w="sm" len="sm"/>
          </a:ln>
          <a:effectLst/>
        </p:spPr>
        <p:txBody>
          <a:bodyPr>
            <a:spAutoFit/>
          </a:bodyPr>
          <a:lstStyle/>
          <a:p>
            <a:pPr eaLnBrk="1" hangingPunct="1">
              <a:spcBef>
                <a:spcPct val="50000"/>
              </a:spcBef>
            </a:pPr>
            <a:endParaRPr lang="es-ES" sz="1600">
              <a:solidFill>
                <a:srgbClr val="3333CC"/>
              </a:solidFill>
              <a:latin typeface="Arial" charset="0"/>
            </a:endParaRPr>
          </a:p>
          <a:p>
            <a:pPr eaLnBrk="1" hangingPunct="1">
              <a:spcBef>
                <a:spcPct val="50000"/>
              </a:spcBef>
            </a:pPr>
            <a:endParaRPr lang="es-ES" sz="1600">
              <a:latin typeface="Arial" charset="0"/>
            </a:endParaRPr>
          </a:p>
        </p:txBody>
      </p:sp>
      <p:sp>
        <p:nvSpPr>
          <p:cNvPr id="237573" name="Text Box 5"/>
          <p:cNvSpPr txBox="1">
            <a:spLocks noChangeArrowheads="1"/>
          </p:cNvSpPr>
          <p:nvPr/>
        </p:nvSpPr>
        <p:spPr bwMode="auto">
          <a:xfrm>
            <a:off x="2174875" y="2601913"/>
            <a:ext cx="792163" cy="715962"/>
          </a:xfrm>
          <a:prstGeom prst="rect">
            <a:avLst/>
          </a:prstGeom>
          <a:solidFill>
            <a:srgbClr val="CCFFFF"/>
          </a:solidFill>
          <a:ln w="12700">
            <a:solidFill>
              <a:srgbClr val="E9FEFF"/>
            </a:solidFill>
            <a:miter lim="800000"/>
            <a:headEnd type="none" w="sm" len="sm"/>
            <a:tailEnd type="none" w="sm" len="sm"/>
          </a:ln>
          <a:effectLst/>
        </p:spPr>
        <p:txBody>
          <a:bodyPr>
            <a:spAutoFit/>
          </a:bodyPr>
          <a:lstStyle/>
          <a:p>
            <a:pPr eaLnBrk="1" hangingPunct="1">
              <a:spcBef>
                <a:spcPct val="50000"/>
              </a:spcBef>
            </a:pPr>
            <a:endParaRPr lang="es-ES" sz="1600">
              <a:solidFill>
                <a:srgbClr val="3333CC"/>
              </a:solidFill>
              <a:latin typeface="Arial" charset="0"/>
            </a:endParaRPr>
          </a:p>
          <a:p>
            <a:pPr eaLnBrk="1" hangingPunct="1">
              <a:spcBef>
                <a:spcPct val="50000"/>
              </a:spcBef>
            </a:pPr>
            <a:endParaRPr lang="es-ES" sz="1600">
              <a:latin typeface="Arial" charset="0"/>
            </a:endParaRPr>
          </a:p>
        </p:txBody>
      </p:sp>
      <p:sp>
        <p:nvSpPr>
          <p:cNvPr id="237574" name="Text Box 6"/>
          <p:cNvSpPr txBox="1">
            <a:spLocks noChangeArrowheads="1"/>
          </p:cNvSpPr>
          <p:nvPr/>
        </p:nvSpPr>
        <p:spPr bwMode="auto">
          <a:xfrm>
            <a:off x="2124075" y="1412875"/>
            <a:ext cx="792163" cy="715963"/>
          </a:xfrm>
          <a:prstGeom prst="rect">
            <a:avLst/>
          </a:prstGeom>
          <a:solidFill>
            <a:srgbClr val="CCFFFF"/>
          </a:solidFill>
          <a:ln w="12700">
            <a:solidFill>
              <a:srgbClr val="E9FEFF"/>
            </a:solidFill>
            <a:miter lim="800000"/>
            <a:headEnd type="none" w="sm" len="sm"/>
            <a:tailEnd type="none" w="sm" len="sm"/>
          </a:ln>
          <a:effectLst/>
        </p:spPr>
        <p:txBody>
          <a:bodyPr>
            <a:spAutoFit/>
          </a:bodyPr>
          <a:lstStyle/>
          <a:p>
            <a:pPr eaLnBrk="1" hangingPunct="1">
              <a:spcBef>
                <a:spcPct val="50000"/>
              </a:spcBef>
            </a:pPr>
            <a:endParaRPr lang="es-ES" sz="1600">
              <a:solidFill>
                <a:srgbClr val="3333CC"/>
              </a:solidFill>
              <a:latin typeface="Arial" charset="0"/>
            </a:endParaRPr>
          </a:p>
          <a:p>
            <a:pPr eaLnBrk="1" hangingPunct="1">
              <a:spcBef>
                <a:spcPct val="50000"/>
              </a:spcBef>
            </a:pPr>
            <a:endParaRPr lang="es-ES" sz="1600">
              <a:latin typeface="Arial" charset="0"/>
            </a:endParaRPr>
          </a:p>
        </p:txBody>
      </p:sp>
      <p:sp>
        <p:nvSpPr>
          <p:cNvPr id="237575" name="Text Box 7"/>
          <p:cNvSpPr txBox="1">
            <a:spLocks noChangeArrowheads="1"/>
          </p:cNvSpPr>
          <p:nvPr/>
        </p:nvSpPr>
        <p:spPr bwMode="auto">
          <a:xfrm rot="-1934889">
            <a:off x="5851525" y="1589088"/>
            <a:ext cx="736600"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solidFill>
                  <a:srgbClr val="3333CC"/>
                </a:solidFill>
                <a:latin typeface="Arial" charset="0"/>
              </a:rPr>
              <a:t>tiempo</a:t>
            </a:r>
          </a:p>
        </p:txBody>
      </p:sp>
      <p:sp>
        <p:nvSpPr>
          <p:cNvPr id="237576" name="Text Box 8"/>
          <p:cNvSpPr txBox="1">
            <a:spLocks noChangeArrowheads="1"/>
          </p:cNvSpPr>
          <p:nvPr/>
        </p:nvSpPr>
        <p:spPr bwMode="auto">
          <a:xfrm rot="-1934889">
            <a:off x="2135188" y="2782888"/>
            <a:ext cx="931862"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solidFill>
                  <a:srgbClr val="3333CC"/>
                </a:solidFill>
                <a:latin typeface="Arial" charset="0"/>
              </a:rPr>
              <a:t>almacén</a:t>
            </a:r>
          </a:p>
        </p:txBody>
      </p:sp>
      <p:sp>
        <p:nvSpPr>
          <p:cNvPr id="237577" name="Text Box 9"/>
          <p:cNvSpPr txBox="1">
            <a:spLocks noChangeArrowheads="1"/>
          </p:cNvSpPr>
          <p:nvPr/>
        </p:nvSpPr>
        <p:spPr bwMode="auto">
          <a:xfrm rot="-1934889">
            <a:off x="2116138" y="1631950"/>
            <a:ext cx="896937" cy="30480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solidFill>
                  <a:srgbClr val="3333CC"/>
                </a:solidFill>
                <a:latin typeface="Arial" charset="0"/>
              </a:rPr>
              <a:t>producto</a:t>
            </a:r>
          </a:p>
        </p:txBody>
      </p:sp>
      <p:grpSp>
        <p:nvGrpSpPr>
          <p:cNvPr id="237578" name="Group 10"/>
          <p:cNvGrpSpPr>
            <a:grpSpLocks/>
          </p:cNvGrpSpPr>
          <p:nvPr/>
        </p:nvGrpSpPr>
        <p:grpSpPr bwMode="auto">
          <a:xfrm>
            <a:off x="4510088" y="1704975"/>
            <a:ext cx="1328737" cy="563563"/>
            <a:chOff x="2963" y="2800"/>
            <a:chExt cx="837" cy="355"/>
          </a:xfrm>
        </p:grpSpPr>
        <p:sp>
          <p:nvSpPr>
            <p:cNvPr id="237579" name="Line 11"/>
            <p:cNvSpPr>
              <a:spLocks noChangeShapeType="1"/>
            </p:cNvSpPr>
            <p:nvPr/>
          </p:nvSpPr>
          <p:spPr bwMode="auto">
            <a:xfrm>
              <a:off x="2963" y="3155"/>
              <a:ext cx="491" cy="0"/>
            </a:xfrm>
            <a:prstGeom prst="line">
              <a:avLst/>
            </a:prstGeom>
            <a:noFill/>
            <a:ln w="12700">
              <a:solidFill>
                <a:srgbClr val="3333CC"/>
              </a:solidFill>
              <a:round/>
              <a:headEnd type="none" w="sm" len="sm"/>
              <a:tailEnd type="none" w="sm" len="sm"/>
            </a:ln>
            <a:effectLst/>
          </p:spPr>
          <p:txBody>
            <a:bodyPr wrap="none" anchor="ctr"/>
            <a:lstStyle/>
            <a:p>
              <a:endParaRPr lang="es-MX"/>
            </a:p>
          </p:txBody>
        </p:sp>
        <p:sp>
          <p:nvSpPr>
            <p:cNvPr id="237580" name="Line 12"/>
            <p:cNvSpPr>
              <a:spLocks noChangeShapeType="1"/>
            </p:cNvSpPr>
            <p:nvPr/>
          </p:nvSpPr>
          <p:spPr bwMode="auto">
            <a:xfrm flipV="1">
              <a:off x="3454" y="2800"/>
              <a:ext cx="0" cy="355"/>
            </a:xfrm>
            <a:prstGeom prst="line">
              <a:avLst/>
            </a:prstGeom>
            <a:noFill/>
            <a:ln w="12700">
              <a:solidFill>
                <a:srgbClr val="3333CC"/>
              </a:solidFill>
              <a:round/>
              <a:headEnd type="none" w="sm" len="sm"/>
              <a:tailEnd type="none" w="sm" len="sm"/>
            </a:ln>
            <a:effectLst/>
          </p:spPr>
          <p:txBody>
            <a:bodyPr wrap="none" anchor="ctr"/>
            <a:lstStyle/>
            <a:p>
              <a:endParaRPr lang="es-MX"/>
            </a:p>
          </p:txBody>
        </p:sp>
        <p:sp>
          <p:nvSpPr>
            <p:cNvPr id="237581" name="Line 13"/>
            <p:cNvSpPr>
              <a:spLocks noChangeShapeType="1"/>
            </p:cNvSpPr>
            <p:nvPr/>
          </p:nvSpPr>
          <p:spPr bwMode="auto">
            <a:xfrm>
              <a:off x="3454" y="2800"/>
              <a:ext cx="346" cy="0"/>
            </a:xfrm>
            <a:prstGeom prst="line">
              <a:avLst/>
            </a:prstGeom>
            <a:noFill/>
            <a:ln w="12700">
              <a:solidFill>
                <a:srgbClr val="3333CC"/>
              </a:solidFill>
              <a:round/>
              <a:headEnd type="none" w="sm" len="sm"/>
              <a:tailEnd type="triangle" w="sm" len="sm"/>
            </a:ln>
            <a:effectLst/>
          </p:spPr>
          <p:txBody>
            <a:bodyPr wrap="none" anchor="ctr"/>
            <a:lstStyle/>
            <a:p>
              <a:endParaRPr lang="es-MX"/>
            </a:p>
          </p:txBody>
        </p:sp>
      </p:grpSp>
      <p:sp>
        <p:nvSpPr>
          <p:cNvPr id="237582" name="Line 14"/>
          <p:cNvSpPr>
            <a:spLocks noChangeShapeType="1"/>
          </p:cNvSpPr>
          <p:nvPr/>
        </p:nvSpPr>
        <p:spPr bwMode="auto">
          <a:xfrm flipH="1">
            <a:off x="2981325" y="1863725"/>
            <a:ext cx="893763" cy="0"/>
          </a:xfrm>
          <a:prstGeom prst="line">
            <a:avLst/>
          </a:prstGeom>
          <a:noFill/>
          <a:ln w="12700">
            <a:solidFill>
              <a:srgbClr val="3333CC"/>
            </a:solidFill>
            <a:round/>
            <a:headEnd type="none" w="sm" len="sm"/>
            <a:tailEnd type="triangle" w="sm" len="sm"/>
          </a:ln>
          <a:effectLst/>
        </p:spPr>
        <p:txBody>
          <a:bodyPr wrap="none" anchor="ctr"/>
          <a:lstStyle/>
          <a:p>
            <a:endParaRPr lang="es-MX"/>
          </a:p>
        </p:txBody>
      </p:sp>
      <p:grpSp>
        <p:nvGrpSpPr>
          <p:cNvPr id="237583" name="Group 15"/>
          <p:cNvGrpSpPr>
            <a:grpSpLocks/>
          </p:cNvGrpSpPr>
          <p:nvPr/>
        </p:nvGrpSpPr>
        <p:grpSpPr bwMode="auto">
          <a:xfrm>
            <a:off x="2952750" y="2614613"/>
            <a:ext cx="936625" cy="246062"/>
            <a:chOff x="1982" y="3373"/>
            <a:chExt cx="590" cy="155"/>
          </a:xfrm>
        </p:grpSpPr>
        <p:sp>
          <p:nvSpPr>
            <p:cNvPr id="237584" name="Line 16"/>
            <p:cNvSpPr>
              <a:spLocks noChangeShapeType="1"/>
            </p:cNvSpPr>
            <p:nvPr/>
          </p:nvSpPr>
          <p:spPr bwMode="auto">
            <a:xfrm flipH="1">
              <a:off x="2318" y="3373"/>
              <a:ext cx="254" cy="0"/>
            </a:xfrm>
            <a:prstGeom prst="line">
              <a:avLst/>
            </a:prstGeom>
            <a:noFill/>
            <a:ln w="12700">
              <a:solidFill>
                <a:srgbClr val="3333CC"/>
              </a:solidFill>
              <a:round/>
              <a:headEnd type="none" w="sm" len="sm"/>
              <a:tailEnd type="none" w="sm" len="sm"/>
            </a:ln>
            <a:effectLst/>
          </p:spPr>
          <p:txBody>
            <a:bodyPr wrap="none" anchor="ctr"/>
            <a:lstStyle/>
            <a:p>
              <a:endParaRPr lang="es-MX"/>
            </a:p>
          </p:txBody>
        </p:sp>
        <p:sp>
          <p:nvSpPr>
            <p:cNvPr id="237585" name="Line 17"/>
            <p:cNvSpPr>
              <a:spLocks noChangeShapeType="1"/>
            </p:cNvSpPr>
            <p:nvPr/>
          </p:nvSpPr>
          <p:spPr bwMode="auto">
            <a:xfrm>
              <a:off x="2327" y="3382"/>
              <a:ext cx="9" cy="146"/>
            </a:xfrm>
            <a:prstGeom prst="line">
              <a:avLst/>
            </a:prstGeom>
            <a:noFill/>
            <a:ln w="12700">
              <a:solidFill>
                <a:srgbClr val="3333CC"/>
              </a:solidFill>
              <a:round/>
              <a:headEnd type="none" w="sm" len="sm"/>
              <a:tailEnd type="none" w="sm" len="sm"/>
            </a:ln>
            <a:effectLst/>
          </p:spPr>
          <p:txBody>
            <a:bodyPr wrap="none" anchor="ctr"/>
            <a:lstStyle/>
            <a:p>
              <a:endParaRPr lang="es-MX"/>
            </a:p>
          </p:txBody>
        </p:sp>
        <p:sp>
          <p:nvSpPr>
            <p:cNvPr id="237586" name="Line 18"/>
            <p:cNvSpPr>
              <a:spLocks noChangeShapeType="1"/>
            </p:cNvSpPr>
            <p:nvPr/>
          </p:nvSpPr>
          <p:spPr bwMode="auto">
            <a:xfrm flipH="1">
              <a:off x="1982" y="3528"/>
              <a:ext cx="345" cy="0"/>
            </a:xfrm>
            <a:prstGeom prst="line">
              <a:avLst/>
            </a:prstGeom>
            <a:noFill/>
            <a:ln w="12700">
              <a:solidFill>
                <a:srgbClr val="3333CC"/>
              </a:solidFill>
              <a:round/>
              <a:headEnd type="none" w="sm" len="sm"/>
              <a:tailEnd type="triangle" w="sm" len="sm"/>
            </a:ln>
            <a:effectLst/>
          </p:spPr>
          <p:txBody>
            <a:bodyPr wrap="none" anchor="ctr"/>
            <a:lstStyle/>
            <a:p>
              <a:endParaRPr lang="es-MX"/>
            </a:p>
          </p:txBody>
        </p:sp>
      </p:grpSp>
      <p:sp>
        <p:nvSpPr>
          <p:cNvPr id="237587" name="Text Box 19"/>
          <p:cNvSpPr txBox="1">
            <a:spLocks noChangeArrowheads="1"/>
          </p:cNvSpPr>
          <p:nvPr/>
        </p:nvSpPr>
        <p:spPr bwMode="auto">
          <a:xfrm>
            <a:off x="3570288" y="4008438"/>
            <a:ext cx="1470025" cy="2182812"/>
          </a:xfrm>
          <a:prstGeom prst="rect">
            <a:avLst/>
          </a:prstGeom>
          <a:solidFill>
            <a:srgbClr val="F3C6AF"/>
          </a:solidFill>
          <a:ln w="12700">
            <a:solidFill>
              <a:srgbClr val="F3C6AF"/>
            </a:solidFill>
            <a:miter lim="800000"/>
            <a:headEnd type="none" w="sm" len="sm"/>
            <a:tailEnd type="none" w="sm" len="sm"/>
          </a:ln>
          <a:effectLst/>
        </p:spPr>
        <p:txBody>
          <a:bodyPr>
            <a:spAutoFit/>
          </a:bodyPr>
          <a:lstStyle/>
          <a:p>
            <a:pPr eaLnBrk="1" hangingPunct="1">
              <a:spcBef>
                <a:spcPct val="50000"/>
              </a:spcBef>
            </a:pPr>
            <a:r>
              <a:rPr lang="es-ES" sz="1600" u="sng">
                <a:solidFill>
                  <a:srgbClr val="3333CC"/>
                </a:solidFill>
                <a:latin typeface="Arial" charset="0"/>
              </a:rPr>
              <a:t>id_producto</a:t>
            </a:r>
            <a:endParaRPr lang="es-ES" sz="1600">
              <a:solidFill>
                <a:srgbClr val="3333CC"/>
              </a:solidFill>
              <a:latin typeface="Arial" charset="0"/>
            </a:endParaRPr>
          </a:p>
          <a:p>
            <a:pPr eaLnBrk="1" hangingPunct="1">
              <a:spcBef>
                <a:spcPct val="50000"/>
              </a:spcBef>
            </a:pPr>
            <a:r>
              <a:rPr lang="es-ES_tradnl" sz="1600" u="sng">
                <a:solidFill>
                  <a:srgbClr val="3333CC"/>
                </a:solidFill>
                <a:latin typeface="Arial" charset="0"/>
              </a:rPr>
              <a:t>id_</a:t>
            </a:r>
            <a:r>
              <a:rPr lang="es-ES" sz="1600" u="sng">
                <a:solidFill>
                  <a:srgbClr val="3333CC"/>
                </a:solidFill>
                <a:latin typeface="Arial" charset="0"/>
              </a:rPr>
              <a:t>fecha</a:t>
            </a:r>
            <a:endParaRPr lang="es-ES" sz="1600">
              <a:solidFill>
                <a:srgbClr val="3333CC"/>
              </a:solidFill>
              <a:latin typeface="Arial" charset="0"/>
            </a:endParaRPr>
          </a:p>
          <a:p>
            <a:pPr eaLnBrk="1" hangingPunct="1">
              <a:spcBef>
                <a:spcPct val="50000"/>
              </a:spcBef>
            </a:pPr>
            <a:r>
              <a:rPr lang="es-ES" sz="1600" u="sng">
                <a:solidFill>
                  <a:srgbClr val="3333CC"/>
                </a:solidFill>
                <a:latin typeface="Arial" charset="0"/>
              </a:rPr>
              <a:t>id_almacén</a:t>
            </a:r>
            <a:endParaRPr lang="es-ES" sz="1600">
              <a:latin typeface="Arial" charset="0"/>
            </a:endParaRPr>
          </a:p>
          <a:p>
            <a:pPr eaLnBrk="1" hangingPunct="1">
              <a:spcBef>
                <a:spcPct val="50000"/>
              </a:spcBef>
            </a:pPr>
            <a:r>
              <a:rPr lang="es-ES" sz="1600" i="1">
                <a:solidFill>
                  <a:schemeClr val="accent2"/>
                </a:solidFill>
                <a:latin typeface="Arial" charset="0"/>
              </a:rPr>
              <a:t>.....</a:t>
            </a:r>
          </a:p>
          <a:p>
            <a:pPr eaLnBrk="1" hangingPunct="1">
              <a:spcBef>
                <a:spcPct val="50000"/>
              </a:spcBef>
            </a:pPr>
            <a:r>
              <a:rPr lang="es-ES" sz="1600" i="1">
                <a:solidFill>
                  <a:schemeClr val="accent2"/>
                </a:solidFill>
                <a:latin typeface="Arial" charset="0"/>
              </a:rPr>
              <a:t>.....</a:t>
            </a:r>
          </a:p>
          <a:p>
            <a:pPr eaLnBrk="1" hangingPunct="1">
              <a:spcBef>
                <a:spcPct val="50000"/>
              </a:spcBef>
            </a:pPr>
            <a:r>
              <a:rPr lang="es-ES" sz="1600" i="1">
                <a:solidFill>
                  <a:schemeClr val="accent2"/>
                </a:solidFill>
                <a:latin typeface="Arial" charset="0"/>
              </a:rPr>
              <a:t>......</a:t>
            </a:r>
            <a:endParaRPr lang="es-ES" sz="1600">
              <a:latin typeface="Arial" charset="0"/>
            </a:endParaRPr>
          </a:p>
        </p:txBody>
      </p:sp>
      <p:sp>
        <p:nvSpPr>
          <p:cNvPr id="237588" name="AutoShape 20"/>
          <p:cNvSpPr>
            <a:spLocks noChangeArrowheads="1"/>
          </p:cNvSpPr>
          <p:nvPr/>
        </p:nvSpPr>
        <p:spPr bwMode="auto">
          <a:xfrm>
            <a:off x="4237038" y="3308350"/>
            <a:ext cx="288925" cy="504825"/>
          </a:xfrm>
          <a:prstGeom prst="downArrow">
            <a:avLst>
              <a:gd name="adj1" fmla="val 50000"/>
              <a:gd name="adj2" fmla="val 43681"/>
            </a:avLst>
          </a:prstGeom>
          <a:solidFill>
            <a:schemeClr val="accent2"/>
          </a:solidFill>
          <a:ln w="12700">
            <a:noFill/>
            <a:miter lim="800000"/>
            <a:headEnd type="none" w="sm" len="sm"/>
            <a:tailEnd type="none" w="sm" len="sm"/>
          </a:ln>
          <a:effectLst/>
        </p:spPr>
        <p:txBody>
          <a:bodyPr wrap="none" anchor="ctr"/>
          <a:lstStyle/>
          <a:p>
            <a:endParaRPr lang="es-MX"/>
          </a:p>
        </p:txBody>
      </p:sp>
      <p:sp>
        <p:nvSpPr>
          <p:cNvPr id="237589" name="Text Box 21"/>
          <p:cNvSpPr txBox="1">
            <a:spLocks noChangeArrowheads="1"/>
          </p:cNvSpPr>
          <p:nvPr/>
        </p:nvSpPr>
        <p:spPr bwMode="auto">
          <a:xfrm>
            <a:off x="2535238" y="3963988"/>
            <a:ext cx="1154112" cy="6413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800">
                <a:solidFill>
                  <a:schemeClr val="accent2"/>
                </a:solidFill>
                <a:latin typeface="Arial" charset="0"/>
              </a:rPr>
              <a:t>tabla de hechos</a:t>
            </a:r>
          </a:p>
        </p:txBody>
      </p:sp>
      <p:sp>
        <p:nvSpPr>
          <p:cNvPr id="237590" name="Text Box 22"/>
          <p:cNvSpPr txBox="1">
            <a:spLocks noChangeArrowheads="1"/>
          </p:cNvSpPr>
          <p:nvPr/>
        </p:nvSpPr>
        <p:spPr bwMode="auto">
          <a:xfrm>
            <a:off x="5189538" y="4130675"/>
            <a:ext cx="1962150" cy="94297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la clave primaria</a:t>
            </a:r>
            <a:r>
              <a:rPr lang="es-ES_tradnl" sz="1400">
                <a:latin typeface="Arial" charset="0"/>
              </a:rPr>
              <a:t>*</a:t>
            </a:r>
            <a:r>
              <a:rPr lang="es-ES" sz="1400">
                <a:latin typeface="Arial" charset="0"/>
              </a:rPr>
              <a:t> está formada por los identificadores de las dimensiones básicas.</a:t>
            </a:r>
          </a:p>
        </p:txBody>
      </p:sp>
      <p:sp>
        <p:nvSpPr>
          <p:cNvPr id="237591" name="AutoShape 23"/>
          <p:cNvSpPr>
            <a:spLocks/>
          </p:cNvSpPr>
          <p:nvPr/>
        </p:nvSpPr>
        <p:spPr bwMode="auto">
          <a:xfrm>
            <a:off x="4813300" y="4059238"/>
            <a:ext cx="347663" cy="1023937"/>
          </a:xfrm>
          <a:prstGeom prst="rightBrace">
            <a:avLst>
              <a:gd name="adj1" fmla="val 24543"/>
              <a:gd name="adj2" fmla="val 50000"/>
            </a:avLst>
          </a:prstGeom>
          <a:noFill/>
          <a:ln w="12700">
            <a:solidFill>
              <a:srgbClr val="3333CC"/>
            </a:solidFill>
            <a:round/>
            <a:headEnd type="none" w="sm" len="sm"/>
            <a:tailEnd type="none" w="sm" len="sm"/>
          </a:ln>
          <a:effectLst/>
        </p:spPr>
        <p:txBody>
          <a:bodyPr wrap="none" anchor="ctr"/>
          <a:lstStyle/>
          <a:p>
            <a:endParaRPr lang="es-MX"/>
          </a:p>
        </p:txBody>
      </p:sp>
      <p:sp>
        <p:nvSpPr>
          <p:cNvPr id="237592" name="Text Box 24"/>
          <p:cNvSpPr txBox="1">
            <a:spLocks noChangeArrowheads="1"/>
          </p:cNvSpPr>
          <p:nvPr/>
        </p:nvSpPr>
        <p:spPr bwMode="auto">
          <a:xfrm>
            <a:off x="5270500" y="5351463"/>
            <a:ext cx="2236788" cy="73025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sz="1400">
                <a:latin typeface="Arial" charset="0"/>
              </a:rPr>
              <a:t>datos</a:t>
            </a:r>
            <a:r>
              <a:rPr lang="es-ES_tradnl" sz="1400">
                <a:latin typeface="Arial" charset="0"/>
              </a:rPr>
              <a:t> (medidas)</a:t>
            </a:r>
            <a:r>
              <a:rPr lang="es-ES" sz="1400">
                <a:latin typeface="Arial" charset="0"/>
              </a:rPr>
              <a:t> sobre las ventas diaria</a:t>
            </a:r>
            <a:r>
              <a:rPr lang="es-ES_tradnl" sz="1400">
                <a:latin typeface="Arial" charset="0"/>
              </a:rPr>
              <a:t>s</a:t>
            </a:r>
            <a:r>
              <a:rPr lang="es-ES" sz="1400">
                <a:latin typeface="Arial" charset="0"/>
              </a:rPr>
              <a:t> de un producto en un almacén.</a:t>
            </a:r>
          </a:p>
        </p:txBody>
      </p:sp>
      <p:sp>
        <p:nvSpPr>
          <p:cNvPr id="237593" name="AutoShape 25"/>
          <p:cNvSpPr>
            <a:spLocks/>
          </p:cNvSpPr>
          <p:nvPr/>
        </p:nvSpPr>
        <p:spPr bwMode="auto">
          <a:xfrm>
            <a:off x="4849813" y="5149850"/>
            <a:ext cx="347662" cy="1023938"/>
          </a:xfrm>
          <a:prstGeom prst="rightBrace">
            <a:avLst>
              <a:gd name="adj1" fmla="val 24543"/>
              <a:gd name="adj2" fmla="val 50000"/>
            </a:avLst>
          </a:prstGeom>
          <a:noFill/>
          <a:ln w="12700">
            <a:solidFill>
              <a:schemeClr val="accent2"/>
            </a:solidFill>
            <a:round/>
            <a:headEnd type="none" w="sm" len="sm"/>
            <a:tailEnd type="none" w="sm" len="sm"/>
          </a:ln>
          <a:effectLst/>
        </p:spPr>
        <p:txBody>
          <a:bodyPr wrap="none" anchor="ctr"/>
          <a:lstStyle/>
          <a:p>
            <a:endParaRPr lang="es-MX"/>
          </a:p>
        </p:txBody>
      </p:sp>
      <p:sp>
        <p:nvSpPr>
          <p:cNvPr id="237594" name="Text Box 26"/>
          <p:cNvSpPr txBox="1">
            <a:spLocks noChangeArrowheads="1"/>
          </p:cNvSpPr>
          <p:nvPr/>
        </p:nvSpPr>
        <p:spPr bwMode="auto">
          <a:xfrm>
            <a:off x="925513" y="6261100"/>
            <a:ext cx="7467600" cy="336550"/>
          </a:xfrm>
          <a:prstGeom prst="rect">
            <a:avLst/>
          </a:prstGeom>
          <a:noFill/>
          <a:ln w="12700">
            <a:noFill/>
            <a:miter lim="800000"/>
            <a:headEnd/>
            <a:tailEnd/>
          </a:ln>
          <a:effectLst/>
        </p:spPr>
        <p:txBody>
          <a:bodyPr>
            <a:spAutoFit/>
          </a:bodyPr>
          <a:lstStyle/>
          <a:p>
            <a:pPr eaLnBrk="1" hangingPunct="1">
              <a:spcBef>
                <a:spcPct val="50000"/>
              </a:spcBef>
            </a:pPr>
            <a:r>
              <a:rPr lang="es-ES_tradnl" sz="1600">
                <a:latin typeface="Arial" charset="0"/>
              </a:rPr>
              <a:t>* pueden existir excepciones a esta regla general</a:t>
            </a:r>
            <a:endParaRPr lang="es-ES" sz="1600">
              <a:latin typeface="Arial"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número de diapositiva"/>
          <p:cNvSpPr>
            <a:spLocks noGrp="1"/>
          </p:cNvSpPr>
          <p:nvPr>
            <p:ph type="sldNum" sz="quarter" idx="12"/>
          </p:nvPr>
        </p:nvSpPr>
        <p:spPr/>
        <p:txBody>
          <a:bodyPr/>
          <a:lstStyle/>
          <a:p>
            <a:fld id="{4A82F4AB-467F-4BB0-9475-C7B9D9771B86}" type="slidenum">
              <a:rPr lang="en-US"/>
              <a:pPr/>
              <a:t>99</a:t>
            </a:fld>
            <a:endParaRPr lang="en-US"/>
          </a:p>
        </p:txBody>
      </p:sp>
      <p:sp>
        <p:nvSpPr>
          <p:cNvPr id="238594" name="Rectangle 2"/>
          <p:cNvSpPr>
            <a:spLocks noGrp="1" noChangeArrowheads="1"/>
          </p:cNvSpPr>
          <p:nvPr>
            <p:ph type="title"/>
          </p:nvPr>
        </p:nvSpPr>
        <p:spPr/>
        <p:txBody>
          <a:bodyPr/>
          <a:lstStyle/>
          <a:p>
            <a:pPr>
              <a:tabLst>
                <a:tab pos="7143750" algn="l"/>
              </a:tabLst>
            </a:pPr>
            <a:r>
              <a:rPr lang="en-GB"/>
              <a:t>Diseño de un Almacén de Datos</a:t>
            </a:r>
            <a:endParaRPr lang="es-ES_tradnl"/>
          </a:p>
        </p:txBody>
      </p:sp>
      <p:sp>
        <p:nvSpPr>
          <p:cNvPr id="238595" name="Text Box 3"/>
          <p:cNvSpPr txBox="1">
            <a:spLocks noChangeArrowheads="1"/>
          </p:cNvSpPr>
          <p:nvPr/>
        </p:nvSpPr>
        <p:spPr bwMode="auto">
          <a:xfrm>
            <a:off x="539750" y="1628775"/>
            <a:ext cx="7758113" cy="4575175"/>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s-ES">
                <a:solidFill>
                  <a:srgbClr val="3333CC"/>
                </a:solidFill>
                <a:latin typeface="Arial" charset="0"/>
              </a:rPr>
              <a:t>Paso 3. Identificar las dimensiones que caracterizan el proceso.</a:t>
            </a:r>
            <a:endParaRPr lang="es-ES" sz="2000">
              <a:latin typeface="Arial" charset="0"/>
            </a:endParaRPr>
          </a:p>
          <a:p>
            <a:pPr marL="757238" lvl="1" indent="-279400" eaLnBrk="1" hangingPunct="1">
              <a:spcBef>
                <a:spcPct val="50000"/>
              </a:spcBef>
              <a:buClr>
                <a:schemeClr val="accent2"/>
              </a:buClr>
              <a:buFont typeface="Wingdings" pitchFamily="2" charset="2"/>
              <a:buChar char="ü"/>
            </a:pPr>
            <a:r>
              <a:rPr lang="es-ES" sz="2000" i="1">
                <a:solidFill>
                  <a:schemeClr val="accent2"/>
                </a:solidFill>
                <a:latin typeface="Arial" charset="0"/>
              </a:rPr>
              <a:t>Dimensiones</a:t>
            </a:r>
            <a:r>
              <a:rPr lang="es-ES" sz="2000">
                <a:latin typeface="Arial" charset="0"/>
              </a:rPr>
              <a:t>: dimensiones que caracterizan la actividad al nivel de detalle (gránulo) que se ha elegido.</a:t>
            </a:r>
            <a:endParaRPr lang="es-ES" sz="1800" i="1">
              <a:solidFill>
                <a:schemeClr val="accent2"/>
              </a:solidFill>
              <a:latin typeface="Arial" charset="0"/>
            </a:endParaRPr>
          </a:p>
          <a:p>
            <a:pPr marL="1050925" lvl="2" eaLnBrk="1" hangingPunct="1">
              <a:spcBef>
                <a:spcPct val="50000"/>
              </a:spcBef>
            </a:pPr>
            <a:r>
              <a:rPr lang="es-ES" sz="1600" i="1">
                <a:solidFill>
                  <a:schemeClr val="accent2"/>
                </a:solidFill>
                <a:latin typeface="Arial" charset="0"/>
              </a:rPr>
              <a:t>Tiempo</a:t>
            </a:r>
            <a:r>
              <a:rPr lang="es-ES" sz="1600" i="1">
                <a:latin typeface="Arial" charset="0"/>
              </a:rPr>
              <a:t>     (dimensión temporal: ¿cuándo se produce la actividad?)</a:t>
            </a:r>
          </a:p>
          <a:p>
            <a:pPr marL="1050925" lvl="2" eaLnBrk="1" hangingPunct="1">
              <a:spcBef>
                <a:spcPct val="50000"/>
              </a:spcBef>
            </a:pPr>
            <a:r>
              <a:rPr lang="es-ES" sz="1600" i="1">
                <a:solidFill>
                  <a:schemeClr val="accent2"/>
                </a:solidFill>
                <a:latin typeface="Arial" charset="0"/>
              </a:rPr>
              <a:t>Producto</a:t>
            </a:r>
            <a:r>
              <a:rPr lang="es-ES" sz="1600" i="1">
                <a:latin typeface="Arial" charset="0"/>
              </a:rPr>
              <a:t>  (dimensión ¿cuál es el objeto de la actividad?)</a:t>
            </a:r>
          </a:p>
          <a:p>
            <a:pPr marL="1050925" lvl="2" eaLnBrk="1" hangingPunct="1">
              <a:spcBef>
                <a:spcPct val="50000"/>
              </a:spcBef>
            </a:pPr>
            <a:r>
              <a:rPr lang="es-ES" sz="1600" i="1">
                <a:solidFill>
                  <a:schemeClr val="accent2"/>
                </a:solidFill>
                <a:latin typeface="Arial" charset="0"/>
              </a:rPr>
              <a:t>Almacén</a:t>
            </a:r>
            <a:r>
              <a:rPr lang="es-ES" sz="1600" i="1">
                <a:latin typeface="Arial" charset="0"/>
              </a:rPr>
              <a:t>  (dimensión geográfica: ¿dónde se produce la actividad?)</a:t>
            </a:r>
          </a:p>
          <a:p>
            <a:pPr marL="1050925" lvl="2" eaLnBrk="1" hangingPunct="1">
              <a:spcBef>
                <a:spcPct val="50000"/>
              </a:spcBef>
            </a:pPr>
            <a:r>
              <a:rPr lang="es-ES" sz="1600" i="1">
                <a:solidFill>
                  <a:schemeClr val="accent2"/>
                </a:solidFill>
                <a:latin typeface="Arial" charset="0"/>
              </a:rPr>
              <a:t>Cliente</a:t>
            </a:r>
            <a:r>
              <a:rPr lang="es-ES" sz="1600" i="1">
                <a:latin typeface="Arial" charset="0"/>
              </a:rPr>
              <a:t>    (dimensión ¿quién es el destinatario de la actividad?)</a:t>
            </a:r>
            <a:endParaRPr lang="es-ES" sz="1800" i="1">
              <a:solidFill>
                <a:schemeClr val="accent2"/>
              </a:solidFill>
              <a:latin typeface="Arial" charset="0"/>
            </a:endParaRPr>
          </a:p>
          <a:p>
            <a:pPr marL="757238" lvl="1" indent="-279400" eaLnBrk="1" hangingPunct="1">
              <a:spcBef>
                <a:spcPct val="50000"/>
              </a:spcBef>
              <a:buClr>
                <a:schemeClr val="accent2"/>
              </a:buClr>
              <a:buFont typeface="Wingdings" pitchFamily="2" charset="2"/>
              <a:buChar char="ü"/>
            </a:pPr>
            <a:r>
              <a:rPr lang="es-ES" sz="2000">
                <a:latin typeface="Arial" charset="0"/>
              </a:rPr>
              <a:t>De cada </a:t>
            </a:r>
            <a:r>
              <a:rPr lang="es-ES" sz="2000" i="1">
                <a:solidFill>
                  <a:schemeClr val="accent2"/>
                </a:solidFill>
                <a:latin typeface="Arial" charset="0"/>
              </a:rPr>
              <a:t>dimensión</a:t>
            </a:r>
            <a:r>
              <a:rPr lang="es-ES" sz="2000">
                <a:solidFill>
                  <a:schemeClr val="accent2"/>
                </a:solidFill>
                <a:latin typeface="Arial" charset="0"/>
              </a:rPr>
              <a:t> </a:t>
            </a:r>
            <a:r>
              <a:rPr lang="es-ES" sz="2000">
                <a:latin typeface="Arial" charset="0"/>
              </a:rPr>
              <a:t>se debe decidir los atributos (propiedades) relevantes para el análisis de la actividad.</a:t>
            </a:r>
          </a:p>
          <a:p>
            <a:pPr marL="757238" lvl="1" indent="-279400" eaLnBrk="1" hangingPunct="1">
              <a:spcBef>
                <a:spcPct val="50000"/>
              </a:spcBef>
              <a:buClr>
                <a:schemeClr val="accent2"/>
              </a:buClr>
              <a:buFont typeface="Wingdings" pitchFamily="2" charset="2"/>
              <a:buChar char="ü"/>
            </a:pPr>
            <a:r>
              <a:rPr lang="es-ES" sz="2000">
                <a:latin typeface="Arial" charset="0"/>
              </a:rPr>
              <a:t>Entre los atributos de una dimensión existen jerarquías naturales que deben ser identificadas </a:t>
            </a:r>
            <a:r>
              <a:rPr lang="es-ES" sz="1800">
                <a:solidFill>
                  <a:schemeClr val="accent2"/>
                </a:solidFill>
                <a:latin typeface="Arial" charset="0"/>
              </a:rPr>
              <a:t>(día-mes-año)</a:t>
            </a:r>
            <a:endParaRPr lang="es-ES" sz="2000">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ción en blanco">
  <a:themeElements>
    <a:clrScheme name="">
      <a:dk1>
        <a:srgbClr val="000000"/>
      </a:dk1>
      <a:lt1>
        <a:srgbClr val="CCFFFF"/>
      </a:lt1>
      <a:dk2>
        <a:srgbClr val="000099"/>
      </a:dk2>
      <a:lt2>
        <a:srgbClr val="808080"/>
      </a:lt2>
      <a:accent1>
        <a:srgbClr val="00CC99"/>
      </a:accent1>
      <a:accent2>
        <a:srgbClr val="3333CC"/>
      </a:accent2>
      <a:accent3>
        <a:srgbClr val="E2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programa\Word97\Plantillas\Presentación en blanco.pot</Template>
  <TotalTime>2759</TotalTime>
  <Words>7894</Words>
  <Application>Microsoft Office PowerPoint</Application>
  <PresentationFormat>Presentación en pantalla (4:3)</PresentationFormat>
  <Paragraphs>1703</Paragraphs>
  <Slides>122</Slides>
  <Notes>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122</vt:i4>
      </vt:variant>
    </vt:vector>
  </HeadingPairs>
  <TitlesOfParts>
    <vt:vector size="134" baseType="lpstr">
      <vt:lpstr>Times New Roman</vt:lpstr>
      <vt:lpstr>Courier New</vt:lpstr>
      <vt:lpstr>Times New Roman MT Extra Bold</vt:lpstr>
      <vt:lpstr>Symbol</vt:lpstr>
      <vt:lpstr>Arial</vt:lpstr>
      <vt:lpstr>Helvetica-Narrow</vt:lpstr>
      <vt:lpstr>Arial Narrow</vt:lpstr>
      <vt:lpstr>Batang</vt:lpstr>
      <vt:lpstr>Monotype Sorts</vt:lpstr>
      <vt:lpstr>Wingdings</vt:lpstr>
      <vt:lpstr>굴림</vt:lpstr>
      <vt:lpstr>Presentación en blanco</vt:lpstr>
      <vt:lpstr>PARTE II:  ALMACENES DE DATOS  </vt:lpstr>
      <vt:lpstr>Temario</vt:lpstr>
      <vt:lpstr>Objetivos Parte II</vt:lpstr>
      <vt:lpstr>Introducción a los Almacenes de Datos</vt:lpstr>
      <vt:lpstr>Introducción a los Almacenes de Datos</vt:lpstr>
      <vt:lpstr>Introducción a los Almacenes de Datos</vt:lpstr>
      <vt:lpstr>Introducción a los Almacenes de Datos</vt:lpstr>
      <vt:lpstr>Introducción a los Almacenes de Datos</vt:lpstr>
      <vt:lpstr>Introducción a los Almacenes de Datos</vt:lpstr>
      <vt:lpstr>Introducción a los Almacenes de Datos</vt:lpstr>
      <vt:lpstr>Introducción a los Almacenes de Datos</vt:lpstr>
      <vt:lpstr>Introducción a los Almacenes de Datos</vt:lpstr>
      <vt:lpstr>Introducción a los Almacenes de Datos</vt:lpstr>
      <vt:lpstr>Introducción a los Almacenes de Datos</vt:lpstr>
      <vt:lpstr>Introducción a los Almacenes de Datos</vt:lpstr>
      <vt:lpstr>Introducción a los Almacenes de Datos</vt:lpstr>
      <vt:lpstr>Introducción a los Almacenes de Datos</vt:lpstr>
      <vt:lpstr>Arquitectura de un Almacén de Datos</vt:lpstr>
      <vt:lpstr>Arquitectura de un Almacén de Datos</vt:lpstr>
      <vt:lpstr>Arquitectura de un Almacén de Datos</vt:lpstr>
      <vt:lpstr>Arquitectura de un Almacén de Datos</vt:lpstr>
      <vt:lpstr>Arquitectura de un Almacén de Datos</vt:lpstr>
      <vt:lpstr>Arquitectura de un Almacén de Datos</vt:lpstr>
      <vt:lpstr>Arquitectura de un Almacén de Datos</vt:lpstr>
      <vt:lpstr>Arquitectura de un Almacén de Datos</vt:lpstr>
      <vt:lpstr>Arquitectura de un Almacén de Datos</vt:lpstr>
      <vt:lpstr>Arquitectura de un Almacén de Datos</vt:lpstr>
      <vt:lpstr>Arquitectura de un Almacén de Datos</vt:lpstr>
      <vt:lpstr>Arquitectura de un Almacén de Datos</vt:lpstr>
      <vt:lpstr>Arquitectura de un Almacén de Datos</vt:lpstr>
      <vt:lpstr>Herramientas OLAP</vt:lpstr>
      <vt:lpstr>Herramientas OLAP</vt:lpstr>
      <vt:lpstr>Herramientas OLAP</vt:lpstr>
      <vt:lpstr>Herramientas OLAP</vt:lpstr>
      <vt:lpstr>Herramientas OLAP</vt:lpstr>
      <vt:lpstr>Herramientas OLAP</vt:lpstr>
      <vt:lpstr>Herramientas OLAP</vt:lpstr>
      <vt:lpstr>Herramientas OLAP</vt:lpstr>
      <vt:lpstr>Herramientas OLAP</vt:lpstr>
      <vt:lpstr>Herramientas OLAP</vt:lpstr>
      <vt:lpstr>Herramientas OLAP</vt:lpstr>
      <vt:lpstr>Herramientas OLAP</vt:lpstr>
      <vt:lpstr>Herramientas OLAP</vt:lpstr>
      <vt:lpstr>Herramientas OLAP</vt:lpstr>
      <vt:lpstr>Herramientas OLAP</vt:lpstr>
      <vt:lpstr>Herramientas OLAP</vt:lpstr>
      <vt:lpstr>Herramientas OLAP</vt:lpstr>
      <vt:lpstr>Herramientas OLAP</vt:lpstr>
      <vt:lpstr>Herramientas OLAP</vt:lpstr>
      <vt:lpstr>Herramientas OLAP</vt:lpstr>
      <vt:lpstr>Herramientas OLAP</vt:lpstr>
      <vt:lpstr>Herramientas OLAP</vt:lpstr>
      <vt:lpstr>Herramientas OLAP</vt:lpstr>
      <vt:lpstr>Herramientas OLAP</vt:lpstr>
      <vt:lpstr>ROLAP y MOLAP</vt:lpstr>
      <vt:lpstr>ROLAP y MOLAP</vt:lpstr>
      <vt:lpstr>ROLAP y MOLAP</vt:lpstr>
      <vt:lpstr>ROLAP y MOLAP</vt:lpstr>
      <vt:lpstr>ROLAP y MOLAP</vt:lpstr>
      <vt:lpstr>ROLAP y MOLAP</vt:lpstr>
      <vt:lpstr>ROLAP y MOLAP</vt:lpstr>
      <vt:lpstr>ROLAP y MOLAP</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Líneas de Investigación Abiertas</vt:lpstr>
      <vt:lpstr>Líneas de Investigación Abiertas</vt:lpstr>
      <vt:lpstr>Líneas de Investigación Abiertas</vt:lpstr>
      <vt:lpstr>Líneas de Investigación Abiertas</vt:lpstr>
      <vt:lpstr>Líneas de Investigación Abiertas</vt:lpstr>
      <vt:lpstr>Líneas de Investigación Abiertas</vt:lpstr>
    </vt:vector>
  </TitlesOfParts>
  <Manager>Molt responsable</Manager>
  <Company>Boníssima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El Salvador</dc:title>
  <dc:creator>jorallo</dc:creator>
  <dc:description>Sin...</dc:description>
  <cp:lastModifiedBy>lclap</cp:lastModifiedBy>
  <cp:revision>120</cp:revision>
  <cp:lastPrinted>2001-06-18T16:39:13Z</cp:lastPrinted>
  <dcterms:created xsi:type="dcterms:W3CDTF">1999-02-01T08:06:14Z</dcterms:created>
  <dcterms:modified xsi:type="dcterms:W3CDTF">2015-11-03T20:52:34Z</dcterms:modified>
  <cp:category>De categoria...</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1</vt:i4>
  </property>
  <property fmtid="{D5CDD505-2E9C-101B-9397-08002B2CF9AE}" pid="6" name="ScreenUsage">
    <vt:i4>3</vt:i4>
  </property>
  <property fmtid="{D5CDD505-2E9C-101B-9397-08002B2CF9AE}" pid="7" name="MailAddress">
    <vt:lpwstr>jorallo@dsic.upv.es</vt:lpwstr>
  </property>
  <property fmtid="{D5CDD505-2E9C-101B-9397-08002B2CF9AE}" pid="8" name="HomePage">
    <vt:lpwstr>http://www.dsic.upv.es/~jorallo/BDA.html</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C:\Ploro\Pags_www\PLANA\docent\BDA\transpes</vt:lpwstr>
  </property>
</Properties>
</file>