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4498B6-5C27-4C0A-A721-AB328528038C}" type="datetimeFigureOut">
              <a:rPr lang="es-MX" smtClean="0"/>
              <a:pPr/>
              <a:t>06/10/2015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6E36A74-0721-4C0B-8756-76EF7E116E7D}"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498B6-5C27-4C0A-A721-AB328528038C}" type="datetimeFigureOut">
              <a:rPr lang="es-MX" smtClean="0"/>
              <a:pPr/>
              <a:t>06/10/2015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36A74-0721-4C0B-8756-76EF7E116E7D}"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mysql.com/doc/refman/5.0/en/grant.html" TargetMode="External"/><Relationship Id="rId2" Type="http://schemas.openxmlformats.org/officeDocument/2006/relationships/hyperlink" Target="https://dev.mysql.com/doc/refman/5.0/en/create-user.html" TargetMode="External"/><Relationship Id="rId1" Type="http://schemas.openxmlformats.org/officeDocument/2006/relationships/slideLayout" Target="../slideLayouts/slideLayout2.xml"/><Relationship Id="rId4" Type="http://schemas.openxmlformats.org/officeDocument/2006/relationships/hyperlink" Target="https://dev.mysql.com/doc/refman/5.0/en/privileges-provided.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ev.mysql.com/doc/refman/5.0/en/flush.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mysql.com/doc/refman/5.0/en/show-master-statu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mysql.com/doc/refman/5.0/en/replication-howto.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MySQL Replication</a:t>
            </a:r>
            <a:endParaRPr lang="es-MX" dirty="0"/>
          </a:p>
        </p:txBody>
      </p:sp>
      <p:sp>
        <p:nvSpPr>
          <p:cNvPr id="3" name="2 Subtítulo"/>
          <p:cNvSpPr>
            <a:spLocks noGrp="1"/>
          </p:cNvSpPr>
          <p:nvPr>
            <p:ph type="subTitle" idx="1"/>
          </p:nvPr>
        </p:nvSpPr>
        <p:spPr/>
        <p:txBody>
          <a:bodyPr/>
          <a:lstStyle/>
          <a:p>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600" b="1" dirty="0" smtClean="0"/>
              <a:t>1. Setting the Replication Master Configuration</a:t>
            </a:r>
            <a:endParaRPr lang="es-MX" sz="3600" dirty="0"/>
          </a:p>
        </p:txBody>
      </p:sp>
      <p:sp>
        <p:nvSpPr>
          <p:cNvPr id="3" name="2 Marcador de contenido"/>
          <p:cNvSpPr>
            <a:spLocks noGrp="1"/>
          </p:cNvSpPr>
          <p:nvPr>
            <p:ph idx="1"/>
          </p:nvPr>
        </p:nvSpPr>
        <p:spPr/>
        <p:txBody>
          <a:bodyPr>
            <a:normAutofit fontScale="85000" lnSpcReduction="20000"/>
          </a:bodyPr>
          <a:lstStyle/>
          <a:p>
            <a:pPr marL="0" algn="just">
              <a:buNone/>
            </a:pPr>
            <a:r>
              <a:rPr lang="en-US" dirty="0" smtClean="0"/>
              <a:t>To configure the binary log and server ID options, you will need to shut down your </a:t>
            </a:r>
            <a:r>
              <a:rPr lang="en-US" dirty="0" err="1" smtClean="0"/>
              <a:t>MySQL</a:t>
            </a:r>
            <a:r>
              <a:rPr lang="en-US" dirty="0" smtClean="0"/>
              <a:t> server and edit the my.cnf or my.ini file. Add the following options to the configuration file within the [</a:t>
            </a:r>
            <a:r>
              <a:rPr lang="en-US" dirty="0" err="1" smtClean="0"/>
              <a:t>mysqld</a:t>
            </a:r>
            <a:r>
              <a:rPr lang="en-US" dirty="0" smtClean="0"/>
              <a:t>] section. If these options already exist, but are commented out, uncomment the options and alter them according to your needs. For example, to enable binary logging using a log file name prefix of </a:t>
            </a:r>
            <a:r>
              <a:rPr lang="en-US" dirty="0" err="1" smtClean="0"/>
              <a:t>mysql</a:t>
            </a:r>
            <a:r>
              <a:rPr lang="en-US" dirty="0" smtClean="0"/>
              <a:t>-bin, and configure a server ID of 1, use these lines: </a:t>
            </a:r>
            <a:endParaRPr lang="es-MX" dirty="0" smtClean="0"/>
          </a:p>
          <a:p>
            <a:pPr>
              <a:buNone/>
            </a:pPr>
            <a:r>
              <a:rPr lang="es-MX" dirty="0" smtClean="0"/>
              <a:t>[</a:t>
            </a:r>
            <a:r>
              <a:rPr lang="es-MX" dirty="0" err="1" smtClean="0"/>
              <a:t>mysqld</a:t>
            </a:r>
            <a:r>
              <a:rPr lang="es-MX" dirty="0" smtClean="0"/>
              <a:t>] </a:t>
            </a:r>
          </a:p>
          <a:p>
            <a:pPr>
              <a:buNone/>
            </a:pPr>
            <a:r>
              <a:rPr lang="es-MX" dirty="0" smtClean="0"/>
              <a:t>log-</a:t>
            </a:r>
            <a:r>
              <a:rPr lang="es-MX" dirty="0" err="1" smtClean="0"/>
              <a:t>bin</a:t>
            </a:r>
            <a:r>
              <a:rPr lang="es-MX" dirty="0" smtClean="0"/>
              <a:t>=</a:t>
            </a:r>
            <a:r>
              <a:rPr lang="es-MX" dirty="0" err="1" smtClean="0"/>
              <a:t>mysql-bin</a:t>
            </a:r>
            <a:r>
              <a:rPr lang="es-MX" dirty="0" smtClean="0"/>
              <a:t> </a:t>
            </a:r>
          </a:p>
          <a:p>
            <a:pPr>
              <a:buNone/>
            </a:pPr>
            <a:r>
              <a:rPr lang="es-MX" dirty="0" smtClean="0"/>
              <a:t>server-id=1</a:t>
            </a: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2 Setting the Replication Slave Configuration</a:t>
            </a:r>
            <a:endParaRPr lang="es-MX" dirty="0"/>
          </a:p>
        </p:txBody>
      </p:sp>
      <p:sp>
        <p:nvSpPr>
          <p:cNvPr id="3" name="2 Marcador de contenido"/>
          <p:cNvSpPr>
            <a:spLocks noGrp="1"/>
          </p:cNvSpPr>
          <p:nvPr>
            <p:ph idx="1"/>
          </p:nvPr>
        </p:nvSpPr>
        <p:spPr/>
        <p:txBody>
          <a:bodyPr/>
          <a:lstStyle/>
          <a:p>
            <a:pPr algn="just"/>
            <a:r>
              <a:rPr lang="en-US" dirty="0" smtClean="0"/>
              <a:t>If the slave server ID is not already set, or the current value conflicts with the value that you have chosen for the master server, you should shut down your slave server and edit the configuration to specify a unique server ID. For example: </a:t>
            </a:r>
          </a:p>
          <a:p>
            <a:pPr>
              <a:buNone/>
            </a:pPr>
            <a:r>
              <a:rPr lang="en-US" dirty="0" smtClean="0"/>
              <a:t>[</a:t>
            </a:r>
            <a:r>
              <a:rPr lang="en-US" dirty="0" err="1" smtClean="0"/>
              <a:t>mysqld</a:t>
            </a:r>
            <a:r>
              <a:rPr lang="en-US" dirty="0" smtClean="0"/>
              <a:t>] </a:t>
            </a:r>
          </a:p>
          <a:p>
            <a:pPr>
              <a:buNone/>
            </a:pPr>
            <a:r>
              <a:rPr lang="en-US" dirty="0" smtClean="0"/>
              <a:t>server-id=2 </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3 Creating a User for Replication</a:t>
            </a:r>
            <a:endParaRPr lang="es-MX" dirty="0"/>
          </a:p>
        </p:txBody>
      </p:sp>
      <p:sp>
        <p:nvSpPr>
          <p:cNvPr id="3" name="2 Marcador de contenido"/>
          <p:cNvSpPr>
            <a:spLocks noGrp="1"/>
          </p:cNvSpPr>
          <p:nvPr>
            <p:ph idx="1"/>
          </p:nvPr>
        </p:nvSpPr>
        <p:spPr/>
        <p:txBody>
          <a:bodyPr>
            <a:normAutofit fontScale="85000" lnSpcReduction="20000"/>
          </a:bodyPr>
          <a:lstStyle/>
          <a:p>
            <a:r>
              <a:rPr lang="en-US" dirty="0" smtClean="0"/>
              <a:t>To create a new </a:t>
            </a:r>
            <a:r>
              <a:rPr lang="en-US" dirty="0" err="1" smtClean="0"/>
              <a:t>acccount</a:t>
            </a:r>
            <a:r>
              <a:rPr lang="en-US" dirty="0" smtClean="0"/>
              <a:t>, use </a:t>
            </a:r>
            <a:r>
              <a:rPr lang="en-US" dirty="0" smtClean="0">
                <a:hlinkClick r:id="rId2" tooltip="13.7.1.1 CREATE USER Syntax"/>
              </a:rPr>
              <a:t>CREATE USER</a:t>
            </a:r>
            <a:r>
              <a:rPr lang="en-US" dirty="0" smtClean="0"/>
              <a:t>. To grant this account the privileges required for replication, use the </a:t>
            </a:r>
            <a:r>
              <a:rPr lang="en-US" dirty="0" smtClean="0">
                <a:hlinkClick r:id="rId3" tooltip="13.7.1.3 GRANT Syntax"/>
              </a:rPr>
              <a:t>GRANT</a:t>
            </a:r>
            <a:r>
              <a:rPr lang="en-US" dirty="0" smtClean="0"/>
              <a:t> statement. If you create an account solely for the purposes of replication, that account needs only the </a:t>
            </a:r>
            <a:r>
              <a:rPr lang="en-US" dirty="0" smtClean="0">
                <a:hlinkClick r:id="rId4"/>
              </a:rPr>
              <a:t>REPLICATION SLAVE</a:t>
            </a:r>
            <a:r>
              <a:rPr lang="en-US" dirty="0" smtClean="0"/>
              <a:t> privilege. For example, to set up a new user, </a:t>
            </a:r>
            <a:r>
              <a:rPr lang="en-US" dirty="0" err="1" smtClean="0"/>
              <a:t>repl</a:t>
            </a:r>
            <a:r>
              <a:rPr lang="en-US" dirty="0" smtClean="0"/>
              <a:t>, that can connect for replication from any host within the mydomain.com domain, issue these statements on the master: </a:t>
            </a:r>
          </a:p>
          <a:p>
            <a:r>
              <a:rPr lang="en-US" dirty="0" err="1" smtClean="0"/>
              <a:t>mysql</a:t>
            </a:r>
            <a:r>
              <a:rPr lang="en-US" dirty="0" smtClean="0"/>
              <a:t>&gt; </a:t>
            </a:r>
            <a:r>
              <a:rPr lang="en-US" b="1" dirty="0" smtClean="0"/>
              <a:t>CREATE USER '</a:t>
            </a:r>
            <a:r>
              <a:rPr lang="en-US" b="1" dirty="0" err="1" smtClean="0"/>
              <a:t>repl'@'%.mydomain.com</a:t>
            </a:r>
            <a:r>
              <a:rPr lang="en-US" b="1" dirty="0" smtClean="0"/>
              <a:t>' IDENTIFIED BY '</a:t>
            </a:r>
            <a:r>
              <a:rPr lang="en-US" b="1" dirty="0" err="1" smtClean="0"/>
              <a:t>slavepass</a:t>
            </a:r>
            <a:r>
              <a:rPr lang="en-US" b="1" dirty="0" smtClean="0"/>
              <a:t>';</a:t>
            </a:r>
            <a:r>
              <a:rPr lang="en-US" dirty="0" smtClean="0"/>
              <a:t> </a:t>
            </a:r>
          </a:p>
          <a:p>
            <a:r>
              <a:rPr lang="en-US" dirty="0" err="1" smtClean="0"/>
              <a:t>mysql</a:t>
            </a:r>
            <a:r>
              <a:rPr lang="en-US" dirty="0" smtClean="0"/>
              <a:t>&gt; </a:t>
            </a:r>
            <a:r>
              <a:rPr lang="en-US" b="1" dirty="0" smtClean="0"/>
              <a:t>GRANT REPLICATION SLAVE ON *.* TO '</a:t>
            </a:r>
            <a:r>
              <a:rPr lang="en-US" b="1" dirty="0" err="1" smtClean="0"/>
              <a:t>repl'@‘ip</a:t>
            </a:r>
            <a:r>
              <a:rPr lang="en-US" b="1" dirty="0" smtClean="0"/>
              <a:t>’</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4 Obtaining the Replication Master Binary Log Coordinates</a:t>
            </a:r>
            <a:endParaRPr lang="es-MX" dirty="0"/>
          </a:p>
        </p:txBody>
      </p:sp>
      <p:sp>
        <p:nvSpPr>
          <p:cNvPr id="3" name="2 Marcador de contenido"/>
          <p:cNvSpPr>
            <a:spLocks noGrp="1"/>
          </p:cNvSpPr>
          <p:nvPr>
            <p:ph idx="1"/>
          </p:nvPr>
        </p:nvSpPr>
        <p:spPr/>
        <p:txBody>
          <a:bodyPr/>
          <a:lstStyle/>
          <a:p>
            <a:r>
              <a:rPr lang="en-US" dirty="0" smtClean="0"/>
              <a:t>Start a session on the master by connecting to it with the command-line client, and flush all tables and block write statements by executing the </a:t>
            </a:r>
            <a:r>
              <a:rPr lang="en-US" dirty="0" smtClean="0">
                <a:hlinkClick r:id="rId2" tooltip="13.7.6.2 FLUSH Syntax"/>
              </a:rPr>
              <a:t>FLUSH TABLES WITH READ LOCK</a:t>
            </a:r>
            <a:r>
              <a:rPr lang="en-US" dirty="0" smtClean="0"/>
              <a:t> statement: </a:t>
            </a:r>
          </a:p>
          <a:p>
            <a:r>
              <a:rPr lang="en-US" dirty="0" err="1" smtClean="0"/>
              <a:t>mysql</a:t>
            </a:r>
            <a:r>
              <a:rPr lang="en-US" dirty="0" smtClean="0"/>
              <a:t>&gt; </a:t>
            </a:r>
            <a:r>
              <a:rPr lang="en-US" b="1" dirty="0" smtClean="0"/>
              <a:t>FLUSH TABLES WITH READ LOCK;</a:t>
            </a:r>
            <a:r>
              <a:rPr lang="en-US" dirty="0" smtClean="0"/>
              <a:t> </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4 Obtaining the Replication Master Binary Log Coordinates</a:t>
            </a:r>
            <a:endParaRPr lang="es-MX" dirty="0"/>
          </a:p>
        </p:txBody>
      </p:sp>
      <p:sp>
        <p:nvSpPr>
          <p:cNvPr id="3" name="2 Marcador de contenido"/>
          <p:cNvSpPr>
            <a:spLocks noGrp="1"/>
          </p:cNvSpPr>
          <p:nvPr>
            <p:ph idx="1"/>
          </p:nvPr>
        </p:nvSpPr>
        <p:spPr>
          <a:xfrm>
            <a:off x="457200" y="1600201"/>
            <a:ext cx="8229600" cy="2908920"/>
          </a:xfrm>
        </p:spPr>
        <p:txBody>
          <a:bodyPr>
            <a:normAutofit/>
          </a:bodyPr>
          <a:lstStyle/>
          <a:p>
            <a:r>
              <a:rPr lang="es-MX" dirty="0" smtClean="0"/>
              <a:t>In a </a:t>
            </a:r>
            <a:r>
              <a:rPr lang="es-MX" dirty="0" err="1" smtClean="0"/>
              <a:t>different</a:t>
            </a:r>
            <a:r>
              <a:rPr lang="es-MX" dirty="0" smtClean="0"/>
              <a:t> </a:t>
            </a:r>
            <a:r>
              <a:rPr lang="es-MX" dirty="0" err="1" smtClean="0"/>
              <a:t>session</a:t>
            </a:r>
            <a:r>
              <a:rPr lang="es-MX" dirty="0" smtClean="0"/>
              <a:t> </a:t>
            </a:r>
            <a:r>
              <a:rPr lang="es-MX" dirty="0" err="1" smtClean="0"/>
              <a:t>on</a:t>
            </a:r>
            <a:r>
              <a:rPr lang="es-MX" dirty="0" smtClean="0"/>
              <a:t> </a:t>
            </a:r>
            <a:r>
              <a:rPr lang="es-MX" dirty="0" err="1" smtClean="0"/>
              <a:t>the</a:t>
            </a:r>
            <a:r>
              <a:rPr lang="es-MX" dirty="0" smtClean="0"/>
              <a:t> </a:t>
            </a:r>
            <a:r>
              <a:rPr lang="es-MX" dirty="0" err="1" smtClean="0"/>
              <a:t>master</a:t>
            </a:r>
            <a:r>
              <a:rPr lang="es-MX" dirty="0" smtClean="0"/>
              <a:t>, use </a:t>
            </a:r>
            <a:r>
              <a:rPr lang="es-MX" dirty="0" err="1" smtClean="0"/>
              <a:t>the</a:t>
            </a:r>
            <a:r>
              <a:rPr lang="es-MX" dirty="0" smtClean="0"/>
              <a:t> </a:t>
            </a:r>
            <a:r>
              <a:rPr lang="es-MX" dirty="0" smtClean="0">
                <a:hlinkClick r:id="rId2" tooltip="13.7.5.21 SHOW MASTER STATUS Syntax"/>
              </a:rPr>
              <a:t>SHOW MASTER STATUS</a:t>
            </a:r>
            <a:r>
              <a:rPr lang="es-MX" dirty="0" smtClean="0"/>
              <a:t> </a:t>
            </a:r>
            <a:r>
              <a:rPr lang="es-MX" dirty="0" err="1" smtClean="0"/>
              <a:t>statement</a:t>
            </a:r>
            <a:r>
              <a:rPr lang="es-MX" dirty="0" smtClean="0"/>
              <a:t> </a:t>
            </a:r>
            <a:r>
              <a:rPr lang="es-MX" dirty="0" err="1" smtClean="0"/>
              <a:t>to</a:t>
            </a:r>
            <a:r>
              <a:rPr lang="es-MX" dirty="0" smtClean="0"/>
              <a:t> determine </a:t>
            </a:r>
            <a:r>
              <a:rPr lang="es-MX" dirty="0" err="1" smtClean="0"/>
              <a:t>the</a:t>
            </a:r>
            <a:r>
              <a:rPr lang="es-MX" dirty="0" smtClean="0"/>
              <a:t> </a:t>
            </a:r>
            <a:r>
              <a:rPr lang="es-MX" dirty="0" err="1" smtClean="0"/>
              <a:t>current</a:t>
            </a:r>
            <a:r>
              <a:rPr lang="es-MX" dirty="0" smtClean="0"/>
              <a:t> </a:t>
            </a:r>
            <a:r>
              <a:rPr lang="es-MX" dirty="0" err="1" smtClean="0"/>
              <a:t>binary</a:t>
            </a:r>
            <a:r>
              <a:rPr lang="es-MX" dirty="0" smtClean="0"/>
              <a:t> log </a:t>
            </a:r>
            <a:r>
              <a:rPr lang="es-MX" dirty="0" err="1" smtClean="0"/>
              <a:t>file</a:t>
            </a:r>
            <a:r>
              <a:rPr lang="es-MX" dirty="0" smtClean="0"/>
              <a:t> </a:t>
            </a:r>
            <a:r>
              <a:rPr lang="es-MX" dirty="0" err="1" smtClean="0"/>
              <a:t>name</a:t>
            </a:r>
            <a:r>
              <a:rPr lang="es-MX" dirty="0" smtClean="0"/>
              <a:t> and position: </a:t>
            </a:r>
          </a:p>
          <a:p>
            <a:r>
              <a:rPr lang="es-MX" dirty="0" err="1" smtClean="0"/>
              <a:t>mysql</a:t>
            </a:r>
            <a:r>
              <a:rPr lang="es-MX" dirty="0" smtClean="0"/>
              <a:t> &gt; </a:t>
            </a:r>
            <a:r>
              <a:rPr lang="es-MX" b="1" dirty="0" smtClean="0"/>
              <a:t>SHOW MASTER STATUS;</a:t>
            </a:r>
            <a:r>
              <a:rPr lang="es-MX" dirty="0" smtClean="0"/>
              <a:t> </a:t>
            </a:r>
          </a:p>
        </p:txBody>
      </p:sp>
      <p:pic>
        <p:nvPicPr>
          <p:cNvPr id="1026" name="Picture 2"/>
          <p:cNvPicPr>
            <a:picLocks noChangeAspect="1" noChangeArrowheads="1"/>
          </p:cNvPicPr>
          <p:nvPr/>
        </p:nvPicPr>
        <p:blipFill>
          <a:blip r:embed="rId3" cstate="print"/>
          <a:srcRect/>
          <a:stretch>
            <a:fillRect/>
          </a:stretch>
        </p:blipFill>
        <p:spPr bwMode="auto">
          <a:xfrm>
            <a:off x="611560" y="4293096"/>
            <a:ext cx="7998072" cy="1872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5</a:t>
            </a:r>
            <a:r>
              <a:rPr lang="en-US" b="1" dirty="0" smtClean="0"/>
              <a:t> </a:t>
            </a:r>
            <a:r>
              <a:rPr lang="en-US" b="1" dirty="0" smtClean="0"/>
              <a:t>Creating a data snapshot</a:t>
            </a:r>
            <a:endParaRPr lang="es-MX" dirty="0"/>
          </a:p>
        </p:txBody>
      </p:sp>
      <p:sp>
        <p:nvSpPr>
          <p:cNvPr id="3" name="2 Marcador de contenido"/>
          <p:cNvSpPr>
            <a:spLocks noGrp="1"/>
          </p:cNvSpPr>
          <p:nvPr>
            <p:ph idx="1"/>
          </p:nvPr>
        </p:nvSpPr>
        <p:spPr/>
        <p:txBody>
          <a:bodyPr/>
          <a:lstStyle/>
          <a:p>
            <a:r>
              <a:rPr lang="es-MX" dirty="0" smtClean="0"/>
              <a:t>Sincronizar la base de datos local y con el servidor.</a:t>
            </a: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6 Setting the Master Configuration on the </a:t>
            </a:r>
            <a:r>
              <a:rPr lang="en-US" b="1" dirty="0" smtClean="0"/>
              <a:t>Slave</a:t>
            </a:r>
            <a:r>
              <a:rPr lang="es-MX" dirty="0" smtClean="0"/>
              <a:t> </a:t>
            </a:r>
            <a:endParaRPr lang="es-MX" dirty="0"/>
          </a:p>
        </p:txBody>
      </p:sp>
      <p:sp>
        <p:nvSpPr>
          <p:cNvPr id="3" name="2 Marcador de contenido"/>
          <p:cNvSpPr>
            <a:spLocks noGrp="1"/>
          </p:cNvSpPr>
          <p:nvPr>
            <p:ph idx="1"/>
          </p:nvPr>
        </p:nvSpPr>
        <p:spPr>
          <a:xfrm>
            <a:off x="457200" y="1600201"/>
            <a:ext cx="8229600" cy="2836912"/>
          </a:xfrm>
        </p:spPr>
        <p:txBody>
          <a:bodyPr/>
          <a:lstStyle/>
          <a:p>
            <a:r>
              <a:rPr lang="en-US" sz="2800" dirty="0" smtClean="0"/>
              <a:t>To </a:t>
            </a:r>
            <a:r>
              <a:rPr lang="en-US" sz="2800" dirty="0" smtClean="0"/>
              <a:t>set up the slave to communicate with the master for replication, you must tell the slave the necessary connection information. To do this, execute the following statement on the slave, replacing the option values with the actual values relevant to your system: </a:t>
            </a:r>
          </a:p>
          <a:p>
            <a:pPr>
              <a:buNone/>
            </a:pPr>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1259632" y="4365104"/>
            <a:ext cx="6920091" cy="20162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Referencia </a:t>
            </a:r>
            <a:endParaRPr lang="es-MX" dirty="0"/>
          </a:p>
        </p:txBody>
      </p:sp>
      <p:sp>
        <p:nvSpPr>
          <p:cNvPr id="3" name="2 Marcador de contenido"/>
          <p:cNvSpPr>
            <a:spLocks noGrp="1"/>
          </p:cNvSpPr>
          <p:nvPr>
            <p:ph idx="1"/>
          </p:nvPr>
        </p:nvSpPr>
        <p:spPr/>
        <p:txBody>
          <a:bodyPr/>
          <a:lstStyle/>
          <a:p>
            <a:r>
              <a:rPr lang="es-MX" dirty="0" smtClean="0">
                <a:hlinkClick r:id="rId2"/>
              </a:rPr>
              <a:t>https://</a:t>
            </a:r>
            <a:r>
              <a:rPr lang="es-MX" dirty="0" smtClean="0">
                <a:hlinkClick r:id="rId2"/>
              </a:rPr>
              <a:t>dev.mysql.com/doc/refman/5.0/en/replication-howto.html</a:t>
            </a:r>
            <a:endParaRPr lang="es-MX" dirty="0" smtClean="0"/>
          </a:p>
          <a:p>
            <a:endParaRPr lang="es-MX"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396</Words>
  <Application>Microsoft Office PowerPoint</Application>
  <PresentationFormat>Presentación en pantalla (4:3)</PresentationFormat>
  <Paragraphs>26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MySQL Replication</vt:lpstr>
      <vt:lpstr>1. Setting the Replication Master Configuration</vt:lpstr>
      <vt:lpstr>2 Setting the Replication Slave Configuration</vt:lpstr>
      <vt:lpstr>3 Creating a User for Replication</vt:lpstr>
      <vt:lpstr>4 Obtaining the Replication Master Binary Log Coordinates</vt:lpstr>
      <vt:lpstr>4 Obtaining the Replication Master Binary Log Coordinates</vt:lpstr>
      <vt:lpstr>5 Creating a data snapshot</vt:lpstr>
      <vt:lpstr>6 Setting the Master Configuration on the Slave </vt:lpstr>
      <vt:lpstr>Referencia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Replication</dc:title>
  <dc:creator>lclap</dc:creator>
  <cp:lastModifiedBy>lclap</cp:lastModifiedBy>
  <cp:revision>18</cp:revision>
  <dcterms:created xsi:type="dcterms:W3CDTF">2015-10-05T20:04:25Z</dcterms:created>
  <dcterms:modified xsi:type="dcterms:W3CDTF">2015-10-06T20:55:10Z</dcterms:modified>
</cp:coreProperties>
</file>