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13716000" cx="2438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bold.fntdata"/><Relationship Id="rId10" Type="http://schemas.openxmlformats.org/officeDocument/2006/relationships/slide" Target="slides/slide6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2d49b5106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f2d49b5106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2d49b5106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f2d49b5106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2d49b5106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f2d49b5106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2d49b5106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f2d49b5106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2d49b5106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f2d49b5106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fb1789745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efb178974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2d49b5106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f2d49b5106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d49b5106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f2d49b5106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d49b5106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f2d49b5106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d49b5106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f2d49b5106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2d49b5106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f2d49b5106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2d49b5106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f2d49b5106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 avec imag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463959" y="3432813"/>
            <a:ext cx="21456081" cy="386975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675270" y="6142081"/>
            <a:ext cx="14716126" cy="28443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Helvetica Neue"/>
              <a:buNone/>
              <a:defRPr sz="5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243933" y="13104979"/>
            <a:ext cx="1664087" cy="473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#DevoxxFR</a:t>
            </a:r>
            <a:endParaRPr/>
          </a:p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>
            <p:ph idx="2" type="pic"/>
          </p:nvPr>
        </p:nvSpPr>
        <p:spPr>
          <a:xfrm>
            <a:off x="3043535" y="-2286000"/>
            <a:ext cx="18288001" cy="18288001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showMasterSp="0">
  <p:cSld name="Titre et sous-titr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243933" y="13104979"/>
            <a:ext cx="1664087" cy="473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#DevoxxFR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CFF"/>
              </a:buClr>
              <a:buSzPts val="6600"/>
              <a:buFont typeface="Helvetica Neue"/>
              <a:buNone/>
              <a:defRPr b="1" sz="6600">
                <a:solidFill>
                  <a:srgbClr val="FBFC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CFF"/>
              </a:buClr>
              <a:buSzPts val="6600"/>
              <a:buFont typeface="Helvetica Neue"/>
              <a:buNone/>
              <a:defRPr b="1" sz="6600">
                <a:solidFill>
                  <a:srgbClr val="FBFC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CFF"/>
              </a:buClr>
              <a:buSzPts val="5000"/>
              <a:buFont typeface="Helvetica Neue"/>
              <a:buNone/>
              <a:defRPr b="1" sz="5000">
                <a:solidFill>
                  <a:srgbClr val="FBFC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CFF"/>
              </a:buClr>
              <a:buSzPts val="4800"/>
              <a:buFont typeface="Helvetica Neue"/>
              <a:buNone/>
              <a:defRPr b="1">
                <a:solidFill>
                  <a:srgbClr val="FBFC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CFF"/>
              </a:buClr>
              <a:buSzPts val="4800"/>
              <a:buFont typeface="Helvetica Neue"/>
              <a:buNone/>
              <a:defRPr b="1">
                <a:solidFill>
                  <a:srgbClr val="FBFCFF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366919" y="3483933"/>
            <a:ext cx="19632304" cy="197627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 showMasterSp="0">
  <p:cSld name="Titre - Centré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1355816" y="3438815"/>
            <a:ext cx="21672368" cy="6838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13"/>
          <p:cNvSpPr/>
          <p:nvPr/>
        </p:nvSpPr>
        <p:spPr>
          <a:xfrm>
            <a:off x="-4949" y="12917434"/>
            <a:ext cx="24393897" cy="848168"/>
          </a:xfrm>
          <a:prstGeom prst="rect">
            <a:avLst/>
          </a:prstGeom>
          <a:solidFill>
            <a:srgbClr val="313741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 showMasterSp="0">
  <p:cSld name="Cita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  <a:defRPr i="1"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 Light"/>
              <a:buNone/>
              <a:defRPr sz="5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-4949" y="12917434"/>
            <a:ext cx="24393897" cy="848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00890" y="13104981"/>
            <a:ext cx="1664087" cy="473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#DevoxxFR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 showMasterSp="0">
  <p:cSld name="Vierge"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al" showMasterSp="0">
  <p:cSld name="special">
    <p:bg>
      <p:bgPr>
        <a:solidFill>
          <a:srgbClr val="00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200890" y="13104981"/>
            <a:ext cx="1664087" cy="473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#DevoxxFR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" showMasterSp="0">
  <p:cSld name="Titre et texte 2"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487082" y="2941773"/>
            <a:ext cx="17409835" cy="960634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17"/>
          <p:cNvSpPr/>
          <p:nvPr/>
        </p:nvSpPr>
        <p:spPr>
          <a:xfrm>
            <a:off x="-7640" y="2483573"/>
            <a:ext cx="24855103" cy="88882"/>
          </a:xfrm>
          <a:prstGeom prst="rect">
            <a:avLst/>
          </a:prstGeom>
          <a:solidFill>
            <a:srgbClr val="EDAF1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separateur_2021.png" id="88" name="Google Shape;8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723888" y="12940048"/>
            <a:ext cx="6585100" cy="644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 showMasterSp="0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387453" y="1928812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-4949" y="12917434"/>
            <a:ext cx="24393897" cy="848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200890" y="13104981"/>
            <a:ext cx="1664087" cy="473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#DevoxxFR</a:t>
            </a:r>
            <a:endParaRPr/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">
  <p:cSld name="Titre et text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004404" y="2941773"/>
            <a:ext cx="18831014" cy="960634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 showMasterSp="0">
  <p:cSld name="3 photo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>
            <p:ph idx="2" type="pic"/>
          </p:nvPr>
        </p:nvSpPr>
        <p:spPr>
          <a:xfrm>
            <a:off x="12151816" y="6983015"/>
            <a:ext cx="8224243" cy="5482829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5"/>
          <p:cNvSpPr/>
          <p:nvPr>
            <p:ph idx="3" type="pic"/>
          </p:nvPr>
        </p:nvSpPr>
        <p:spPr>
          <a:xfrm>
            <a:off x="12513468" y="-1053704"/>
            <a:ext cx="7500939" cy="9376173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5"/>
          <p:cNvSpPr/>
          <p:nvPr>
            <p:ph idx="4" type="pic"/>
          </p:nvPr>
        </p:nvSpPr>
        <p:spPr>
          <a:xfrm>
            <a:off x="-541735" y="892968"/>
            <a:ext cx="17359314" cy="11572876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-4949" y="12917434"/>
            <a:ext cx="24393897" cy="848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 showMasterSp="0">
  <p:cSld name="Code"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-74038" y="333398"/>
            <a:ext cx="24715379" cy="1287829"/>
          </a:xfrm>
          <a:prstGeom prst="rect">
            <a:avLst/>
          </a:prstGeom>
          <a:solidFill>
            <a:srgbClr val="313741"/>
          </a:solidFill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2726083" y="2107406"/>
            <a:ext cx="19115135" cy="10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313741"/>
              </a:buClr>
              <a:buSzPts val="3200"/>
              <a:buFont typeface="Courier"/>
              <a:buNone/>
              <a:defRPr sz="3200">
                <a:solidFill>
                  <a:srgbClr val="31374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indent="-228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313741"/>
              </a:buClr>
              <a:buSzPts val="3200"/>
              <a:buFont typeface="Courier"/>
              <a:buNone/>
              <a:defRPr sz="3200">
                <a:solidFill>
                  <a:srgbClr val="313741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indent="-228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313741"/>
              </a:buClr>
              <a:buSzPts val="3200"/>
              <a:buFont typeface="Courier"/>
              <a:buNone/>
              <a:defRPr sz="3200">
                <a:solidFill>
                  <a:srgbClr val="313741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indent="-228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313741"/>
              </a:buClr>
              <a:buSzPts val="3200"/>
              <a:buFont typeface="Courier"/>
              <a:buNone/>
              <a:defRPr sz="3200">
                <a:solidFill>
                  <a:srgbClr val="313741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indent="-228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313741"/>
              </a:buClr>
              <a:buSzPts val="3200"/>
              <a:buFont typeface="Courier"/>
              <a:buNone/>
              <a:defRPr sz="3200">
                <a:solidFill>
                  <a:srgbClr val="31374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indent="-228600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oter_v2.png" id="36" name="Google Shape;3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3052804"/>
            <a:ext cx="24384001" cy="76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ide" showMasterSp="0">
  <p:cSld name="Titre et texte v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>
            <a:off x="200890" y="13104981"/>
            <a:ext cx="1664087" cy="473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#DevoxxFR</a:t>
            </a:r>
            <a:endParaRPr/>
          </a:p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3063734" y="4505861"/>
            <a:ext cx="18256532" cy="1786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pic>
        <p:nvPicPr>
          <p:cNvPr descr="separateur_2021.png" id="41" name="Google Shape;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408" y="6065190"/>
            <a:ext cx="16197183" cy="158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 showMasterSp="0">
  <p:cSld name="Titre, puces et pho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>
            <p:ph idx="2" type="pic"/>
          </p:nvPr>
        </p:nvSpPr>
        <p:spPr>
          <a:xfrm>
            <a:off x="10985033" y="2898909"/>
            <a:ext cx="13360650" cy="9649359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2692769" y="3400271"/>
            <a:ext cx="9195622" cy="9083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40957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"/>
              <a:buChar char="•"/>
              <a:defRPr sz="3800"/>
            </a:lvl5pPr>
            <a:lvl6pPr indent="-228600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-4949" y="12917434"/>
            <a:ext cx="24393897" cy="848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showMasterSp="0">
  <p:cSld name="Photo - Horizonta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>
            <p:ph idx="2" type="pic"/>
          </p:nvPr>
        </p:nvSpPr>
        <p:spPr>
          <a:xfrm>
            <a:off x="4659907" y="1843659"/>
            <a:ext cx="15064011" cy="10028726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9"/>
          <p:cNvSpPr txBox="1"/>
          <p:nvPr/>
        </p:nvSpPr>
        <p:spPr>
          <a:xfrm>
            <a:off x="11549380" y="6405562"/>
            <a:ext cx="1285241" cy="904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3125692" y="353133"/>
            <a:ext cx="16626104" cy="1690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 showMasterSp="0">
  <p:cSld name="Titre et puc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0"/>
          <p:cNvSpPr/>
          <p:nvPr/>
        </p:nvSpPr>
        <p:spPr>
          <a:xfrm>
            <a:off x="-4949" y="12917434"/>
            <a:ext cx="24393897" cy="848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" name="Google Shape;57;p10"/>
          <p:cNvSpPr txBox="1"/>
          <p:nvPr/>
        </p:nvSpPr>
        <p:spPr>
          <a:xfrm>
            <a:off x="200890" y="13104981"/>
            <a:ext cx="1664087" cy="473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#DevoxxFR</a:t>
            </a:r>
            <a:endParaRPr/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_v1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917434"/>
            <a:ext cx="24384001" cy="762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00"/>
              <a:buFont typeface="Helvetica Neue"/>
              <a:buNone/>
              <a:defRPr b="1" i="0" sz="10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00"/>
              <a:buFont typeface="Helvetica Neue"/>
              <a:buNone/>
              <a:defRPr b="1" i="0" sz="10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00"/>
              <a:buFont typeface="Helvetica Neue"/>
              <a:buNone/>
              <a:defRPr b="1" i="0" sz="10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00"/>
              <a:buFont typeface="Helvetica Neue"/>
              <a:buNone/>
              <a:defRPr b="1" i="0" sz="10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00"/>
              <a:buFont typeface="Helvetica Neue"/>
              <a:buNone/>
              <a:defRPr b="1" i="0" sz="10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00"/>
              <a:buFont typeface="Helvetica Neue"/>
              <a:buNone/>
              <a:defRPr b="1" i="0" sz="10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00"/>
              <a:buFont typeface="Helvetica Neue"/>
              <a:buNone/>
              <a:defRPr b="1" i="0" sz="10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00"/>
              <a:buFont typeface="Helvetica Neue"/>
              <a:buNone/>
              <a:defRPr b="1" i="0" sz="10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00"/>
              <a:buFont typeface="Helvetica Neue"/>
              <a:buNone/>
              <a:defRPr b="1" i="0" sz="10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004404" y="2941773"/>
            <a:ext cx="18831014" cy="960634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1"/>
          <p:cNvSpPr/>
          <p:nvPr/>
        </p:nvSpPr>
        <p:spPr>
          <a:xfrm>
            <a:off x="-7640" y="2483573"/>
            <a:ext cx="24855103" cy="88882"/>
          </a:xfrm>
          <a:prstGeom prst="rect">
            <a:avLst/>
          </a:prstGeom>
          <a:solidFill>
            <a:srgbClr val="EDAF1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bats-core/bats-cor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lcallarec/devoxx-bash-2021" TargetMode="External"/><Relationship Id="rId4" Type="http://schemas.openxmlformats.org/officeDocument/2006/relationships/hyperlink" Target="https://github.com/quantixx/template-presentation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4294967295" type="ctrTitle"/>
          </p:nvPr>
        </p:nvSpPr>
        <p:spPr>
          <a:xfrm>
            <a:off x="1463950" y="1514500"/>
            <a:ext cx="224937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1538"/>
              <a:buFont typeface="Helvetica Neue"/>
              <a:buNone/>
            </a:pPr>
            <a:r>
              <a:rPr b="0" lang="en-US" sz="13000">
                <a:latin typeface="Roboto Mono"/>
                <a:ea typeface="Roboto Mono"/>
                <a:cs typeface="Roboto Mono"/>
                <a:sym typeface="Roboto Mono"/>
              </a:rPr>
              <a:t>Bash</a:t>
            </a:r>
            <a:endParaRPr sz="1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lang="en-US">
                <a:latin typeface="Roboto Mono"/>
                <a:ea typeface="Roboto Mono"/>
                <a:cs typeface="Roboto Mono"/>
                <a:sym typeface="Roboto Mono"/>
              </a:rPr>
              <a:t>Le couteau suisse du développeur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8"/>
          <p:cNvSpPr txBox="1"/>
          <p:nvPr>
            <p:ph idx="4294967295" type="subTitle"/>
          </p:nvPr>
        </p:nvSpPr>
        <p:spPr>
          <a:xfrm>
            <a:off x="1460054" y="7454900"/>
            <a:ext cx="14716200" cy="28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Helvetica Neue"/>
              <a:buNone/>
            </a:pPr>
            <a:r>
              <a:rPr lang="en-US" sz="5100">
                <a:latin typeface="Roboto Mono"/>
                <a:ea typeface="Roboto Mono"/>
                <a:cs typeface="Roboto Mono"/>
                <a:sym typeface="Roboto Mono"/>
              </a:rPr>
              <a:t>Laurent Callarec / youzd.fr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12027588" y="13019484"/>
            <a:ext cx="310965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fld id="{00000000-1234-1234-1234-123412341234}" type="slidenum"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12027615" y="13019475"/>
            <a:ext cx="7185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fld id="{00000000-1234-1234-1234-123412341234}" type="slidenum"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1988100" y="1300200"/>
            <a:ext cx="23078100" cy="10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#2 Deployment</a:t>
            </a:r>
            <a:endParaRPr sz="1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push du code en production</a:t>
            </a:r>
            <a:endParaRPr sz="9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12027615" y="13019475"/>
            <a:ext cx="7185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fld id="{00000000-1234-1234-1234-123412341234}" type="slidenum"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1988100" y="1441078"/>
            <a:ext cx="23078100" cy="10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tool #2: explainshell.com</a:t>
            </a:r>
            <a:endParaRPr sz="1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Analyseur de commandes</a:t>
            </a:r>
            <a:endParaRPr sz="9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‘Man pages pour les fainéant(e)s</a:t>
            </a:r>
            <a:r>
              <a:rPr lang="en-US" sz="9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endParaRPr sz="9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12027619" y="13019475"/>
            <a:ext cx="8253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fld id="{00000000-1234-1234-1234-123412341234}" type="slidenum"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1988100" y="1522750"/>
            <a:ext cx="21284100" cy="68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Problème récurrent</a:t>
            </a:r>
            <a:endParaRPr sz="1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Un script bash</a:t>
            </a:r>
            <a:endParaRPr sz="9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 des effets de bord,</a:t>
            </a:r>
            <a:endParaRPr sz="9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comment je le teste ? </a:t>
            </a:r>
            <a:endParaRPr sz="9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12027615" y="13019475"/>
            <a:ext cx="7185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fld id="{00000000-1234-1234-1234-123412341234}" type="slidenum"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1988100" y="1499025"/>
            <a:ext cx="23078100" cy="89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#3 CI</a:t>
            </a:r>
            <a:endParaRPr sz="1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Mon code est pushé, mais est-il disponible en production ? </a:t>
            </a:r>
            <a:endParaRPr sz="1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12027619" y="13019475"/>
            <a:ext cx="8253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fld id="{00000000-1234-1234-1234-123412341234}" type="slidenum"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1988100" y="1817102"/>
            <a:ext cx="23078100" cy="100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tool #3: Bats</a:t>
            </a:r>
            <a:endParaRPr sz="1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Testez vos scripts bash</a:t>
            </a:r>
            <a:endParaRPr sz="9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u="sng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https://github.com/bats-core/bats-core</a:t>
            </a:r>
            <a:endParaRPr sz="7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brew install bats-core</a:t>
            </a:r>
            <a:endParaRPr sz="7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sudo apt-get install bats</a:t>
            </a:r>
            <a:endParaRPr sz="7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4294967295" type="ctrTitle"/>
          </p:nvPr>
        </p:nvSpPr>
        <p:spPr>
          <a:xfrm>
            <a:off x="1463950" y="1484986"/>
            <a:ext cx="21456000" cy="7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00"/>
              <a:buFont typeface="Helvetica Neue"/>
              <a:buNone/>
            </a:pPr>
            <a:r>
              <a:rPr lang="en-US"/>
              <a:t>Merci 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00"/>
              <a:buFont typeface="Helvetica Neue"/>
              <a:buNone/>
            </a:pPr>
            <a:r>
              <a:rPr lang="en-US"/>
              <a:t>Des questions ?</a:t>
            </a:r>
            <a:endParaRPr/>
          </a:p>
        </p:txBody>
      </p:sp>
      <p:sp>
        <p:nvSpPr>
          <p:cNvPr id="184" name="Google Shape;184;p32"/>
          <p:cNvSpPr txBox="1"/>
          <p:nvPr>
            <p:ph idx="4294967295" type="subTitle"/>
          </p:nvPr>
        </p:nvSpPr>
        <p:spPr>
          <a:xfrm>
            <a:off x="1675274" y="6142075"/>
            <a:ext cx="13071300" cy="28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8"/>
              <a:buFont typeface="Helvetica Neue"/>
              <a:buNone/>
            </a:pPr>
            <a:r>
              <a:rPr lang="en-US" sz="4830"/>
              <a:t>Présentation disponible sur</a:t>
            </a:r>
            <a:r>
              <a:rPr b="0" i="0" lang="en-US" sz="483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2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8"/>
              <a:buFont typeface="Helvetica Neue"/>
              <a:buNone/>
            </a:pPr>
            <a:r>
              <a:rPr lang="en-US" sz="483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https://github.com/lcallarec/devoxx-bash-2021</a:t>
            </a:r>
            <a:endParaRPr sz="5002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8"/>
              <a:buFont typeface="Helvetica Neue"/>
              <a:buNone/>
            </a:pPr>
            <a:r>
              <a:t/>
            </a:r>
            <a:endParaRPr sz="5002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8"/>
              <a:buFont typeface="Helvetica Neue"/>
              <a:buNone/>
            </a:pPr>
            <a:r>
              <a:t/>
            </a:r>
            <a:endParaRPr sz="5002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8"/>
              <a:buFont typeface="Helvetica Neue"/>
              <a:buNone/>
            </a:pPr>
            <a:r>
              <a:rPr lang="en-US" sz="5002"/>
              <a:t>twitter: @CallarecLaurent</a:t>
            </a:r>
            <a:endParaRPr sz="5002">
              <a:uFill>
                <a:noFill/>
              </a:uFill>
              <a:hlinkClick r:id="rId4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8"/>
              <a:buFont typeface="Helvetica Neue"/>
              <a:buNone/>
            </a:pPr>
            <a:r>
              <a:t/>
            </a:r>
            <a:endParaRPr sz="3380"/>
          </a:p>
        </p:txBody>
      </p:sp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11949893" y="13019484"/>
            <a:ext cx="466354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fld id="{00000000-1234-1234-1234-123412341234}" type="slidenum"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35850" y="1808592"/>
            <a:ext cx="7501500" cy="75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12027588" y="13019484"/>
            <a:ext cx="310965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fld id="{00000000-1234-1234-1234-123412341234}" type="slidenum"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539952" y="-17425"/>
            <a:ext cx="15825900" cy="49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Laurent Callarec</a:t>
            </a:r>
            <a:endParaRPr sz="1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CTO @youzd.fr</a:t>
            </a:r>
            <a:endParaRPr sz="8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710484" y="4129525"/>
            <a:ext cx="22899900" cy="6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ADADAD"/>
                </a:solidFill>
                <a:latin typeface="Roboto Mono"/>
                <a:ea typeface="Roboto Mono"/>
                <a:cs typeface="Roboto Mono"/>
                <a:sym typeface="Roboto Mono"/>
              </a:rPr>
              <a:t>ex. Craftsman @comet-meetings</a:t>
            </a:r>
            <a:endParaRPr sz="7000">
              <a:solidFill>
                <a:srgbClr val="ADAD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ADADAD"/>
                </a:solidFill>
                <a:latin typeface="Roboto Mono"/>
                <a:ea typeface="Roboto Mono"/>
                <a:cs typeface="Roboto Mono"/>
                <a:sym typeface="Roboto Mono"/>
              </a:rPr>
              <a:t>ex. Software engineer @Etsy</a:t>
            </a:r>
            <a:endParaRPr sz="7000">
              <a:solidFill>
                <a:srgbClr val="ADAD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ADAD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ADADA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12027588" y="13019484"/>
            <a:ext cx="311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fld id="{00000000-1234-1234-1234-123412341234}" type="slidenum"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0" y="454700"/>
            <a:ext cx="15262326" cy="1196840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1099275" y="1405325"/>
            <a:ext cx="8207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youzd.fr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12027588" y="13019484"/>
            <a:ext cx="311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fld id="{00000000-1234-1234-1234-123412341234}" type="slidenum"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1759493" y="-17425"/>
            <a:ext cx="15825900" cy="49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Pourquoi Bash ?</a:t>
            </a:r>
            <a:endParaRPr sz="8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1844775" y="4129525"/>
            <a:ext cx="21352500" cy="6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90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(non parce que t’es bien gentil papi, mais on est en 2021 et y’a une conf sur prometheus dans la salle à côté…)</a:t>
            </a:r>
            <a:endParaRPr sz="6600">
              <a:solidFill>
                <a:srgbClr val="ADAD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ADAD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ADADA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12027588" y="13019484"/>
            <a:ext cx="311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fld id="{00000000-1234-1234-1234-123412341234}" type="slidenum"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1738200" y="993066"/>
            <a:ext cx="21366900" cy="91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Pourquoi Bash ?</a:t>
            </a:r>
            <a:endParaRPr sz="1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46857" lvl="0" marL="1393507" rtl="0" algn="l">
              <a:spcBef>
                <a:spcPts val="590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Roboto Mono"/>
              <a:buChar char="•"/>
            </a:pPr>
            <a:r>
              <a:rPr lang="en-US" sz="6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Seul “langage” présent tout au long de ma carrière. Hasard ?</a:t>
            </a:r>
            <a:endParaRPr sz="6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46857" lvl="0" marL="1393507" rtl="0" algn="l">
              <a:spcBef>
                <a:spcPts val="590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Roboto Mono"/>
              <a:buChar char="•"/>
            </a:pPr>
            <a:r>
              <a:rPr lang="en-US" sz="69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Disponible partout, par défaut: dev, CI, prod</a:t>
            </a:r>
            <a:endParaRPr sz="6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12027588" y="13019484"/>
            <a:ext cx="311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fld id="{00000000-1234-1234-1234-123412341234}" type="slidenum"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1738200" y="693287"/>
            <a:ext cx="21366900" cy="112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Objectifs</a:t>
            </a:r>
            <a:endParaRPr sz="1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516707" lvl="0" marL="1393507" rtl="0" algn="l">
              <a:spcBef>
                <a:spcPts val="590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Mono"/>
              <a:buChar char="•"/>
            </a:pPr>
            <a:r>
              <a:rPr lang="en-US" sz="8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S’outiller, pour coder en toute sérenité</a:t>
            </a:r>
            <a:endParaRPr sz="8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516707" lvl="0" marL="1393507" rtl="0" algn="l">
              <a:spcBef>
                <a:spcPts val="590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Mono"/>
              <a:buChar char="•"/>
            </a:pPr>
            <a:r>
              <a:rPr lang="en-US" sz="8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Coder en bash comme on code en [votre langage favori], c’est possible ! Même faire des tests...</a:t>
            </a:r>
            <a:endParaRPr sz="8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12027588" y="13019484"/>
            <a:ext cx="311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fld id="{00000000-1234-1234-1234-123412341234}" type="slidenum"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1988100" y="2344775"/>
            <a:ext cx="23078100" cy="49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#1 Provisionning</a:t>
            </a:r>
            <a:endParaRPr sz="1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 vos environnements de développement</a:t>
            </a:r>
            <a:endParaRPr sz="9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2073375" y="6491725"/>
            <a:ext cx="22899900" cy="6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ADAD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ADAD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ADADA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12027588" y="13019484"/>
            <a:ext cx="311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fld id="{00000000-1234-1234-1234-123412341234}" type="slidenum"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988100" y="1890772"/>
            <a:ext cx="23078100" cy="49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tool #1: </a:t>
            </a:r>
            <a:r>
              <a:rPr lang="en-US" sz="1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Shellcheck</a:t>
            </a:r>
            <a:endParaRPr sz="1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Analyseur statique de code</a:t>
            </a:r>
            <a:endParaRPr sz="9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2073375" y="6491725"/>
            <a:ext cx="22899900" cy="6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ADAD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ADAD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ADADA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12027588" y="13019484"/>
            <a:ext cx="311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fld id="{00000000-1234-1234-1234-123412341234}" type="slidenum"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1988100" y="1044575"/>
            <a:ext cx="21777900" cy="9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#1 </a:t>
            </a:r>
            <a:r>
              <a:rPr lang="en-US" sz="1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Provisionning</a:t>
            </a:r>
            <a:endParaRPr sz="1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 vos environnements de développement</a:t>
            </a:r>
            <a:endParaRPr sz="9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628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300"/>
              <a:buFont typeface="Roboto Mono"/>
              <a:buChar char="●"/>
            </a:pPr>
            <a:r>
              <a:rPr lang="en-US" sz="6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utilisation des commandes du système ou des utilitaires installés par défaut (ex: curl)</a:t>
            </a:r>
            <a:endParaRPr sz="6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628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300"/>
              <a:buFont typeface="Roboto Mono"/>
              <a:buChar char="●"/>
            </a:pPr>
            <a:r>
              <a:rPr lang="en-US" sz="6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interaction avec le système de fichier</a:t>
            </a:r>
            <a:endParaRPr sz="6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3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628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300"/>
              <a:buFont typeface="Roboto Mono"/>
              <a:buChar char="●"/>
            </a:pPr>
            <a:r>
              <a:rPr lang="en-US" sz="6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= pourquoi utiliser autre chose que Bash ?</a:t>
            </a:r>
            <a:endParaRPr sz="9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