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70"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82CA9C-BBDC-453E-8BCF-F9DCFE8DC974}"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E6396-A39C-4EF5-878A-E1CC168838E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233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2CA9C-BBDC-453E-8BCF-F9DCFE8DC974}"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E6396-A39C-4EF5-878A-E1CC168838E5}" type="slidenum">
              <a:rPr lang="en-US" smtClean="0"/>
              <a:t>‹#›</a:t>
            </a:fld>
            <a:endParaRPr lang="en-US"/>
          </a:p>
        </p:txBody>
      </p:sp>
    </p:spTree>
    <p:extLst>
      <p:ext uri="{BB962C8B-B14F-4D97-AF65-F5344CB8AC3E}">
        <p14:creationId xmlns:p14="http://schemas.microsoft.com/office/powerpoint/2010/main" val="3873706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2CA9C-BBDC-453E-8BCF-F9DCFE8DC974}"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E6396-A39C-4EF5-878A-E1CC168838E5}" type="slidenum">
              <a:rPr lang="en-US" smtClean="0"/>
              <a:t>‹#›</a:t>
            </a:fld>
            <a:endParaRPr lang="en-US"/>
          </a:p>
        </p:txBody>
      </p:sp>
    </p:spTree>
    <p:extLst>
      <p:ext uri="{BB962C8B-B14F-4D97-AF65-F5344CB8AC3E}">
        <p14:creationId xmlns:p14="http://schemas.microsoft.com/office/powerpoint/2010/main" val="3193510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2CA9C-BBDC-453E-8BCF-F9DCFE8DC974}"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E6396-A39C-4EF5-878A-E1CC168838E5}" type="slidenum">
              <a:rPr lang="en-US" smtClean="0"/>
              <a:t>‹#›</a:t>
            </a:fld>
            <a:endParaRPr lang="en-US"/>
          </a:p>
        </p:txBody>
      </p:sp>
    </p:spTree>
    <p:extLst>
      <p:ext uri="{BB962C8B-B14F-4D97-AF65-F5344CB8AC3E}">
        <p14:creationId xmlns:p14="http://schemas.microsoft.com/office/powerpoint/2010/main" val="3196127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82CA9C-BBDC-453E-8BCF-F9DCFE8DC974}"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E6396-A39C-4EF5-878A-E1CC168838E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349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82CA9C-BBDC-453E-8BCF-F9DCFE8DC974}"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E6396-A39C-4EF5-878A-E1CC168838E5}" type="slidenum">
              <a:rPr lang="en-US" smtClean="0"/>
              <a:t>‹#›</a:t>
            </a:fld>
            <a:endParaRPr lang="en-US"/>
          </a:p>
        </p:txBody>
      </p:sp>
    </p:spTree>
    <p:extLst>
      <p:ext uri="{BB962C8B-B14F-4D97-AF65-F5344CB8AC3E}">
        <p14:creationId xmlns:p14="http://schemas.microsoft.com/office/powerpoint/2010/main" val="3319733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82CA9C-BBDC-453E-8BCF-F9DCFE8DC974}" type="datetimeFigureOut">
              <a:rPr lang="en-US" smtClean="0"/>
              <a:t>7/18/2019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4E6396-A39C-4EF5-878A-E1CC168838E5}" type="slidenum">
              <a:rPr lang="en-US" smtClean="0"/>
              <a:t>‹#›</a:t>
            </a:fld>
            <a:endParaRPr lang="en-US"/>
          </a:p>
        </p:txBody>
      </p:sp>
    </p:spTree>
    <p:extLst>
      <p:ext uri="{BB962C8B-B14F-4D97-AF65-F5344CB8AC3E}">
        <p14:creationId xmlns:p14="http://schemas.microsoft.com/office/powerpoint/2010/main" val="149315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82CA9C-BBDC-453E-8BCF-F9DCFE8DC974}" type="datetimeFigureOut">
              <a:rPr lang="en-US" smtClean="0"/>
              <a:t>7/18/2019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4E6396-A39C-4EF5-878A-E1CC168838E5}" type="slidenum">
              <a:rPr lang="en-US" smtClean="0"/>
              <a:t>‹#›</a:t>
            </a:fld>
            <a:endParaRPr lang="en-US"/>
          </a:p>
        </p:txBody>
      </p:sp>
    </p:spTree>
    <p:extLst>
      <p:ext uri="{BB962C8B-B14F-4D97-AF65-F5344CB8AC3E}">
        <p14:creationId xmlns:p14="http://schemas.microsoft.com/office/powerpoint/2010/main" val="3959991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82CA9C-BBDC-453E-8BCF-F9DCFE8DC974}" type="datetimeFigureOut">
              <a:rPr lang="en-US" smtClean="0"/>
              <a:t>7/18/2019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84E6396-A39C-4EF5-878A-E1CC168838E5}" type="slidenum">
              <a:rPr lang="en-US" smtClean="0"/>
              <a:t>‹#›</a:t>
            </a:fld>
            <a:endParaRPr lang="en-US"/>
          </a:p>
        </p:txBody>
      </p:sp>
    </p:spTree>
    <p:extLst>
      <p:ext uri="{BB962C8B-B14F-4D97-AF65-F5344CB8AC3E}">
        <p14:creationId xmlns:p14="http://schemas.microsoft.com/office/powerpoint/2010/main" val="2106899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C82CA9C-BBDC-453E-8BCF-F9DCFE8DC974}" type="datetimeFigureOut">
              <a:rPr lang="en-US" smtClean="0"/>
              <a:t>7/18/2019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84E6396-A39C-4EF5-878A-E1CC168838E5}" type="slidenum">
              <a:rPr lang="en-US" smtClean="0"/>
              <a:t>‹#›</a:t>
            </a:fld>
            <a:endParaRPr lang="en-US"/>
          </a:p>
        </p:txBody>
      </p:sp>
    </p:spTree>
    <p:extLst>
      <p:ext uri="{BB962C8B-B14F-4D97-AF65-F5344CB8AC3E}">
        <p14:creationId xmlns:p14="http://schemas.microsoft.com/office/powerpoint/2010/main" val="240055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82CA9C-BBDC-453E-8BCF-F9DCFE8DC974}"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E6396-A39C-4EF5-878A-E1CC168838E5}" type="slidenum">
              <a:rPr lang="en-US" smtClean="0"/>
              <a:t>‹#›</a:t>
            </a:fld>
            <a:endParaRPr lang="en-US"/>
          </a:p>
        </p:txBody>
      </p:sp>
    </p:spTree>
    <p:extLst>
      <p:ext uri="{BB962C8B-B14F-4D97-AF65-F5344CB8AC3E}">
        <p14:creationId xmlns:p14="http://schemas.microsoft.com/office/powerpoint/2010/main" val="222649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C82CA9C-BBDC-453E-8BCF-F9DCFE8DC974}" type="datetimeFigureOut">
              <a:rPr lang="en-US" smtClean="0"/>
              <a:t>7/18/2019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84E6396-A39C-4EF5-878A-E1CC168838E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8723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9ADB-6EEE-456B-888A-57A9AE297C65}"/>
              </a:ext>
            </a:extLst>
          </p:cNvPr>
          <p:cNvSpPr>
            <a:spLocks noGrp="1"/>
          </p:cNvSpPr>
          <p:nvPr>
            <p:ph type="ctrTitle"/>
          </p:nvPr>
        </p:nvSpPr>
        <p:spPr/>
        <p:txBody>
          <a:bodyPr>
            <a:normAutofit/>
          </a:bodyPr>
          <a:lstStyle/>
          <a:p>
            <a:r>
              <a:rPr lang="en-US" sz="6600" b="1" dirty="0"/>
              <a:t>Natural Language Processing</a:t>
            </a:r>
            <a:endParaRPr lang="en-US" sz="6600" dirty="0"/>
          </a:p>
        </p:txBody>
      </p:sp>
      <p:sp>
        <p:nvSpPr>
          <p:cNvPr id="3" name="Subtitle 2">
            <a:extLst>
              <a:ext uri="{FF2B5EF4-FFF2-40B4-BE49-F238E27FC236}">
                <a16:creationId xmlns:a16="http://schemas.microsoft.com/office/drawing/2014/main" id="{A9B1231E-CA44-4E26-A6CC-7687FAFB5B75}"/>
              </a:ext>
            </a:extLst>
          </p:cNvPr>
          <p:cNvSpPr>
            <a:spLocks noGrp="1"/>
          </p:cNvSpPr>
          <p:nvPr>
            <p:ph type="subTitle" idx="1"/>
          </p:nvPr>
        </p:nvSpPr>
        <p:spPr>
          <a:xfrm>
            <a:off x="1524000" y="5083728"/>
            <a:ext cx="9144000" cy="937470"/>
          </a:xfrm>
        </p:spPr>
        <p:txBody>
          <a:bodyPr/>
          <a:lstStyle/>
          <a:p>
            <a:pPr algn="r"/>
            <a:r>
              <a:rPr lang="en-US" dirty="0"/>
              <a:t>Alvaro Salazar</a:t>
            </a:r>
          </a:p>
          <a:p>
            <a:pPr algn="r"/>
            <a:r>
              <a:rPr lang="en-US" dirty="0"/>
              <a:t>Luis Alvarez</a:t>
            </a:r>
          </a:p>
        </p:txBody>
      </p:sp>
    </p:spTree>
    <p:extLst>
      <p:ext uri="{BB962C8B-B14F-4D97-AF65-F5344CB8AC3E}">
        <p14:creationId xmlns:p14="http://schemas.microsoft.com/office/powerpoint/2010/main" val="483238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25F3-E444-4D98-99F1-CCFADD87C2B7}"/>
              </a:ext>
            </a:extLst>
          </p:cNvPr>
          <p:cNvSpPr>
            <a:spLocks noGrp="1"/>
          </p:cNvSpPr>
          <p:nvPr>
            <p:ph type="title"/>
          </p:nvPr>
        </p:nvSpPr>
        <p:spPr/>
        <p:txBody>
          <a:bodyPr/>
          <a:lstStyle/>
          <a:p>
            <a:r>
              <a:rPr lang="en-US" dirty="0" err="1"/>
              <a:t>Identificación</a:t>
            </a:r>
            <a:r>
              <a:rPr lang="en-US" dirty="0"/>
              <a:t> de stop words</a:t>
            </a:r>
          </a:p>
        </p:txBody>
      </p:sp>
      <p:pic>
        <p:nvPicPr>
          <p:cNvPr id="5" name="Content Placeholder 4">
            <a:extLst>
              <a:ext uri="{FF2B5EF4-FFF2-40B4-BE49-F238E27FC236}">
                <a16:creationId xmlns:a16="http://schemas.microsoft.com/office/drawing/2014/main" id="{1046E6B6-D034-480D-86F9-C3A5ECE949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998" y="3128861"/>
            <a:ext cx="9526329" cy="1457528"/>
          </a:xfrm>
        </p:spPr>
      </p:pic>
    </p:spTree>
    <p:extLst>
      <p:ext uri="{BB962C8B-B14F-4D97-AF65-F5344CB8AC3E}">
        <p14:creationId xmlns:p14="http://schemas.microsoft.com/office/powerpoint/2010/main" val="583054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ADCD-3949-4141-B2B7-B8B86CCE7F03}"/>
              </a:ext>
            </a:extLst>
          </p:cNvPr>
          <p:cNvSpPr>
            <a:spLocks noGrp="1"/>
          </p:cNvSpPr>
          <p:nvPr>
            <p:ph type="title"/>
          </p:nvPr>
        </p:nvSpPr>
        <p:spPr/>
        <p:txBody>
          <a:bodyPr/>
          <a:lstStyle/>
          <a:p>
            <a:r>
              <a:rPr lang="en-US" dirty="0" err="1"/>
              <a:t>Análisis</a:t>
            </a:r>
            <a:r>
              <a:rPr lang="en-US" dirty="0"/>
              <a:t> de </a:t>
            </a:r>
            <a:r>
              <a:rPr lang="en-US" dirty="0" err="1"/>
              <a:t>dependencia</a:t>
            </a:r>
            <a:endParaRPr lang="en-US" dirty="0"/>
          </a:p>
        </p:txBody>
      </p:sp>
      <p:pic>
        <p:nvPicPr>
          <p:cNvPr id="5" name="Content Placeholder 4">
            <a:extLst>
              <a:ext uri="{FF2B5EF4-FFF2-40B4-BE49-F238E27FC236}">
                <a16:creationId xmlns:a16="http://schemas.microsoft.com/office/drawing/2014/main" id="{1906C916-0EC4-49A5-879E-FA88030063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5517" y="1846263"/>
            <a:ext cx="6641291" cy="4022725"/>
          </a:xfrm>
        </p:spPr>
      </p:pic>
    </p:spTree>
    <p:extLst>
      <p:ext uri="{BB962C8B-B14F-4D97-AF65-F5344CB8AC3E}">
        <p14:creationId xmlns:p14="http://schemas.microsoft.com/office/powerpoint/2010/main" val="346926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8440F-803B-4F72-804C-CB3B5E5C7556}"/>
              </a:ext>
            </a:extLst>
          </p:cNvPr>
          <p:cNvSpPr>
            <a:spLocks noGrp="1"/>
          </p:cNvSpPr>
          <p:nvPr>
            <p:ph type="title"/>
          </p:nvPr>
        </p:nvSpPr>
        <p:spPr/>
        <p:txBody>
          <a:bodyPr/>
          <a:lstStyle/>
          <a:p>
            <a:r>
              <a:rPr lang="es-ES" dirty="0"/>
              <a:t>Reconocimiento de la entidad nombrada </a:t>
            </a:r>
            <a:endParaRPr lang="en-US" dirty="0"/>
          </a:p>
        </p:txBody>
      </p:sp>
      <p:pic>
        <p:nvPicPr>
          <p:cNvPr id="5" name="Content Placeholder 4">
            <a:extLst>
              <a:ext uri="{FF2B5EF4-FFF2-40B4-BE49-F238E27FC236}">
                <a16:creationId xmlns:a16="http://schemas.microsoft.com/office/drawing/2014/main" id="{361EBCAE-4871-4E8A-9D7C-AA1E483182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541" y="2300206"/>
            <a:ext cx="9525000" cy="1200150"/>
          </a:xfrm>
        </p:spPr>
      </p:pic>
      <p:sp>
        <p:nvSpPr>
          <p:cNvPr id="6" name="Rectangle 5">
            <a:extLst>
              <a:ext uri="{FF2B5EF4-FFF2-40B4-BE49-F238E27FC236}">
                <a16:creationId xmlns:a16="http://schemas.microsoft.com/office/drawing/2014/main" id="{98C87788-0904-4D7B-BDEA-9DAE9BC5CB6B}"/>
              </a:ext>
            </a:extLst>
          </p:cNvPr>
          <p:cNvSpPr/>
          <p:nvPr/>
        </p:nvSpPr>
        <p:spPr>
          <a:xfrm>
            <a:off x="1031147" y="3967261"/>
            <a:ext cx="6096000" cy="2031325"/>
          </a:xfrm>
          <a:prstGeom prst="rect">
            <a:avLst/>
          </a:prstGeom>
        </p:spPr>
        <p:txBody>
          <a:bodyPr>
            <a:spAutoFit/>
          </a:bodyPr>
          <a:lstStyle/>
          <a:p>
            <a:pPr>
              <a:buFont typeface="Arial" panose="020B0604020202020204" pitchFamily="34" charset="0"/>
              <a:buChar char="•"/>
            </a:pPr>
            <a:r>
              <a:rPr lang="es-ES" b="0" i="0" dirty="0">
                <a:solidFill>
                  <a:srgbClr val="000000"/>
                </a:solidFill>
                <a:effectLst/>
                <a:latin typeface="Helvetica Neue"/>
              </a:rPr>
              <a:t>Nombres de personas</a:t>
            </a:r>
          </a:p>
          <a:p>
            <a:pPr>
              <a:buFont typeface="Arial" panose="020B0604020202020204" pitchFamily="34" charset="0"/>
              <a:buChar char="•"/>
            </a:pPr>
            <a:r>
              <a:rPr lang="es-ES" b="0" i="0" dirty="0">
                <a:solidFill>
                  <a:srgbClr val="000000"/>
                </a:solidFill>
                <a:effectLst/>
                <a:latin typeface="Helvetica Neue"/>
              </a:rPr>
              <a:t>Nombres de </a:t>
            </a:r>
            <a:r>
              <a:rPr lang="es-ES" b="0" i="0" dirty="0" err="1">
                <a:solidFill>
                  <a:srgbClr val="000000"/>
                </a:solidFill>
                <a:effectLst/>
                <a:latin typeface="Helvetica Neue"/>
              </a:rPr>
              <a:t>compañia</a:t>
            </a:r>
            <a:endParaRPr lang="es-ES" b="0" i="0" dirty="0">
              <a:solidFill>
                <a:srgbClr val="000000"/>
              </a:solidFill>
              <a:effectLst/>
              <a:latin typeface="Helvetica Neue"/>
            </a:endParaRPr>
          </a:p>
          <a:p>
            <a:pPr>
              <a:buFont typeface="Arial" panose="020B0604020202020204" pitchFamily="34" charset="0"/>
              <a:buChar char="•"/>
            </a:pPr>
            <a:r>
              <a:rPr lang="es-ES" b="0" i="0" dirty="0">
                <a:solidFill>
                  <a:srgbClr val="000000"/>
                </a:solidFill>
                <a:effectLst/>
                <a:latin typeface="Helvetica Neue"/>
              </a:rPr>
              <a:t>Ubicaciones geográficas (tanto físicas como políticas)</a:t>
            </a:r>
          </a:p>
          <a:p>
            <a:pPr>
              <a:buFont typeface="Arial" panose="020B0604020202020204" pitchFamily="34" charset="0"/>
              <a:buChar char="•"/>
            </a:pPr>
            <a:r>
              <a:rPr lang="es-ES" b="0" i="0" dirty="0">
                <a:solidFill>
                  <a:srgbClr val="000000"/>
                </a:solidFill>
                <a:effectLst/>
                <a:latin typeface="Helvetica Neue"/>
              </a:rPr>
              <a:t>Nombres de productos</a:t>
            </a:r>
          </a:p>
          <a:p>
            <a:pPr>
              <a:buFont typeface="Arial" panose="020B0604020202020204" pitchFamily="34" charset="0"/>
              <a:buChar char="•"/>
            </a:pPr>
            <a:r>
              <a:rPr lang="es-ES" b="0" i="0" dirty="0">
                <a:solidFill>
                  <a:srgbClr val="000000"/>
                </a:solidFill>
                <a:effectLst/>
                <a:latin typeface="Helvetica Neue"/>
              </a:rPr>
              <a:t>Fechas y horarios</a:t>
            </a:r>
          </a:p>
          <a:p>
            <a:pPr>
              <a:buFont typeface="Arial" panose="020B0604020202020204" pitchFamily="34" charset="0"/>
              <a:buChar char="•"/>
            </a:pPr>
            <a:r>
              <a:rPr lang="es-ES" b="0" i="0" dirty="0">
                <a:solidFill>
                  <a:srgbClr val="000000"/>
                </a:solidFill>
                <a:effectLst/>
                <a:latin typeface="Helvetica Neue"/>
              </a:rPr>
              <a:t>Cantidades de dinero</a:t>
            </a:r>
          </a:p>
          <a:p>
            <a:pPr>
              <a:buFont typeface="Arial" panose="020B0604020202020204" pitchFamily="34" charset="0"/>
              <a:buChar char="•"/>
            </a:pPr>
            <a:r>
              <a:rPr lang="es-ES" b="0" i="0" dirty="0">
                <a:solidFill>
                  <a:srgbClr val="000000"/>
                </a:solidFill>
                <a:effectLst/>
                <a:latin typeface="Helvetica Neue"/>
              </a:rPr>
              <a:t>Nombres de eventos</a:t>
            </a:r>
          </a:p>
        </p:txBody>
      </p:sp>
    </p:spTree>
    <p:extLst>
      <p:ext uri="{BB962C8B-B14F-4D97-AF65-F5344CB8AC3E}">
        <p14:creationId xmlns:p14="http://schemas.microsoft.com/office/powerpoint/2010/main" val="368195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306A-992C-45BD-8440-1FA3EF65F719}"/>
              </a:ext>
            </a:extLst>
          </p:cNvPr>
          <p:cNvSpPr>
            <a:spLocks noGrp="1"/>
          </p:cNvSpPr>
          <p:nvPr>
            <p:ph type="title"/>
          </p:nvPr>
        </p:nvSpPr>
        <p:spPr/>
        <p:txBody>
          <a:bodyPr/>
          <a:lstStyle/>
          <a:p>
            <a:r>
              <a:rPr lang="en-US" dirty="0" err="1"/>
              <a:t>Resolución</a:t>
            </a:r>
            <a:r>
              <a:rPr lang="en-US" dirty="0"/>
              <a:t> de la co-</a:t>
            </a:r>
            <a:r>
              <a:rPr lang="en-US" dirty="0" err="1"/>
              <a:t>referencia</a:t>
            </a:r>
            <a:endParaRPr lang="en-US" dirty="0"/>
          </a:p>
        </p:txBody>
      </p:sp>
      <p:pic>
        <p:nvPicPr>
          <p:cNvPr id="5" name="Content Placeholder 4">
            <a:extLst>
              <a:ext uri="{FF2B5EF4-FFF2-40B4-BE49-F238E27FC236}">
                <a16:creationId xmlns:a16="http://schemas.microsoft.com/office/drawing/2014/main" id="{FF83A03C-D39F-4C16-86CA-B2D999F778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2413" y="2776538"/>
            <a:ext cx="6667500" cy="2162175"/>
          </a:xfrm>
        </p:spPr>
      </p:pic>
    </p:spTree>
    <p:extLst>
      <p:ext uri="{BB962C8B-B14F-4D97-AF65-F5344CB8AC3E}">
        <p14:creationId xmlns:p14="http://schemas.microsoft.com/office/powerpoint/2010/main" val="1195609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48D509-92BD-4737-8ABF-5984CE4B9AFC}"/>
              </a:ext>
            </a:extLst>
          </p:cNvPr>
          <p:cNvSpPr>
            <a:spLocks noGrp="1"/>
          </p:cNvSpPr>
          <p:nvPr>
            <p:ph type="title"/>
          </p:nvPr>
        </p:nvSpPr>
        <p:spPr/>
        <p:txBody>
          <a:bodyPr/>
          <a:lstStyle/>
          <a:p>
            <a:r>
              <a:rPr lang="en-US" dirty="0"/>
              <a:t>DEMO</a:t>
            </a:r>
          </a:p>
        </p:txBody>
      </p:sp>
      <p:sp>
        <p:nvSpPr>
          <p:cNvPr id="5" name="Text Placeholder 4">
            <a:extLst>
              <a:ext uri="{FF2B5EF4-FFF2-40B4-BE49-F238E27FC236}">
                <a16:creationId xmlns:a16="http://schemas.microsoft.com/office/drawing/2014/main" id="{E12B44BD-77C5-46FF-AA81-6388D230EA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9487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4DBD-D896-46BF-97E3-44D992DEF05D}"/>
              </a:ext>
            </a:extLst>
          </p:cNvPr>
          <p:cNvSpPr>
            <a:spLocks noGrp="1"/>
          </p:cNvSpPr>
          <p:nvPr>
            <p:ph type="title"/>
          </p:nvPr>
        </p:nvSpPr>
        <p:spPr/>
        <p:txBody>
          <a:bodyPr/>
          <a:lstStyle/>
          <a:p>
            <a:r>
              <a:rPr lang="en-US" dirty="0" err="1"/>
              <a:t>Definición</a:t>
            </a:r>
            <a:r>
              <a:rPr lang="en-US" dirty="0"/>
              <a:t> y </a:t>
            </a:r>
            <a:r>
              <a:rPr lang="en-US" dirty="0" err="1"/>
              <a:t>Objetivo</a:t>
            </a:r>
            <a:endParaRPr lang="en-US" dirty="0"/>
          </a:p>
        </p:txBody>
      </p:sp>
      <p:sp>
        <p:nvSpPr>
          <p:cNvPr id="4" name="Text Placeholder 3">
            <a:extLst>
              <a:ext uri="{FF2B5EF4-FFF2-40B4-BE49-F238E27FC236}">
                <a16:creationId xmlns:a16="http://schemas.microsoft.com/office/drawing/2014/main" id="{A38CB3F5-7EC0-4D2B-BD76-73F77B5ADDAB}"/>
              </a:ext>
            </a:extLst>
          </p:cNvPr>
          <p:cNvSpPr>
            <a:spLocks noGrp="1"/>
          </p:cNvSpPr>
          <p:nvPr>
            <p:ph type="body" idx="1"/>
          </p:nvPr>
        </p:nvSpPr>
        <p:spPr/>
        <p:txBody>
          <a:bodyPr/>
          <a:lstStyle/>
          <a:p>
            <a:r>
              <a:rPr lang="en-US" dirty="0" err="1"/>
              <a:t>Definición</a:t>
            </a:r>
            <a:endParaRPr lang="en-US" dirty="0"/>
          </a:p>
        </p:txBody>
      </p:sp>
      <p:sp>
        <p:nvSpPr>
          <p:cNvPr id="3" name="Content Placeholder 2">
            <a:extLst>
              <a:ext uri="{FF2B5EF4-FFF2-40B4-BE49-F238E27FC236}">
                <a16:creationId xmlns:a16="http://schemas.microsoft.com/office/drawing/2014/main" id="{E72C043E-BA29-48ED-B77C-1E1E94FD81CE}"/>
              </a:ext>
            </a:extLst>
          </p:cNvPr>
          <p:cNvSpPr>
            <a:spLocks noGrp="1"/>
          </p:cNvSpPr>
          <p:nvPr>
            <p:ph sz="half" idx="2"/>
          </p:nvPr>
        </p:nvSpPr>
        <p:spPr/>
        <p:txBody>
          <a:bodyPr/>
          <a:lstStyle/>
          <a:p>
            <a:pPr marL="0" indent="0">
              <a:buNone/>
            </a:pPr>
            <a:endParaRPr lang="es-ES" dirty="0"/>
          </a:p>
          <a:p>
            <a:pPr marL="0" indent="0">
              <a:buNone/>
            </a:pPr>
            <a:r>
              <a:rPr lang="es-ES" dirty="0"/>
              <a:t>Procesamiento de lenguaje natural es una gama de técnicas computacionales motivadas teóricamente para analizar y representar expresiones humanas que ocurren naturalmente en uno o más niveles de análisis lingüístico con el fin de lograr un procesamiento de lenguaje similar al humano para una variedad de tareas o aplicaciones. [2]</a:t>
            </a:r>
            <a:endParaRPr lang="en-US" dirty="0"/>
          </a:p>
        </p:txBody>
      </p:sp>
      <p:sp>
        <p:nvSpPr>
          <p:cNvPr id="5" name="Text Placeholder 4">
            <a:extLst>
              <a:ext uri="{FF2B5EF4-FFF2-40B4-BE49-F238E27FC236}">
                <a16:creationId xmlns:a16="http://schemas.microsoft.com/office/drawing/2014/main" id="{E9C51BC2-4A07-4C99-ABC6-5EEB87FF8F0F}"/>
              </a:ext>
            </a:extLst>
          </p:cNvPr>
          <p:cNvSpPr>
            <a:spLocks noGrp="1"/>
          </p:cNvSpPr>
          <p:nvPr>
            <p:ph type="body" sz="quarter" idx="3"/>
          </p:nvPr>
        </p:nvSpPr>
        <p:spPr/>
        <p:txBody>
          <a:bodyPr/>
          <a:lstStyle/>
          <a:p>
            <a:r>
              <a:rPr lang="en-US" dirty="0" err="1"/>
              <a:t>Objetivo</a:t>
            </a:r>
            <a:endParaRPr lang="en-US" dirty="0"/>
          </a:p>
        </p:txBody>
      </p:sp>
      <p:sp>
        <p:nvSpPr>
          <p:cNvPr id="6" name="Content Placeholder 5">
            <a:extLst>
              <a:ext uri="{FF2B5EF4-FFF2-40B4-BE49-F238E27FC236}">
                <a16:creationId xmlns:a16="http://schemas.microsoft.com/office/drawing/2014/main" id="{FC357C24-619F-46FC-8498-1C55595F5983}"/>
              </a:ext>
            </a:extLst>
          </p:cNvPr>
          <p:cNvSpPr>
            <a:spLocks noGrp="1"/>
          </p:cNvSpPr>
          <p:nvPr>
            <p:ph sz="quarter" idx="4"/>
          </p:nvPr>
        </p:nvSpPr>
        <p:spPr/>
        <p:txBody>
          <a:bodyPr/>
          <a:lstStyle/>
          <a:p>
            <a:pPr marL="0" indent="0">
              <a:buNone/>
            </a:pPr>
            <a:endParaRPr lang="es-ES" dirty="0"/>
          </a:p>
          <a:p>
            <a:pPr marL="0" indent="0">
              <a:buNone/>
            </a:pPr>
            <a:r>
              <a:rPr lang="es-ES" dirty="0"/>
              <a:t>“Lograr un procesamiento de lenguaje similar al humano“</a:t>
            </a:r>
          </a:p>
          <a:p>
            <a:pPr marL="0" indent="0">
              <a:buNone/>
            </a:pPr>
            <a:endParaRPr lang="es-ES" dirty="0"/>
          </a:p>
          <a:p>
            <a:endParaRPr lang="en-US" dirty="0"/>
          </a:p>
        </p:txBody>
      </p:sp>
    </p:spTree>
    <p:extLst>
      <p:ext uri="{BB962C8B-B14F-4D97-AF65-F5344CB8AC3E}">
        <p14:creationId xmlns:p14="http://schemas.microsoft.com/office/powerpoint/2010/main" val="76315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61A6-5F7C-488C-9D7A-A58F5EB12355}"/>
              </a:ext>
            </a:extLst>
          </p:cNvPr>
          <p:cNvSpPr>
            <a:spLocks noGrp="1"/>
          </p:cNvSpPr>
          <p:nvPr>
            <p:ph type="title"/>
          </p:nvPr>
        </p:nvSpPr>
        <p:spPr/>
        <p:txBody>
          <a:bodyPr/>
          <a:lstStyle/>
          <a:p>
            <a:r>
              <a:rPr lang="en-US" dirty="0" err="1"/>
              <a:t>Fallos</a:t>
            </a:r>
            <a:endParaRPr lang="en-US" dirty="0"/>
          </a:p>
        </p:txBody>
      </p:sp>
      <p:sp>
        <p:nvSpPr>
          <p:cNvPr id="3" name="Content Placeholder 2">
            <a:extLst>
              <a:ext uri="{FF2B5EF4-FFF2-40B4-BE49-F238E27FC236}">
                <a16:creationId xmlns:a16="http://schemas.microsoft.com/office/drawing/2014/main" id="{C2592696-3032-4904-8208-BA390B3F68FC}"/>
              </a:ext>
            </a:extLst>
          </p:cNvPr>
          <p:cNvSpPr>
            <a:spLocks noGrp="1"/>
          </p:cNvSpPr>
          <p:nvPr>
            <p:ph idx="1"/>
          </p:nvPr>
        </p:nvSpPr>
        <p:spPr/>
        <p:txBody>
          <a:bodyPr/>
          <a:lstStyle/>
          <a:p>
            <a:endParaRPr lang="es-ES" dirty="0"/>
          </a:p>
          <a:p>
            <a:endParaRPr lang="es-ES" dirty="0"/>
          </a:p>
          <a:p>
            <a:r>
              <a:rPr lang="es-ES" dirty="0"/>
              <a:t>1. Son superficiales en el sentido de que el clasificador es a menudo lineal</a:t>
            </a:r>
          </a:p>
          <a:p>
            <a:r>
              <a:rPr lang="es-ES" dirty="0"/>
              <a:t>2. Para un buen desempeño con un clasificador lineal, deben incorporar muchas características específicas para la tarea</a:t>
            </a:r>
          </a:p>
          <a:p>
            <a:r>
              <a:rPr lang="es-ES" dirty="0"/>
              <a:t>3. Las funciones en cascada aprendidas por separado de otras tareas, propagando así los errores</a:t>
            </a:r>
          </a:p>
          <a:p>
            <a:endParaRPr lang="en-US" dirty="0"/>
          </a:p>
        </p:txBody>
      </p:sp>
    </p:spTree>
    <p:extLst>
      <p:ext uri="{BB962C8B-B14F-4D97-AF65-F5344CB8AC3E}">
        <p14:creationId xmlns:p14="http://schemas.microsoft.com/office/powerpoint/2010/main" val="3103113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072FA-F653-43BE-8C53-47B9533DB407}"/>
              </a:ext>
            </a:extLst>
          </p:cNvPr>
          <p:cNvSpPr>
            <a:spLocks noGrp="1"/>
          </p:cNvSpPr>
          <p:nvPr>
            <p:ph type="title"/>
          </p:nvPr>
        </p:nvSpPr>
        <p:spPr/>
        <p:txBody>
          <a:bodyPr/>
          <a:lstStyle/>
          <a:p>
            <a:r>
              <a:rPr lang="en-US" dirty="0"/>
              <a:t>Estado actual</a:t>
            </a:r>
          </a:p>
        </p:txBody>
      </p:sp>
      <p:sp>
        <p:nvSpPr>
          <p:cNvPr id="3" name="Content Placeholder 2">
            <a:extLst>
              <a:ext uri="{FF2B5EF4-FFF2-40B4-BE49-F238E27FC236}">
                <a16:creationId xmlns:a16="http://schemas.microsoft.com/office/drawing/2014/main" id="{92E0FE49-3B67-4774-9806-E45974D36ECF}"/>
              </a:ext>
            </a:extLst>
          </p:cNvPr>
          <p:cNvSpPr>
            <a:spLocks noGrp="1"/>
          </p:cNvSpPr>
          <p:nvPr>
            <p:ph idx="1"/>
          </p:nvPr>
        </p:nvSpPr>
        <p:spPr/>
        <p:txBody>
          <a:bodyPr>
            <a:normAutofit/>
          </a:bodyPr>
          <a:lstStyle/>
          <a:p>
            <a:pPr>
              <a:buFont typeface="Arial" panose="020B0604020202020204" pitchFamily="34" charset="0"/>
              <a:buChar char="•"/>
            </a:pPr>
            <a:r>
              <a:rPr lang="es-ES" dirty="0"/>
              <a:t>Investigación:</a:t>
            </a:r>
          </a:p>
          <a:p>
            <a:pPr lvl="1">
              <a:buFont typeface="Arial" panose="020B0604020202020204" pitchFamily="34" charset="0"/>
              <a:buChar char="•"/>
            </a:pPr>
            <a:r>
              <a:rPr lang="es-ES" dirty="0"/>
              <a:t>Red neuronal profunda con aprendizaje multitarea para generar una gran cantidad de predicciones de procesamiento del lenguaje.</a:t>
            </a:r>
          </a:p>
          <a:p>
            <a:pPr lvl="1">
              <a:buFont typeface="Arial" panose="020B0604020202020204" pitchFamily="34" charset="0"/>
              <a:buChar char="•"/>
            </a:pPr>
            <a:r>
              <a:rPr lang="es-ES" dirty="0"/>
              <a:t>Núcleos para varias estructuras de lenguaje natural, permitiendo representaciones ricas y de alta dimensión de estas estructuras.</a:t>
            </a:r>
          </a:p>
          <a:p>
            <a:pPr>
              <a:buFont typeface="Arial" panose="020B0604020202020204" pitchFamily="34" charset="0"/>
              <a:buChar char="•"/>
            </a:pPr>
            <a:r>
              <a:rPr lang="es-ES" dirty="0"/>
              <a:t>Aplicación</a:t>
            </a:r>
          </a:p>
          <a:p>
            <a:pPr lvl="1">
              <a:buFont typeface="Arial" panose="020B0604020202020204" pitchFamily="34" charset="0"/>
              <a:buChar char="•"/>
            </a:pPr>
            <a:r>
              <a:rPr lang="es-ES" dirty="0"/>
              <a:t>Información clínica. Se procesa resolviendo la falta de estructuración en la información, haciendo que los datos clínicos estén disponibles para su uso.</a:t>
            </a:r>
          </a:p>
          <a:p>
            <a:pPr lvl="1">
              <a:buFont typeface="Arial" panose="020B0604020202020204" pitchFamily="34" charset="0"/>
              <a:buChar char="•"/>
            </a:pPr>
            <a:r>
              <a:rPr lang="es-ES" dirty="0"/>
              <a:t>D</a:t>
            </a:r>
            <a:r>
              <a:rPr lang="en-US" dirty="0" err="1"/>
              <a:t>etección</a:t>
            </a:r>
            <a:r>
              <a:rPr lang="en-US" dirty="0"/>
              <a:t> de </a:t>
            </a:r>
            <a:r>
              <a:rPr lang="en-US" dirty="0" err="1"/>
              <a:t>informes</a:t>
            </a:r>
            <a:r>
              <a:rPr lang="en-US" dirty="0"/>
              <a:t> de </a:t>
            </a:r>
            <a:r>
              <a:rPr lang="en-US" dirty="0" err="1"/>
              <a:t>defectos</a:t>
            </a:r>
            <a:r>
              <a:rPr lang="en-US" dirty="0"/>
              <a:t> </a:t>
            </a:r>
            <a:r>
              <a:rPr lang="en-US" dirty="0" err="1"/>
              <a:t>duplicados</a:t>
            </a:r>
            <a:r>
              <a:rPr lang="en-US" dirty="0"/>
              <a:t> </a:t>
            </a:r>
          </a:p>
          <a:p>
            <a:pPr lvl="1">
              <a:buFont typeface="Arial" panose="020B0604020202020204" pitchFamily="34" charset="0"/>
              <a:buChar char="•"/>
            </a:pPr>
            <a:r>
              <a:rPr lang="es-ES" dirty="0"/>
              <a:t>Analizador de opciones el cual extrae opiniones y sentimientos de un sujeto sobre un tema</a:t>
            </a:r>
          </a:p>
          <a:p>
            <a:pPr lvl="1">
              <a:buFont typeface="Arial" panose="020B0604020202020204" pitchFamily="34" charset="0"/>
              <a:buChar char="•"/>
            </a:pPr>
            <a:r>
              <a:rPr lang="en-US" dirty="0" err="1"/>
              <a:t>Detección</a:t>
            </a:r>
            <a:r>
              <a:rPr lang="en-US" dirty="0"/>
              <a:t> de </a:t>
            </a:r>
            <a:r>
              <a:rPr lang="en-US" dirty="0" err="1"/>
              <a:t>comandos</a:t>
            </a:r>
            <a:r>
              <a:rPr lang="en-US" dirty="0"/>
              <a:t> por </a:t>
            </a:r>
            <a:r>
              <a:rPr lang="en-US" dirty="0" err="1"/>
              <a:t>voz</a:t>
            </a:r>
            <a:r>
              <a:rPr lang="en-US" dirty="0"/>
              <a:t>. Cortana, Siri</a:t>
            </a:r>
          </a:p>
          <a:p>
            <a:pPr lvl="1">
              <a:buFont typeface="Arial" panose="020B0604020202020204" pitchFamily="34" charset="0"/>
              <a:buChar char="•"/>
            </a:pPr>
            <a:r>
              <a:rPr lang="en-US" dirty="0" err="1"/>
              <a:t>Detección</a:t>
            </a:r>
            <a:r>
              <a:rPr lang="en-US" dirty="0"/>
              <a:t> de spam. Gmail</a:t>
            </a:r>
          </a:p>
        </p:txBody>
      </p:sp>
    </p:spTree>
    <p:extLst>
      <p:ext uri="{BB962C8B-B14F-4D97-AF65-F5344CB8AC3E}">
        <p14:creationId xmlns:p14="http://schemas.microsoft.com/office/powerpoint/2010/main" val="278718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CF76-594D-481B-9A23-5404C0C8A733}"/>
              </a:ext>
            </a:extLst>
          </p:cNvPr>
          <p:cNvSpPr>
            <a:spLocks noGrp="1"/>
          </p:cNvSpPr>
          <p:nvPr>
            <p:ph type="title"/>
          </p:nvPr>
        </p:nvSpPr>
        <p:spPr/>
        <p:txBody>
          <a:bodyPr/>
          <a:lstStyle/>
          <a:p>
            <a:r>
              <a:rPr lang="en-US" dirty="0"/>
              <a:t>NLP </a:t>
            </a:r>
            <a:r>
              <a:rPr lang="en-US" dirty="0" err="1"/>
              <a:t>paso</a:t>
            </a:r>
            <a:r>
              <a:rPr lang="en-US" dirty="0"/>
              <a:t> a </a:t>
            </a:r>
            <a:r>
              <a:rPr lang="en-US" dirty="0" err="1"/>
              <a:t>paso</a:t>
            </a:r>
            <a:endParaRPr lang="en-US" dirty="0"/>
          </a:p>
        </p:txBody>
      </p:sp>
      <p:pic>
        <p:nvPicPr>
          <p:cNvPr id="5" name="Content Placeholder 4">
            <a:extLst>
              <a:ext uri="{FF2B5EF4-FFF2-40B4-BE49-F238E27FC236}">
                <a16:creationId xmlns:a16="http://schemas.microsoft.com/office/drawing/2014/main" id="{F80C0896-A5A0-48F7-804D-EA7AA5FBA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608" y="3887599"/>
            <a:ext cx="9525000" cy="1466850"/>
          </a:xfrm>
        </p:spPr>
      </p:pic>
      <p:sp>
        <p:nvSpPr>
          <p:cNvPr id="6" name="Rectangle 5">
            <a:extLst>
              <a:ext uri="{FF2B5EF4-FFF2-40B4-BE49-F238E27FC236}">
                <a16:creationId xmlns:a16="http://schemas.microsoft.com/office/drawing/2014/main" id="{13E01DBC-EC2E-4C51-9BB4-E8ED9FE44FA5}"/>
              </a:ext>
            </a:extLst>
          </p:cNvPr>
          <p:cNvSpPr/>
          <p:nvPr/>
        </p:nvSpPr>
        <p:spPr>
          <a:xfrm>
            <a:off x="754309" y="2178608"/>
            <a:ext cx="10515599" cy="923330"/>
          </a:xfrm>
          <a:prstGeom prst="rect">
            <a:avLst/>
          </a:prstGeom>
        </p:spPr>
        <p:txBody>
          <a:bodyPr wrap="square">
            <a:spAutoFit/>
          </a:bodyPr>
          <a:lstStyle/>
          <a:p>
            <a:r>
              <a:rPr lang="en-US" dirty="0"/>
              <a:t>"</a:t>
            </a:r>
            <a:r>
              <a:rPr lang="en-US" i="1" dirty="0"/>
              <a:t>London is the capital and most populous city of England and the United Kingdom. Standing on the River Thames in the south east of the island of Great Britain, London has been a major settlement for two millennia. It was founded by the Romans, who named it </a:t>
            </a:r>
            <a:r>
              <a:rPr lang="en-US" i="1" dirty="0" err="1"/>
              <a:t>Londinium</a:t>
            </a:r>
            <a:r>
              <a:rPr lang="en-US" i="1" dirty="0"/>
              <a:t>.</a:t>
            </a:r>
            <a:r>
              <a:rPr lang="en-US" dirty="0"/>
              <a:t>"</a:t>
            </a:r>
          </a:p>
        </p:txBody>
      </p:sp>
    </p:spTree>
    <p:extLst>
      <p:ext uri="{BB962C8B-B14F-4D97-AF65-F5344CB8AC3E}">
        <p14:creationId xmlns:p14="http://schemas.microsoft.com/office/powerpoint/2010/main" val="84982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65C9-D00C-4F34-ABC8-FCEFD2FD0CB2}"/>
              </a:ext>
            </a:extLst>
          </p:cNvPr>
          <p:cNvSpPr>
            <a:spLocks noGrp="1"/>
          </p:cNvSpPr>
          <p:nvPr>
            <p:ph type="title"/>
          </p:nvPr>
        </p:nvSpPr>
        <p:spPr/>
        <p:txBody>
          <a:bodyPr/>
          <a:lstStyle/>
          <a:p>
            <a:r>
              <a:rPr lang="en-US" dirty="0" err="1"/>
              <a:t>Segmentación</a:t>
            </a:r>
            <a:r>
              <a:rPr lang="en-US" dirty="0"/>
              <a:t> del </a:t>
            </a:r>
            <a:r>
              <a:rPr lang="en-US" dirty="0" err="1"/>
              <a:t>texto</a:t>
            </a:r>
            <a:endParaRPr lang="en-US" dirty="0"/>
          </a:p>
        </p:txBody>
      </p:sp>
      <p:sp>
        <p:nvSpPr>
          <p:cNvPr id="3" name="Content Placeholder 2">
            <a:extLst>
              <a:ext uri="{FF2B5EF4-FFF2-40B4-BE49-F238E27FC236}">
                <a16:creationId xmlns:a16="http://schemas.microsoft.com/office/drawing/2014/main" id="{242E7424-433A-4B4A-A7F7-F9E85D66EBF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1. “London is the capital and most populous city of England and the United Kingdom.”</a:t>
            </a:r>
          </a:p>
          <a:p>
            <a:pPr marL="0" indent="0">
              <a:buNone/>
            </a:pPr>
            <a:r>
              <a:rPr lang="en-US" dirty="0"/>
              <a:t>2. “Standing on the River Thames in the south east of the island of Great Britain, London has been a major settlement for two millennia.”</a:t>
            </a:r>
          </a:p>
          <a:p>
            <a:pPr marL="0" indent="0">
              <a:buNone/>
            </a:pPr>
            <a:r>
              <a:rPr lang="en-US" dirty="0"/>
              <a:t>3. “It was founded by the Romans, who named it </a:t>
            </a:r>
            <a:r>
              <a:rPr lang="en-US" dirty="0" err="1"/>
              <a:t>Londinium</a:t>
            </a:r>
            <a:r>
              <a:rPr lang="en-US" dirty="0"/>
              <a:t>.”</a:t>
            </a:r>
          </a:p>
          <a:p>
            <a:endParaRPr lang="en-US" dirty="0"/>
          </a:p>
        </p:txBody>
      </p:sp>
    </p:spTree>
    <p:extLst>
      <p:ext uri="{BB962C8B-B14F-4D97-AF65-F5344CB8AC3E}">
        <p14:creationId xmlns:p14="http://schemas.microsoft.com/office/powerpoint/2010/main" val="89087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69C3-261C-4E76-B4FD-FBE2DDA33A01}"/>
              </a:ext>
            </a:extLst>
          </p:cNvPr>
          <p:cNvSpPr>
            <a:spLocks noGrp="1"/>
          </p:cNvSpPr>
          <p:nvPr>
            <p:ph type="title"/>
          </p:nvPr>
        </p:nvSpPr>
        <p:spPr/>
        <p:txBody>
          <a:bodyPr/>
          <a:lstStyle/>
          <a:p>
            <a:r>
              <a:rPr lang="en-US" dirty="0" err="1"/>
              <a:t>Tokenización</a:t>
            </a:r>
            <a:r>
              <a:rPr lang="en-US" dirty="0"/>
              <a:t> de las palabras</a:t>
            </a:r>
          </a:p>
        </p:txBody>
      </p:sp>
      <p:sp>
        <p:nvSpPr>
          <p:cNvPr id="3" name="Content Placeholder 2">
            <a:extLst>
              <a:ext uri="{FF2B5EF4-FFF2-40B4-BE49-F238E27FC236}">
                <a16:creationId xmlns:a16="http://schemas.microsoft.com/office/drawing/2014/main" id="{648C1BDA-7F0C-49CB-A49A-4D7C9245070C}"/>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a:t>
            </a:r>
            <a:r>
              <a:rPr lang="en-US" i="1" dirty="0"/>
              <a:t>London is the capital and most populous city of England and the United Kingdom.</a:t>
            </a:r>
            <a:r>
              <a:rPr lang="en-US" dirty="0"/>
              <a:t>”</a:t>
            </a:r>
          </a:p>
          <a:p>
            <a:pPr marL="0" indent="0">
              <a:buNone/>
            </a:pPr>
            <a:endParaRPr lang="en-US" dirty="0"/>
          </a:p>
          <a:p>
            <a:pPr marL="0" indent="0">
              <a:buNone/>
            </a:pPr>
            <a:endParaRPr lang="en-US" dirty="0"/>
          </a:p>
          <a:p>
            <a:pPr marL="0" indent="0">
              <a:buNone/>
            </a:pPr>
            <a:r>
              <a:rPr lang="en-US" dirty="0"/>
              <a:t>“</a:t>
            </a:r>
            <a:r>
              <a:rPr lang="en-US" i="1" dirty="0"/>
              <a:t>London</a:t>
            </a:r>
            <a:r>
              <a:rPr lang="en-US" dirty="0"/>
              <a:t>”, “</a:t>
            </a:r>
            <a:r>
              <a:rPr lang="en-US" i="1" dirty="0"/>
              <a:t>is</a:t>
            </a:r>
            <a:r>
              <a:rPr lang="en-US" dirty="0"/>
              <a:t>”, “</a:t>
            </a:r>
            <a:r>
              <a:rPr lang="en-US" i="1" dirty="0"/>
              <a:t>the</a:t>
            </a:r>
            <a:r>
              <a:rPr lang="en-US" dirty="0"/>
              <a:t>”, </a:t>
            </a:r>
            <a:r>
              <a:rPr lang="en-US" i="1" dirty="0"/>
              <a:t>capital</a:t>
            </a:r>
            <a:r>
              <a:rPr lang="en-US" dirty="0"/>
              <a:t>”, “</a:t>
            </a:r>
            <a:r>
              <a:rPr lang="en-US" i="1" dirty="0"/>
              <a:t>and</a:t>
            </a:r>
            <a:r>
              <a:rPr lang="en-US" dirty="0"/>
              <a:t>”, “</a:t>
            </a:r>
            <a:r>
              <a:rPr lang="en-US" i="1" dirty="0"/>
              <a:t>most</a:t>
            </a:r>
            <a:r>
              <a:rPr lang="en-US" dirty="0"/>
              <a:t>”, “</a:t>
            </a:r>
            <a:r>
              <a:rPr lang="en-US" i="1" dirty="0"/>
              <a:t>populous</a:t>
            </a:r>
            <a:r>
              <a:rPr lang="en-US" dirty="0"/>
              <a:t>”, “</a:t>
            </a:r>
            <a:r>
              <a:rPr lang="en-US" i="1" dirty="0"/>
              <a:t>city</a:t>
            </a:r>
            <a:r>
              <a:rPr lang="en-US" dirty="0"/>
              <a:t>”, “</a:t>
            </a:r>
            <a:r>
              <a:rPr lang="en-US" i="1" dirty="0"/>
              <a:t>of</a:t>
            </a:r>
            <a:r>
              <a:rPr lang="en-US" dirty="0"/>
              <a:t>”, “</a:t>
            </a:r>
            <a:r>
              <a:rPr lang="en-US" i="1" dirty="0"/>
              <a:t>England</a:t>
            </a:r>
            <a:r>
              <a:rPr lang="en-US" dirty="0"/>
              <a:t>”, “</a:t>
            </a:r>
            <a:r>
              <a:rPr lang="en-US" i="1" dirty="0"/>
              <a:t>and</a:t>
            </a:r>
            <a:r>
              <a:rPr lang="en-US" dirty="0"/>
              <a:t>”, “</a:t>
            </a:r>
            <a:r>
              <a:rPr lang="en-US" i="1" dirty="0"/>
              <a:t>the</a:t>
            </a:r>
            <a:r>
              <a:rPr lang="en-US" dirty="0"/>
              <a:t>”, “</a:t>
            </a:r>
            <a:r>
              <a:rPr lang="en-US" i="1" dirty="0"/>
              <a:t>United</a:t>
            </a:r>
            <a:r>
              <a:rPr lang="en-US" dirty="0"/>
              <a:t>”, “</a:t>
            </a:r>
            <a:r>
              <a:rPr lang="en-US" i="1" dirty="0"/>
              <a:t>Kingdom</a:t>
            </a:r>
            <a:r>
              <a:rPr lang="en-US" dirty="0"/>
              <a:t>”, “</a:t>
            </a:r>
            <a:r>
              <a:rPr lang="en-US" i="1" dirty="0"/>
              <a:t>.</a:t>
            </a:r>
            <a:r>
              <a:rPr lang="en-US" dirty="0"/>
              <a:t>”</a:t>
            </a:r>
          </a:p>
        </p:txBody>
      </p:sp>
    </p:spTree>
    <p:extLst>
      <p:ext uri="{BB962C8B-B14F-4D97-AF65-F5344CB8AC3E}">
        <p14:creationId xmlns:p14="http://schemas.microsoft.com/office/powerpoint/2010/main" val="1875988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7CC57-4B21-471D-985B-3A0F9977F69F}"/>
              </a:ext>
            </a:extLst>
          </p:cNvPr>
          <p:cNvSpPr>
            <a:spLocks noGrp="1"/>
          </p:cNvSpPr>
          <p:nvPr>
            <p:ph type="title"/>
          </p:nvPr>
        </p:nvSpPr>
        <p:spPr/>
        <p:txBody>
          <a:bodyPr/>
          <a:lstStyle/>
          <a:p>
            <a:r>
              <a:rPr lang="es-ES" dirty="0"/>
              <a:t>Predecir partes del texto por cada token</a:t>
            </a:r>
            <a:endParaRPr lang="en-US" dirty="0"/>
          </a:p>
        </p:txBody>
      </p:sp>
      <p:pic>
        <p:nvPicPr>
          <p:cNvPr id="5" name="Content Placeholder 4">
            <a:extLst>
              <a:ext uri="{FF2B5EF4-FFF2-40B4-BE49-F238E27FC236}">
                <a16:creationId xmlns:a16="http://schemas.microsoft.com/office/drawing/2014/main" id="{1F7FD938-F748-4C77-8FEB-5EF49E30BB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1782" y="1893908"/>
            <a:ext cx="6668431" cy="1638529"/>
          </a:xfrm>
        </p:spPr>
      </p:pic>
      <p:pic>
        <p:nvPicPr>
          <p:cNvPr id="7" name="Picture 6">
            <a:extLst>
              <a:ext uri="{FF2B5EF4-FFF2-40B4-BE49-F238E27FC236}">
                <a16:creationId xmlns:a16="http://schemas.microsoft.com/office/drawing/2014/main" id="{B501362D-7BDE-4A84-8215-7916B796F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834" y="4346925"/>
            <a:ext cx="9526329" cy="1019317"/>
          </a:xfrm>
          <a:prstGeom prst="rect">
            <a:avLst/>
          </a:prstGeom>
        </p:spPr>
      </p:pic>
    </p:spTree>
    <p:extLst>
      <p:ext uri="{BB962C8B-B14F-4D97-AF65-F5344CB8AC3E}">
        <p14:creationId xmlns:p14="http://schemas.microsoft.com/office/powerpoint/2010/main" val="278982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FB401-B6E9-42EB-989D-F42AB2ACDDDE}"/>
              </a:ext>
            </a:extLst>
          </p:cNvPr>
          <p:cNvSpPr>
            <a:spLocks noGrp="1"/>
          </p:cNvSpPr>
          <p:nvPr>
            <p:ph type="title"/>
          </p:nvPr>
        </p:nvSpPr>
        <p:spPr/>
        <p:txBody>
          <a:bodyPr/>
          <a:lstStyle/>
          <a:p>
            <a:r>
              <a:rPr lang="en-US" dirty="0" err="1"/>
              <a:t>Lemmatización</a:t>
            </a:r>
            <a:r>
              <a:rPr lang="en-US" dirty="0"/>
              <a:t> del </a:t>
            </a:r>
            <a:r>
              <a:rPr lang="en-US" dirty="0" err="1"/>
              <a:t>texto</a:t>
            </a:r>
            <a:endParaRPr lang="en-US" dirty="0"/>
          </a:p>
        </p:txBody>
      </p:sp>
      <p:pic>
        <p:nvPicPr>
          <p:cNvPr id="5" name="Content Placeholder 4">
            <a:extLst>
              <a:ext uri="{FF2B5EF4-FFF2-40B4-BE49-F238E27FC236}">
                <a16:creationId xmlns:a16="http://schemas.microsoft.com/office/drawing/2014/main" id="{36A25F2B-D029-4464-806D-DB05E9B742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998" y="3128861"/>
            <a:ext cx="9526329" cy="1457528"/>
          </a:xfrm>
        </p:spPr>
      </p:pic>
    </p:spTree>
    <p:extLst>
      <p:ext uri="{BB962C8B-B14F-4D97-AF65-F5344CB8AC3E}">
        <p14:creationId xmlns:p14="http://schemas.microsoft.com/office/powerpoint/2010/main" val="77367305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30</TotalTime>
  <Words>405</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 Neue</vt:lpstr>
      <vt:lpstr>Retrospect</vt:lpstr>
      <vt:lpstr>Natural Language Processing</vt:lpstr>
      <vt:lpstr>Definición y Objetivo</vt:lpstr>
      <vt:lpstr>Fallos</vt:lpstr>
      <vt:lpstr>Estado actual</vt:lpstr>
      <vt:lpstr>NLP paso a paso</vt:lpstr>
      <vt:lpstr>Segmentación del texto</vt:lpstr>
      <vt:lpstr>Tokenización de las palabras</vt:lpstr>
      <vt:lpstr>Predecir partes del texto por cada token</vt:lpstr>
      <vt:lpstr>Lemmatización del texto</vt:lpstr>
      <vt:lpstr>Identificación de stop words</vt:lpstr>
      <vt:lpstr>Análisis de dependencia</vt:lpstr>
      <vt:lpstr>Reconocimiento de la entidad nombrada </vt:lpstr>
      <vt:lpstr>Resolución de la co-referencia</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Alvarez Mata, Luis C</dc:creator>
  <cp:keywords>CTPClassification=CTP_NT</cp:keywords>
  <cp:lastModifiedBy>Alvarez Mata, Luis C</cp:lastModifiedBy>
  <cp:revision>8</cp:revision>
  <dcterms:created xsi:type="dcterms:W3CDTF">2019-07-18T19:18:45Z</dcterms:created>
  <dcterms:modified xsi:type="dcterms:W3CDTF">2019-07-18T19:48:56Z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a36190c5-fede-491b-80a6-a0d973e9986a</vt:lpwstr>
  </property>
  <property fmtid="{D5CDD505-2E9C-101B-9397-08002B2CF9AE}" pid="3" name="CTP_TimeStamp">
    <vt:lpwstr>2019-07-18 19:48:56Z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