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0" r:id="rId7"/>
    <p:sldId id="267" r:id="rId8"/>
    <p:sldId id="268" r:id="rId9"/>
    <p:sldId id="266" r:id="rId10"/>
    <p:sldId id="269" r:id="rId11"/>
    <p:sldId id="261" r:id="rId12"/>
    <p:sldId id="270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82253"/>
  </p:normalViewPr>
  <p:slideViewPr>
    <p:cSldViewPr snapToGrid="0" snapToObjects="1">
      <p:cViewPr varScale="1">
        <p:scale>
          <a:sx n="126" d="100"/>
          <a:sy n="126" d="100"/>
        </p:scale>
        <p:origin x="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V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128A5-64BA-BE4E-9D8B-9D20628BC55E}" type="datetimeFigureOut">
              <a:rPr kumimoji="1" lang="ja-VN" altLang="en-US" smtClean="0"/>
              <a:t>07/03/2021</a:t>
            </a:fld>
            <a:endParaRPr kumimoji="1" lang="ja-V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V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V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FEBAF-6D9A-354A-858E-C61054403A93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257443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9957-01/806-3568/ncg_goldberg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9957-01/806-3568/ncg_goldberg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FEBAF-6D9A-354A-858E-C61054403A93}" type="slidenum">
              <a:rPr kumimoji="1" lang="ja-VN" altLang="en-US" smtClean="0"/>
              <a:t>9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192860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altLang="ja-V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https://docs.oracle.com/cd/E19957-01/806-3568/ncg_goldberg.html</a:t>
            </a:r>
            <a:r>
              <a:rPr lang="vi-VN" altLang="ja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ja-VN" altLang="ja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V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FEBAF-6D9A-354A-858E-C61054403A93}" type="slidenum">
              <a:rPr kumimoji="1" lang="ja-VN" altLang="en-US" smtClean="0"/>
              <a:t>11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24114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altLang="ja-V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https://docs.oracle.com/cd/E19957-01/806-3568/ncg_goldberg.html</a:t>
            </a:r>
            <a:r>
              <a:rPr lang="vi-VN" altLang="ja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ja-VN" altLang="ja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V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FEBAF-6D9A-354A-858E-C61054403A93}" type="slidenum">
              <a:rPr kumimoji="1" lang="ja-VN" altLang="en-US" smtClean="0"/>
              <a:t>12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126293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3/7/21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9957-01/806-3568/ncg_goldber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842B6-8D44-054F-9047-924673C1A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vi-VN" altLang="ja-VN" sz="8000" dirty="0"/>
              <a:t>Tìm hiểu kiến trúc số float</a:t>
            </a:r>
            <a:endParaRPr kumimoji="1" lang="ja-VN" altLang="en-US" sz="8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4104D0-576E-0A48-B01F-D41D391CF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vi-VN" altLang="ja-VN" dirty="0"/>
              <a:t>Author: HaiPham</a:t>
            </a:r>
          </a:p>
        </p:txBody>
      </p:sp>
    </p:spTree>
    <p:extLst>
      <p:ext uri="{BB962C8B-B14F-4D97-AF65-F5344CB8AC3E}">
        <p14:creationId xmlns:p14="http://schemas.microsoft.com/office/powerpoint/2010/main" val="348204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D9EF0-710B-324D-9764-3CD8FA66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VN" dirty="0"/>
              <a:t>Trừ hai số gần nhau</a:t>
            </a:r>
            <a:endParaRPr kumimoji="1" lang="ja-VN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42753D7-20B2-1741-908E-C4483CDB6FCE}"/>
              </a:ext>
            </a:extLst>
          </p:cNvPr>
          <p:cNvSpPr txBox="1">
            <a:spLocks/>
          </p:cNvSpPr>
          <p:nvPr/>
        </p:nvSpPr>
        <p:spPr>
          <a:xfrm>
            <a:off x="1069848" y="2424713"/>
            <a:ext cx="10058400" cy="394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VN" altLang="en-US" dirty="0"/>
          </a:p>
        </p:txBody>
      </p:sp>
    </p:spTree>
    <p:extLst>
      <p:ext uri="{BB962C8B-B14F-4D97-AF65-F5344CB8AC3E}">
        <p14:creationId xmlns:p14="http://schemas.microsoft.com/office/powerpoint/2010/main" val="172278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229D8-ADCA-CD4A-8171-122D112E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vi-VN" altLang="ja-VN" dirty="0"/>
              <a:t>Giới thiệu về </a:t>
            </a:r>
            <a:br>
              <a:rPr kumimoji="1" lang="vi-VN" altLang="ja-VN" dirty="0"/>
            </a:br>
            <a:r>
              <a:rPr kumimoji="1" lang="vi-VN" altLang="ja-VN" dirty="0"/>
              <a:t>ULP và Epsilon machine</a:t>
            </a:r>
            <a:endParaRPr kumimoji="1" lang="ja-V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F68C021-DD58-204C-BC94-D5B75CC28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altLang="ja-VN" dirty="0">
                    <a:hlinkClick r:id="rId3"/>
                  </a:rPr>
                  <a:t>Bài báo trên trang Oracle</a:t>
                </a:r>
                <a:r>
                  <a:rPr lang="vi-VN" altLang="ja-VN" dirty="0"/>
                  <a:t> có giới thiệu về đơn vị gọi là ULP(Unit in the last place) được tính bằng khoảng cách nhỏ nhất giữa 0 và một số bất kì nhỏ nhất mà máy tính có thể biểu diễn được(dựa hệ số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altLang="ja-VN"/>
                      <m:t>β</m:t>
                    </m:r>
                  </m:oMath>
                </a14:m>
                <a:r>
                  <a:rPr lang="vi-VN" altLang="ja-VN" dirty="0"/>
                  <a:t> và chuẩn hệ thống hiện tại sẽ biểu diễn được độ chính xác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altLang="ja-VN"/>
                      <m:t>p</m:t>
                    </m:r>
                  </m:oMath>
                </a14:m>
                <a:r>
                  <a:rPr lang="vi-VN" altLang="ja-VN" dirty="0"/>
                  <a:t> là bao nhiêu). Các giá trị x được biểu diễn dựa trên ulp được kí hiêu là Ulp(x), được biểu diễn như sau: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altLang="ja-VN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vi-VN" altLang="ja-VN">
                          <a:latin typeface="Cambria Math" panose="02040503050406030204" pitchFamily="18" charset="0"/>
                        </a:rPr>
                        <m:t>ulps</m:t>
                      </m:r>
                      <m:r>
                        <a:rPr lang="vi-VN" altLang="ja-V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ja-VN" altLang="ja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altLang="ja-VN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altLang="ja-VN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vi-VN" altLang="ja-V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ja-VN" altLang="ja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altLang="ja-VN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altLang="ja-V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altLang="ja-V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vi-VN" altLang="ja-V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altLang="ja-VN">
                          <a:latin typeface="Cambria Math" panose="02040503050406030204" pitchFamily="18" charset="0"/>
                        </a:rPr>
                        <m:t>hay</m:t>
                      </m:r>
                      <m:r>
                        <a:rPr lang="vi-VN" altLang="ja-V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altLang="ja-VN">
                          <a:latin typeface="Cambria Math" panose="02040503050406030204" pitchFamily="18" charset="0"/>
                        </a:rPr>
                        <m:t>ulp</m:t>
                      </m:r>
                      <m:d>
                        <m:dPr>
                          <m:ctrlPr>
                            <a:rPr lang="ja-VN" altLang="ja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altLang="ja-VN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vi-VN" altLang="ja-V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vi-VN" altLang="ja-VN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vi-VN" altLang="ja-V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ja-VN" altLang="ja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altLang="ja-VN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altLang="ja-VN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vi-VN" altLang="ja-V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ja-VN" altLang="ja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altLang="ja-VN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altLang="ja-V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altLang="ja-V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vi-VN" altLang="ja-VN" dirty="0"/>
              </a:p>
              <a:p>
                <a:r>
                  <a:rPr lang="vi-VN" altLang="ja-VN" dirty="0"/>
                  <a:t>Giá trị này được chặn bởi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VN" altLang="ja-V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altLang="ja-V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altLang="ja-V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ja-VN" altLang="ja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altLang="ja-VN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vi-VN" altLang="ja-V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vi-VN" altLang="ja-VN"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</m:sSup>
                    <m:r>
                      <a:rPr lang="vi-VN" altLang="ja-VN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ja-VN" altLang="ja-V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altLang="ja-V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altLang="ja-V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vi-VN" altLang="ja-VN">
                        <a:latin typeface="Cambria Math" panose="02040503050406030204" pitchFamily="18" charset="0"/>
                      </a:rPr>
                      <m:t>ulps</m:t>
                    </m:r>
                    <m:r>
                      <a:rPr lang="vi-VN" altLang="ja-VN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ja-VN" altLang="ja-V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altLang="ja-VN">
                            <a:latin typeface="Cambria Math" panose="02040503050406030204" pitchFamily="18" charset="0"/>
                          </a:rPr>
                          <m:t>β</m:t>
                        </m:r>
                      </m:num>
                      <m:den>
                        <m:r>
                          <a:rPr lang="vi-VN" altLang="ja-V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ja-VN" altLang="ja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altLang="ja-VN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vi-VN" altLang="ja-V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vi-VN" altLang="ja-VN"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</m:sSup>
                  </m:oMath>
                </a14:m>
                <a:endParaRPr lang="vi-VN" altLang="ja-VN" dirty="0"/>
              </a:p>
              <a:p>
                <a:r>
                  <a:rPr lang="vi-VN" altLang="ja-VN" dirty="0"/>
                  <a:t>Giá trị chặn trên của biểu thức được giới hạn bởi một lượng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altLang="ja-VN"/>
                      <m:t>ε</m:t>
                    </m:r>
                    <m:r>
                      <a:rPr lang="vi-VN" altLang="ja-VN"/>
                      <m:t>=</m:t>
                    </m:r>
                    <m:f>
                      <m:fPr>
                        <m:ctrlPr>
                          <a:rPr lang="ja-VN" altLang="ja-VN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altLang="ja-VN"/>
                          <m:t>β</m:t>
                        </m:r>
                      </m:num>
                      <m:den>
                        <m:r>
                          <a:rPr lang="vi-VN" altLang="ja-VN"/>
                          <m:t>2</m:t>
                        </m:r>
                      </m:den>
                    </m:f>
                    <m:sSup>
                      <m:sSupPr>
                        <m:ctrlPr>
                          <a:rPr lang="ja-VN" altLang="ja-VN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altLang="ja-VN"/>
                          <m:t>β</m:t>
                        </m:r>
                      </m:e>
                      <m:sup>
                        <m:r>
                          <a:rPr lang="vi-VN" altLang="ja-VN" i="1"/>
                          <m:t>−</m:t>
                        </m:r>
                        <m:r>
                          <m:rPr>
                            <m:sty m:val="p"/>
                          </m:rPr>
                          <a:rPr lang="vi-VN" altLang="ja-VN"/>
                          <m:t>p</m:t>
                        </m:r>
                      </m:sup>
                    </m:sSup>
                  </m:oMath>
                </a14:m>
                <a:r>
                  <a:rPr lang="vi-VN" altLang="ja-V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altLang="ja-VN"/>
                      <m:t>ε</m:t>
                    </m:r>
                  </m:oMath>
                </a14:m>
                <a:r>
                  <a:rPr lang="vi-VN" altLang="ja-VN" dirty="0"/>
                  <a:t> được gọi là hệ số </a:t>
                </a:r>
                <a:r>
                  <a:rPr lang="vi-VN" altLang="ja-VN" b="1" dirty="0"/>
                  <a:t>epsilon machine.</a:t>
                </a:r>
                <a:endParaRPr lang="ja-VN" altLang="ja-VN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F68C021-DD58-204C-BC94-D5B75CC28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78" t="-1563"/>
                </a:stretch>
              </a:blipFill>
            </p:spPr>
            <p:txBody>
              <a:bodyPr/>
              <a:lstStyle/>
              <a:p>
                <a:r>
                  <a:rPr lang="ja-V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25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3C229D8-ADCA-CD4A-8171-122D112E50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kumimoji="1" lang="vi-VN" altLang="ja-VN" dirty="0"/>
                  <a:t>Cách biểu diễn một sai số theo ULP và số</a:t>
                </a:r>
                <a14:m>
                  <m:oMath xmlns:m="http://schemas.openxmlformats.org/officeDocument/2006/math">
                    <m:r>
                      <a:rPr lang="vi-VN" altLang="ja-V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altLang="ja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ja-VN" altLang="ja-VN" dirty="0">
                    <a:effectLst/>
                  </a:rPr>
                  <a:t> </a:t>
                </a:r>
                <a:endParaRPr kumimoji="1" lang="ja-VN" altLang="en-US" dirty="0"/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3C229D8-ADCA-CD4A-8171-122D112E5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V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93CCD6C4-956E-D140-8065-9B88E5AC5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33" y="2128975"/>
            <a:ext cx="8549133" cy="424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F4BE4-3DD7-5441-8D92-580ED34F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vi-VN" altLang="ja-VN" sz="4000" dirty="0"/>
              <a:t>Kỹ thuật GRS để </a:t>
            </a:r>
            <a:br>
              <a:rPr kumimoji="1" lang="vi-VN" altLang="ja-VN" sz="4000" dirty="0"/>
            </a:br>
            <a:r>
              <a:rPr kumimoji="1" lang="vi-VN" altLang="ja-VN" sz="4000" dirty="0"/>
              <a:t>tránh sai số trong tính toán</a:t>
            </a:r>
            <a:endParaRPr kumimoji="1" lang="ja-VN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DF33FF-5670-AC48-B2F5-041E5CC7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764024"/>
            <a:ext cx="10058400" cy="1609344"/>
          </a:xfrm>
        </p:spPr>
        <p:txBody>
          <a:bodyPr/>
          <a:lstStyle/>
          <a:p>
            <a:r>
              <a:rPr lang="vi-VN" altLang="ja-VN" dirty="0"/>
              <a:t>Trong quá trình tính toán 3 bit GRS sẽ được thêm vào như bên dưới như những nhân tố trung gian để đảm bảo độ chính xác của phép tính. </a:t>
            </a:r>
          </a:p>
          <a:p>
            <a:r>
              <a:rPr lang="vi-VN" altLang="ja-VN" dirty="0"/>
              <a:t>Sau khi quá trình tính toán kết thúc, các bit này sẽ được huỷ đi nhằm giảm thiểu chi phí phần cứng.</a:t>
            </a:r>
            <a:endParaRPr kumimoji="1" lang="ja-VN" altLang="en-US" dirty="0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12DC689B-6EEB-024A-881C-0C560A1B4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28" y="2172998"/>
            <a:ext cx="9670344" cy="18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6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08C543-BD3B-8F41-94E0-0DFE2193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vi-VN" altLang="ja-VN" dirty="0"/>
              <a:t>Kết quả khảo sát sai số và đánh giá</a:t>
            </a:r>
            <a:endParaRPr kumimoji="1" lang="ja-V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21E970-41B9-9844-AFD9-5A9FC433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VN" altLang="en-US" dirty="0"/>
          </a:p>
        </p:txBody>
      </p:sp>
    </p:spTree>
    <p:extLst>
      <p:ext uri="{BB962C8B-B14F-4D97-AF65-F5344CB8AC3E}">
        <p14:creationId xmlns:p14="http://schemas.microsoft.com/office/powerpoint/2010/main" val="188549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3991E1-21DD-F94D-AE37-2D151EFB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3196076" cy="54072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vi-VN" altLang="ja-VN" sz="10000" dirty="0"/>
              <a:t>Q&amp;A</a:t>
            </a:r>
            <a:endParaRPr kumimoji="1" lang="ja-VN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47748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D95E4-160C-E949-85D0-AF832FB4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VN" dirty="0"/>
              <a:t>Nội dung</a:t>
            </a:r>
            <a:endParaRPr kumimoji="1" lang="ja-V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EF2F0F-19AA-124F-99F9-40768E75B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vi-VN" altLang="ja-VN" dirty="0"/>
              <a:t>Giới thiệu về số thực</a:t>
            </a:r>
          </a:p>
          <a:p>
            <a:r>
              <a:rPr kumimoji="1" lang="vi-VN" altLang="ja-VN" dirty="0"/>
              <a:t>Cấu trúc số thực chuẩn IEEE-754</a:t>
            </a:r>
          </a:p>
          <a:p>
            <a:r>
              <a:rPr kumimoji="1" lang="vi-VN" altLang="ja-VN" dirty="0"/>
              <a:t>Sự mất mát thông tin của số thực</a:t>
            </a:r>
          </a:p>
          <a:p>
            <a:r>
              <a:rPr kumimoji="1" lang="vi-VN" altLang="ja-VN" dirty="0"/>
              <a:t>Giới thiệu về ULP và Epsilon machine</a:t>
            </a:r>
          </a:p>
          <a:p>
            <a:r>
              <a:rPr kumimoji="1" lang="vi-VN" altLang="ja-VN" dirty="0"/>
              <a:t>Biện pháp mà chuẩn IEEE-754 áp dụng để tránh sai số</a:t>
            </a:r>
          </a:p>
          <a:p>
            <a:r>
              <a:rPr kumimoji="1" lang="vi-VN" altLang="ja-VN" dirty="0"/>
              <a:t>Kết quả khảo sát sai số và đánh giá</a:t>
            </a:r>
            <a:endParaRPr kumimoji="1" lang="ja-VN" altLang="en-US" dirty="0"/>
          </a:p>
        </p:txBody>
      </p:sp>
    </p:spTree>
    <p:extLst>
      <p:ext uri="{BB962C8B-B14F-4D97-AF65-F5344CB8AC3E}">
        <p14:creationId xmlns:p14="http://schemas.microsoft.com/office/powerpoint/2010/main" val="7948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7BB5A-D3A7-9343-B34F-1AFF8221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VN" dirty="0"/>
              <a:t>Giới thiệu về số thực</a:t>
            </a:r>
            <a:endParaRPr kumimoji="1" lang="ja-V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1C5875-8CB6-DB49-BA0A-E7E3A0EB5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VN" altLang="en-US" dirty="0"/>
          </a:p>
        </p:txBody>
      </p:sp>
    </p:spTree>
    <p:extLst>
      <p:ext uri="{BB962C8B-B14F-4D97-AF65-F5344CB8AC3E}">
        <p14:creationId xmlns:p14="http://schemas.microsoft.com/office/powerpoint/2010/main" val="132865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7DE97-9D82-F14C-ADF0-A613B469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pPr algn="ctr"/>
            <a:r>
              <a:rPr kumimoji="1" lang="vi-VN" altLang="ja-VN" sz="3600" dirty="0"/>
              <a:t>Cấu trúc số thực chuẩn IEEE-754</a:t>
            </a:r>
            <a:endParaRPr kumimoji="1" lang="ja-VN" altLang="en-US" sz="3600" dirty="0"/>
          </a:p>
        </p:txBody>
      </p:sp>
      <p:pic>
        <p:nvPicPr>
          <p:cNvPr id="5" name="コンテンツ プレースホルダー 4" descr="タイムライン&#10;&#10;自動的に生成された説明">
            <a:extLst>
              <a:ext uri="{FF2B5EF4-FFF2-40B4-BE49-F238E27FC236}">
                <a16:creationId xmlns:a16="http://schemas.microsoft.com/office/drawing/2014/main" id="{AC690E62-3D4E-D743-9F84-30BEF1F62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9"/>
          <a:stretch/>
        </p:blipFill>
        <p:spPr>
          <a:xfrm>
            <a:off x="633999" y="640080"/>
            <a:ext cx="6912217" cy="55881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76B30579-A12C-442B-B55B-4B2560DC5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5805" y="2121408"/>
                <a:ext cx="3677263" cy="4092579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Kiến </a:t>
                </a:r>
                <a:r>
                  <a:rPr lang="en-US" sz="1600" dirty="0" err="1"/>
                  <a:t>trúc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chung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gồm</a:t>
                </a:r>
                <a:r>
                  <a:rPr lang="en-US" sz="1600" dirty="0"/>
                  <a:t> 3 </a:t>
                </a:r>
                <a:r>
                  <a:rPr lang="en-US" sz="1600" dirty="0" err="1"/>
                  <a:t>phần</a:t>
                </a:r>
                <a:r>
                  <a:rPr lang="en-US" sz="1600" dirty="0"/>
                  <a:t>:</a:t>
                </a:r>
                <a:endParaRPr lang="en-US" sz="1400" dirty="0"/>
              </a:p>
              <a:p>
                <a:pPr lvl="1"/>
                <a:r>
                  <a:rPr lang="vi-VN" altLang="ja-VN" sz="1400" dirty="0"/>
                  <a:t>S: bit dùng xác định dấu (0: dương, 1: âm).</a:t>
                </a:r>
                <a:endParaRPr lang="ja-VN" altLang="ja-VN" sz="1400" dirty="0"/>
              </a:p>
              <a:p>
                <a:pPr lvl="1"/>
                <a:r>
                  <a:rPr lang="vi-VN" altLang="ja-VN" sz="1400" dirty="0"/>
                  <a:t>E: phần số mũ Exponent.</a:t>
                </a:r>
                <a:endParaRPr lang="ja-VN" altLang="ja-VN" sz="1400" dirty="0"/>
              </a:p>
              <a:p>
                <a:pPr lvl="1"/>
                <a:r>
                  <a:rPr lang="vi-VN" altLang="ja-VN" sz="1400" dirty="0"/>
                  <a:t>F: Phần định trị.</a:t>
                </a:r>
                <a:endParaRPr lang="ja-VN" altLang="ja-VN" sz="1400" dirty="0"/>
              </a:p>
              <a:p>
                <a:pPr lvl="1"/>
                <a:endParaRPr lang="en-US" sz="1400" dirty="0"/>
              </a:p>
              <a:p>
                <a:r>
                  <a:rPr lang="en-US" sz="1600" dirty="0" err="1"/>
                  <a:t>Công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thức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chung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để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biểu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diễn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một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số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thực</a:t>
                </a:r>
                <a:endParaRPr lang="en-US" sz="1600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ja-VN" altLang="ja-VN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ja-VN" altLang="ja-VN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</m:ctrlPr>
                          </m:dPr>
                          <m:e>
                            <m:r>
                              <a:rPr lang="vi-VN" altLang="ja-VN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vi-VN" altLang="ja-VN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𝑠</m:t>
                        </m:r>
                      </m:sup>
                    </m:sSup>
                    <m:r>
                      <a:rPr lang="vi-VN" altLang="ja-VN" i="1"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× </m:t>
                    </m:r>
                    <m:sSup>
                      <m:sSupPr>
                        <m:ctrlPr>
                          <a:rPr lang="ja-VN" altLang="ja-VN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</m:ctrlPr>
                      </m:sSupPr>
                      <m:e>
                        <m:r>
                          <a:rPr lang="vi-VN" altLang="ja-VN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ja-VN" altLang="ja-VN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</m:ctrlPr>
                          </m:dPr>
                          <m:e>
                            <m:r>
                              <a:rPr lang="vi-VN" altLang="ja-VN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𝐸</m:t>
                            </m:r>
                            <m:r>
                              <a:rPr lang="vi-VN" altLang="ja-VN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−</m:t>
                            </m:r>
                            <m:r>
                              <a:rPr lang="vi-VN" altLang="ja-VN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𝑏𝑖𝑎𝑠</m:t>
                            </m:r>
                          </m:e>
                        </m:d>
                      </m:sup>
                    </m:sSup>
                    <m:r>
                      <a:rPr lang="vi-VN" altLang="ja-VN" i="1"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× </m:t>
                    </m:r>
                    <m:d>
                      <m:dPr>
                        <m:ctrlPr>
                          <a:rPr lang="ja-VN" altLang="ja-VN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</m:ctrlPr>
                      </m:dPr>
                      <m:e>
                        <m:r>
                          <a:rPr lang="vi-VN" altLang="ja-VN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1</m:t>
                        </m:r>
                        <m:r>
                          <a:rPr lang="vi-VN" altLang="ja-VN" b="0" i="0" smtClean="0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vi-VN" altLang="ja-VN"/>
                          <m:t>M</m:t>
                        </m:r>
                      </m:e>
                    </m:d>
                  </m:oMath>
                </a14:m>
                <a:r>
                  <a:rPr lang="ja-VN" altLang="ja-VN" sz="1400" dirty="0">
                    <a:effectLst/>
                  </a:rPr>
                  <a:t> </a:t>
                </a:r>
                <a:endParaRPr lang="en-US" altLang="ja-VN" sz="1400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vi-VN" altLang="ja-VN" i="1"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𝑀</m:t>
                    </m:r>
                    <m:r>
                      <a:rPr lang="vi-VN" altLang="ja-VN" i="1"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m:t>=</m:t>
                    </m:r>
                    <m:f>
                      <m:fPr>
                        <m:ctrlPr>
                          <a:rPr lang="ja-VN" altLang="ja-VN" i="1">
                            <a:effectLst>
                              <a:outerShdw blurRad="38100" dist="19050" dir="2700000" algn="tl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ja-VN" altLang="ja-VN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</m:ctrlPr>
                          </m:naryPr>
                          <m:sub>
                            <m:r>
                              <a:rPr lang="vi-VN" altLang="ja-VN" b="1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𝒊</m:t>
                            </m:r>
                            <m:r>
                              <a:rPr lang="vi-VN" altLang="ja-VN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=</m:t>
                            </m:r>
                            <m:r>
                              <a:rPr lang="vi-VN" altLang="ja-VN" b="1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𝟎</m:t>
                            </m:r>
                          </m:sub>
                          <m:sup>
                            <m:r>
                              <a:rPr lang="vi-VN" altLang="ja-VN" b="1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𝒑</m:t>
                            </m:r>
                            <m:r>
                              <a:rPr lang="vi-VN" altLang="ja-VN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−</m:t>
                            </m:r>
                            <m:r>
                              <a:rPr lang="vi-VN" altLang="ja-VN" b="1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𝟏</m:t>
                            </m:r>
                          </m:sup>
                          <m:e>
                            <m:sSub>
                              <m:sSubPr>
                                <m:ctrlPr>
                                  <a:rPr lang="ja-VN" altLang="ja-VN" i="1">
                                    <a:effectLst>
                                      <a:outerShdw blurRad="38100" dist="19050" dir="2700000" algn="tl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rPr>
                                </m:ctrlPr>
                              </m:sSubPr>
                              <m:e>
                                <m:r>
                                  <a:rPr lang="vi-VN" altLang="ja-VN" b="1" i="1">
                                    <a:effectLst>
                                      <a:outerShdw blurRad="38100" dist="19050" dir="2700000" algn="tl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vi-VN" altLang="ja-VN" b="1" i="1">
                                    <a:effectLst>
                                      <a:outerShdw blurRad="38100" dist="19050" dir="2700000" algn="tl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rPr>
                                  <m:t>𝒊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ja-VN" altLang="ja-VN" i="1">
                                    <a:effectLst>
                                      <a:outerShdw blurRad="38100" dist="19050" dir="2700000" algn="tl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rPr>
                                </m:ctrlPr>
                              </m:sSupPr>
                              <m:e>
                                <m:r>
                                  <a:rPr lang="vi-VN" altLang="ja-VN" b="1" i="1">
                                    <a:effectLst>
                                      <a:outerShdw blurRad="38100" dist="19050" dir="2700000" algn="tl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vi-VN" altLang="ja-VN" b="1" i="1">
                                    <a:effectLst>
                                      <a:outerShdw blurRad="38100" dist="19050" dir="2700000" algn="tl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rPr>
                                  <m:t>𝒊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ja-VN" altLang="ja-VN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</m:ctrlPr>
                          </m:sSupPr>
                          <m:e>
                            <m:r>
                              <a:rPr lang="vi-VN" altLang="ja-VN" b="1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𝟐</m:t>
                            </m:r>
                          </m:e>
                          <m:sup>
                            <m:r>
                              <a:rPr lang="vi-VN" altLang="ja-VN" b="1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𝒑</m:t>
                            </m:r>
                            <m:r>
                              <a:rPr lang="vi-VN" altLang="ja-VN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−</m:t>
                            </m:r>
                            <m:r>
                              <a:rPr lang="vi-VN" altLang="ja-VN" b="1" i="1">
                                <a:effectLst>
                                  <a:outerShdw blurRad="38100" dist="19050" dir="2700000" algn="tl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𝟏</m:t>
                            </m:r>
                          </m:sup>
                        </m:sSup>
                      </m:den>
                    </m:f>
                  </m:oMath>
                </a14:m>
                <a:r>
                  <a:rPr lang="ja-VN" altLang="ja-VN" sz="1600" dirty="0">
                    <a:effectLst/>
                  </a:rPr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76B30579-A12C-442B-B55B-4B2560DC5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5805" y="2121408"/>
                <a:ext cx="3677263" cy="4092579"/>
              </a:xfrm>
              <a:blipFill>
                <a:blip r:embed="rId3"/>
                <a:stretch>
                  <a:fillRect l="-344" t="-1238" r="-1031"/>
                </a:stretch>
              </a:blipFill>
            </p:spPr>
            <p:txBody>
              <a:bodyPr/>
              <a:lstStyle/>
              <a:p>
                <a:r>
                  <a:rPr lang="ja-V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70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73DABF-B087-D545-A7E8-CA315904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2090870"/>
            <a:ext cx="3864075" cy="267625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kumimoji="1" lang="vi-VN" altLang="ja-VN" sz="2500" dirty="0"/>
              <a:t>Ví dụ </a:t>
            </a:r>
            <a:br>
              <a:rPr kumimoji="1" lang="vi-VN" altLang="ja-VN" sz="2500" dirty="0"/>
            </a:br>
            <a:r>
              <a:rPr kumimoji="1" lang="vi-VN" altLang="ja-VN" sz="2500" dirty="0"/>
              <a:t>về cách chuyển đổi qua lại giữa </a:t>
            </a:r>
            <a:br>
              <a:rPr kumimoji="1" lang="vi-VN" altLang="ja-VN" sz="2500" dirty="0"/>
            </a:br>
            <a:r>
              <a:rPr kumimoji="1" lang="vi-VN" altLang="ja-VN" sz="2500" dirty="0"/>
              <a:t>các hệ số</a:t>
            </a:r>
            <a:endParaRPr kumimoji="1" lang="ja-VN" altLang="en-US" sz="2500" dirty="0"/>
          </a:p>
        </p:txBody>
      </p:sp>
      <p:pic>
        <p:nvPicPr>
          <p:cNvPr id="7" name="コンテンツ プレースホルダー 6" descr="テキスト, テーブル&#10;&#10;中程度の精度で自動的に生成された説明">
            <a:extLst>
              <a:ext uri="{FF2B5EF4-FFF2-40B4-BE49-F238E27FC236}">
                <a16:creationId xmlns:a16="http://schemas.microsoft.com/office/drawing/2014/main" id="{3FB63B48-EFAE-C145-98DC-415C61D48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8" y="3674569"/>
            <a:ext cx="6873365" cy="278371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2" name="図 11" descr="テーブル&#10;&#10;自動的に生成された説明">
            <a:extLst>
              <a:ext uri="{FF2B5EF4-FFF2-40B4-BE49-F238E27FC236}">
                <a16:creationId xmlns:a16="http://schemas.microsoft.com/office/drawing/2014/main" id="{306EBDD5-5403-B141-B4CA-1A54DF15C0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50" y="399719"/>
            <a:ext cx="4159019" cy="327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D9EF0-710B-324D-9764-3CD8FA66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vi-VN" altLang="ja-VN" dirty="0"/>
              <a:t>Sự mất mát thông tin của số thực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19A543B-FE65-D94A-AA83-4BA6365B0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076220"/>
                <a:ext cx="10058400" cy="1545870"/>
              </a:xfrm>
            </p:spPr>
            <p:txBody>
              <a:bodyPr/>
              <a:lstStyle/>
              <a:p>
                <a:r>
                  <a:rPr lang="vi-VN" altLang="ja-VN" dirty="0"/>
                  <a:t>Do không phải giá trị bất kì nào cũng có thể biểu diễn được trên máy tính. </a:t>
                </a:r>
              </a:p>
              <a:p>
                <a:r>
                  <a:rPr lang="vi-VN" altLang="ja-VN" dirty="0"/>
                  <a:t>Cho nên với một giá trị x bất kì cần biểu diễn, ta sẽ tìm được hai giá trị a và b trên máy gần x nhất thoả điều kiện </a:t>
                </a:r>
                <a14:m>
                  <m:oMath xmlns:m="http://schemas.openxmlformats.org/officeDocument/2006/math">
                    <m:r>
                      <a:rPr lang="vi-VN" altLang="ja-VN" i="1"/>
                      <m:t>𝑎</m:t>
                    </m:r>
                    <m:r>
                      <a:rPr lang="vi-VN" altLang="ja-VN" i="1"/>
                      <m:t>≤</m:t>
                    </m:r>
                    <m:r>
                      <a:rPr lang="vi-VN" altLang="ja-VN" i="1"/>
                      <m:t>𝑥</m:t>
                    </m:r>
                    <m:r>
                      <a:rPr lang="vi-VN" altLang="ja-VN" i="1"/>
                      <m:t>≤</m:t>
                    </m:r>
                    <m:r>
                      <a:rPr lang="vi-VN" altLang="ja-VN" i="1"/>
                      <m:t>𝑏</m:t>
                    </m:r>
                  </m:oMath>
                </a14:m>
                <a:r>
                  <a:rPr lang="vi-VN" altLang="ja-VN" dirty="0"/>
                  <a:t> và </a:t>
                </a:r>
                <a14:m>
                  <m:oMath xmlns:m="http://schemas.openxmlformats.org/officeDocument/2006/math">
                    <m:r>
                      <a:rPr lang="vi-VN" altLang="ja-VN" i="1"/>
                      <m:t>𝑥</m:t>
                    </m:r>
                  </m:oMath>
                </a14:m>
                <a:r>
                  <a:rPr lang="vi-VN" altLang="ja-VN" dirty="0"/>
                  <a:t> sẽ được biểu diễn bằng giá trị này.</a:t>
                </a:r>
              </a:p>
              <a:p>
                <a:pPr marL="0" indent="0">
                  <a:buNone/>
                </a:pPr>
                <a:r>
                  <a:rPr lang="vi-VN" altLang="ja-VN" dirty="0"/>
                  <a:t>=&gt; lúc này mất mát thông tin sẽ xảy ra.</a:t>
                </a:r>
                <a:r>
                  <a:rPr lang="ja-VN" altLang="ja-VN" dirty="0">
                    <a:effectLst/>
                  </a:rPr>
                  <a:t> </a:t>
                </a:r>
                <a:endParaRPr kumimoji="1" lang="ja-VN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19A543B-FE65-D94A-AA83-4BA6365B0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076220"/>
                <a:ext cx="10058400" cy="1545870"/>
              </a:xfrm>
              <a:blipFill>
                <a:blip r:embed="rId2"/>
                <a:stretch>
                  <a:fillRect l="-631" t="-4065" b="-4065"/>
                </a:stretch>
              </a:blipFill>
            </p:spPr>
            <p:txBody>
              <a:bodyPr/>
              <a:lstStyle/>
              <a:p>
                <a:r>
                  <a:rPr lang="ja-V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42753D7-20B2-1741-908E-C4483CDB6FCE}"/>
              </a:ext>
            </a:extLst>
          </p:cNvPr>
          <p:cNvSpPr txBox="1">
            <a:spLocks/>
          </p:cNvSpPr>
          <p:nvPr/>
        </p:nvSpPr>
        <p:spPr>
          <a:xfrm>
            <a:off x="1066800" y="4102962"/>
            <a:ext cx="10058400" cy="200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altLang="ja-VN" dirty="0"/>
              <a:t>Mất mát thông tin phát sinh trong quá trình lưu trữ (Rounding and truncate error).</a:t>
            </a:r>
            <a:endParaRPr lang="ja-VN" altLang="ja-VN" dirty="0"/>
          </a:p>
          <a:p>
            <a:r>
              <a:rPr lang="vi-VN" altLang="ja-VN" dirty="0"/>
              <a:t>Biểu diễn số thực trên máy tính.</a:t>
            </a:r>
            <a:endParaRPr lang="ja-VN" altLang="ja-VN" dirty="0"/>
          </a:p>
          <a:p>
            <a:r>
              <a:rPr lang="vi-VN" altLang="ja-VN" dirty="0"/>
              <a:t>Ép kiểu dữ liệu.</a:t>
            </a:r>
            <a:endParaRPr lang="ja-VN" altLang="ja-VN" dirty="0"/>
          </a:p>
          <a:p>
            <a:r>
              <a:rPr lang="vi-VN" altLang="ja-VN" dirty="0"/>
              <a:t>Làm tròn số.</a:t>
            </a:r>
            <a:endParaRPr lang="ja-VN" altLang="ja-VN" dirty="0"/>
          </a:p>
          <a:p>
            <a:endParaRPr kumimoji="1" lang="ja-VN" altLang="en-US" dirty="0"/>
          </a:p>
        </p:txBody>
      </p:sp>
    </p:spTree>
    <p:extLst>
      <p:ext uri="{BB962C8B-B14F-4D97-AF65-F5344CB8AC3E}">
        <p14:creationId xmlns:p14="http://schemas.microsoft.com/office/powerpoint/2010/main" val="175729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D9EF0-710B-324D-9764-3CD8FA66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vi-VN" altLang="ja-VN" dirty="0"/>
              <a:t>Đánh giá độ lỗi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19A543B-FE65-D94A-AA83-4BA6365B0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076220"/>
                <a:ext cx="10058400" cy="1155252"/>
              </a:xfrm>
            </p:spPr>
            <p:txBody>
              <a:bodyPr/>
              <a:lstStyle/>
              <a:p>
                <a:r>
                  <a:rPr lang="vi-VN" altLang="ja-VN" dirty="0"/>
                  <a:t>Rounding Error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ja-VN" altLang="ja-VN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altLang="ja-VN"/>
                          <m:t>Real</m:t>
                        </m:r>
                        <m:r>
                          <a:rPr lang="vi-VN" altLang="ja-VN"/>
                          <m:t> </m:t>
                        </m:r>
                        <m:r>
                          <m:rPr>
                            <m:sty m:val="p"/>
                          </m:rPr>
                          <a:rPr lang="vi-VN" altLang="ja-VN"/>
                          <m:t>Number</m:t>
                        </m:r>
                        <m:r>
                          <a:rPr lang="vi-VN" altLang="ja-VN" i="1"/>
                          <m:t>−</m:t>
                        </m:r>
                        <m:r>
                          <a:rPr lang="vi-VN" altLang="ja-VN"/>
                          <m:t> </m:t>
                        </m:r>
                        <m:r>
                          <m:rPr>
                            <m:sty m:val="p"/>
                          </m:rPr>
                          <a:rPr lang="vi-VN" altLang="ja-VN"/>
                          <m:t>Presented</m:t>
                        </m:r>
                        <m:r>
                          <a:rPr lang="vi-VN" altLang="ja-VN"/>
                          <m:t> </m:t>
                        </m:r>
                        <m:r>
                          <m:rPr>
                            <m:sty m:val="p"/>
                          </m:rPr>
                          <a:rPr lang="vi-VN" altLang="ja-VN"/>
                          <m:t>Number</m:t>
                        </m:r>
                      </m:e>
                    </m:d>
                  </m:oMath>
                </a14:m>
                <a:endParaRPr lang="ja-VN" altLang="ja-VN" dirty="0"/>
              </a:p>
              <a:p>
                <a:r>
                  <a:rPr lang="vi-VN" altLang="ja-VN" dirty="0"/>
                  <a:t>Relative Error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ja-VN" altLang="ja-VN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altLang="ja-VN"/>
                          <m:t>Rounding</m:t>
                        </m:r>
                        <m:r>
                          <a:rPr lang="vi-VN" altLang="ja-VN"/>
                          <m:t> </m:t>
                        </m:r>
                        <m:r>
                          <m:rPr>
                            <m:sty m:val="p"/>
                          </m:rPr>
                          <a:rPr lang="vi-VN" altLang="ja-VN"/>
                          <m:t>Error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altLang="ja-VN"/>
                          <m:t>Real</m:t>
                        </m:r>
                        <m:r>
                          <a:rPr lang="vi-VN" altLang="ja-VN"/>
                          <m:t> </m:t>
                        </m:r>
                        <m:r>
                          <m:rPr>
                            <m:sty m:val="p"/>
                          </m:rPr>
                          <a:rPr lang="vi-VN" altLang="ja-VN"/>
                          <m:t>Number</m:t>
                        </m:r>
                      </m:den>
                    </m:f>
                  </m:oMath>
                </a14:m>
                <a:endParaRPr lang="ja-VN" altLang="ja-VN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19A543B-FE65-D94A-AA83-4BA6365B0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076220"/>
                <a:ext cx="10058400" cy="1155252"/>
              </a:xfrm>
              <a:blipFill>
                <a:blip r:embed="rId2"/>
                <a:stretch>
                  <a:fillRect l="-378" t="-5435"/>
                </a:stretch>
              </a:blipFill>
            </p:spPr>
            <p:txBody>
              <a:bodyPr/>
              <a:lstStyle/>
              <a:p>
                <a:r>
                  <a:rPr lang="ja-V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2199248E-ABC8-3D40-80AE-73199F050975}"/>
              </a:ext>
            </a:extLst>
          </p:cNvPr>
          <p:cNvSpPr txBox="1">
            <a:spLocks/>
          </p:cNvSpPr>
          <p:nvPr/>
        </p:nvSpPr>
        <p:spPr>
          <a:xfrm>
            <a:off x="1066800" y="3626529"/>
            <a:ext cx="10058400" cy="1155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altLang="ja-VN" dirty="0"/>
              <a:t>Tuỳ trường hợp mà ta nên sử dụng cách đánh giá sao cho phù hợp</a:t>
            </a:r>
            <a:r>
              <a:rPr lang="ja-VN" altLang="ja-VN" dirty="0"/>
              <a:t> </a:t>
            </a:r>
            <a:endParaRPr lang="vi-VN" altLang="ja-VN" dirty="0"/>
          </a:p>
          <a:p>
            <a:r>
              <a:rPr lang="vi-VN" altLang="ja-VN" dirty="0"/>
              <a:t>Rounding Error thích hợp cho đánh giá các giá trị cùng 1 tiêu chuẩn. </a:t>
            </a:r>
            <a:endParaRPr lang="ja-VN" altLang="ja-VN" dirty="0"/>
          </a:p>
          <a:p>
            <a:r>
              <a:rPr lang="vi-VN" altLang="ja-VN" dirty="0"/>
              <a:t>Relative Error đánh giá dữ liệu dựa trên các tiêu chuẩn khác nhau</a:t>
            </a:r>
            <a:endParaRPr lang="ja-VN" altLang="ja-VN" dirty="0"/>
          </a:p>
        </p:txBody>
      </p:sp>
    </p:spTree>
    <p:extLst>
      <p:ext uri="{BB962C8B-B14F-4D97-AF65-F5344CB8AC3E}">
        <p14:creationId xmlns:p14="http://schemas.microsoft.com/office/powerpoint/2010/main" val="231675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D9EF0-710B-324D-9764-3CD8FA66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vi-VN" altLang="ja-VN" dirty="0"/>
              <a:t>Một số trường hợp gây ra mất mát thông tin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42753D7-20B2-1741-908E-C4483CDB6FCE}"/>
              </a:ext>
            </a:extLst>
          </p:cNvPr>
          <p:cNvSpPr txBox="1">
            <a:spLocks/>
          </p:cNvSpPr>
          <p:nvPr/>
        </p:nvSpPr>
        <p:spPr>
          <a:xfrm>
            <a:off x="1069848" y="2424713"/>
            <a:ext cx="10058400" cy="1774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altLang="ja-VN" dirty="0"/>
              <a:t>Mất mát thông tin phát sinh trong quá trình làm tròn số (Rounding and truncate error).</a:t>
            </a:r>
            <a:endParaRPr lang="ja-VN" altLang="ja-VN" dirty="0"/>
          </a:p>
          <a:p>
            <a:r>
              <a:rPr lang="vi-VN" altLang="ja-VN" dirty="0"/>
              <a:t>Ép kiểu dữ liệu.</a:t>
            </a:r>
          </a:p>
          <a:p>
            <a:r>
              <a:rPr lang="vi-VN" altLang="ja-VN" dirty="0"/>
              <a:t>Cộng hai số quá khác biệt về phần mũ.</a:t>
            </a:r>
            <a:endParaRPr lang="ja-VN" altLang="ja-VN" dirty="0"/>
          </a:p>
          <a:p>
            <a:r>
              <a:rPr kumimoji="1" lang="vi-VN" altLang="ja-VN" dirty="0"/>
              <a:t>Trừ hai số gần nhau.</a:t>
            </a:r>
            <a:endParaRPr kumimoji="1" lang="ja-VN" altLang="en-US" dirty="0"/>
          </a:p>
        </p:txBody>
      </p:sp>
    </p:spTree>
    <p:extLst>
      <p:ext uri="{BB962C8B-B14F-4D97-AF65-F5344CB8AC3E}">
        <p14:creationId xmlns:p14="http://schemas.microsoft.com/office/powerpoint/2010/main" val="224907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D9EF0-710B-324D-9764-3CD8FA66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altLang="ja-VN" dirty="0"/>
              <a:t>Cộng hai số </a:t>
            </a:r>
            <a:br>
              <a:rPr lang="vi-VN" altLang="ja-VN" dirty="0"/>
            </a:br>
            <a:r>
              <a:rPr lang="vi-VN" altLang="ja-VN" dirty="0"/>
              <a:t>quá khác biệt về phần mũ</a:t>
            </a:r>
            <a:endParaRPr kumimoji="1" lang="vi-VN" altLang="ja-VN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42753D7-20B2-1741-908E-C4483CDB6FCE}"/>
              </a:ext>
            </a:extLst>
          </p:cNvPr>
          <p:cNvSpPr txBox="1">
            <a:spLocks/>
          </p:cNvSpPr>
          <p:nvPr/>
        </p:nvSpPr>
        <p:spPr>
          <a:xfrm>
            <a:off x="1069848" y="2424713"/>
            <a:ext cx="10058400" cy="394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VN" altLang="en-US" dirty="0"/>
          </a:p>
        </p:txBody>
      </p:sp>
    </p:spTree>
    <p:extLst>
      <p:ext uri="{BB962C8B-B14F-4D97-AF65-F5344CB8AC3E}">
        <p14:creationId xmlns:p14="http://schemas.microsoft.com/office/powerpoint/2010/main" val="1870833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木版活字</Template>
  <TotalTime>319</TotalTime>
  <Words>647</Words>
  <Application>Microsoft Macintosh PowerPoint</Application>
  <PresentationFormat>ワイド画面</PresentationFormat>
  <Paragraphs>57</Paragraphs>
  <Slides>15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Rockwell</vt:lpstr>
      <vt:lpstr>Rockwell Condensed</vt:lpstr>
      <vt:lpstr>Rockwell Extra Bold</vt:lpstr>
      <vt:lpstr>Times New Roman</vt:lpstr>
      <vt:lpstr>Wingdings</vt:lpstr>
      <vt:lpstr>木版活字</vt:lpstr>
      <vt:lpstr>Tìm hiểu kiến trúc số float</vt:lpstr>
      <vt:lpstr>Nội dung</vt:lpstr>
      <vt:lpstr>Giới thiệu về số thực</vt:lpstr>
      <vt:lpstr>Cấu trúc số thực chuẩn IEEE-754</vt:lpstr>
      <vt:lpstr>Ví dụ  về cách chuyển đổi qua lại giữa  các hệ số</vt:lpstr>
      <vt:lpstr>Sự mất mát thông tin của số thực</vt:lpstr>
      <vt:lpstr>Đánh giá độ lỗi</vt:lpstr>
      <vt:lpstr>Một số trường hợp gây ra mất mát thông tin</vt:lpstr>
      <vt:lpstr>Cộng hai số  quá khác biệt về phần mũ</vt:lpstr>
      <vt:lpstr>Trừ hai số gần nhau</vt:lpstr>
      <vt:lpstr>Giới thiệu về  ULP và Epsilon machine</vt:lpstr>
      <vt:lpstr>Cách biểu diễn một sai số theo ULP và số ε </vt:lpstr>
      <vt:lpstr>Kỹ thuật GRS để  tránh sai số trong tính toán</vt:lpstr>
      <vt:lpstr>Kết quả khảo sát sai số và đánh giá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Phạm Thành Hải</dc:creator>
  <cp:lastModifiedBy>Phạm Thành Hải</cp:lastModifiedBy>
  <cp:revision>116</cp:revision>
  <dcterms:created xsi:type="dcterms:W3CDTF">2021-03-06T22:43:37Z</dcterms:created>
  <dcterms:modified xsi:type="dcterms:W3CDTF">2021-03-07T04:02:39Z</dcterms:modified>
</cp:coreProperties>
</file>