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66" r:id="rId3"/>
    <p:sldId id="257" r:id="rId4"/>
    <p:sldId id="258" r:id="rId5"/>
    <p:sldId id="259" r:id="rId6"/>
    <p:sldId id="260" r:id="rId7"/>
    <p:sldId id="261" r:id="rId8"/>
    <p:sldId id="263" r:id="rId9"/>
    <p:sldId id="262" r:id="rId10"/>
    <p:sldId id="264" r:id="rId11"/>
    <p:sldId id="265" r:id="rId12"/>
  </p:sldIdLst>
  <p:sldSz cx="12192000" cy="6858000"/>
  <p:notesSz cx="6858000" cy="9144000"/>
  <p:defaultText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660"/>
  </p:normalViewPr>
  <p:slideViewPr>
    <p:cSldViewPr snapToGrid="0">
      <p:cViewPr varScale="1">
        <p:scale>
          <a:sx n="76" d="100"/>
          <a:sy n="76" d="100"/>
        </p:scale>
        <p:origin x="55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8B6F58E8-5B7F-469B-A00A-3C4C39850A2D}" type="datetimeFigureOut">
              <a:rPr lang="es-419" smtClean="0"/>
              <a:t>01/11/15</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a:xfrm>
            <a:off x="9255346" y="2750337"/>
            <a:ext cx="1171888" cy="1356442"/>
          </a:xfrm>
        </p:spPr>
        <p:txBody>
          <a:bodyPr/>
          <a:lstStyle/>
          <a:p>
            <a:fld id="{DEE1734F-3B0F-451E-B47A-5026F4C6A158}" type="slidenum">
              <a:rPr lang="es-419" smtClean="0"/>
              <a:t>‹Nº›</a:t>
            </a:fld>
            <a:endParaRPr lang="es-419"/>
          </a:p>
        </p:txBody>
      </p:sp>
    </p:spTree>
    <p:extLst>
      <p:ext uri="{BB962C8B-B14F-4D97-AF65-F5344CB8AC3E}">
        <p14:creationId xmlns:p14="http://schemas.microsoft.com/office/powerpoint/2010/main" val="3936003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6F58E8-5B7F-469B-A00A-3C4C39850A2D}" type="datetimeFigureOut">
              <a:rPr lang="es-419" smtClean="0"/>
              <a:t>01/11/15</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a:xfrm>
            <a:off x="10729455" y="4711309"/>
            <a:ext cx="1154151" cy="1090789"/>
          </a:xfrm>
        </p:spPr>
        <p:txBody>
          <a:bodyPr/>
          <a:lstStyle/>
          <a:p>
            <a:fld id="{DEE1734F-3B0F-451E-B47A-5026F4C6A158}" type="slidenum">
              <a:rPr lang="es-419" smtClean="0"/>
              <a:t>‹Nº›</a:t>
            </a:fld>
            <a:endParaRPr lang="es-419"/>
          </a:p>
        </p:txBody>
      </p:sp>
    </p:spTree>
    <p:extLst>
      <p:ext uri="{BB962C8B-B14F-4D97-AF65-F5344CB8AC3E}">
        <p14:creationId xmlns:p14="http://schemas.microsoft.com/office/powerpoint/2010/main" val="3762358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6F58E8-5B7F-469B-A00A-3C4C39850A2D}" type="datetimeFigureOut">
              <a:rPr lang="es-419" smtClean="0"/>
              <a:t>01/11/15</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a:xfrm>
            <a:off x="10729455" y="4711615"/>
            <a:ext cx="1154151" cy="1090789"/>
          </a:xfrm>
        </p:spPr>
        <p:txBody>
          <a:bodyPr/>
          <a:lstStyle/>
          <a:p>
            <a:fld id="{DEE1734F-3B0F-451E-B47A-5026F4C6A158}" type="slidenum">
              <a:rPr lang="es-419" smtClean="0"/>
              <a:t>‹Nº›</a:t>
            </a:fld>
            <a:endParaRPr lang="es-419"/>
          </a:p>
        </p:txBody>
      </p:sp>
    </p:spTree>
    <p:extLst>
      <p:ext uri="{BB962C8B-B14F-4D97-AF65-F5344CB8AC3E}">
        <p14:creationId xmlns:p14="http://schemas.microsoft.com/office/powerpoint/2010/main" val="17738611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6F58E8-5B7F-469B-A00A-3C4C39850A2D}" type="datetimeFigureOut">
              <a:rPr lang="es-419" smtClean="0"/>
              <a:t>01/11/15</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a:xfrm>
            <a:off x="10729455" y="4709925"/>
            <a:ext cx="1154151" cy="1090789"/>
          </a:xfrm>
        </p:spPr>
        <p:txBody>
          <a:bodyPr/>
          <a:lstStyle/>
          <a:p>
            <a:fld id="{DEE1734F-3B0F-451E-B47A-5026F4C6A158}" type="slidenum">
              <a:rPr lang="es-419" smtClean="0"/>
              <a:t>‹Nº›</a:t>
            </a:fld>
            <a:endParaRPr lang="es-419"/>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751452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6F58E8-5B7F-469B-A00A-3C4C39850A2D}" type="datetimeFigureOut">
              <a:rPr lang="es-419" smtClean="0"/>
              <a:t>01/11/15</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a:xfrm>
            <a:off x="10729455" y="4709925"/>
            <a:ext cx="1154151" cy="1090789"/>
          </a:xfrm>
        </p:spPr>
        <p:txBody>
          <a:bodyPr/>
          <a:lstStyle/>
          <a:p>
            <a:fld id="{DEE1734F-3B0F-451E-B47A-5026F4C6A158}" type="slidenum">
              <a:rPr lang="es-419" smtClean="0"/>
              <a:t>‹Nº›</a:t>
            </a:fld>
            <a:endParaRPr lang="es-419"/>
          </a:p>
        </p:txBody>
      </p:sp>
    </p:spTree>
    <p:extLst>
      <p:ext uri="{BB962C8B-B14F-4D97-AF65-F5344CB8AC3E}">
        <p14:creationId xmlns:p14="http://schemas.microsoft.com/office/powerpoint/2010/main" val="36420320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8B6F58E8-5B7F-469B-A00A-3C4C39850A2D}" type="datetimeFigureOut">
              <a:rPr lang="es-419" smtClean="0"/>
              <a:t>01/11/15</a:t>
            </a:fld>
            <a:endParaRPr lang="es-419"/>
          </a:p>
        </p:txBody>
      </p:sp>
      <p:sp>
        <p:nvSpPr>
          <p:cNvPr id="4" name="Footer Placeholder 3"/>
          <p:cNvSpPr>
            <a:spLocks noGrp="1"/>
          </p:cNvSpPr>
          <p:nvPr>
            <p:ph type="ftr" sz="quarter" idx="11"/>
          </p:nvPr>
        </p:nvSpPr>
        <p:spPr/>
        <p:txBody>
          <a:bodyPr/>
          <a:lstStyle/>
          <a:p>
            <a:endParaRPr lang="es-419"/>
          </a:p>
        </p:txBody>
      </p:sp>
      <p:sp>
        <p:nvSpPr>
          <p:cNvPr id="5" name="Slide Number Placeholder 4"/>
          <p:cNvSpPr>
            <a:spLocks noGrp="1"/>
          </p:cNvSpPr>
          <p:nvPr>
            <p:ph type="sldNum" sz="quarter" idx="12"/>
          </p:nvPr>
        </p:nvSpPr>
        <p:spPr/>
        <p:txBody>
          <a:bodyPr/>
          <a:lstStyle/>
          <a:p>
            <a:fld id="{DEE1734F-3B0F-451E-B47A-5026F4C6A158}" type="slidenum">
              <a:rPr lang="es-419" smtClean="0"/>
              <a:t>‹Nº›</a:t>
            </a:fld>
            <a:endParaRPr lang="es-419"/>
          </a:p>
        </p:txBody>
      </p:sp>
    </p:spTree>
    <p:extLst>
      <p:ext uri="{BB962C8B-B14F-4D97-AF65-F5344CB8AC3E}">
        <p14:creationId xmlns:p14="http://schemas.microsoft.com/office/powerpoint/2010/main" val="41627949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8B6F58E8-5B7F-469B-A00A-3C4C39850A2D}" type="datetimeFigureOut">
              <a:rPr lang="es-419" smtClean="0"/>
              <a:t>01/11/15</a:t>
            </a:fld>
            <a:endParaRPr lang="es-419"/>
          </a:p>
        </p:txBody>
      </p:sp>
      <p:sp>
        <p:nvSpPr>
          <p:cNvPr id="4" name="Footer Placeholder 3"/>
          <p:cNvSpPr>
            <a:spLocks noGrp="1"/>
          </p:cNvSpPr>
          <p:nvPr>
            <p:ph type="ftr" sz="quarter" idx="11"/>
          </p:nvPr>
        </p:nvSpPr>
        <p:spPr/>
        <p:txBody>
          <a:bodyPr/>
          <a:lstStyle/>
          <a:p>
            <a:endParaRPr lang="es-419"/>
          </a:p>
        </p:txBody>
      </p:sp>
      <p:sp>
        <p:nvSpPr>
          <p:cNvPr id="5" name="Slide Number Placeholder 4"/>
          <p:cNvSpPr>
            <a:spLocks noGrp="1"/>
          </p:cNvSpPr>
          <p:nvPr>
            <p:ph type="sldNum" sz="quarter" idx="12"/>
          </p:nvPr>
        </p:nvSpPr>
        <p:spPr/>
        <p:txBody>
          <a:bodyPr/>
          <a:lstStyle/>
          <a:p>
            <a:fld id="{DEE1734F-3B0F-451E-B47A-5026F4C6A158}" type="slidenum">
              <a:rPr lang="es-419" smtClean="0"/>
              <a:t>‹Nº›</a:t>
            </a:fld>
            <a:endParaRPr lang="es-419"/>
          </a:p>
        </p:txBody>
      </p:sp>
    </p:spTree>
    <p:extLst>
      <p:ext uri="{BB962C8B-B14F-4D97-AF65-F5344CB8AC3E}">
        <p14:creationId xmlns:p14="http://schemas.microsoft.com/office/powerpoint/2010/main" val="31038155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B6F58E8-5B7F-469B-A00A-3C4C39850A2D}" type="datetimeFigureOut">
              <a:rPr lang="es-419" smtClean="0"/>
              <a:t>01/11/15</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DEE1734F-3B0F-451E-B47A-5026F4C6A158}" type="slidenum">
              <a:rPr lang="es-419" smtClean="0"/>
              <a:t>‹Nº›</a:t>
            </a:fld>
            <a:endParaRPr lang="es-419"/>
          </a:p>
        </p:txBody>
      </p:sp>
    </p:spTree>
    <p:extLst>
      <p:ext uri="{BB962C8B-B14F-4D97-AF65-F5344CB8AC3E}">
        <p14:creationId xmlns:p14="http://schemas.microsoft.com/office/powerpoint/2010/main" val="3878026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8B6F58E8-5B7F-469B-A00A-3C4C39850A2D}" type="datetimeFigureOut">
              <a:rPr lang="es-419" smtClean="0"/>
              <a:t>01/11/15</a:t>
            </a:fld>
            <a:endParaRPr lang="es-419"/>
          </a:p>
        </p:txBody>
      </p:sp>
      <p:sp>
        <p:nvSpPr>
          <p:cNvPr id="5" name="Footer Placeholder 4"/>
          <p:cNvSpPr>
            <a:spLocks noGrp="1"/>
          </p:cNvSpPr>
          <p:nvPr>
            <p:ph type="ftr" sz="quarter" idx="11"/>
          </p:nvPr>
        </p:nvSpPr>
        <p:spPr>
          <a:xfrm>
            <a:off x="680321" y="5936188"/>
            <a:ext cx="6126805" cy="365125"/>
          </a:xfrm>
        </p:spPr>
        <p:txBody>
          <a:bodyPr/>
          <a:lstStyle/>
          <a:p>
            <a:endParaRPr lang="es-419"/>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EE1734F-3B0F-451E-B47A-5026F4C6A158}" type="slidenum">
              <a:rPr lang="es-419" smtClean="0"/>
              <a:t>‹Nº›</a:t>
            </a:fld>
            <a:endParaRPr lang="es-419"/>
          </a:p>
        </p:txBody>
      </p:sp>
    </p:spTree>
    <p:extLst>
      <p:ext uri="{BB962C8B-B14F-4D97-AF65-F5344CB8AC3E}">
        <p14:creationId xmlns:p14="http://schemas.microsoft.com/office/powerpoint/2010/main" val="3818904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B6F58E8-5B7F-469B-A00A-3C4C39850A2D}" type="datetimeFigureOut">
              <a:rPr lang="es-419" smtClean="0"/>
              <a:t>01/11/15</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DEE1734F-3B0F-451E-B47A-5026F4C6A158}" type="slidenum">
              <a:rPr lang="es-419" smtClean="0"/>
              <a:t>‹Nº›</a:t>
            </a:fld>
            <a:endParaRPr lang="es-419"/>
          </a:p>
        </p:txBody>
      </p:sp>
    </p:spTree>
    <p:extLst>
      <p:ext uri="{BB962C8B-B14F-4D97-AF65-F5344CB8AC3E}">
        <p14:creationId xmlns:p14="http://schemas.microsoft.com/office/powerpoint/2010/main" val="638384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B6F58E8-5B7F-469B-A00A-3C4C39850A2D}" type="datetimeFigureOut">
              <a:rPr lang="es-419" smtClean="0"/>
              <a:t>01/11/15</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a:xfrm>
            <a:off x="10729455" y="2869895"/>
            <a:ext cx="1154151" cy="1090789"/>
          </a:xfrm>
        </p:spPr>
        <p:txBody>
          <a:bodyPr/>
          <a:lstStyle/>
          <a:p>
            <a:fld id="{DEE1734F-3B0F-451E-B47A-5026F4C6A158}" type="slidenum">
              <a:rPr lang="es-419" smtClean="0"/>
              <a:t>‹Nº›</a:t>
            </a:fld>
            <a:endParaRPr lang="es-419"/>
          </a:p>
        </p:txBody>
      </p:sp>
    </p:spTree>
    <p:extLst>
      <p:ext uri="{BB962C8B-B14F-4D97-AF65-F5344CB8AC3E}">
        <p14:creationId xmlns:p14="http://schemas.microsoft.com/office/powerpoint/2010/main" val="3862883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B6F58E8-5B7F-469B-A00A-3C4C39850A2D}" type="datetimeFigureOut">
              <a:rPr lang="es-419" smtClean="0"/>
              <a:t>01/11/15</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DEE1734F-3B0F-451E-B47A-5026F4C6A158}" type="slidenum">
              <a:rPr lang="es-419" smtClean="0"/>
              <a:t>‹Nº›</a:t>
            </a:fld>
            <a:endParaRPr lang="es-419"/>
          </a:p>
        </p:txBody>
      </p:sp>
    </p:spTree>
    <p:extLst>
      <p:ext uri="{BB962C8B-B14F-4D97-AF65-F5344CB8AC3E}">
        <p14:creationId xmlns:p14="http://schemas.microsoft.com/office/powerpoint/2010/main" val="3390363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B6F58E8-5B7F-469B-A00A-3C4C39850A2D}" type="datetimeFigureOut">
              <a:rPr lang="es-419" smtClean="0"/>
              <a:t>01/11/15</a:t>
            </a:fld>
            <a:endParaRPr lang="es-419"/>
          </a:p>
        </p:txBody>
      </p:sp>
      <p:sp>
        <p:nvSpPr>
          <p:cNvPr id="8" name="Footer Placeholder 7"/>
          <p:cNvSpPr>
            <a:spLocks noGrp="1"/>
          </p:cNvSpPr>
          <p:nvPr>
            <p:ph type="ftr" sz="quarter" idx="11"/>
          </p:nvPr>
        </p:nvSpPr>
        <p:spPr/>
        <p:txBody>
          <a:bodyPr/>
          <a:lstStyle/>
          <a:p>
            <a:endParaRPr lang="es-419"/>
          </a:p>
        </p:txBody>
      </p:sp>
      <p:sp>
        <p:nvSpPr>
          <p:cNvPr id="9" name="Slide Number Placeholder 8"/>
          <p:cNvSpPr>
            <a:spLocks noGrp="1"/>
          </p:cNvSpPr>
          <p:nvPr>
            <p:ph type="sldNum" sz="quarter" idx="12"/>
          </p:nvPr>
        </p:nvSpPr>
        <p:spPr/>
        <p:txBody>
          <a:bodyPr/>
          <a:lstStyle/>
          <a:p>
            <a:fld id="{DEE1734F-3B0F-451E-B47A-5026F4C6A158}" type="slidenum">
              <a:rPr lang="es-419" smtClean="0"/>
              <a:t>‹Nº›</a:t>
            </a:fld>
            <a:endParaRPr lang="es-419"/>
          </a:p>
        </p:txBody>
      </p:sp>
    </p:spTree>
    <p:extLst>
      <p:ext uri="{BB962C8B-B14F-4D97-AF65-F5344CB8AC3E}">
        <p14:creationId xmlns:p14="http://schemas.microsoft.com/office/powerpoint/2010/main" val="144596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B6F58E8-5B7F-469B-A00A-3C4C39850A2D}" type="datetimeFigureOut">
              <a:rPr lang="es-419" smtClean="0"/>
              <a:t>01/11/15</a:t>
            </a:fld>
            <a:endParaRPr lang="es-419"/>
          </a:p>
        </p:txBody>
      </p:sp>
      <p:sp>
        <p:nvSpPr>
          <p:cNvPr id="4" name="Footer Placeholder 3"/>
          <p:cNvSpPr>
            <a:spLocks noGrp="1"/>
          </p:cNvSpPr>
          <p:nvPr>
            <p:ph type="ftr" sz="quarter" idx="11"/>
          </p:nvPr>
        </p:nvSpPr>
        <p:spPr/>
        <p:txBody>
          <a:bodyPr/>
          <a:lstStyle/>
          <a:p>
            <a:endParaRPr lang="es-419"/>
          </a:p>
        </p:txBody>
      </p:sp>
      <p:sp>
        <p:nvSpPr>
          <p:cNvPr id="5" name="Slide Number Placeholder 4"/>
          <p:cNvSpPr>
            <a:spLocks noGrp="1"/>
          </p:cNvSpPr>
          <p:nvPr>
            <p:ph type="sldNum" sz="quarter" idx="12"/>
          </p:nvPr>
        </p:nvSpPr>
        <p:spPr/>
        <p:txBody>
          <a:bodyPr/>
          <a:lstStyle/>
          <a:p>
            <a:fld id="{DEE1734F-3B0F-451E-B47A-5026F4C6A158}" type="slidenum">
              <a:rPr lang="es-419" smtClean="0"/>
              <a:t>‹Nº›</a:t>
            </a:fld>
            <a:endParaRPr lang="es-419"/>
          </a:p>
        </p:txBody>
      </p:sp>
    </p:spTree>
    <p:extLst>
      <p:ext uri="{BB962C8B-B14F-4D97-AF65-F5344CB8AC3E}">
        <p14:creationId xmlns:p14="http://schemas.microsoft.com/office/powerpoint/2010/main" val="2694272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B6F58E8-5B7F-469B-A00A-3C4C39850A2D}" type="datetimeFigureOut">
              <a:rPr lang="es-419" smtClean="0"/>
              <a:t>01/11/15</a:t>
            </a:fld>
            <a:endParaRPr lang="es-419"/>
          </a:p>
        </p:txBody>
      </p:sp>
      <p:sp>
        <p:nvSpPr>
          <p:cNvPr id="3" name="Footer Placeholder 2"/>
          <p:cNvSpPr>
            <a:spLocks noGrp="1"/>
          </p:cNvSpPr>
          <p:nvPr>
            <p:ph type="ftr" sz="quarter" idx="11"/>
          </p:nvPr>
        </p:nvSpPr>
        <p:spPr/>
        <p:txBody>
          <a:bodyPr/>
          <a:lstStyle/>
          <a:p>
            <a:endParaRPr lang="es-419"/>
          </a:p>
        </p:txBody>
      </p:sp>
      <p:sp>
        <p:nvSpPr>
          <p:cNvPr id="4" name="Slide Number Placeholder 3"/>
          <p:cNvSpPr>
            <a:spLocks noGrp="1"/>
          </p:cNvSpPr>
          <p:nvPr>
            <p:ph type="sldNum" sz="quarter" idx="12"/>
          </p:nvPr>
        </p:nvSpPr>
        <p:spPr/>
        <p:txBody>
          <a:bodyPr/>
          <a:lstStyle/>
          <a:p>
            <a:fld id="{DEE1734F-3B0F-451E-B47A-5026F4C6A158}" type="slidenum">
              <a:rPr lang="es-419" smtClean="0"/>
              <a:t>‹Nº›</a:t>
            </a:fld>
            <a:endParaRPr lang="es-419"/>
          </a:p>
        </p:txBody>
      </p:sp>
    </p:spTree>
    <p:extLst>
      <p:ext uri="{BB962C8B-B14F-4D97-AF65-F5344CB8AC3E}">
        <p14:creationId xmlns:p14="http://schemas.microsoft.com/office/powerpoint/2010/main" val="1571040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6F58E8-5B7F-469B-A00A-3C4C39850A2D}" type="datetimeFigureOut">
              <a:rPr lang="es-419" smtClean="0"/>
              <a:t>01/11/15</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DEE1734F-3B0F-451E-B47A-5026F4C6A158}" type="slidenum">
              <a:rPr lang="es-419" smtClean="0"/>
              <a:t>‹Nº›</a:t>
            </a:fld>
            <a:endParaRPr lang="es-419"/>
          </a:p>
        </p:txBody>
      </p:sp>
    </p:spTree>
    <p:extLst>
      <p:ext uri="{BB962C8B-B14F-4D97-AF65-F5344CB8AC3E}">
        <p14:creationId xmlns:p14="http://schemas.microsoft.com/office/powerpoint/2010/main" val="114787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6F58E8-5B7F-469B-A00A-3C4C39850A2D}" type="datetimeFigureOut">
              <a:rPr lang="es-419" smtClean="0"/>
              <a:t>01/11/15</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DEE1734F-3B0F-451E-B47A-5026F4C6A158}" type="slidenum">
              <a:rPr lang="es-419" smtClean="0"/>
              <a:t>‹Nº›</a:t>
            </a:fld>
            <a:endParaRPr lang="es-419"/>
          </a:p>
        </p:txBody>
      </p:sp>
    </p:spTree>
    <p:extLst>
      <p:ext uri="{BB962C8B-B14F-4D97-AF65-F5344CB8AC3E}">
        <p14:creationId xmlns:p14="http://schemas.microsoft.com/office/powerpoint/2010/main" val="2573474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B6F58E8-5B7F-469B-A00A-3C4C39850A2D}" type="datetimeFigureOut">
              <a:rPr lang="es-419" smtClean="0"/>
              <a:t>01/11/15</a:t>
            </a:fld>
            <a:endParaRPr lang="es-419"/>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419"/>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EE1734F-3B0F-451E-B47A-5026F4C6A158}" type="slidenum">
              <a:rPr lang="es-419" smtClean="0"/>
              <a:t>‹Nº›</a:t>
            </a:fld>
            <a:endParaRPr lang="es-419"/>
          </a:p>
        </p:txBody>
      </p:sp>
    </p:spTree>
    <p:extLst>
      <p:ext uri="{BB962C8B-B14F-4D97-AF65-F5344CB8AC3E}">
        <p14:creationId xmlns:p14="http://schemas.microsoft.com/office/powerpoint/2010/main" val="2046473363"/>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chor="ctr"/>
          <a:lstStyle/>
          <a:p>
            <a:pPr algn="ctr"/>
            <a:r>
              <a:rPr lang="es-419" dirty="0" smtClean="0">
                <a:latin typeface="Freestyle Script" panose="030804020302050B0404" pitchFamily="66" charset="0"/>
              </a:rPr>
              <a:t>Universidad de Costa Rica</a:t>
            </a:r>
            <a:endParaRPr lang="es-419" dirty="0">
              <a:latin typeface="Freestyle Script" panose="030804020302050B0404" pitchFamily="66" charset="0"/>
            </a:endParaRPr>
          </a:p>
        </p:txBody>
      </p:sp>
      <p:sp>
        <p:nvSpPr>
          <p:cNvPr id="3" name="Subtítulo 2"/>
          <p:cNvSpPr>
            <a:spLocks noGrp="1"/>
          </p:cNvSpPr>
          <p:nvPr>
            <p:ph type="subTitle" idx="1"/>
          </p:nvPr>
        </p:nvSpPr>
        <p:spPr>
          <a:xfrm>
            <a:off x="7416800" y="4724400"/>
            <a:ext cx="4635500" cy="2120900"/>
          </a:xfrm>
        </p:spPr>
        <p:txBody>
          <a:bodyPr>
            <a:normAutofit/>
          </a:bodyPr>
          <a:lstStyle/>
          <a:p>
            <a:r>
              <a:rPr lang="es-419" dirty="0" smtClean="0"/>
              <a:t>Curso: Análisis y Diseño de Sistemas</a:t>
            </a:r>
          </a:p>
          <a:p>
            <a:r>
              <a:rPr lang="es-419" dirty="0" smtClean="0"/>
              <a:t>Tema: Patrones de diseño – </a:t>
            </a:r>
            <a:r>
              <a:rPr lang="es-419" dirty="0" err="1" smtClean="0"/>
              <a:t>Visitor</a:t>
            </a:r>
            <a:endParaRPr lang="es-419" dirty="0" smtClean="0"/>
          </a:p>
          <a:p>
            <a:r>
              <a:rPr lang="es-419" dirty="0" smtClean="0"/>
              <a:t>Estudiante: Luis D. Campos Granados</a:t>
            </a:r>
          </a:p>
          <a:p>
            <a:r>
              <a:rPr lang="es-419" dirty="0" smtClean="0"/>
              <a:t>II 2015</a:t>
            </a:r>
          </a:p>
          <a:p>
            <a:endParaRPr lang="es-419"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3301" y="2649562"/>
            <a:ext cx="1409700" cy="1457217"/>
          </a:xfrm>
          <a:prstGeom prst="rect">
            <a:avLst/>
          </a:prstGeom>
        </p:spPr>
      </p:pic>
    </p:spTree>
    <p:extLst>
      <p:ext uri="{BB962C8B-B14F-4D97-AF65-F5344CB8AC3E}">
        <p14:creationId xmlns:p14="http://schemas.microsoft.com/office/powerpoint/2010/main" val="41968673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vert="horz" lIns="91440" tIns="45720" rIns="91440" bIns="45720" rtlCol="0" anchor="ctr">
            <a:noAutofit/>
          </a:bodyPr>
          <a:lstStyle/>
          <a:p>
            <a:pPr algn="ctr"/>
            <a:r>
              <a:rPr lang="es-419" sz="5400" dirty="0">
                <a:latin typeface="Freestyle Script" panose="030804020302050B0404" pitchFamily="66" charset="0"/>
              </a:rPr>
              <a:t>Ejemplo (vista en código)</a:t>
            </a:r>
          </a:p>
        </p:txBody>
      </p:sp>
      <p:sp>
        <p:nvSpPr>
          <p:cNvPr id="3" name="Marcador de contenido 2"/>
          <p:cNvSpPr>
            <a:spLocks noGrp="1"/>
          </p:cNvSpPr>
          <p:nvPr>
            <p:ph idx="1"/>
          </p:nvPr>
        </p:nvSpPr>
        <p:spPr/>
        <p:txBody>
          <a:bodyPr anchor="ctr">
            <a:normAutofit/>
          </a:bodyPr>
          <a:lstStyle/>
          <a:p>
            <a:pPr algn="ctr"/>
            <a:r>
              <a:rPr lang="es-419" sz="2800" dirty="0" smtClean="0"/>
              <a:t>Visualizar en </a:t>
            </a:r>
            <a:r>
              <a:rPr lang="es-419" sz="2800" dirty="0" err="1" smtClean="0"/>
              <a:t>netbeans</a:t>
            </a:r>
            <a:endParaRPr lang="es-419" sz="2800" dirty="0"/>
          </a:p>
        </p:txBody>
      </p:sp>
    </p:spTree>
    <p:extLst>
      <p:ext uri="{BB962C8B-B14F-4D97-AF65-F5344CB8AC3E}">
        <p14:creationId xmlns:p14="http://schemas.microsoft.com/office/powerpoint/2010/main" val="511212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vert="horz" lIns="91440" tIns="45720" rIns="91440" bIns="45720" rtlCol="0" anchor="ctr">
            <a:noAutofit/>
          </a:bodyPr>
          <a:lstStyle/>
          <a:p>
            <a:pPr algn="ctr"/>
            <a:r>
              <a:rPr lang="es-419" sz="5400" dirty="0">
                <a:latin typeface="Freestyle Script" panose="030804020302050B0404" pitchFamily="66" charset="0"/>
              </a:rPr>
              <a:t>Bibliografía</a:t>
            </a:r>
          </a:p>
        </p:txBody>
      </p:sp>
      <p:sp>
        <p:nvSpPr>
          <p:cNvPr id="3" name="Marcador de contenido 2"/>
          <p:cNvSpPr>
            <a:spLocks noGrp="1"/>
          </p:cNvSpPr>
          <p:nvPr>
            <p:ph idx="1"/>
          </p:nvPr>
        </p:nvSpPr>
        <p:spPr/>
        <p:txBody>
          <a:bodyPr>
            <a:normAutofit fontScale="77500" lnSpcReduction="20000"/>
          </a:bodyPr>
          <a:lstStyle/>
          <a:p>
            <a:r>
              <a:rPr lang="es-419" dirty="0"/>
              <a:t>http://</a:t>
            </a:r>
            <a:r>
              <a:rPr lang="es-419" dirty="0" smtClean="0"/>
              <a:t>informaticapc.com/patrones-de-diseno/visitor.php</a:t>
            </a:r>
          </a:p>
          <a:p>
            <a:endParaRPr lang="es-419" dirty="0"/>
          </a:p>
          <a:p>
            <a:r>
              <a:rPr lang="es-419" dirty="0"/>
              <a:t>http://dmi.uib.es/~</a:t>
            </a:r>
            <a:r>
              <a:rPr lang="es-419" dirty="0" smtClean="0"/>
              <a:t>yuhua/APOO07-08/Presentation/visitor.pdf</a:t>
            </a:r>
          </a:p>
          <a:p>
            <a:endParaRPr lang="es-419" dirty="0"/>
          </a:p>
          <a:p>
            <a:r>
              <a:rPr lang="es-419" dirty="0"/>
              <a:t>https://</a:t>
            </a:r>
            <a:r>
              <a:rPr lang="es-419" dirty="0" smtClean="0"/>
              <a:t>www.youtube.com/watch?v=cYU6M7BALVM</a:t>
            </a:r>
          </a:p>
          <a:p>
            <a:endParaRPr lang="es-419" dirty="0"/>
          </a:p>
          <a:p>
            <a:r>
              <a:rPr lang="es-419" dirty="0"/>
              <a:t>http://siul02.si.ehu.es/~</a:t>
            </a:r>
            <a:r>
              <a:rPr lang="es-419" dirty="0" smtClean="0"/>
              <a:t>alfredo/iso/06Patrones.pdf</a:t>
            </a:r>
          </a:p>
          <a:p>
            <a:endParaRPr lang="es-419" dirty="0"/>
          </a:p>
          <a:p>
            <a:r>
              <a:rPr lang="es-419" dirty="0"/>
              <a:t>https://</a:t>
            </a:r>
            <a:r>
              <a:rPr lang="es-419" dirty="0" smtClean="0"/>
              <a:t>www.fdi.ucm.es/profesor/jpavon/poo/2.14PDOO.pdf</a:t>
            </a:r>
          </a:p>
          <a:p>
            <a:endParaRPr lang="es-419" dirty="0"/>
          </a:p>
          <a:p>
            <a:r>
              <a:rPr lang="es-419" dirty="0"/>
              <a:t>http://www.fceia.unr.edu.ar/ingsoft/Contribuciones/Patrones.pdf</a:t>
            </a:r>
            <a:endParaRPr lang="es-419" dirty="0" smtClean="0"/>
          </a:p>
          <a:p>
            <a:endParaRPr lang="es-419" dirty="0" smtClean="0"/>
          </a:p>
          <a:p>
            <a:endParaRPr lang="es-419" dirty="0" smtClean="0"/>
          </a:p>
          <a:p>
            <a:endParaRPr lang="es-419" dirty="0"/>
          </a:p>
        </p:txBody>
      </p:sp>
    </p:spTree>
    <p:extLst>
      <p:ext uri="{BB962C8B-B14F-4D97-AF65-F5344CB8AC3E}">
        <p14:creationId xmlns:p14="http://schemas.microsoft.com/office/powerpoint/2010/main" val="2865660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vert="horz" lIns="91440" tIns="45720" rIns="91440" bIns="45720" rtlCol="0" anchor="ctr">
            <a:noAutofit/>
          </a:bodyPr>
          <a:lstStyle/>
          <a:p>
            <a:pPr algn="ctr"/>
            <a:r>
              <a:rPr lang="es-419" sz="5400" dirty="0">
                <a:latin typeface="Freestyle Script" panose="030804020302050B0404" pitchFamily="66" charset="0"/>
              </a:rPr>
              <a:t>Patrón de Diseño</a:t>
            </a:r>
          </a:p>
        </p:txBody>
      </p:sp>
      <p:sp>
        <p:nvSpPr>
          <p:cNvPr id="3" name="Marcador de contenido 2"/>
          <p:cNvSpPr>
            <a:spLocks noGrp="1"/>
          </p:cNvSpPr>
          <p:nvPr>
            <p:ph idx="1"/>
          </p:nvPr>
        </p:nvSpPr>
        <p:spPr/>
        <p:txBody>
          <a:bodyPr anchor="ctr"/>
          <a:lstStyle/>
          <a:p>
            <a:pPr>
              <a:lnSpc>
                <a:spcPct val="150000"/>
              </a:lnSpc>
            </a:pPr>
            <a:r>
              <a:rPr lang="es-419" dirty="0" smtClean="0"/>
              <a:t>“</a:t>
            </a:r>
            <a:r>
              <a:rPr lang="es-CR" dirty="0" smtClean="0"/>
              <a:t>Un </a:t>
            </a:r>
            <a:r>
              <a:rPr lang="es-CR" dirty="0"/>
              <a:t>patrón de diseño es una </a:t>
            </a:r>
            <a:r>
              <a:rPr lang="es-CR" dirty="0" smtClean="0"/>
              <a:t>descripción</a:t>
            </a:r>
            <a:r>
              <a:rPr lang="es-419" dirty="0" smtClean="0"/>
              <a:t> </a:t>
            </a:r>
            <a:r>
              <a:rPr lang="es-CR" dirty="0" smtClean="0"/>
              <a:t>de </a:t>
            </a:r>
            <a:r>
              <a:rPr lang="es-CR" dirty="0"/>
              <a:t>clases y objetos comunicándose </a:t>
            </a:r>
            <a:r>
              <a:rPr lang="es-CR" dirty="0" smtClean="0"/>
              <a:t>entre </a:t>
            </a:r>
            <a:r>
              <a:rPr lang="es-CR" dirty="0"/>
              <a:t>sí adaptada para resolver un </a:t>
            </a:r>
            <a:r>
              <a:rPr lang="es-CR" dirty="0" smtClean="0"/>
              <a:t>problema </a:t>
            </a:r>
            <a:endParaRPr lang="es-419" dirty="0" smtClean="0"/>
          </a:p>
          <a:p>
            <a:pPr marL="0" indent="0">
              <a:lnSpc>
                <a:spcPct val="150000"/>
              </a:lnSpc>
              <a:buNone/>
            </a:pPr>
            <a:r>
              <a:rPr lang="es-419" dirty="0" smtClean="0"/>
              <a:t>   </a:t>
            </a:r>
            <a:r>
              <a:rPr lang="es-CR" dirty="0" smtClean="0"/>
              <a:t>de </a:t>
            </a:r>
            <a:r>
              <a:rPr lang="es-CR" dirty="0"/>
              <a:t>diseño general en un </a:t>
            </a:r>
            <a:r>
              <a:rPr lang="es-CR" dirty="0" smtClean="0"/>
              <a:t>contexto particular</a:t>
            </a:r>
            <a:r>
              <a:rPr lang="es-419" dirty="0" smtClean="0"/>
              <a:t>”</a:t>
            </a:r>
            <a:r>
              <a:rPr lang="es-CR" dirty="0" smtClean="0"/>
              <a:t>.</a:t>
            </a:r>
            <a:r>
              <a:rPr lang="es-419" dirty="0"/>
              <a:t> (Gamma E)</a:t>
            </a:r>
            <a:endParaRPr lang="es-CR" dirty="0"/>
          </a:p>
          <a:p>
            <a:endParaRPr lang="es-419" dirty="0"/>
          </a:p>
        </p:txBody>
      </p:sp>
    </p:spTree>
    <p:extLst>
      <p:ext uri="{BB962C8B-B14F-4D97-AF65-F5344CB8AC3E}">
        <p14:creationId xmlns:p14="http://schemas.microsoft.com/office/powerpoint/2010/main" val="2575607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vert="horz" lIns="91440" tIns="45720" rIns="91440" bIns="45720" rtlCol="0" anchor="ctr">
            <a:noAutofit/>
          </a:bodyPr>
          <a:lstStyle/>
          <a:p>
            <a:pPr algn="ctr"/>
            <a:r>
              <a:rPr lang="es-419" sz="5400" dirty="0">
                <a:latin typeface="Freestyle Script" panose="030804020302050B0404" pitchFamily="66" charset="0"/>
              </a:rPr>
              <a:t>Patrón de Diseño Software </a:t>
            </a:r>
            <a:r>
              <a:rPr lang="es-419" sz="5400" dirty="0" err="1">
                <a:latin typeface="Freestyle Script" panose="030804020302050B0404" pitchFamily="66" charset="0"/>
              </a:rPr>
              <a:t>Visitor</a:t>
            </a:r>
            <a:endParaRPr lang="es-419" sz="5400" dirty="0">
              <a:latin typeface="Freestyle Script" panose="030804020302050B0404" pitchFamily="66" charset="0"/>
            </a:endParaRPr>
          </a:p>
        </p:txBody>
      </p:sp>
      <p:sp>
        <p:nvSpPr>
          <p:cNvPr id="3" name="Marcador de contenido 2"/>
          <p:cNvSpPr>
            <a:spLocks noGrp="1"/>
          </p:cNvSpPr>
          <p:nvPr>
            <p:ph idx="1"/>
          </p:nvPr>
        </p:nvSpPr>
        <p:spPr>
          <a:xfrm>
            <a:off x="451701" y="2959173"/>
            <a:ext cx="10071100" cy="3599316"/>
          </a:xfrm>
        </p:spPr>
        <p:txBody>
          <a:bodyPr>
            <a:normAutofit/>
          </a:bodyPr>
          <a:lstStyle/>
          <a:p>
            <a:r>
              <a:rPr lang="es-CR" dirty="0"/>
              <a:t>Muy utilizado en compiladores, </a:t>
            </a:r>
            <a:r>
              <a:rPr lang="es-CR" dirty="0" smtClean="0"/>
              <a:t>intérpretes</a:t>
            </a:r>
            <a:r>
              <a:rPr lang="es-CR" dirty="0"/>
              <a:t> y </a:t>
            </a:r>
            <a:r>
              <a:rPr lang="es-CR" dirty="0" smtClean="0"/>
              <a:t>analizadores</a:t>
            </a:r>
            <a:r>
              <a:rPr lang="es-CR" dirty="0"/>
              <a:t> de </a:t>
            </a:r>
            <a:r>
              <a:rPr lang="es-CR" dirty="0" smtClean="0"/>
              <a:t>código.</a:t>
            </a:r>
            <a:endParaRPr lang="es-419" dirty="0" smtClean="0"/>
          </a:p>
          <a:p>
            <a:endParaRPr lang="es-419" dirty="0"/>
          </a:p>
          <a:p>
            <a:r>
              <a:rPr lang="es-CR" dirty="0"/>
              <a:t>Es un </a:t>
            </a:r>
            <a:r>
              <a:rPr lang="es-CR" dirty="0" smtClean="0"/>
              <a:t>patrón</a:t>
            </a:r>
            <a:r>
              <a:rPr lang="es-CR" dirty="0"/>
              <a:t> de comportamiento</a:t>
            </a:r>
            <a:r>
              <a:rPr lang="es-CR" dirty="0" smtClean="0"/>
              <a:t>.</a:t>
            </a:r>
            <a:endParaRPr lang="es-419" dirty="0" smtClean="0"/>
          </a:p>
          <a:p>
            <a:endParaRPr lang="es-419" dirty="0"/>
          </a:p>
          <a:p>
            <a:r>
              <a:rPr lang="es-CR" dirty="0"/>
              <a:t>Permite incluir nuevos </a:t>
            </a:r>
            <a:r>
              <a:rPr lang="es-CR" dirty="0" smtClean="0"/>
              <a:t>métodos</a:t>
            </a:r>
            <a:r>
              <a:rPr lang="es-CR" dirty="0"/>
              <a:t> a una clase sin </a:t>
            </a:r>
            <a:r>
              <a:rPr lang="es-CR" dirty="0" smtClean="0"/>
              <a:t>tener</a:t>
            </a:r>
            <a:r>
              <a:rPr lang="es-CR" dirty="0"/>
              <a:t> que modificarla.</a:t>
            </a:r>
          </a:p>
          <a:p>
            <a:endParaRPr lang="es-CR" dirty="0"/>
          </a:p>
          <a:p>
            <a:endParaRPr lang="es-CR" dirty="0"/>
          </a:p>
          <a:p>
            <a:endParaRPr lang="es-419" dirty="0"/>
          </a:p>
        </p:txBody>
      </p:sp>
    </p:spTree>
    <p:extLst>
      <p:ext uri="{BB962C8B-B14F-4D97-AF65-F5344CB8AC3E}">
        <p14:creationId xmlns:p14="http://schemas.microsoft.com/office/powerpoint/2010/main" val="2311334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vert="horz" lIns="91440" tIns="45720" rIns="91440" bIns="45720" rtlCol="0" anchor="ctr">
            <a:noAutofit/>
          </a:bodyPr>
          <a:lstStyle/>
          <a:p>
            <a:pPr algn="ctr"/>
            <a:r>
              <a:rPr lang="es-419" sz="5400" dirty="0">
                <a:latin typeface="Freestyle Script" panose="030804020302050B0404" pitchFamily="66" charset="0"/>
              </a:rPr>
              <a:t>Recomendaciones de uso del patrón </a:t>
            </a:r>
            <a:r>
              <a:rPr lang="es-419" sz="5400" dirty="0" err="1">
                <a:latin typeface="Freestyle Script" panose="030804020302050B0404" pitchFamily="66" charset="0"/>
              </a:rPr>
              <a:t>Visitor</a:t>
            </a:r>
            <a:endParaRPr lang="es-419" sz="5400" dirty="0">
              <a:latin typeface="Freestyle Script" panose="030804020302050B0404" pitchFamily="66" charset="0"/>
            </a:endParaRPr>
          </a:p>
        </p:txBody>
      </p:sp>
      <p:sp>
        <p:nvSpPr>
          <p:cNvPr id="3" name="Marcador de contenido 2"/>
          <p:cNvSpPr>
            <a:spLocks noGrp="1"/>
          </p:cNvSpPr>
          <p:nvPr>
            <p:ph idx="1"/>
          </p:nvPr>
        </p:nvSpPr>
        <p:spPr/>
        <p:txBody>
          <a:bodyPr>
            <a:normAutofit/>
          </a:bodyPr>
          <a:lstStyle/>
          <a:p>
            <a:r>
              <a:rPr lang="es-CR" dirty="0"/>
              <a:t>Estructuras </a:t>
            </a:r>
            <a:r>
              <a:rPr lang="es-CR" dirty="0" smtClean="0"/>
              <a:t>jerárquicas</a:t>
            </a:r>
            <a:r>
              <a:rPr lang="es-CR" dirty="0"/>
              <a:t> (arboles).</a:t>
            </a:r>
          </a:p>
          <a:p>
            <a:endParaRPr lang="es-CR" dirty="0" smtClean="0"/>
          </a:p>
          <a:p>
            <a:r>
              <a:rPr lang="es-CR" dirty="0" smtClean="0"/>
              <a:t>Muchas clases poco relacionadas entre sí.</a:t>
            </a:r>
          </a:p>
          <a:p>
            <a:endParaRPr lang="es-CR" dirty="0"/>
          </a:p>
          <a:p>
            <a:r>
              <a:rPr lang="es-CR" dirty="0"/>
              <a:t>Estructura de objetos con diferentes </a:t>
            </a:r>
            <a:r>
              <a:rPr lang="es-CR" dirty="0" smtClean="0"/>
              <a:t>interfaces</a:t>
            </a:r>
            <a:r>
              <a:rPr lang="es-CR" dirty="0"/>
              <a:t> y posibilidad de </a:t>
            </a:r>
            <a:r>
              <a:rPr lang="es-CR" dirty="0" smtClean="0"/>
              <a:t>ampliación</a:t>
            </a:r>
            <a:r>
              <a:rPr lang="es-CR" dirty="0"/>
              <a:t>.</a:t>
            </a:r>
          </a:p>
          <a:p>
            <a:endParaRPr lang="es-CR" dirty="0"/>
          </a:p>
          <a:p>
            <a:r>
              <a:rPr lang="es-CR" dirty="0"/>
              <a:t>Estructura con altas probabilidades de incluir </a:t>
            </a:r>
            <a:r>
              <a:rPr lang="es-CR" dirty="0" smtClean="0"/>
              <a:t>de</a:t>
            </a:r>
            <a:r>
              <a:rPr lang="es-CR" dirty="0"/>
              <a:t> nuevos </a:t>
            </a:r>
            <a:r>
              <a:rPr lang="es-CR" dirty="0" smtClean="0"/>
              <a:t>métodos</a:t>
            </a:r>
            <a:endParaRPr lang="es-CR" dirty="0"/>
          </a:p>
          <a:p>
            <a:endParaRPr lang="es-419" dirty="0"/>
          </a:p>
        </p:txBody>
      </p:sp>
    </p:spTree>
    <p:extLst>
      <p:ext uri="{BB962C8B-B14F-4D97-AF65-F5344CB8AC3E}">
        <p14:creationId xmlns:p14="http://schemas.microsoft.com/office/powerpoint/2010/main" val="40020869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vert="horz" lIns="91440" tIns="45720" rIns="91440" bIns="45720" rtlCol="0" anchor="ctr">
            <a:noAutofit/>
          </a:bodyPr>
          <a:lstStyle/>
          <a:p>
            <a:pPr algn="ctr"/>
            <a:r>
              <a:rPr lang="es-419" sz="5400" dirty="0">
                <a:latin typeface="Freestyle Script" panose="030804020302050B0404" pitchFamily="66" charset="0"/>
              </a:rPr>
              <a:t>Estructura</a:t>
            </a: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6101" y="2077365"/>
            <a:ext cx="8242300" cy="4679035"/>
          </a:xfrm>
        </p:spPr>
      </p:pic>
    </p:spTree>
    <p:extLst>
      <p:ext uri="{BB962C8B-B14F-4D97-AF65-F5344CB8AC3E}">
        <p14:creationId xmlns:p14="http://schemas.microsoft.com/office/powerpoint/2010/main" val="30523447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vert="horz" lIns="91440" tIns="45720" rIns="91440" bIns="45720" rtlCol="0" anchor="ctr">
            <a:noAutofit/>
          </a:bodyPr>
          <a:lstStyle/>
          <a:p>
            <a:pPr algn="ctr"/>
            <a:r>
              <a:rPr lang="es-419" sz="5400" dirty="0">
                <a:latin typeface="Freestyle Script" panose="030804020302050B0404" pitchFamily="66" charset="0"/>
              </a:rPr>
              <a:t>Componentes Básicos del Patrón</a:t>
            </a:r>
          </a:p>
        </p:txBody>
      </p:sp>
      <p:sp>
        <p:nvSpPr>
          <p:cNvPr id="3" name="Marcador de contenido 2"/>
          <p:cNvSpPr>
            <a:spLocks noGrp="1"/>
          </p:cNvSpPr>
          <p:nvPr>
            <p:ph idx="1"/>
          </p:nvPr>
        </p:nvSpPr>
        <p:spPr>
          <a:xfrm>
            <a:off x="114301" y="2336872"/>
            <a:ext cx="11404600" cy="4406827"/>
          </a:xfrm>
        </p:spPr>
        <p:txBody>
          <a:bodyPr>
            <a:normAutofit/>
          </a:bodyPr>
          <a:lstStyle/>
          <a:p>
            <a:pPr algn="just"/>
            <a:r>
              <a:rPr lang="es-419" dirty="0" err="1" smtClean="0"/>
              <a:t>Visitor</a:t>
            </a:r>
            <a:r>
              <a:rPr lang="es-419" dirty="0" smtClean="0"/>
              <a:t>(</a:t>
            </a:r>
            <a:r>
              <a:rPr lang="es-419" dirty="0" err="1" smtClean="0"/>
              <a:t>VisitorNodo</a:t>
            </a:r>
            <a:r>
              <a:rPr lang="es-419" dirty="0"/>
              <a:t>): Declara una </a:t>
            </a:r>
            <a:r>
              <a:rPr lang="es-419" dirty="0" smtClean="0"/>
              <a:t>operación</a:t>
            </a:r>
            <a:r>
              <a:rPr lang="es-419" dirty="0"/>
              <a:t> </a:t>
            </a:r>
            <a:r>
              <a:rPr lang="es-419" dirty="0" smtClean="0"/>
              <a:t>visitar</a:t>
            </a:r>
            <a:r>
              <a:rPr lang="es-419" dirty="0"/>
              <a:t> </a:t>
            </a:r>
            <a:r>
              <a:rPr lang="es-419" dirty="0" smtClean="0"/>
              <a:t>para</a:t>
            </a:r>
            <a:r>
              <a:rPr lang="es-419" dirty="0"/>
              <a:t> cada clase de </a:t>
            </a:r>
            <a:r>
              <a:rPr lang="es-419" dirty="0" smtClean="0"/>
              <a:t>operación</a:t>
            </a:r>
            <a:r>
              <a:rPr lang="es-419" dirty="0"/>
              <a:t> </a:t>
            </a:r>
            <a:r>
              <a:rPr lang="es-419" dirty="0" err="1"/>
              <a:t>ElementoConcreto</a:t>
            </a:r>
            <a:r>
              <a:rPr lang="es-419" dirty="0"/>
              <a:t> de la estructura de objetos</a:t>
            </a:r>
            <a:r>
              <a:rPr lang="es-419" dirty="0" smtClean="0"/>
              <a:t>.</a:t>
            </a:r>
          </a:p>
          <a:p>
            <a:pPr algn="just"/>
            <a:endParaRPr lang="es-419" dirty="0"/>
          </a:p>
          <a:p>
            <a:pPr algn="just"/>
            <a:r>
              <a:rPr lang="es-419" dirty="0" err="1" smtClean="0"/>
              <a:t>VisitorConcreto</a:t>
            </a:r>
            <a:r>
              <a:rPr lang="es-419" dirty="0" smtClean="0"/>
              <a:t>(</a:t>
            </a:r>
            <a:r>
              <a:rPr lang="es-419" dirty="0" err="1" smtClean="0"/>
              <a:t>VisitorComprobacionDeTipos</a:t>
            </a:r>
            <a:r>
              <a:rPr lang="es-419" dirty="0"/>
              <a:t>): Implementa cada </a:t>
            </a:r>
            <a:r>
              <a:rPr lang="es-419" dirty="0" smtClean="0"/>
              <a:t>operación</a:t>
            </a:r>
            <a:r>
              <a:rPr lang="es-419" dirty="0"/>
              <a:t> </a:t>
            </a:r>
            <a:endParaRPr lang="es-419" dirty="0" smtClean="0"/>
          </a:p>
          <a:p>
            <a:pPr algn="just"/>
            <a:r>
              <a:rPr lang="es-419" dirty="0" smtClean="0"/>
              <a:t>declarada</a:t>
            </a:r>
            <a:r>
              <a:rPr lang="es-419" dirty="0"/>
              <a:t> por </a:t>
            </a:r>
            <a:r>
              <a:rPr lang="es-419" dirty="0" err="1"/>
              <a:t>Visitor</a:t>
            </a:r>
            <a:r>
              <a:rPr lang="es-419" dirty="0" smtClean="0"/>
              <a:t>.</a:t>
            </a:r>
          </a:p>
          <a:p>
            <a:pPr algn="just"/>
            <a:endParaRPr lang="es-419" dirty="0"/>
          </a:p>
          <a:p>
            <a:pPr algn="just"/>
            <a:r>
              <a:rPr lang="es-419" dirty="0" smtClean="0"/>
              <a:t>Elemento(Nodo</a:t>
            </a:r>
            <a:r>
              <a:rPr lang="es-419" dirty="0"/>
              <a:t>): Define una </a:t>
            </a:r>
            <a:r>
              <a:rPr lang="es-419" dirty="0" smtClean="0"/>
              <a:t>operación</a:t>
            </a:r>
            <a:r>
              <a:rPr lang="es-419" dirty="0"/>
              <a:t> que le </a:t>
            </a:r>
            <a:r>
              <a:rPr lang="es-419" dirty="0" smtClean="0"/>
              <a:t>permite</a:t>
            </a:r>
            <a:r>
              <a:rPr lang="es-419" dirty="0"/>
              <a:t> </a:t>
            </a:r>
            <a:r>
              <a:rPr lang="es-419" dirty="0" smtClean="0"/>
              <a:t>aceptar</a:t>
            </a:r>
            <a:r>
              <a:rPr lang="es-419" dirty="0"/>
              <a:t> la visita de un </a:t>
            </a:r>
            <a:r>
              <a:rPr lang="es-419" dirty="0" err="1" smtClean="0"/>
              <a:t>Visitor</a:t>
            </a:r>
            <a:r>
              <a:rPr lang="es-419" dirty="0" smtClean="0"/>
              <a:t>.</a:t>
            </a:r>
            <a:endParaRPr lang="es-419" dirty="0"/>
          </a:p>
        </p:txBody>
      </p:sp>
    </p:spTree>
    <p:extLst>
      <p:ext uri="{BB962C8B-B14F-4D97-AF65-F5344CB8AC3E}">
        <p14:creationId xmlns:p14="http://schemas.microsoft.com/office/powerpoint/2010/main" val="41079158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59721" y="2603573"/>
            <a:ext cx="9613861" cy="3599316"/>
          </a:xfrm>
        </p:spPr>
        <p:txBody>
          <a:bodyPr/>
          <a:lstStyle/>
          <a:p>
            <a:pPr algn="just"/>
            <a:r>
              <a:rPr lang="es-419" dirty="0" err="1"/>
              <a:t>ElementoConcreto</a:t>
            </a:r>
            <a:r>
              <a:rPr lang="es-419" dirty="0"/>
              <a:t>(</a:t>
            </a:r>
            <a:r>
              <a:rPr lang="es-419" dirty="0" err="1"/>
              <a:t>NodoAsignación</a:t>
            </a:r>
            <a:r>
              <a:rPr lang="es-419" dirty="0"/>
              <a:t>): Implementa la operación </a:t>
            </a:r>
            <a:endParaRPr lang="es-419" dirty="0" smtClean="0"/>
          </a:p>
          <a:p>
            <a:pPr marL="0" indent="0" algn="just">
              <a:buNone/>
            </a:pPr>
            <a:r>
              <a:rPr lang="es-419" dirty="0" smtClean="0"/>
              <a:t>   Aceptar</a:t>
            </a:r>
            <a:r>
              <a:rPr lang="es-419" dirty="0"/>
              <a:t> que se limita a </a:t>
            </a:r>
            <a:r>
              <a:rPr lang="es-419" dirty="0" smtClean="0"/>
              <a:t>invocar</a:t>
            </a:r>
          </a:p>
          <a:p>
            <a:pPr algn="just"/>
            <a:endParaRPr lang="es-419" dirty="0"/>
          </a:p>
          <a:p>
            <a:pPr algn="just"/>
            <a:r>
              <a:rPr lang="es-419" dirty="0"/>
              <a:t>su correspondiente método del </a:t>
            </a:r>
            <a:r>
              <a:rPr lang="es-419" dirty="0" err="1"/>
              <a:t>Visitor</a:t>
            </a:r>
            <a:r>
              <a:rPr lang="es-419" dirty="0" smtClean="0"/>
              <a:t>.</a:t>
            </a:r>
          </a:p>
          <a:p>
            <a:pPr algn="just"/>
            <a:endParaRPr lang="es-419" dirty="0"/>
          </a:p>
          <a:p>
            <a:pPr algn="just"/>
            <a:r>
              <a:rPr lang="es-419" dirty="0" err="1"/>
              <a:t>EstructuraDeObjetos</a:t>
            </a:r>
            <a:r>
              <a:rPr lang="es-419" dirty="0"/>
              <a:t>(Programa): Puede enumerar sus elementos y puede proporcionar una interfaz de alto nivel para permitir al </a:t>
            </a:r>
            <a:endParaRPr lang="es-419" dirty="0" smtClean="0"/>
          </a:p>
          <a:p>
            <a:pPr marL="0" indent="0" algn="just">
              <a:buNone/>
            </a:pPr>
            <a:r>
              <a:rPr lang="es-419" dirty="0"/>
              <a:t> </a:t>
            </a:r>
            <a:r>
              <a:rPr lang="es-419" dirty="0" smtClean="0"/>
              <a:t> </a:t>
            </a:r>
            <a:r>
              <a:rPr lang="es-419" dirty="0" err="1" smtClean="0"/>
              <a:t>Visitor</a:t>
            </a:r>
            <a:r>
              <a:rPr lang="es-419" dirty="0"/>
              <a:t> visitar sus elementos.</a:t>
            </a:r>
          </a:p>
          <a:p>
            <a:endParaRPr lang="es-419" dirty="0"/>
          </a:p>
        </p:txBody>
      </p:sp>
      <p:sp>
        <p:nvSpPr>
          <p:cNvPr id="4" name="Título 1"/>
          <p:cNvSpPr>
            <a:spLocks noGrp="1"/>
          </p:cNvSpPr>
          <p:nvPr>
            <p:ph type="title"/>
          </p:nvPr>
        </p:nvSpPr>
        <p:spPr>
          <a:xfrm>
            <a:off x="680321" y="753228"/>
            <a:ext cx="9613861" cy="1080938"/>
          </a:xfrm>
        </p:spPr>
        <p:txBody>
          <a:bodyPr vert="horz" lIns="91440" tIns="45720" rIns="91440" bIns="45720" rtlCol="0" anchor="ctr">
            <a:noAutofit/>
          </a:bodyPr>
          <a:lstStyle/>
          <a:p>
            <a:pPr algn="ctr"/>
            <a:r>
              <a:rPr lang="es-419" sz="5400" dirty="0">
                <a:latin typeface="Freestyle Script" panose="030804020302050B0404" pitchFamily="66" charset="0"/>
              </a:rPr>
              <a:t>Componentes Básicos del Patrón</a:t>
            </a:r>
          </a:p>
        </p:txBody>
      </p:sp>
    </p:spTree>
    <p:extLst>
      <p:ext uri="{BB962C8B-B14F-4D97-AF65-F5344CB8AC3E}">
        <p14:creationId xmlns:p14="http://schemas.microsoft.com/office/powerpoint/2010/main" val="29511375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0321" y="804028"/>
            <a:ext cx="9613861" cy="1080938"/>
          </a:xfrm>
        </p:spPr>
        <p:txBody>
          <a:bodyPr vert="horz" lIns="91440" tIns="45720" rIns="91440" bIns="45720" rtlCol="0" anchor="ctr">
            <a:noAutofit/>
          </a:bodyPr>
          <a:lstStyle/>
          <a:p>
            <a:pPr algn="ctr"/>
            <a:r>
              <a:rPr lang="es-419" sz="5400" dirty="0">
                <a:latin typeface="Freestyle Script" panose="030804020302050B0404" pitchFamily="66" charset="0"/>
              </a:rPr>
              <a:t>Ejemplo (Descripción)</a:t>
            </a:r>
          </a:p>
        </p:txBody>
      </p:sp>
      <p:sp>
        <p:nvSpPr>
          <p:cNvPr id="3" name="Marcador de contenido 2"/>
          <p:cNvSpPr>
            <a:spLocks noGrp="1"/>
          </p:cNvSpPr>
          <p:nvPr>
            <p:ph idx="1"/>
          </p:nvPr>
        </p:nvSpPr>
        <p:spPr/>
        <p:txBody>
          <a:bodyPr/>
          <a:lstStyle/>
          <a:p>
            <a:pPr algn="just"/>
            <a:r>
              <a:rPr lang="es-419" dirty="0" smtClean="0"/>
              <a:t>Juego en que se crean dos personajes (Guerreros y Magos), de acuerdo al tipo de personaje así es el tipo de arma que puede utilizar, sin embargo los magos también tiene la opción de utilizar conjuros (Fuego, Hielo) de acuerdo al nivel del mago.</a:t>
            </a:r>
          </a:p>
          <a:p>
            <a:pPr algn="just"/>
            <a:endParaRPr lang="es-419" dirty="0" smtClean="0"/>
          </a:p>
          <a:p>
            <a:pPr algn="just"/>
            <a:r>
              <a:rPr lang="es-419" dirty="0" smtClean="0"/>
              <a:t>Para los guerreros el arma es una espada.</a:t>
            </a:r>
          </a:p>
          <a:p>
            <a:pPr algn="just"/>
            <a:endParaRPr lang="es-419" dirty="0" smtClean="0"/>
          </a:p>
          <a:p>
            <a:pPr algn="just"/>
            <a:r>
              <a:rPr lang="es-419" dirty="0" smtClean="0"/>
              <a:t>Para los magos el arma es una daga</a:t>
            </a:r>
            <a:endParaRPr lang="es-419" dirty="0"/>
          </a:p>
        </p:txBody>
      </p:sp>
    </p:spTree>
    <p:extLst>
      <p:ext uri="{BB962C8B-B14F-4D97-AF65-F5344CB8AC3E}">
        <p14:creationId xmlns:p14="http://schemas.microsoft.com/office/powerpoint/2010/main" val="405813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vert="horz" lIns="91440" tIns="45720" rIns="91440" bIns="45720" rtlCol="0" anchor="ctr">
            <a:noAutofit/>
          </a:bodyPr>
          <a:lstStyle/>
          <a:p>
            <a:pPr algn="ctr"/>
            <a:r>
              <a:rPr lang="es-419" sz="5400" dirty="0">
                <a:latin typeface="Freestyle Script" panose="030804020302050B0404" pitchFamily="66" charset="0"/>
              </a:rPr>
              <a:t>Ejemplo (Diagrama)</a:t>
            </a: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6060" y="2209800"/>
            <a:ext cx="7969639" cy="4521200"/>
          </a:xfrm>
        </p:spPr>
      </p:pic>
    </p:spTree>
    <p:extLst>
      <p:ext uri="{BB962C8B-B14F-4D97-AF65-F5344CB8AC3E}">
        <p14:creationId xmlns:p14="http://schemas.microsoft.com/office/powerpoint/2010/main" val="1430888314"/>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ín">
  <a:themeElements>
    <a:clrScheme name="Berlí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í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í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TM04033917[[fn=Berlín]]</Template>
  <TotalTime>140</TotalTime>
  <Words>198</Words>
  <Application>Microsoft Office PowerPoint</Application>
  <PresentationFormat>Panorámica</PresentationFormat>
  <Paragraphs>61</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Freestyle Script</vt:lpstr>
      <vt:lpstr>Trebuchet MS</vt:lpstr>
      <vt:lpstr>Berlín</vt:lpstr>
      <vt:lpstr>Universidad de Costa Rica</vt:lpstr>
      <vt:lpstr>Patrón de Diseño</vt:lpstr>
      <vt:lpstr>Patrón de Diseño Software Visitor</vt:lpstr>
      <vt:lpstr>Recomendaciones de uso del patrón Visitor</vt:lpstr>
      <vt:lpstr>Estructura</vt:lpstr>
      <vt:lpstr>Componentes Básicos del Patrón</vt:lpstr>
      <vt:lpstr>Componentes Básicos del Patrón</vt:lpstr>
      <vt:lpstr>Ejemplo (Descripción)</vt:lpstr>
      <vt:lpstr>Ejemplo (Diagrama)</vt:lpstr>
      <vt:lpstr>Ejemplo (vista en código)</vt:lpstr>
      <vt:lpstr>Bibliografía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de Costa Rica</dc:title>
  <dc:creator>Luis Campos</dc:creator>
  <cp:lastModifiedBy>Luis Campos</cp:lastModifiedBy>
  <cp:revision>12</cp:revision>
  <dcterms:created xsi:type="dcterms:W3CDTF">2015-11-01T20:01:12Z</dcterms:created>
  <dcterms:modified xsi:type="dcterms:W3CDTF">2015-11-01T22:21:24Z</dcterms:modified>
</cp:coreProperties>
</file>