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744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071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8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1E08-B5BC-4BD5-BFE3-A1FA3740A1C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blog/2014/07/26/markov-chains/" TargetMode="External"/><Relationship Id="rId2" Type="http://schemas.openxmlformats.org/officeDocument/2006/relationships/hyperlink" Target="http://setosa.io/ev/ordinary-least-squares-regress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vctr.me/posts/central-limit-theorem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793" y="1122362"/>
            <a:ext cx="8208128" cy="283145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Center For Assessment</a:t>
            </a:r>
            <a:br>
              <a:rPr lang="en-US" sz="5400" dirty="0" smtClean="0"/>
            </a:br>
            <a:r>
              <a:rPr lang="en-US" sz="5400" dirty="0" smtClean="0"/>
              <a:t>Summer 2015 Internship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786"/>
            <a:ext cx="7478332" cy="1728988"/>
          </a:xfrm>
        </p:spPr>
        <p:txBody>
          <a:bodyPr/>
          <a:lstStyle/>
          <a:p>
            <a:r>
              <a:rPr lang="en-US" sz="2800" dirty="0" smtClean="0"/>
              <a:t>Update #1 - June 11, 2015</a:t>
            </a:r>
          </a:p>
          <a:p>
            <a:r>
              <a:rPr lang="en-US" sz="3600" dirty="0" smtClean="0"/>
              <a:t>Luciana </a:t>
            </a:r>
            <a:r>
              <a:rPr lang="en-US" sz="3600" dirty="0" smtClean="0"/>
              <a:t>Can</a:t>
            </a:r>
            <a:r>
              <a:rPr lang="pt-BR" sz="3600" dirty="0" smtClean="0"/>
              <a:t>ç</a:t>
            </a:r>
            <a:r>
              <a:rPr lang="en-US" sz="3600" dirty="0" smtClean="0"/>
              <a:t>ado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72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77255"/>
            <a:ext cx="10515600" cy="2880350"/>
          </a:xfrm>
        </p:spPr>
        <p:txBody>
          <a:bodyPr/>
          <a:lstStyle/>
          <a:p>
            <a:pPr algn="ctr"/>
            <a:r>
              <a:rPr lang="en-US" dirty="0" smtClean="0"/>
              <a:t>Questions? Suggestions?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3"/>
            <a:ext cx="9084852" cy="435423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Minimum </a:t>
            </a:r>
            <a:r>
              <a:rPr lang="en-US" sz="2000" dirty="0" smtClean="0"/>
              <a:t>level of assessment literacy is needed to understand assessment reports</a:t>
            </a:r>
          </a:p>
          <a:p>
            <a:r>
              <a:rPr lang="en-US" sz="2000" dirty="0" smtClean="0"/>
              <a:t>NCME put out an RFP to create web-based materials to promote assessment literacy</a:t>
            </a:r>
          </a:p>
          <a:p>
            <a:r>
              <a:rPr lang="en-US" sz="2000" dirty="0" smtClean="0"/>
              <a:t>Explorable Explanations: Use of interactive and openly available web-based technology to promote “</a:t>
            </a:r>
            <a:r>
              <a:rPr lang="en-US" sz="2000" b="1" dirty="0" smtClean="0"/>
              <a:t>active reading</a:t>
            </a:r>
            <a:r>
              <a:rPr lang="en-US" sz="2000" dirty="0" smtClean="0"/>
              <a:t>” </a:t>
            </a:r>
          </a:p>
          <a:p>
            <a:pPr lvl="1"/>
            <a:r>
              <a:rPr lang="en-US" sz="1800" dirty="0" smtClean="0"/>
              <a:t>Readers can “play with the premise and assumptions of various claims, and see the consequences update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3251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Explorable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6981"/>
            <a:ext cx="8981821" cy="444438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 project for ideas that enable and encourage truly active reading</a:t>
            </a:r>
          </a:p>
          <a:p>
            <a:r>
              <a:rPr lang="en-US" sz="2000" dirty="0" smtClean="0"/>
              <a:t>Premise: text should be used as an environment to think in</a:t>
            </a:r>
          </a:p>
          <a:p>
            <a:r>
              <a:rPr lang="en-US" sz="2000" dirty="0" smtClean="0"/>
              <a:t>Active reading includes:</a:t>
            </a:r>
          </a:p>
          <a:p>
            <a:pPr lvl="1"/>
            <a:r>
              <a:rPr lang="en-US" sz="1800" b="1" dirty="0" smtClean="0"/>
              <a:t>Reactive documents</a:t>
            </a:r>
            <a:r>
              <a:rPr lang="en-US" sz="1800" dirty="0" smtClean="0"/>
              <a:t>: text and visuals enriched with small interactive handles for the user to play and interact with</a:t>
            </a:r>
          </a:p>
          <a:p>
            <a:pPr lvl="1"/>
            <a:r>
              <a:rPr lang="en-US" sz="1800" b="1" dirty="0" smtClean="0"/>
              <a:t>Explorable examples:</a:t>
            </a:r>
            <a:r>
              <a:rPr lang="en-US" sz="1800" dirty="0" smtClean="0"/>
              <a:t> examples that makes the abstract concrete, and allows the reader to develop an intuition for how a system works</a:t>
            </a:r>
          </a:p>
          <a:p>
            <a:pPr lvl="1"/>
            <a:r>
              <a:rPr lang="en-US" sz="1800" b="1" dirty="0" smtClean="0"/>
              <a:t>Contextual information:</a:t>
            </a:r>
            <a:r>
              <a:rPr lang="en-US" sz="1800" dirty="0" smtClean="0"/>
              <a:t> allows the reader to learn related material just-in-time, and cross-check the author's claims</a:t>
            </a:r>
          </a:p>
          <a:p>
            <a:r>
              <a:rPr lang="en-US" sz="2000" dirty="0" smtClean="0"/>
              <a:t>Examples:</a:t>
            </a:r>
          </a:p>
          <a:p>
            <a:pPr lvl="1"/>
            <a:r>
              <a:rPr lang="en-US" dirty="0" smtClean="0">
                <a:hlinkClick r:id="rId2"/>
              </a:rPr>
              <a:t>Ordinary </a:t>
            </a:r>
            <a:r>
              <a:rPr lang="en-US" dirty="0" smtClean="0">
                <a:hlinkClick r:id="rId2"/>
              </a:rPr>
              <a:t>Least Squares Regression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Markov Chains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7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Assessment Literacy Project 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6" y="1683958"/>
            <a:ext cx="9555051" cy="465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Goals:</a:t>
            </a:r>
            <a:endParaRPr lang="en-US" sz="2000" dirty="0" smtClean="0"/>
          </a:p>
          <a:p>
            <a:r>
              <a:rPr lang="en-US" sz="2000" dirty="0" smtClean="0"/>
              <a:t>Create ‘explorable explanation’ modules using interactive web graphics to explain topics related to assessment and measurement</a:t>
            </a:r>
          </a:p>
          <a:p>
            <a:r>
              <a:rPr lang="en-US" sz="2000" dirty="0" smtClean="0"/>
              <a:t>Each module will be an example of how these technologies can be leveraged for improving public understanding of a given topic</a:t>
            </a:r>
          </a:p>
          <a:p>
            <a:r>
              <a:rPr lang="en-US" sz="2000" dirty="0" smtClean="0"/>
              <a:t>The modules, production process and source-code will be open-sourced and available for reuse by anyone </a:t>
            </a:r>
          </a:p>
          <a:p>
            <a:r>
              <a:rPr lang="en-US" sz="2000" dirty="0" smtClean="0"/>
              <a:t>Each team member will develop both the content and the visualization for their proposed module but will collaborate and help each other</a:t>
            </a:r>
          </a:p>
          <a:p>
            <a:r>
              <a:rPr lang="en-US" sz="2000" dirty="0" smtClean="0"/>
              <a:t>Team will develop the technical skills to create interactive visualizations which could be used for creating enhanced and interactive reports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2657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My Module -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223"/>
            <a:ext cx="8596668" cy="44701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Topic: </a:t>
            </a:r>
          </a:p>
          <a:p>
            <a:pPr lvl="1"/>
            <a:r>
              <a:rPr lang="en-US" sz="1800" dirty="0" smtClean="0"/>
              <a:t>Norm- and Criterion-referenced Interpretation of Test Results</a:t>
            </a:r>
          </a:p>
          <a:p>
            <a:r>
              <a:rPr lang="en-US" sz="2000" dirty="0" smtClean="0"/>
              <a:t>Audience:</a:t>
            </a:r>
          </a:p>
          <a:p>
            <a:pPr lvl="1"/>
            <a:r>
              <a:rPr lang="en-US" sz="1800" dirty="0"/>
              <a:t>Students (high-school level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Parents</a:t>
            </a:r>
          </a:p>
          <a:p>
            <a:pPr lvl="1"/>
            <a:r>
              <a:rPr lang="en-US" sz="1800" dirty="0" smtClean="0"/>
              <a:t>Teachers</a:t>
            </a:r>
          </a:p>
          <a:p>
            <a:pPr lvl="1"/>
            <a:r>
              <a:rPr lang="en-US" sz="1800" dirty="0" smtClean="0"/>
              <a:t>School</a:t>
            </a:r>
            <a:r>
              <a:rPr lang="en-US" sz="1800" dirty="0"/>
              <a:t>, district and state </a:t>
            </a:r>
            <a:r>
              <a:rPr lang="en-US" sz="1800" dirty="0" smtClean="0"/>
              <a:t>administration</a:t>
            </a:r>
          </a:p>
          <a:p>
            <a:r>
              <a:rPr lang="en-US" sz="2000" dirty="0" smtClean="0"/>
              <a:t>Length of module:</a:t>
            </a:r>
          </a:p>
          <a:p>
            <a:pPr lvl="1"/>
            <a:r>
              <a:rPr lang="en-US" sz="1800" dirty="0" smtClean="0"/>
              <a:t>About 5 minutes</a:t>
            </a:r>
          </a:p>
        </p:txBody>
      </p:sp>
    </p:spTree>
    <p:extLst>
      <p:ext uri="{BB962C8B-B14F-4D97-AF65-F5344CB8AC3E}">
        <p14:creationId xmlns:p14="http://schemas.microsoft.com/office/powerpoint/2010/main" val="18649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2"/>
            <a:ext cx="9084852" cy="49326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we assume the reader to know before starting the module:</a:t>
            </a:r>
          </a:p>
          <a:p>
            <a:pPr lvl="1"/>
            <a:r>
              <a:rPr lang="en-US" sz="1800" dirty="0" smtClean="0"/>
              <a:t>Test scores as reported in state score reports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After completing the module the reader should:</a:t>
            </a:r>
          </a:p>
          <a:p>
            <a:pPr lvl="1"/>
            <a:r>
              <a:rPr lang="en-US" sz="1800" dirty="0" smtClean="0"/>
              <a:t>Understand the difference between norm- and criterion-referenced tests and score interpretation</a:t>
            </a:r>
          </a:p>
          <a:p>
            <a:pPr lvl="1"/>
            <a:r>
              <a:rPr lang="en-US" sz="1800" dirty="0" smtClean="0"/>
              <a:t>Know the appropriate interpretation of norm-referenced scores</a:t>
            </a:r>
          </a:p>
          <a:p>
            <a:pPr lvl="2"/>
            <a:r>
              <a:rPr lang="en-US" sz="1600" dirty="0" smtClean="0"/>
              <a:t>Definition of normed group</a:t>
            </a:r>
          </a:p>
          <a:p>
            <a:pPr lvl="1"/>
            <a:r>
              <a:rPr lang="en-US" sz="1800" dirty="0" smtClean="0"/>
              <a:t>Know the appropriate interpretation of criterion-referenced scores</a:t>
            </a:r>
          </a:p>
          <a:p>
            <a:pPr lvl="2"/>
            <a:r>
              <a:rPr lang="en-US" sz="1600" dirty="0" smtClean="0"/>
              <a:t>How cut scores are established</a:t>
            </a:r>
          </a:p>
          <a:p>
            <a:pPr lvl="1"/>
            <a:r>
              <a:rPr lang="en-US" sz="1800" dirty="0" smtClean="0"/>
              <a:t>Understand the advantages and limitations of each type of </a:t>
            </a:r>
            <a:r>
              <a:rPr lang="en-US" sz="1800" dirty="0" smtClean="0"/>
              <a:t>interpretation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594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Lesson: Story</a:t>
            </a:r>
          </a:p>
          <a:p>
            <a:r>
              <a:rPr lang="en-US" sz="2400" dirty="0" smtClean="0"/>
              <a:t>Text: Contextual information</a:t>
            </a:r>
          </a:p>
          <a:p>
            <a:r>
              <a:rPr lang="en-US" sz="2400" dirty="0" smtClean="0"/>
              <a:t>Graphics:</a:t>
            </a:r>
          </a:p>
          <a:p>
            <a:pPr lvl="1"/>
            <a:r>
              <a:rPr lang="en-US" sz="2000" dirty="0" smtClean="0"/>
              <a:t>Example: </a:t>
            </a:r>
            <a:r>
              <a:rPr lang="en-US" sz="2000" dirty="0" smtClean="0">
                <a:hlinkClick r:id="rId2"/>
              </a:rPr>
              <a:t>Central Limit Theorem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03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 (Preliminary)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52281"/>
            <a:ext cx="9252277" cy="5280339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/>
              <a:t>Different ways to interpret test results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What a normative or norm-referenced assessment is and is not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What is a norm or reference group and how the norm groups are defined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Types of norm-referenced scores: 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Age/Grade Equivalent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Percentile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Standard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Appropriate uses of norm-referenced tests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How to interpret norm-referenced scores – what you need to know to interpret the results from this type of test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What a criterion-referenced assessment is and is not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Standard setting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Appropriate uses of criterion-referenced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How to interpret criterion-referenced scores – what you need to know to interpret the results from this type of test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The differences between norm- and criterion-referenced interpretation of test results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Advantages and limitations of each type of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86"/>
            <a:ext cx="10515600" cy="1325563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44830"/>
              </p:ext>
            </p:extLst>
          </p:nvPr>
        </p:nvGraphicFramePr>
        <p:xfrm>
          <a:off x="838200" y="708779"/>
          <a:ext cx="8911107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91"/>
                <a:gridCol w="6621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1 (Jun 1-5)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Set up </a:t>
                      </a:r>
                      <a:r>
                        <a:rPr lang="en-US" sz="1600" dirty="0" smtClean="0"/>
                        <a:t>work environment 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 technical </a:t>
                      </a:r>
                      <a:r>
                        <a:rPr lang="en-US" sz="1600" dirty="0" smtClean="0"/>
                        <a:t>framework (GitHub, </a:t>
                      </a:r>
                      <a:r>
                        <a:rPr lang="en-US" sz="1600" dirty="0" err="1" smtClean="0"/>
                        <a:t>Gists</a:t>
                      </a:r>
                      <a:r>
                        <a:rPr lang="en-US" sz="1600" dirty="0" smtClean="0"/>
                        <a:t>, Node.js, D3, Markdown)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2 (Jun 8-12)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Topic definition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Draft storyboard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Draft web page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Outline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3 (Jun 15-19)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Develop graphics and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Week 4 (Jun 22-26)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NCSA, San Diego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Draft NCME workshop proposal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Internal team checkpoint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Week 5 (Jun 29-Jul</a:t>
                      </a:r>
                      <a:r>
                        <a:rPr lang="en-US" sz="1600" baseline="0" dirty="0" smtClean="0"/>
                        <a:t> 3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Improve graphics and contents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NCME proposal due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6 (Jul 6-10)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Polish graphics and contents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Staff meeting and presentation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7 (Jul 13-17)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Revise modules based on staff </a:t>
                      </a:r>
                      <a:r>
                        <a:rPr lang="en-US" sz="1600" dirty="0" err="1" smtClean="0"/>
                        <a:t>mtg</a:t>
                      </a:r>
                      <a:r>
                        <a:rPr lang="en-US" sz="1600" dirty="0" smtClean="0"/>
                        <a:t> feedback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Integrate modules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8 (Jul 20-24)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Prepare content for public release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Prepare final report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Finalize workshop materials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Lessons learned meeting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3347</TotalTime>
  <Words>662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Center For Assessment Summer 2015 Internship  </vt:lpstr>
      <vt:lpstr>Background</vt:lpstr>
      <vt:lpstr>Explorable Explanations</vt:lpstr>
      <vt:lpstr>Assessment Literacy Project </vt:lpstr>
      <vt:lpstr>My Module - Overview</vt:lpstr>
      <vt:lpstr>Module Learning Objectives</vt:lpstr>
      <vt:lpstr>Module Layout</vt:lpstr>
      <vt:lpstr>Module Content (Preliminary)</vt:lpstr>
      <vt:lpstr>Project Timeline</vt:lpstr>
      <vt:lpstr>Questions? Suggestions?  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Internship 1st Update</dc:title>
  <dc:creator>Luciana</dc:creator>
  <cp:lastModifiedBy>Luciana</cp:lastModifiedBy>
  <cp:revision>77</cp:revision>
  <dcterms:created xsi:type="dcterms:W3CDTF">2015-06-08T13:21:32Z</dcterms:created>
  <dcterms:modified xsi:type="dcterms:W3CDTF">2015-06-10T21:54:02Z</dcterms:modified>
</cp:coreProperties>
</file>