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bookmarkIdSeed="2">
  <p:sldMasterIdLst>
    <p:sldMasterId id="2147483648" r:id="rId1"/>
  </p:sldMasterIdLst>
  <p:notesMasterIdLst>
    <p:notesMasterId r:id="rId28"/>
  </p:notesMasterIdLst>
  <p:sldIdLst>
    <p:sldId id="256" r:id="rId2"/>
    <p:sldId id="307" r:id="rId3"/>
    <p:sldId id="308" r:id="rId4"/>
    <p:sldId id="329" r:id="rId5"/>
    <p:sldId id="309" r:id="rId6"/>
    <p:sldId id="313" r:id="rId7"/>
    <p:sldId id="312" r:id="rId8"/>
    <p:sldId id="316" r:id="rId9"/>
    <p:sldId id="314" r:id="rId10"/>
    <p:sldId id="315" r:id="rId11"/>
    <p:sldId id="334" r:id="rId12"/>
    <p:sldId id="335" r:id="rId13"/>
    <p:sldId id="336" r:id="rId14"/>
    <p:sldId id="333" r:id="rId15"/>
    <p:sldId id="311" r:id="rId16"/>
    <p:sldId id="328" r:id="rId17"/>
    <p:sldId id="332" r:id="rId18"/>
    <p:sldId id="317" r:id="rId19"/>
    <p:sldId id="318" r:id="rId20"/>
    <p:sldId id="319" r:id="rId21"/>
    <p:sldId id="330" r:id="rId22"/>
    <p:sldId id="320" r:id="rId23"/>
    <p:sldId id="321" r:id="rId24"/>
    <p:sldId id="331" r:id="rId25"/>
    <p:sldId id="310" r:id="rId26"/>
    <p:sldId id="303" r:id="rId2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89" roundtripDataSignature="AMtx7mjm0V2SbzZUsP05LVTHy3YtRCoK1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74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605" autoAdjust="0"/>
    <p:restoredTop sz="93883" autoAdjust="0"/>
  </p:normalViewPr>
  <p:slideViewPr>
    <p:cSldViewPr snapToGrid="0">
      <p:cViewPr varScale="1">
        <p:scale>
          <a:sx n="94" d="100"/>
          <a:sy n="94" d="100"/>
        </p:scale>
        <p:origin x="66" y="78"/>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93"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89"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92"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90"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89" name="Google Shape;89;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48"/>
          <p:cNvSpPr txBox="1">
            <a:spLocks noGrp="1"/>
          </p:cNvSpPr>
          <p:nvPr>
            <p:ph type="ctrTitle"/>
          </p:nvPr>
        </p:nvSpPr>
        <p:spPr>
          <a:xfrm>
            <a:off x="1524000" y="1988598"/>
            <a:ext cx="9144000" cy="1521364"/>
          </a:xfrm>
          <a:prstGeom prst="rect">
            <a:avLst/>
          </a:prstGeom>
          <a:solidFill>
            <a:srgbClr val="FB7432"/>
          </a:solid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17" name="Google Shape;17;p48"/>
          <p:cNvSpPr txBox="1">
            <a:spLocks noGrp="1"/>
          </p:cNvSpPr>
          <p:nvPr>
            <p:ph type="subTitle" idx="1"/>
          </p:nvPr>
        </p:nvSpPr>
        <p:spPr>
          <a:xfrm>
            <a:off x="1524000" y="3602038"/>
            <a:ext cx="9144000" cy="1227414"/>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pic>
        <p:nvPicPr>
          <p:cNvPr id="4" name="Picture 3"/>
          <p:cNvPicPr>
            <a:picLocks noChangeAspect="1"/>
          </p:cNvPicPr>
          <p:nvPr userDrawn="1"/>
        </p:nvPicPr>
        <p:blipFill>
          <a:blip r:embed="rId2"/>
          <a:stretch>
            <a:fillRect/>
          </a:stretch>
        </p:blipFill>
        <p:spPr>
          <a:xfrm>
            <a:off x="11389199" y="25370"/>
            <a:ext cx="802801" cy="1349067"/>
          </a:xfrm>
          <a:prstGeom prst="rect">
            <a:avLst/>
          </a:prstGeom>
        </p:spPr>
      </p:pic>
      <p:pic>
        <p:nvPicPr>
          <p:cNvPr id="2" name="Picture 1">
            <a:extLst>
              <a:ext uri="{FF2B5EF4-FFF2-40B4-BE49-F238E27FC236}">
                <a16:creationId xmlns:a16="http://schemas.microsoft.com/office/drawing/2014/main" id="{08CEAAFF-FE0C-4084-11F9-F8B3E26F6ABB}"/>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 y="6481214"/>
            <a:ext cx="12192000" cy="382724"/>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04558A2C-75A2-6180-1CC5-B21A1BFD447D}"/>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auto">
          <a:xfrm>
            <a:off x="29817" y="31035"/>
            <a:ext cx="1595654" cy="776403"/>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bg>
      <p:bgPr>
        <a:solidFill>
          <a:schemeClr val="lt1"/>
        </a:solidFill>
        <a:effectLst/>
      </p:bgPr>
    </p:bg>
    <p:spTree>
      <p:nvGrpSpPr>
        <p:cNvPr id="1" name="Shape 21"/>
        <p:cNvGrpSpPr/>
        <p:nvPr/>
      </p:nvGrpSpPr>
      <p:grpSpPr>
        <a:xfrm>
          <a:off x="0" y="0"/>
          <a:ext cx="0" cy="0"/>
          <a:chOff x="0" y="0"/>
          <a:chExt cx="0" cy="0"/>
        </a:xfrm>
      </p:grpSpPr>
      <p:sp>
        <p:nvSpPr>
          <p:cNvPr id="23" name="Google Shape;23;p49"/>
          <p:cNvSpPr txBox="1">
            <a:spLocks noGrp="1"/>
          </p:cNvSpPr>
          <p:nvPr>
            <p:ph type="title"/>
          </p:nvPr>
        </p:nvSpPr>
        <p:spPr>
          <a:xfrm>
            <a:off x="219897" y="659103"/>
            <a:ext cx="11169301" cy="650138"/>
          </a:xfrm>
          <a:prstGeom prst="rect">
            <a:avLst/>
          </a:prstGeom>
          <a:solidFill>
            <a:schemeClr val="lt1"/>
          </a:solid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sz="4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24" name="Google Shape;24;p49"/>
          <p:cNvSpPr txBox="1">
            <a:spLocks noGrp="1"/>
          </p:cNvSpPr>
          <p:nvPr>
            <p:ph type="body" idx="1"/>
          </p:nvPr>
        </p:nvSpPr>
        <p:spPr>
          <a:xfrm>
            <a:off x="0" y="1627444"/>
            <a:ext cx="12192000" cy="4814445"/>
          </a:xfrm>
          <a:prstGeom prst="rect">
            <a:avLst/>
          </a:prstGeom>
          <a:noFill/>
          <a:ln>
            <a:noFill/>
          </a:ln>
        </p:spPr>
        <p:txBody>
          <a:bodyPr spcFirstLastPara="1" wrap="square" lIns="91425" tIns="45700" rIns="91425" bIns="45700" anchor="t" anchorCtr="0">
            <a:normAutofit/>
          </a:bodyPr>
          <a:lstStyle>
            <a:lvl1pPr marL="346075" marR="0" lvl="0" indent="-342900" algn="just" rtl="0">
              <a:lnSpc>
                <a:spcPct val="120000"/>
              </a:lnSpc>
              <a:spcBef>
                <a:spcPts val="0"/>
              </a:spcBef>
              <a:spcAft>
                <a:spcPts val="0"/>
              </a:spcAft>
              <a:buClr>
                <a:srgbClr val="973735"/>
              </a:buClr>
              <a:buSzPct val="50000"/>
              <a:buFont typeface="Noto Sans Symbols"/>
              <a:buChar char="◆"/>
              <a:defRPr lang="en-US" sz="2600" b="0" i="0" u="none" strike="noStrike" cap="none" dirty="0" smtClean="0">
                <a:solidFill>
                  <a:schemeClr val="dk1"/>
                </a:solidFill>
                <a:latin typeface="Arial"/>
                <a:ea typeface="Arial"/>
                <a:cs typeface="Arial"/>
                <a:sym typeface="Arial"/>
              </a:defRPr>
            </a:lvl1pPr>
            <a:lvl2pPr marL="682625" lvl="1" indent="-342900" algn="just">
              <a:lnSpc>
                <a:spcPct val="120000"/>
              </a:lnSpc>
              <a:spcBef>
                <a:spcPts val="0"/>
              </a:spcBef>
              <a:spcAft>
                <a:spcPts val="0"/>
              </a:spcAft>
              <a:buClr>
                <a:srgbClr val="963737"/>
              </a:buClr>
              <a:buSzPts val="1800"/>
              <a:buFont typeface="Wingdings" panose="05000000000000000000" pitchFamily="2" charset="2"/>
              <a:buChar char="§"/>
              <a:defRPr sz="2600"/>
            </a:lvl2pPr>
            <a:lvl3pPr marL="1371600" lvl="2" indent="-342900" algn="l">
              <a:lnSpc>
                <a:spcPct val="90000"/>
              </a:lnSpc>
              <a:spcBef>
                <a:spcPts val="500"/>
              </a:spcBef>
              <a:spcAft>
                <a:spcPts val="0"/>
              </a:spcAft>
              <a:buClr>
                <a:srgbClr val="963737"/>
              </a:buClr>
              <a:buSzPts val="1800"/>
              <a:buChar char="•"/>
              <a:defRPr sz="2300"/>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lang="en-US" dirty="0"/>
          </a:p>
          <a:p>
            <a:pPr lvl="1"/>
            <a:endParaRPr lang="en-US" dirty="0"/>
          </a:p>
          <a:p>
            <a:pPr lvl="1"/>
            <a:endParaRPr dirty="0"/>
          </a:p>
        </p:txBody>
      </p:sp>
      <p:sp>
        <p:nvSpPr>
          <p:cNvPr id="26" name="Google Shape;26;p49"/>
          <p:cNvSpPr txBox="1"/>
          <p:nvPr userDrawn="1"/>
        </p:nvSpPr>
        <p:spPr>
          <a:xfrm>
            <a:off x="1" y="600804"/>
            <a:ext cx="219896" cy="867538"/>
          </a:xfrm>
          <a:prstGeom prst="rect">
            <a:avLst/>
          </a:prstGeom>
          <a:solidFill>
            <a:srgbClr val="FB7432"/>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pic>
        <p:nvPicPr>
          <p:cNvPr id="10" name="Picture 9"/>
          <p:cNvPicPr>
            <a:picLocks noChangeAspect="1"/>
          </p:cNvPicPr>
          <p:nvPr userDrawn="1"/>
        </p:nvPicPr>
        <p:blipFill>
          <a:blip r:embed="rId2"/>
          <a:stretch>
            <a:fillRect/>
          </a:stretch>
        </p:blipFill>
        <p:spPr>
          <a:xfrm>
            <a:off x="11389199" y="25370"/>
            <a:ext cx="802801" cy="1349067"/>
          </a:xfrm>
          <a:prstGeom prst="rect">
            <a:avLst/>
          </a:prstGeom>
        </p:spPr>
      </p:pic>
      <p:pic>
        <p:nvPicPr>
          <p:cNvPr id="3" name="Picture 2">
            <a:extLst>
              <a:ext uri="{FF2B5EF4-FFF2-40B4-BE49-F238E27FC236}">
                <a16:creationId xmlns:a16="http://schemas.microsoft.com/office/drawing/2014/main" id="{C27C59A4-873A-9F24-D0CF-49407B9C51B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auto">
          <a:xfrm>
            <a:off x="0" y="17909"/>
            <a:ext cx="1197849" cy="582842"/>
          </a:xfrm>
          <a:prstGeom prst="rect">
            <a:avLst/>
          </a:prstGeom>
        </p:spPr>
      </p:pic>
      <p:pic>
        <p:nvPicPr>
          <p:cNvPr id="2" name="Picture 1">
            <a:extLst>
              <a:ext uri="{FF2B5EF4-FFF2-40B4-BE49-F238E27FC236}">
                <a16:creationId xmlns:a16="http://schemas.microsoft.com/office/drawing/2014/main" id="{2C8BF003-DE94-8FC6-3C20-271FF86E136E}"/>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0" y="6453319"/>
            <a:ext cx="11784330" cy="412541"/>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Connector 3">
            <a:extLst>
              <a:ext uri="{FF2B5EF4-FFF2-40B4-BE49-F238E27FC236}">
                <a16:creationId xmlns:a16="http://schemas.microsoft.com/office/drawing/2014/main" id="{449A8C01-8DC2-97C8-4F54-16BE6D03727C}"/>
              </a:ext>
            </a:extLst>
          </p:cNvPr>
          <p:cNvCxnSpPr>
            <a:cxnSpLocks/>
          </p:cNvCxnSpPr>
          <p:nvPr userDrawn="1"/>
        </p:nvCxnSpPr>
        <p:spPr>
          <a:xfrm>
            <a:off x="0" y="1468342"/>
            <a:ext cx="121920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15E00232-167D-C55B-1FD9-04BD27E02609}"/>
              </a:ext>
            </a:extLst>
          </p:cNvPr>
          <p:cNvSpPr txBox="1"/>
          <p:nvPr userDrawn="1"/>
        </p:nvSpPr>
        <p:spPr>
          <a:xfrm>
            <a:off x="15556230" y="3337560"/>
            <a:ext cx="184731" cy="307777"/>
          </a:xfrm>
          <a:prstGeom prst="rect">
            <a:avLst/>
          </a:prstGeom>
          <a:noFill/>
          <a:ln>
            <a:solidFill>
              <a:schemeClr val="accent2"/>
            </a:solidFill>
          </a:ln>
        </p:spPr>
        <p:txBody>
          <a:bodyPr wrap="none" rtlCol="0">
            <a:spAutoFit/>
          </a:bodyPr>
          <a:lstStyle/>
          <a:p>
            <a:endParaRPr lang="en-VN" dirty="0"/>
          </a:p>
        </p:txBody>
      </p:sp>
      <p:sp>
        <p:nvSpPr>
          <p:cNvPr id="25" name="Google Shape;25;p49"/>
          <p:cNvSpPr txBox="1">
            <a:spLocks noGrp="1"/>
          </p:cNvSpPr>
          <p:nvPr>
            <p:ph type="sldNum" idx="12"/>
          </p:nvPr>
        </p:nvSpPr>
        <p:spPr>
          <a:xfrm>
            <a:off x="11784330" y="6460934"/>
            <a:ext cx="412640" cy="387127"/>
          </a:xfrm>
          <a:prstGeom prst="rect">
            <a:avLst/>
          </a:prstGeom>
          <a:solidFill>
            <a:srgbClr val="FB7432"/>
          </a:solidFill>
          <a:ln/>
        </p:spPr>
        <p:style>
          <a:lnRef idx="2">
            <a:schemeClr val="accent2"/>
          </a:lnRef>
          <a:fillRef idx="1">
            <a:schemeClr val="lt1"/>
          </a:fillRef>
          <a:effectRef idx="0">
            <a:schemeClr val="accent2"/>
          </a:effectRef>
          <a:fontRef idx="minor">
            <a:schemeClr val="dk1"/>
          </a:fontRef>
        </p:style>
        <p:txBody>
          <a:bodyPr spcFirstLastPara="1" wrap="none" lIns="91425" tIns="45700" rIns="91425" bIns="45700" anchor="ctr" anchorCtr="0">
            <a:noAutofit/>
          </a:bodyPr>
          <a:lstStyle>
            <a:lvl1pPr marL="0" lvl="0" indent="0" algn="ctr">
              <a:spcBef>
                <a:spcPts val="0"/>
              </a:spcBef>
              <a:buNone/>
              <a:defRPr sz="1400" b="1">
                <a:solidFill>
                  <a:schemeClr val="bg1"/>
                </a:solidFill>
                <a:latin typeface="Arial"/>
                <a:ea typeface="Arial"/>
                <a:cs typeface="Arial"/>
                <a:sym typeface="Arial"/>
              </a:defRPr>
            </a:lvl1pPr>
            <a:lvl2pPr marL="0" lvl="1" indent="0" algn="r">
              <a:spcBef>
                <a:spcPts val="0"/>
              </a:spcBef>
              <a:buNone/>
              <a:defRPr sz="1200">
                <a:solidFill>
                  <a:schemeClr val="dk1"/>
                </a:solidFill>
                <a:latin typeface="Arial"/>
                <a:ea typeface="Arial"/>
                <a:cs typeface="Arial"/>
                <a:sym typeface="Arial"/>
              </a:defRPr>
            </a:lvl2pPr>
            <a:lvl3pPr marL="0" lvl="2" indent="0" algn="r">
              <a:spcBef>
                <a:spcPts val="0"/>
              </a:spcBef>
              <a:buNone/>
              <a:defRPr sz="1200">
                <a:solidFill>
                  <a:schemeClr val="dk1"/>
                </a:solidFill>
                <a:latin typeface="Arial"/>
                <a:ea typeface="Arial"/>
                <a:cs typeface="Arial"/>
                <a:sym typeface="Arial"/>
              </a:defRPr>
            </a:lvl3pPr>
            <a:lvl4pPr marL="0" lvl="3" indent="0" algn="r">
              <a:spcBef>
                <a:spcPts val="0"/>
              </a:spcBef>
              <a:buNone/>
              <a:defRPr sz="1200">
                <a:solidFill>
                  <a:schemeClr val="dk1"/>
                </a:solidFill>
                <a:latin typeface="Arial"/>
                <a:ea typeface="Arial"/>
                <a:cs typeface="Arial"/>
                <a:sym typeface="Arial"/>
              </a:defRPr>
            </a:lvl4pPr>
            <a:lvl5pPr marL="0" lvl="4" indent="0" algn="r">
              <a:spcBef>
                <a:spcPts val="0"/>
              </a:spcBef>
              <a:buNone/>
              <a:defRPr sz="1200">
                <a:solidFill>
                  <a:schemeClr val="dk1"/>
                </a:solidFill>
                <a:latin typeface="Arial"/>
                <a:ea typeface="Arial"/>
                <a:cs typeface="Arial"/>
                <a:sym typeface="Arial"/>
              </a:defRPr>
            </a:lvl5pPr>
            <a:lvl6pPr marL="0" lvl="5" indent="0" algn="r">
              <a:spcBef>
                <a:spcPts val="0"/>
              </a:spcBef>
              <a:buNone/>
              <a:defRPr sz="1200">
                <a:solidFill>
                  <a:schemeClr val="dk1"/>
                </a:solidFill>
                <a:latin typeface="Arial"/>
                <a:ea typeface="Arial"/>
                <a:cs typeface="Arial"/>
                <a:sym typeface="Arial"/>
              </a:defRPr>
            </a:lvl6pPr>
            <a:lvl7pPr marL="0" lvl="6" indent="0" algn="r">
              <a:spcBef>
                <a:spcPts val="0"/>
              </a:spcBef>
              <a:buNone/>
              <a:defRPr sz="1200">
                <a:solidFill>
                  <a:schemeClr val="dk1"/>
                </a:solidFill>
                <a:latin typeface="Arial"/>
                <a:ea typeface="Arial"/>
                <a:cs typeface="Arial"/>
                <a:sym typeface="Arial"/>
              </a:defRPr>
            </a:lvl7pPr>
            <a:lvl8pPr marL="0" lvl="7" indent="0" algn="r">
              <a:spcBef>
                <a:spcPts val="0"/>
              </a:spcBef>
              <a:buNone/>
              <a:defRPr sz="1200">
                <a:solidFill>
                  <a:schemeClr val="dk1"/>
                </a:solidFill>
                <a:latin typeface="Arial"/>
                <a:ea typeface="Arial"/>
                <a:cs typeface="Arial"/>
                <a:sym typeface="Arial"/>
              </a:defRPr>
            </a:lvl8pPr>
            <a:lvl9pPr marL="0" lvl="8" indent="0" algn="r">
              <a:spcBef>
                <a:spcPts val="0"/>
              </a:spcBef>
              <a:buNone/>
              <a:defRPr sz="1200">
                <a:solidFill>
                  <a:schemeClr val="dk1"/>
                </a:solidFill>
                <a:latin typeface="Arial"/>
                <a:ea typeface="Arial"/>
                <a:cs typeface="Arial"/>
                <a:sym typeface="Arial"/>
              </a:defRPr>
            </a:lvl9pPr>
          </a:lstStyle>
          <a:p>
            <a:fld id="{00000000-1234-1234-1234-123412341234}"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4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dirty="0"/>
          </a:p>
        </p:txBody>
      </p:sp>
      <p:sp>
        <p:nvSpPr>
          <p:cNvPr id="11" name="Google Shape;11;p4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4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fld id="{FB8E955E-38D4-6645-BF9C-5404CE26DFBD}" type="datetime1">
              <a:rPr lang="en-US" smtClean="0"/>
              <a:t>17/04/2025</a:t>
            </a:fld>
            <a:endParaRPr/>
          </a:p>
        </p:txBody>
      </p:sp>
      <p:sp>
        <p:nvSpPr>
          <p:cNvPr id="13" name="Google Shape;13;p4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4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200" b="0" i="0" u="none" strike="noStrike" cap="none">
                <a:solidFill>
                  <a:srgbClr val="888888"/>
                </a:solidFill>
                <a:latin typeface="Arial"/>
                <a:ea typeface="Arial"/>
                <a:cs typeface="Arial"/>
                <a:sym typeface="Arial"/>
              </a:defRPr>
            </a:lvl1pPr>
            <a:lvl2pPr marL="0" marR="0" lvl="1" indent="0" algn="r" rtl="0">
              <a:spcBef>
                <a:spcPts val="0"/>
              </a:spcBef>
              <a:buNone/>
              <a:defRPr sz="1200" b="0" i="0" u="none" strike="noStrike" cap="none">
                <a:solidFill>
                  <a:srgbClr val="888888"/>
                </a:solidFill>
                <a:latin typeface="Arial"/>
                <a:ea typeface="Arial"/>
                <a:cs typeface="Arial"/>
                <a:sym typeface="Arial"/>
              </a:defRPr>
            </a:lvl2pPr>
            <a:lvl3pPr marL="0" marR="0" lvl="2" indent="0" algn="r" rtl="0">
              <a:spcBef>
                <a:spcPts val="0"/>
              </a:spcBef>
              <a:buNone/>
              <a:defRPr sz="1200" b="0" i="0" u="none" strike="noStrike" cap="none">
                <a:solidFill>
                  <a:srgbClr val="888888"/>
                </a:solidFill>
                <a:latin typeface="Arial"/>
                <a:ea typeface="Arial"/>
                <a:cs typeface="Arial"/>
                <a:sym typeface="Arial"/>
              </a:defRPr>
            </a:lvl3pPr>
            <a:lvl4pPr marL="0" marR="0" lvl="3" indent="0" algn="r" rtl="0">
              <a:spcBef>
                <a:spcPts val="0"/>
              </a:spcBef>
              <a:buNone/>
              <a:defRPr sz="1200" b="0" i="0" u="none" strike="noStrike" cap="none">
                <a:solidFill>
                  <a:srgbClr val="888888"/>
                </a:solidFill>
                <a:latin typeface="Arial"/>
                <a:ea typeface="Arial"/>
                <a:cs typeface="Arial"/>
                <a:sym typeface="Arial"/>
              </a:defRPr>
            </a:lvl4pPr>
            <a:lvl5pPr marL="0" marR="0" lvl="4" indent="0" algn="r" rtl="0">
              <a:spcBef>
                <a:spcPts val="0"/>
              </a:spcBef>
              <a:buNone/>
              <a:defRPr sz="1200" b="0" i="0" u="none" strike="noStrike" cap="none">
                <a:solidFill>
                  <a:srgbClr val="888888"/>
                </a:solidFill>
                <a:latin typeface="Arial"/>
                <a:ea typeface="Arial"/>
                <a:cs typeface="Arial"/>
                <a:sym typeface="Arial"/>
              </a:defRPr>
            </a:lvl5pPr>
            <a:lvl6pPr marL="0" marR="0" lvl="5" indent="0" algn="r" rtl="0">
              <a:spcBef>
                <a:spcPts val="0"/>
              </a:spcBef>
              <a:buNone/>
              <a:defRPr sz="1200" b="0" i="0" u="none" strike="noStrike" cap="none">
                <a:solidFill>
                  <a:srgbClr val="888888"/>
                </a:solidFill>
                <a:latin typeface="Arial"/>
                <a:ea typeface="Arial"/>
                <a:cs typeface="Arial"/>
                <a:sym typeface="Arial"/>
              </a:defRPr>
            </a:lvl6pPr>
            <a:lvl7pPr marL="0" marR="0" lvl="6" indent="0" algn="r" rtl="0">
              <a:spcBef>
                <a:spcPts val="0"/>
              </a:spcBef>
              <a:buNone/>
              <a:defRPr sz="1200" b="0" i="0" u="none" strike="noStrike" cap="none">
                <a:solidFill>
                  <a:srgbClr val="888888"/>
                </a:solidFill>
                <a:latin typeface="Arial"/>
                <a:ea typeface="Arial"/>
                <a:cs typeface="Arial"/>
                <a:sym typeface="Arial"/>
              </a:defRPr>
            </a:lvl7pPr>
            <a:lvl8pPr marL="0" marR="0" lvl="7" indent="0" algn="r" rtl="0">
              <a:spcBef>
                <a:spcPts val="0"/>
              </a:spcBef>
              <a:buNone/>
              <a:defRPr sz="1200" b="0" i="0" u="none" strike="noStrike" cap="none">
                <a:solidFill>
                  <a:srgbClr val="888888"/>
                </a:solidFill>
                <a:latin typeface="Arial"/>
                <a:ea typeface="Arial"/>
                <a:cs typeface="Arial"/>
                <a:sym typeface="Arial"/>
              </a:defRPr>
            </a:lvl8pPr>
            <a:lvl9pPr marL="0" marR="0" lvl="8" indent="0" algn="r" rtl="0">
              <a:spcBef>
                <a:spcPts val="0"/>
              </a:spcBef>
              <a:buNone/>
              <a:defRPr sz="1200" b="0" i="0" u="none" strike="noStrike" cap="none">
                <a:solidFill>
                  <a:srgbClr val="888888"/>
                </a:solidFill>
                <a:latin typeface="Arial"/>
                <a:ea typeface="Arial"/>
                <a:cs typeface="Arial"/>
                <a:sym typeface="Arial"/>
              </a:defRPr>
            </a:lvl9pPr>
          </a:lstStyle>
          <a:p>
            <a:fld id="{00000000-1234-1234-1234-123412341234}" type="slidenum">
              <a:rPr lang="en-US" smtClean="0"/>
              <a:pPr/>
              <a:t>‹#›</a:t>
            </a:fld>
            <a:endParaRPr lang="en-US" dirty="0"/>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code.visualstudio.com/Download"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chrome.google.com/webstore"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git-scm.com/downloads"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
          <p:cNvSpPr txBox="1">
            <a:spLocks noGrp="1"/>
          </p:cNvSpPr>
          <p:nvPr>
            <p:ph type="ctrTitle"/>
          </p:nvPr>
        </p:nvSpPr>
        <p:spPr>
          <a:xfrm>
            <a:off x="1524000" y="2241458"/>
            <a:ext cx="9202270" cy="177436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vert="horz" lIns="91440" tIns="45720" rIns="91440" bIns="45720" rtlCol="0" anchor="ctr">
            <a:normAutofit/>
          </a:bodyPr>
          <a:lstStyle/>
          <a:p>
            <a:pPr>
              <a:spcBef>
                <a:spcPct val="0"/>
              </a:spcBef>
            </a:pPr>
            <a:r>
              <a:rPr lang="en-US" sz="4400" b="1" kern="1200" dirty="0">
                <a:solidFill>
                  <a:schemeClr val="accent2"/>
                </a:solidFill>
                <a:latin typeface="Arial" panose="020B0604020202020204" pitchFamily="34" charset="0"/>
                <a:ea typeface="+mj-ea"/>
                <a:cs typeface="Arial" panose="020B0604020202020204" pitchFamily="34" charset="0"/>
              </a:rPr>
              <a:t>Introduction to </a:t>
            </a:r>
            <a:r>
              <a:rPr lang="en-US" sz="4400" b="1" kern="1200">
                <a:solidFill>
                  <a:schemeClr val="accent2"/>
                </a:solidFill>
                <a:latin typeface="Arial" panose="020B0604020202020204" pitchFamily="34" charset="0"/>
                <a:ea typeface="+mj-ea"/>
                <a:cs typeface="Arial" panose="020B0604020202020204" pitchFamily="34" charset="0"/>
              </a:rPr>
              <a:t>ReactJS</a:t>
            </a:r>
            <a:endParaRPr sz="4400" b="1" kern="1200" dirty="0">
              <a:solidFill>
                <a:schemeClr val="accent2"/>
              </a:solidFill>
              <a:latin typeface="Arial" panose="020B0604020202020204" pitchFamily="34" charset="0"/>
              <a:ea typeface="+mj-ea"/>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Node.js Main Features and Functions - 4</a:t>
            </a:r>
          </a:p>
        </p:txBody>
      </p:sp>
      <p:sp>
        <p:nvSpPr>
          <p:cNvPr id="3" name="Text Placeholder 2"/>
          <p:cNvSpPr>
            <a:spLocks noGrp="1"/>
          </p:cNvSpPr>
          <p:nvPr>
            <p:ph type="body" idx="1"/>
          </p:nvPr>
        </p:nvSpPr>
        <p:spPr/>
        <p:txBody>
          <a:bodyPr>
            <a:normAutofit lnSpcReduction="10000"/>
          </a:bodyPr>
          <a:lstStyle/>
          <a:p>
            <a:r>
              <a:rPr lang="en-US" b="1" dirty="0"/>
              <a:t>Applications</a:t>
            </a:r>
          </a:p>
          <a:p>
            <a:pPr lvl="1"/>
            <a:r>
              <a:rPr lang="en-US" b="1" dirty="0"/>
              <a:t>Web servers and APIs</a:t>
            </a:r>
            <a:r>
              <a:rPr lang="en-US" dirty="0"/>
              <a:t>: Node.js is commonly used for building backend web servers or RESTful APIs. Its asynchronous nature makes it great for handling multiple requests concurrently.</a:t>
            </a:r>
          </a:p>
          <a:p>
            <a:pPr lvl="1"/>
            <a:r>
              <a:rPr lang="en-US" b="1" dirty="0"/>
              <a:t>Real-time applications</a:t>
            </a:r>
            <a:r>
              <a:rPr lang="en-US" dirty="0"/>
              <a:t>: Node.js is used in applications that handles real-time data transfer.</a:t>
            </a:r>
          </a:p>
          <a:p>
            <a:pPr lvl="1"/>
            <a:r>
              <a:rPr lang="en-US" b="1" dirty="0"/>
              <a:t>Single-page applications (SPA)</a:t>
            </a:r>
            <a:r>
              <a:rPr lang="en-US" dirty="0"/>
              <a:t>: Node.js is often used alongside frameworks like React, Angular, or </a:t>
            </a:r>
            <a:r>
              <a:rPr lang="en-US" dirty="0" err="1"/>
              <a:t>Vue</a:t>
            </a:r>
            <a:r>
              <a:rPr lang="en-US" dirty="0"/>
              <a:t> for building SPAs.</a:t>
            </a:r>
          </a:p>
          <a:p>
            <a:r>
              <a:rPr lang="en-US" b="1" dirty="0"/>
              <a:t>Cross-Platform - </a:t>
            </a:r>
            <a:r>
              <a:rPr lang="en-US" dirty="0"/>
              <a:t>Node.js is cross-platform, meaning it works on various operating systems, including Linux, </a:t>
            </a:r>
            <a:r>
              <a:rPr lang="en-US" dirty="0" err="1"/>
              <a:t>macOS</a:t>
            </a:r>
            <a:r>
              <a:rPr lang="en-US" dirty="0"/>
              <a:t>, and Windows. </a:t>
            </a:r>
          </a:p>
        </p:txBody>
      </p:sp>
      <p:sp>
        <p:nvSpPr>
          <p:cNvPr id="4" name="Slide Number Placeholder 3"/>
          <p:cNvSpPr>
            <a:spLocks noGrp="1"/>
          </p:cNvSpPr>
          <p:nvPr>
            <p:ph type="sldNum" idx="12"/>
          </p:nvPr>
        </p:nvSpPr>
        <p:spPr/>
        <p:txBody>
          <a:bodyPr/>
          <a:lstStyle/>
          <a:p>
            <a:fld id="{00000000-1234-1234-1234-123412341234}" type="slidenum">
              <a:rPr lang="en-US" smtClean="0"/>
              <a:pPr/>
              <a:t>10</a:t>
            </a:fld>
            <a:endParaRPr lang="en-US" dirty="0"/>
          </a:p>
        </p:txBody>
      </p:sp>
    </p:spTree>
    <p:extLst>
      <p:ext uri="{BB962C8B-B14F-4D97-AF65-F5344CB8AC3E}">
        <p14:creationId xmlns:p14="http://schemas.microsoft.com/office/powerpoint/2010/main" val="21262140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C0F5A3-C8F4-7762-7EE0-9DE959DFD26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A8C17B1-5D1B-52E9-0061-3F0F761DC72F}"/>
              </a:ext>
            </a:extLst>
          </p:cNvPr>
          <p:cNvSpPr>
            <a:spLocks noGrp="1"/>
          </p:cNvSpPr>
          <p:nvPr>
            <p:ph type="title"/>
          </p:nvPr>
        </p:nvSpPr>
        <p:spPr/>
        <p:txBody>
          <a:bodyPr/>
          <a:lstStyle/>
          <a:p>
            <a:r>
              <a:rPr lang="en-US" spc="-5" dirty="0"/>
              <a:t>Node</a:t>
            </a:r>
            <a:r>
              <a:rPr lang="en-US" spc="-30" dirty="0"/>
              <a:t> Package</a:t>
            </a:r>
            <a:r>
              <a:rPr lang="en-US" spc="-25" dirty="0"/>
              <a:t> </a:t>
            </a:r>
            <a:r>
              <a:rPr lang="en-US" spc="-10" dirty="0"/>
              <a:t>Manager</a:t>
            </a:r>
            <a:endParaRPr lang="en-US" dirty="0"/>
          </a:p>
        </p:txBody>
      </p:sp>
      <p:sp>
        <p:nvSpPr>
          <p:cNvPr id="3" name="Text Placeholder 2">
            <a:extLst>
              <a:ext uri="{FF2B5EF4-FFF2-40B4-BE49-F238E27FC236}">
                <a16:creationId xmlns:a16="http://schemas.microsoft.com/office/drawing/2014/main" id="{2B56A522-9C24-B742-2B42-FFE32E55A5D3}"/>
              </a:ext>
            </a:extLst>
          </p:cNvPr>
          <p:cNvSpPr>
            <a:spLocks noGrp="1"/>
          </p:cNvSpPr>
          <p:nvPr>
            <p:ph type="body" idx="1"/>
          </p:nvPr>
        </p:nvSpPr>
        <p:spPr/>
        <p:txBody>
          <a:bodyPr>
            <a:normAutofit/>
          </a:bodyPr>
          <a:lstStyle/>
          <a:p>
            <a:pPr algn="just"/>
            <a:r>
              <a:rPr lang="en-US" dirty="0"/>
              <a:t>Node package manager (NPM): manages  ecosystem of node modules / packages</a:t>
            </a:r>
          </a:p>
          <a:p>
            <a:pPr algn="just"/>
            <a:r>
              <a:rPr lang="en-US" dirty="0"/>
              <a:t>A package contains:</a:t>
            </a:r>
          </a:p>
          <a:p>
            <a:pPr lvl="1" algn="just"/>
            <a:r>
              <a:rPr lang="en-US" dirty="0"/>
              <a:t>JS files</a:t>
            </a:r>
          </a:p>
          <a:p>
            <a:pPr lvl="1" algn="just"/>
            <a:r>
              <a:rPr lang="en-US" dirty="0" err="1"/>
              <a:t>package.json</a:t>
            </a:r>
            <a:r>
              <a:rPr lang="en-US" dirty="0"/>
              <a:t> (manifest)</a:t>
            </a:r>
          </a:p>
          <a:p>
            <a:pPr algn="just"/>
            <a:r>
              <a:rPr lang="en-US" dirty="0" err="1"/>
              <a:t>npm</a:t>
            </a:r>
            <a:r>
              <a:rPr lang="en-US" dirty="0"/>
              <a:t> is the standard package manager for Node.js.</a:t>
            </a:r>
          </a:p>
          <a:p>
            <a:endParaRPr lang="en-US" dirty="0"/>
          </a:p>
        </p:txBody>
      </p:sp>
      <p:sp>
        <p:nvSpPr>
          <p:cNvPr id="4" name="Slide Number Placeholder 3">
            <a:extLst>
              <a:ext uri="{FF2B5EF4-FFF2-40B4-BE49-F238E27FC236}">
                <a16:creationId xmlns:a16="http://schemas.microsoft.com/office/drawing/2014/main" id="{D5110117-73FE-6F6B-4190-B2CFA19005A8}"/>
              </a:ext>
            </a:extLst>
          </p:cNvPr>
          <p:cNvSpPr>
            <a:spLocks noGrp="1"/>
          </p:cNvSpPr>
          <p:nvPr>
            <p:ph type="sldNum" idx="12"/>
          </p:nvPr>
        </p:nvSpPr>
        <p:spPr/>
        <p:txBody>
          <a:bodyPr/>
          <a:lstStyle/>
          <a:p>
            <a:fld id="{00000000-1234-1234-1234-123412341234}" type="slidenum">
              <a:rPr lang="en-US" smtClean="0"/>
              <a:pPr/>
              <a:t>11</a:t>
            </a:fld>
            <a:endParaRPr lang="en-US" dirty="0"/>
          </a:p>
        </p:txBody>
      </p:sp>
    </p:spTree>
    <p:extLst>
      <p:ext uri="{BB962C8B-B14F-4D97-AF65-F5344CB8AC3E}">
        <p14:creationId xmlns:p14="http://schemas.microsoft.com/office/powerpoint/2010/main" val="5905020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10AE6-F703-9EE4-3290-D1102C517301}"/>
              </a:ext>
            </a:extLst>
          </p:cNvPr>
          <p:cNvSpPr>
            <a:spLocks noGrp="1"/>
          </p:cNvSpPr>
          <p:nvPr>
            <p:ph type="title"/>
          </p:nvPr>
        </p:nvSpPr>
        <p:spPr/>
        <p:txBody>
          <a:bodyPr/>
          <a:lstStyle/>
          <a:p>
            <a:r>
              <a:rPr lang="en-US" spc="-5" dirty="0"/>
              <a:t>Initializing</a:t>
            </a:r>
            <a:r>
              <a:rPr lang="en-US" spc="-40" dirty="0"/>
              <a:t> </a:t>
            </a:r>
            <a:r>
              <a:rPr lang="en-US" spc="-10" dirty="0" err="1"/>
              <a:t>package.json</a:t>
            </a:r>
            <a:endParaRPr lang="en-US" dirty="0"/>
          </a:p>
        </p:txBody>
      </p:sp>
      <p:sp>
        <p:nvSpPr>
          <p:cNvPr id="3" name="Text Placeholder 2">
            <a:extLst>
              <a:ext uri="{FF2B5EF4-FFF2-40B4-BE49-F238E27FC236}">
                <a16:creationId xmlns:a16="http://schemas.microsoft.com/office/drawing/2014/main" id="{1F507508-A942-9FCA-5BA5-FB1AA082590D}"/>
              </a:ext>
            </a:extLst>
          </p:cNvPr>
          <p:cNvSpPr>
            <a:spLocks noGrp="1"/>
          </p:cNvSpPr>
          <p:nvPr>
            <p:ph type="body" idx="1"/>
          </p:nvPr>
        </p:nvSpPr>
        <p:spPr/>
        <p:txBody>
          <a:bodyPr/>
          <a:lstStyle/>
          <a:p>
            <a:pPr algn="just"/>
            <a:r>
              <a:rPr lang="en-US" dirty="0"/>
              <a:t>To initialize a </a:t>
            </a:r>
            <a:r>
              <a:rPr lang="en-US" dirty="0" err="1"/>
              <a:t>package.json</a:t>
            </a:r>
            <a:r>
              <a:rPr lang="en-US" dirty="0"/>
              <a:t> file for your  project, type at the prompt in your project  directory:</a:t>
            </a:r>
          </a:p>
          <a:p>
            <a:pPr marL="349250" indent="0">
              <a:buNone/>
            </a:pPr>
            <a:r>
              <a:rPr lang="en-US" b="1" dirty="0"/>
              <a:t>	</a:t>
            </a:r>
            <a:r>
              <a:rPr lang="en-US" b="1" dirty="0" err="1"/>
              <a:t>npm</a:t>
            </a:r>
            <a:r>
              <a:rPr lang="en-US" b="1" dirty="0"/>
              <a:t> </a:t>
            </a:r>
            <a:r>
              <a:rPr lang="en-US" b="1" dirty="0" err="1"/>
              <a:t>init</a:t>
            </a:r>
            <a:r>
              <a:rPr lang="en-US" b="1" dirty="0"/>
              <a:t> / </a:t>
            </a:r>
            <a:r>
              <a:rPr lang="en-US" b="1" dirty="0" err="1"/>
              <a:t>npm</a:t>
            </a:r>
            <a:r>
              <a:rPr lang="en-US" b="1" dirty="0"/>
              <a:t> </a:t>
            </a:r>
            <a:r>
              <a:rPr lang="en-US" b="1" dirty="0" err="1"/>
              <a:t>init</a:t>
            </a:r>
            <a:r>
              <a:rPr lang="en-US" b="1" dirty="0"/>
              <a:t> -y</a:t>
            </a:r>
          </a:p>
          <a:p>
            <a:r>
              <a:rPr lang="en-US" dirty="0"/>
              <a:t>If a project has a </a:t>
            </a:r>
            <a:r>
              <a:rPr lang="en-US" dirty="0" err="1"/>
              <a:t>package.json</a:t>
            </a:r>
            <a:r>
              <a:rPr lang="en-US" dirty="0"/>
              <a:t> file, by running</a:t>
            </a:r>
          </a:p>
          <a:p>
            <a:pPr marL="114300" indent="0">
              <a:buNone/>
            </a:pPr>
            <a:r>
              <a:rPr lang="en-US" b="1" dirty="0"/>
              <a:t>	</a:t>
            </a:r>
            <a:r>
              <a:rPr lang="en-US" b="1" dirty="0" err="1"/>
              <a:t>npm</a:t>
            </a:r>
            <a:r>
              <a:rPr lang="en-US" b="1" dirty="0"/>
              <a:t> install</a:t>
            </a:r>
          </a:p>
          <a:p>
            <a:r>
              <a:rPr lang="en-US" dirty="0"/>
              <a:t>Can install a specific package by running</a:t>
            </a:r>
          </a:p>
          <a:p>
            <a:pPr marL="114300" indent="0">
              <a:buNone/>
            </a:pPr>
            <a:r>
              <a:rPr lang="en-US" b="1" dirty="0"/>
              <a:t>	</a:t>
            </a:r>
            <a:r>
              <a:rPr lang="en-US" b="1" dirty="0" err="1"/>
              <a:t>npm</a:t>
            </a:r>
            <a:r>
              <a:rPr lang="en-US" b="1" dirty="0"/>
              <a:t> install &lt;package-name&gt;</a:t>
            </a:r>
          </a:p>
          <a:p>
            <a:r>
              <a:rPr lang="en-US" dirty="0"/>
              <a:t>Ex: </a:t>
            </a:r>
            <a:r>
              <a:rPr lang="en-US" i="1" dirty="0" err="1"/>
              <a:t>npm</a:t>
            </a:r>
            <a:r>
              <a:rPr lang="en-US" i="1" dirty="0"/>
              <a:t> </a:t>
            </a:r>
            <a:r>
              <a:rPr lang="en-US" i="1" dirty="0" err="1"/>
              <a:t>i</a:t>
            </a:r>
            <a:r>
              <a:rPr lang="en-US" i="1" dirty="0"/>
              <a:t> bootstrap@5.3.1</a:t>
            </a:r>
          </a:p>
          <a:p>
            <a:endParaRPr lang="en-US" dirty="0"/>
          </a:p>
          <a:p>
            <a:endParaRPr lang="en-US" dirty="0"/>
          </a:p>
        </p:txBody>
      </p:sp>
      <p:sp>
        <p:nvSpPr>
          <p:cNvPr id="4" name="Slide Number Placeholder 3">
            <a:extLst>
              <a:ext uri="{FF2B5EF4-FFF2-40B4-BE49-F238E27FC236}">
                <a16:creationId xmlns:a16="http://schemas.microsoft.com/office/drawing/2014/main" id="{3FE23BE3-1706-74F8-A5B7-430808C3381A}"/>
              </a:ext>
            </a:extLst>
          </p:cNvPr>
          <p:cNvSpPr>
            <a:spLocks noGrp="1"/>
          </p:cNvSpPr>
          <p:nvPr>
            <p:ph type="sldNum" idx="12"/>
          </p:nvPr>
        </p:nvSpPr>
        <p:spPr/>
        <p:txBody>
          <a:bodyPr/>
          <a:lstStyle/>
          <a:p>
            <a:fld id="{00000000-1234-1234-1234-123412341234}" type="slidenum">
              <a:rPr lang="en-US" smtClean="0"/>
              <a:pPr/>
              <a:t>12</a:t>
            </a:fld>
            <a:endParaRPr lang="en-US" dirty="0"/>
          </a:p>
        </p:txBody>
      </p:sp>
    </p:spTree>
    <p:extLst>
      <p:ext uri="{BB962C8B-B14F-4D97-AF65-F5344CB8AC3E}">
        <p14:creationId xmlns:p14="http://schemas.microsoft.com/office/powerpoint/2010/main" val="20776477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CC23F-3E6B-3FE2-95CC-C38DE3B8A075}"/>
              </a:ext>
            </a:extLst>
          </p:cNvPr>
          <p:cNvSpPr>
            <a:spLocks noGrp="1"/>
          </p:cNvSpPr>
          <p:nvPr>
            <p:ph type="title"/>
          </p:nvPr>
        </p:nvSpPr>
        <p:spPr/>
        <p:txBody>
          <a:bodyPr/>
          <a:lstStyle/>
          <a:p>
            <a:r>
              <a:rPr lang="en-US" spc="-5" dirty="0"/>
              <a:t>Using </a:t>
            </a:r>
            <a:r>
              <a:rPr lang="en-US" spc="-5" dirty="0" err="1"/>
              <a:t>npm</a:t>
            </a:r>
            <a:endParaRPr lang="en-US" dirty="0"/>
          </a:p>
        </p:txBody>
      </p:sp>
      <p:sp>
        <p:nvSpPr>
          <p:cNvPr id="3" name="Text Placeholder 2">
            <a:extLst>
              <a:ext uri="{FF2B5EF4-FFF2-40B4-BE49-F238E27FC236}">
                <a16:creationId xmlns:a16="http://schemas.microsoft.com/office/drawing/2014/main" id="{0F04880F-C859-17CF-32B8-B9E90C121331}"/>
              </a:ext>
            </a:extLst>
          </p:cNvPr>
          <p:cNvSpPr>
            <a:spLocks noGrp="1"/>
          </p:cNvSpPr>
          <p:nvPr>
            <p:ph type="body" idx="1"/>
          </p:nvPr>
        </p:nvSpPr>
        <p:spPr/>
        <p:txBody>
          <a:bodyPr>
            <a:normAutofit fontScale="92500"/>
          </a:bodyPr>
          <a:lstStyle/>
          <a:p>
            <a:pPr algn="just"/>
            <a:r>
              <a:rPr lang="en-US" dirty="0"/>
              <a:t>As for the </a:t>
            </a:r>
            <a:r>
              <a:rPr lang="en-US" dirty="0" err="1"/>
              <a:t>optionalDependencies</a:t>
            </a:r>
            <a:r>
              <a:rPr lang="en-US" dirty="0"/>
              <a:t> the difference is that build failure of the dependency will not cause installation to fail.</a:t>
            </a:r>
          </a:p>
          <a:p>
            <a:pPr algn="just"/>
            <a:r>
              <a:rPr lang="en-US" dirty="0"/>
              <a:t>See more flags added to this command:</a:t>
            </a:r>
          </a:p>
          <a:p>
            <a:pPr lvl="1" algn="just"/>
            <a:r>
              <a:rPr lang="en-US" b="1" dirty="0"/>
              <a:t>--save -dev </a:t>
            </a:r>
            <a:r>
              <a:rPr lang="en-US" dirty="0"/>
              <a:t>installs and adds the entry to the </a:t>
            </a:r>
            <a:r>
              <a:rPr lang="en-US" dirty="0" err="1"/>
              <a:t>package.json</a:t>
            </a:r>
            <a:r>
              <a:rPr lang="en-US" dirty="0"/>
              <a:t> file </a:t>
            </a:r>
            <a:r>
              <a:rPr lang="en-US" dirty="0" err="1"/>
              <a:t>devDependencies</a:t>
            </a:r>
            <a:endParaRPr lang="en-US" dirty="0"/>
          </a:p>
          <a:p>
            <a:pPr lvl="1" algn="just"/>
            <a:r>
              <a:rPr lang="en-US" b="1" dirty="0"/>
              <a:t>--no-save </a:t>
            </a:r>
            <a:r>
              <a:rPr lang="en-US" dirty="0"/>
              <a:t>installs but does not add the entry to the </a:t>
            </a:r>
            <a:r>
              <a:rPr lang="en-US" dirty="0" err="1"/>
              <a:t>package.json</a:t>
            </a:r>
            <a:r>
              <a:rPr lang="en-US" dirty="0"/>
              <a:t> file dependencies</a:t>
            </a:r>
          </a:p>
          <a:p>
            <a:pPr lvl="1" algn="just"/>
            <a:r>
              <a:rPr lang="en-US" b="1" dirty="0"/>
              <a:t>--save-optional </a:t>
            </a:r>
            <a:r>
              <a:rPr lang="en-US" dirty="0"/>
              <a:t>installs and adds the entry to the </a:t>
            </a:r>
            <a:r>
              <a:rPr lang="en-US" dirty="0" err="1"/>
              <a:t>package.json</a:t>
            </a:r>
            <a:r>
              <a:rPr lang="en-US" dirty="0"/>
              <a:t> file </a:t>
            </a:r>
            <a:r>
              <a:rPr lang="en-US" dirty="0" err="1"/>
              <a:t>optionalDependencies</a:t>
            </a:r>
            <a:endParaRPr lang="en-US" dirty="0"/>
          </a:p>
          <a:p>
            <a:pPr lvl="1" algn="just"/>
            <a:r>
              <a:rPr lang="en-US" b="1" dirty="0"/>
              <a:t>--no-optional </a:t>
            </a:r>
            <a:r>
              <a:rPr lang="en-US" dirty="0"/>
              <a:t>will prevent optional dependencies from being installed</a:t>
            </a:r>
          </a:p>
          <a:p>
            <a:pPr lvl="1" algn="just"/>
            <a:r>
              <a:rPr lang="en-US" b="1" dirty="0"/>
              <a:t>--save --force </a:t>
            </a:r>
            <a:r>
              <a:rPr lang="en-US" dirty="0"/>
              <a:t>attempting to install or update dependencies that may cause conflicts or compatibility issues</a:t>
            </a:r>
          </a:p>
          <a:p>
            <a:endParaRPr lang="en-US" dirty="0"/>
          </a:p>
        </p:txBody>
      </p:sp>
      <p:sp>
        <p:nvSpPr>
          <p:cNvPr id="4" name="Slide Number Placeholder 3">
            <a:extLst>
              <a:ext uri="{FF2B5EF4-FFF2-40B4-BE49-F238E27FC236}">
                <a16:creationId xmlns:a16="http://schemas.microsoft.com/office/drawing/2014/main" id="{C4536FCE-FE15-369A-40BF-16E7961572EC}"/>
              </a:ext>
            </a:extLst>
          </p:cNvPr>
          <p:cNvSpPr>
            <a:spLocks noGrp="1"/>
          </p:cNvSpPr>
          <p:nvPr>
            <p:ph type="sldNum" idx="12"/>
          </p:nvPr>
        </p:nvSpPr>
        <p:spPr/>
        <p:txBody>
          <a:bodyPr/>
          <a:lstStyle/>
          <a:p>
            <a:fld id="{00000000-1234-1234-1234-123412341234}" type="slidenum">
              <a:rPr lang="en-US" smtClean="0"/>
              <a:pPr/>
              <a:t>13</a:t>
            </a:fld>
            <a:endParaRPr lang="en-US" dirty="0"/>
          </a:p>
        </p:txBody>
      </p:sp>
    </p:spTree>
    <p:extLst>
      <p:ext uri="{BB962C8B-B14F-4D97-AF65-F5344CB8AC3E}">
        <p14:creationId xmlns:p14="http://schemas.microsoft.com/office/powerpoint/2010/main" val="10895473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3CA93B-A805-C7DF-8A3F-E2E50087CF8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FC5351B-D4F1-2567-C42D-7A898F17B778}"/>
              </a:ext>
            </a:extLst>
          </p:cNvPr>
          <p:cNvSpPr>
            <a:spLocks noGrp="1"/>
          </p:cNvSpPr>
          <p:nvPr>
            <p:ph type="title"/>
          </p:nvPr>
        </p:nvSpPr>
        <p:spPr/>
        <p:txBody>
          <a:bodyPr/>
          <a:lstStyle/>
          <a:p>
            <a:r>
              <a:rPr lang="en-US" dirty="0"/>
              <a:t>Setting Up the Development Environment - 1</a:t>
            </a:r>
          </a:p>
        </p:txBody>
      </p:sp>
      <p:sp>
        <p:nvSpPr>
          <p:cNvPr id="3" name="Text Placeholder 2">
            <a:extLst>
              <a:ext uri="{FF2B5EF4-FFF2-40B4-BE49-F238E27FC236}">
                <a16:creationId xmlns:a16="http://schemas.microsoft.com/office/drawing/2014/main" id="{3273A5D0-7170-6653-7401-DC837828D94F}"/>
              </a:ext>
            </a:extLst>
          </p:cNvPr>
          <p:cNvSpPr>
            <a:spLocks noGrp="1"/>
          </p:cNvSpPr>
          <p:nvPr>
            <p:ph type="body" idx="1"/>
          </p:nvPr>
        </p:nvSpPr>
        <p:spPr>
          <a:xfrm>
            <a:off x="0" y="1627444"/>
            <a:ext cx="6776720" cy="4814445"/>
          </a:xfrm>
        </p:spPr>
        <p:txBody>
          <a:bodyPr>
            <a:normAutofit fontScale="92500" lnSpcReduction="10000"/>
          </a:bodyPr>
          <a:lstStyle/>
          <a:p>
            <a:pPr algn="l"/>
            <a:r>
              <a:rPr lang="en-US" dirty="0"/>
              <a:t>Install Node.js and </a:t>
            </a:r>
            <a:r>
              <a:rPr lang="en-US" dirty="0" err="1"/>
              <a:t>npm</a:t>
            </a:r>
            <a:r>
              <a:rPr lang="en-US" dirty="0"/>
              <a:t>:</a:t>
            </a:r>
          </a:p>
          <a:p>
            <a:pPr lvl="1" algn="l"/>
            <a:r>
              <a:rPr lang="en-US" dirty="0"/>
              <a:t>Download Node.js from the official website (nodejs.org).</a:t>
            </a:r>
          </a:p>
          <a:p>
            <a:pPr lvl="1" algn="l"/>
            <a:r>
              <a:rPr lang="en-US" dirty="0"/>
              <a:t>Node.js comes with </a:t>
            </a:r>
            <a:r>
              <a:rPr lang="en-US" dirty="0" err="1"/>
              <a:t>npm</a:t>
            </a:r>
            <a:r>
              <a:rPr lang="en-US" dirty="0"/>
              <a:t> </a:t>
            </a:r>
            <a:br>
              <a:rPr lang="en-US" dirty="0"/>
            </a:br>
            <a:r>
              <a:rPr lang="en-US" dirty="0"/>
              <a:t>(Node Package Manager) bundled.</a:t>
            </a:r>
          </a:p>
          <a:p>
            <a:pPr algn="l"/>
            <a:r>
              <a:rPr lang="en-US" dirty="0"/>
              <a:t>Node Package Manager (</a:t>
            </a:r>
            <a:r>
              <a:rPr lang="en-US" dirty="0" err="1"/>
              <a:t>npm</a:t>
            </a:r>
            <a:r>
              <a:rPr lang="en-US" dirty="0"/>
              <a:t>):</a:t>
            </a:r>
          </a:p>
          <a:p>
            <a:pPr lvl="1" algn="l"/>
            <a:r>
              <a:rPr lang="en-US" dirty="0" err="1"/>
              <a:t>npm</a:t>
            </a:r>
            <a:r>
              <a:rPr lang="en-US" dirty="0"/>
              <a:t> is used to manage project dependencies. </a:t>
            </a:r>
          </a:p>
          <a:p>
            <a:pPr algn="l"/>
            <a:r>
              <a:rPr lang="en-US" dirty="0"/>
              <a:t>Check version of node and </a:t>
            </a:r>
            <a:r>
              <a:rPr lang="en-US" dirty="0" err="1"/>
              <a:t>npm</a:t>
            </a:r>
            <a:r>
              <a:rPr lang="en-US" dirty="0"/>
              <a:t>:</a:t>
            </a:r>
          </a:p>
          <a:p>
            <a:pPr lvl="1" algn="l"/>
            <a:r>
              <a:rPr lang="en-US" dirty="0"/>
              <a:t>node –v </a:t>
            </a:r>
          </a:p>
          <a:p>
            <a:pPr lvl="1" algn="l"/>
            <a:r>
              <a:rPr lang="en-US" dirty="0" err="1"/>
              <a:t>npm</a:t>
            </a:r>
            <a:r>
              <a:rPr lang="en-US" dirty="0"/>
              <a:t> -v</a:t>
            </a:r>
          </a:p>
          <a:p>
            <a:pPr lvl="1" algn="l"/>
            <a:endParaRPr lang="en-US" dirty="0"/>
          </a:p>
        </p:txBody>
      </p:sp>
      <p:sp>
        <p:nvSpPr>
          <p:cNvPr id="4" name="Slide Number Placeholder 3">
            <a:extLst>
              <a:ext uri="{FF2B5EF4-FFF2-40B4-BE49-F238E27FC236}">
                <a16:creationId xmlns:a16="http://schemas.microsoft.com/office/drawing/2014/main" id="{D1185117-587E-179E-623D-23390328E9DE}"/>
              </a:ext>
            </a:extLst>
          </p:cNvPr>
          <p:cNvSpPr>
            <a:spLocks noGrp="1"/>
          </p:cNvSpPr>
          <p:nvPr>
            <p:ph type="sldNum" idx="12"/>
          </p:nvPr>
        </p:nvSpPr>
        <p:spPr/>
        <p:txBody>
          <a:bodyPr/>
          <a:lstStyle/>
          <a:p>
            <a:fld id="{00000000-1234-1234-1234-123412341234}" type="slidenum">
              <a:rPr lang="en-US" smtClean="0"/>
              <a:pPr/>
              <a:t>14</a:t>
            </a:fld>
            <a:endParaRPr lang="en-US" dirty="0"/>
          </a:p>
        </p:txBody>
      </p:sp>
      <p:pic>
        <p:nvPicPr>
          <p:cNvPr id="6" name="Picture 5">
            <a:extLst>
              <a:ext uri="{FF2B5EF4-FFF2-40B4-BE49-F238E27FC236}">
                <a16:creationId xmlns:a16="http://schemas.microsoft.com/office/drawing/2014/main" id="{72CD54E7-16D9-56EE-93CA-9482179C6619}"/>
              </a:ext>
            </a:extLst>
          </p:cNvPr>
          <p:cNvPicPr>
            <a:picLocks noChangeAspect="1"/>
          </p:cNvPicPr>
          <p:nvPr/>
        </p:nvPicPr>
        <p:blipFill>
          <a:blip r:embed="rId2"/>
          <a:stretch>
            <a:fillRect/>
          </a:stretch>
        </p:blipFill>
        <p:spPr>
          <a:xfrm>
            <a:off x="6673667" y="1777999"/>
            <a:ext cx="4715531" cy="2412027"/>
          </a:xfrm>
          <a:prstGeom prst="rect">
            <a:avLst/>
          </a:prstGeom>
          <a:ln>
            <a:noFill/>
          </a:ln>
          <a:effectLst>
            <a:outerShdw blurRad="292100" dist="139700" dir="2700000" algn="tl" rotWithShape="0">
              <a:srgbClr val="333333">
                <a:alpha val="65000"/>
              </a:srgbClr>
            </a:outerShdw>
          </a:effectLst>
        </p:spPr>
      </p:pic>
      <p:pic>
        <p:nvPicPr>
          <p:cNvPr id="9" name="Picture 8">
            <a:extLst>
              <a:ext uri="{FF2B5EF4-FFF2-40B4-BE49-F238E27FC236}">
                <a16:creationId xmlns:a16="http://schemas.microsoft.com/office/drawing/2014/main" id="{4A0D7DD6-A90D-C01A-4B76-4E5F9E8D07C8}"/>
              </a:ext>
            </a:extLst>
          </p:cNvPr>
          <p:cNvPicPr>
            <a:picLocks noChangeAspect="1"/>
          </p:cNvPicPr>
          <p:nvPr/>
        </p:nvPicPr>
        <p:blipFill>
          <a:blip r:embed="rId3"/>
          <a:stretch>
            <a:fillRect/>
          </a:stretch>
        </p:blipFill>
        <p:spPr>
          <a:xfrm>
            <a:off x="8877790" y="4490012"/>
            <a:ext cx="2076740" cy="104789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943443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Setting Up the Development Environment - 1</a:t>
            </a:r>
          </a:p>
        </p:txBody>
      </p:sp>
      <p:sp>
        <p:nvSpPr>
          <p:cNvPr id="3" name="Text Placeholder 2"/>
          <p:cNvSpPr>
            <a:spLocks noGrp="1"/>
          </p:cNvSpPr>
          <p:nvPr>
            <p:ph type="body" idx="1"/>
          </p:nvPr>
        </p:nvSpPr>
        <p:spPr/>
        <p:txBody>
          <a:bodyPr>
            <a:normAutofit/>
          </a:bodyPr>
          <a:lstStyle/>
          <a:p>
            <a:r>
              <a:rPr lang="en-US" dirty="0"/>
              <a:t>Download VS Code IDEA:</a:t>
            </a:r>
          </a:p>
          <a:p>
            <a:pPr marL="3175" indent="0">
              <a:buNone/>
            </a:pPr>
            <a:r>
              <a:rPr lang="en-US" dirty="0"/>
              <a:t> </a:t>
            </a:r>
            <a:r>
              <a:rPr lang="en-US" dirty="0">
                <a:hlinkClick r:id="rId2"/>
              </a:rPr>
              <a:t>https://code.visualstudio.com/Download</a:t>
            </a:r>
            <a:r>
              <a:rPr lang="en-US" dirty="0"/>
              <a:t> </a:t>
            </a:r>
          </a:p>
        </p:txBody>
      </p:sp>
      <p:sp>
        <p:nvSpPr>
          <p:cNvPr id="4" name="Slide Number Placeholder 3"/>
          <p:cNvSpPr>
            <a:spLocks noGrp="1"/>
          </p:cNvSpPr>
          <p:nvPr>
            <p:ph type="sldNum" idx="12"/>
          </p:nvPr>
        </p:nvSpPr>
        <p:spPr/>
        <p:txBody>
          <a:bodyPr/>
          <a:lstStyle/>
          <a:p>
            <a:fld id="{00000000-1234-1234-1234-123412341234}" type="slidenum">
              <a:rPr lang="en-US" smtClean="0"/>
              <a:pPr/>
              <a:t>15</a:t>
            </a:fld>
            <a:endParaRPr lang="en-US" dirty="0"/>
          </a:p>
        </p:txBody>
      </p:sp>
      <p:pic>
        <p:nvPicPr>
          <p:cNvPr id="7" name="Picture 6">
            <a:extLst>
              <a:ext uri="{FF2B5EF4-FFF2-40B4-BE49-F238E27FC236}">
                <a16:creationId xmlns:a16="http://schemas.microsoft.com/office/drawing/2014/main" id="{B0A298E8-3E07-7280-B919-7C59D8408B87}"/>
              </a:ext>
            </a:extLst>
          </p:cNvPr>
          <p:cNvPicPr>
            <a:picLocks noChangeAspect="1"/>
          </p:cNvPicPr>
          <p:nvPr/>
        </p:nvPicPr>
        <p:blipFill>
          <a:blip r:embed="rId3"/>
          <a:stretch>
            <a:fillRect/>
          </a:stretch>
        </p:blipFill>
        <p:spPr>
          <a:xfrm>
            <a:off x="7021991" y="2275697"/>
            <a:ext cx="4367207" cy="2678346"/>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41324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Setting Up the Development Environment - 2</a:t>
            </a:r>
          </a:p>
        </p:txBody>
      </p:sp>
      <p:sp>
        <p:nvSpPr>
          <p:cNvPr id="3" name="Text Placeholder 2"/>
          <p:cNvSpPr>
            <a:spLocks noGrp="1"/>
          </p:cNvSpPr>
          <p:nvPr>
            <p:ph type="body" idx="1"/>
          </p:nvPr>
        </p:nvSpPr>
        <p:spPr/>
        <p:txBody>
          <a:bodyPr>
            <a:normAutofit/>
          </a:bodyPr>
          <a:lstStyle/>
          <a:p>
            <a:r>
              <a:rPr lang="en-US" dirty="0"/>
              <a:t>Chrome Dev Tools: </a:t>
            </a:r>
            <a:r>
              <a:rPr lang="en-US" dirty="0">
                <a:hlinkClick r:id="rId2"/>
              </a:rPr>
              <a:t>https://chrome.google.com/webstore</a:t>
            </a:r>
            <a:r>
              <a:rPr lang="en-US" dirty="0"/>
              <a:t>, add React Developer Tools </a:t>
            </a:r>
          </a:p>
        </p:txBody>
      </p:sp>
      <p:sp>
        <p:nvSpPr>
          <p:cNvPr id="4" name="Slide Number Placeholder 3"/>
          <p:cNvSpPr>
            <a:spLocks noGrp="1"/>
          </p:cNvSpPr>
          <p:nvPr>
            <p:ph type="sldNum" idx="12"/>
          </p:nvPr>
        </p:nvSpPr>
        <p:spPr/>
        <p:txBody>
          <a:bodyPr/>
          <a:lstStyle/>
          <a:p>
            <a:fld id="{00000000-1234-1234-1234-123412341234}" type="slidenum">
              <a:rPr lang="en-US" smtClean="0"/>
              <a:pPr/>
              <a:t>16</a:t>
            </a:fld>
            <a:endParaRPr lang="en-US" dirty="0"/>
          </a:p>
        </p:txBody>
      </p:sp>
      <p:pic>
        <p:nvPicPr>
          <p:cNvPr id="7" name="Picture 6"/>
          <p:cNvPicPr>
            <a:picLocks noChangeAspect="1"/>
          </p:cNvPicPr>
          <p:nvPr/>
        </p:nvPicPr>
        <p:blipFill>
          <a:blip r:embed="rId3"/>
          <a:stretch>
            <a:fillRect/>
          </a:stretch>
        </p:blipFill>
        <p:spPr>
          <a:xfrm>
            <a:off x="2127183" y="2240230"/>
            <a:ext cx="7809798" cy="4025816"/>
          </a:xfrm>
          <a:prstGeom prst="rect">
            <a:avLst/>
          </a:prstGeom>
        </p:spPr>
      </p:pic>
    </p:spTree>
    <p:extLst>
      <p:ext uri="{BB962C8B-B14F-4D97-AF65-F5344CB8AC3E}">
        <p14:creationId xmlns:p14="http://schemas.microsoft.com/office/powerpoint/2010/main" val="42721495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A5DE45-720A-A141-BE45-8BA8E5D4951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B74A6C8-305C-8525-2FF2-3EED09DA0D15}"/>
              </a:ext>
            </a:extLst>
          </p:cNvPr>
          <p:cNvSpPr>
            <a:spLocks noGrp="1"/>
          </p:cNvSpPr>
          <p:nvPr>
            <p:ph type="title"/>
          </p:nvPr>
        </p:nvSpPr>
        <p:spPr/>
        <p:txBody>
          <a:bodyPr/>
          <a:lstStyle/>
          <a:p>
            <a:r>
              <a:rPr lang="en-US" dirty="0"/>
              <a:t>Setting Up the Development Environment - 3</a:t>
            </a:r>
          </a:p>
        </p:txBody>
      </p:sp>
      <p:sp>
        <p:nvSpPr>
          <p:cNvPr id="3" name="Text Placeholder 2">
            <a:extLst>
              <a:ext uri="{FF2B5EF4-FFF2-40B4-BE49-F238E27FC236}">
                <a16:creationId xmlns:a16="http://schemas.microsoft.com/office/drawing/2014/main" id="{A97EAB29-CD2C-F5B0-2EDB-232609145905}"/>
              </a:ext>
            </a:extLst>
          </p:cNvPr>
          <p:cNvSpPr>
            <a:spLocks noGrp="1"/>
          </p:cNvSpPr>
          <p:nvPr>
            <p:ph type="body" idx="1"/>
          </p:nvPr>
        </p:nvSpPr>
        <p:spPr/>
        <p:txBody>
          <a:bodyPr>
            <a:normAutofit/>
          </a:bodyPr>
          <a:lstStyle/>
          <a:p>
            <a:r>
              <a:rPr lang="en-US" dirty="0"/>
              <a:t>VS code Extensions for React: ES7+ React/Redux/React-Native snippets</a:t>
            </a:r>
          </a:p>
        </p:txBody>
      </p:sp>
      <p:sp>
        <p:nvSpPr>
          <p:cNvPr id="4" name="Slide Number Placeholder 3">
            <a:extLst>
              <a:ext uri="{FF2B5EF4-FFF2-40B4-BE49-F238E27FC236}">
                <a16:creationId xmlns:a16="http://schemas.microsoft.com/office/drawing/2014/main" id="{95B84AAA-6927-F007-0932-2AFBFD80250D}"/>
              </a:ext>
            </a:extLst>
          </p:cNvPr>
          <p:cNvSpPr>
            <a:spLocks noGrp="1"/>
          </p:cNvSpPr>
          <p:nvPr>
            <p:ph type="sldNum" idx="12"/>
          </p:nvPr>
        </p:nvSpPr>
        <p:spPr/>
        <p:txBody>
          <a:bodyPr/>
          <a:lstStyle/>
          <a:p>
            <a:fld id="{00000000-1234-1234-1234-123412341234}" type="slidenum">
              <a:rPr lang="en-US" smtClean="0"/>
              <a:pPr/>
              <a:t>17</a:t>
            </a:fld>
            <a:endParaRPr lang="en-US" dirty="0"/>
          </a:p>
        </p:txBody>
      </p:sp>
      <p:pic>
        <p:nvPicPr>
          <p:cNvPr id="6" name="Picture 5">
            <a:extLst>
              <a:ext uri="{FF2B5EF4-FFF2-40B4-BE49-F238E27FC236}">
                <a16:creationId xmlns:a16="http://schemas.microsoft.com/office/drawing/2014/main" id="{385D205A-10C0-688B-4F80-5D6D51293A2F}"/>
              </a:ext>
            </a:extLst>
          </p:cNvPr>
          <p:cNvPicPr>
            <a:picLocks noChangeAspect="1"/>
          </p:cNvPicPr>
          <p:nvPr/>
        </p:nvPicPr>
        <p:blipFill>
          <a:blip r:embed="rId2"/>
          <a:stretch>
            <a:fillRect/>
          </a:stretch>
        </p:blipFill>
        <p:spPr>
          <a:xfrm>
            <a:off x="1328072" y="2514472"/>
            <a:ext cx="9535856" cy="182905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3516702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Demo - </a:t>
            </a:r>
            <a:r>
              <a:rPr lang="en-US" dirty="0"/>
              <a:t>Create new React App by using Vite</a:t>
            </a:r>
          </a:p>
        </p:txBody>
      </p:sp>
      <p:sp>
        <p:nvSpPr>
          <p:cNvPr id="3" name="Text Placeholder 2"/>
          <p:cNvSpPr>
            <a:spLocks noGrp="1"/>
          </p:cNvSpPr>
          <p:nvPr>
            <p:ph type="body" idx="1"/>
          </p:nvPr>
        </p:nvSpPr>
        <p:spPr/>
        <p:txBody>
          <a:bodyPr/>
          <a:lstStyle/>
          <a:p>
            <a:r>
              <a:rPr lang="en-US" dirty="0"/>
              <a:t>Type: </a:t>
            </a:r>
            <a:r>
              <a:rPr lang="en-US" dirty="0" err="1"/>
              <a:t>npm</a:t>
            </a:r>
            <a:r>
              <a:rPr lang="en-US" dirty="0"/>
              <a:t> create </a:t>
            </a:r>
            <a:r>
              <a:rPr lang="en-US" dirty="0" err="1"/>
              <a:t>vite@latest</a:t>
            </a:r>
            <a:r>
              <a:rPr lang="en-US" dirty="0"/>
              <a:t> name-of-project</a:t>
            </a:r>
          </a:p>
        </p:txBody>
      </p:sp>
      <p:sp>
        <p:nvSpPr>
          <p:cNvPr id="4" name="Slide Number Placeholder 3"/>
          <p:cNvSpPr>
            <a:spLocks noGrp="1"/>
          </p:cNvSpPr>
          <p:nvPr>
            <p:ph type="sldNum" idx="12"/>
          </p:nvPr>
        </p:nvSpPr>
        <p:spPr/>
        <p:txBody>
          <a:bodyPr/>
          <a:lstStyle/>
          <a:p>
            <a:fld id="{00000000-1234-1234-1234-123412341234}" type="slidenum">
              <a:rPr lang="en-US" smtClean="0"/>
              <a:pPr/>
              <a:t>18</a:t>
            </a:fld>
            <a:endParaRPr lang="en-US" dirty="0"/>
          </a:p>
        </p:txBody>
      </p:sp>
      <p:pic>
        <p:nvPicPr>
          <p:cNvPr id="6" name="Picture 5">
            <a:extLst>
              <a:ext uri="{FF2B5EF4-FFF2-40B4-BE49-F238E27FC236}">
                <a16:creationId xmlns:a16="http://schemas.microsoft.com/office/drawing/2014/main" id="{35F2FBB3-6CFE-E649-248E-16C3E3F764B6}"/>
              </a:ext>
            </a:extLst>
          </p:cNvPr>
          <p:cNvPicPr>
            <a:picLocks noChangeAspect="1"/>
          </p:cNvPicPr>
          <p:nvPr/>
        </p:nvPicPr>
        <p:blipFill>
          <a:blip r:embed="rId2"/>
          <a:srcRect b="4091"/>
          <a:stretch/>
        </p:blipFill>
        <p:spPr>
          <a:xfrm>
            <a:off x="461475" y="2289702"/>
            <a:ext cx="3433347" cy="2095475"/>
          </a:xfrm>
          <a:prstGeom prst="rect">
            <a:avLst/>
          </a:prstGeom>
          <a:ln>
            <a:noFill/>
          </a:ln>
          <a:effectLst>
            <a:outerShdw blurRad="190500" algn="tl" rotWithShape="0">
              <a:srgbClr val="000000">
                <a:alpha val="70000"/>
              </a:srgbClr>
            </a:outerShdw>
          </a:effectLst>
        </p:spPr>
      </p:pic>
      <p:pic>
        <p:nvPicPr>
          <p:cNvPr id="8" name="Picture 7">
            <a:extLst>
              <a:ext uri="{FF2B5EF4-FFF2-40B4-BE49-F238E27FC236}">
                <a16:creationId xmlns:a16="http://schemas.microsoft.com/office/drawing/2014/main" id="{CB4BD578-639F-E37C-51DA-D64F004EDF95}"/>
              </a:ext>
            </a:extLst>
          </p:cNvPr>
          <p:cNvPicPr>
            <a:picLocks noChangeAspect="1"/>
          </p:cNvPicPr>
          <p:nvPr/>
        </p:nvPicPr>
        <p:blipFill>
          <a:blip r:embed="rId3"/>
          <a:stretch>
            <a:fillRect/>
          </a:stretch>
        </p:blipFill>
        <p:spPr>
          <a:xfrm>
            <a:off x="3072843" y="3687097"/>
            <a:ext cx="3272478" cy="2458780"/>
          </a:xfrm>
          <a:prstGeom prst="rect">
            <a:avLst/>
          </a:prstGeom>
          <a:ln>
            <a:noFill/>
          </a:ln>
          <a:effectLst>
            <a:outerShdw blurRad="190500" algn="tl" rotWithShape="0">
              <a:srgbClr val="000000">
                <a:alpha val="70000"/>
              </a:srgbClr>
            </a:outerShdw>
          </a:effectLst>
        </p:spPr>
      </p:pic>
      <p:cxnSp>
        <p:nvCxnSpPr>
          <p:cNvPr id="13" name="Straight Arrow Connector 12">
            <a:extLst>
              <a:ext uri="{FF2B5EF4-FFF2-40B4-BE49-F238E27FC236}">
                <a16:creationId xmlns:a16="http://schemas.microsoft.com/office/drawing/2014/main" id="{3B04C0C2-41FF-2B8D-DC1A-1063920EDCED}"/>
              </a:ext>
            </a:extLst>
          </p:cNvPr>
          <p:cNvCxnSpPr/>
          <p:nvPr/>
        </p:nvCxnSpPr>
        <p:spPr>
          <a:xfrm>
            <a:off x="6758276" y="3588775"/>
            <a:ext cx="996622" cy="0"/>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pic>
        <p:nvPicPr>
          <p:cNvPr id="15" name="Picture 14">
            <a:extLst>
              <a:ext uri="{FF2B5EF4-FFF2-40B4-BE49-F238E27FC236}">
                <a16:creationId xmlns:a16="http://schemas.microsoft.com/office/drawing/2014/main" id="{DB400A5D-CBB3-82CB-32AD-401935804326}"/>
              </a:ext>
            </a:extLst>
          </p:cNvPr>
          <p:cNvPicPr>
            <a:picLocks noChangeAspect="1"/>
          </p:cNvPicPr>
          <p:nvPr/>
        </p:nvPicPr>
        <p:blipFill>
          <a:blip r:embed="rId4"/>
          <a:stretch>
            <a:fillRect/>
          </a:stretch>
        </p:blipFill>
        <p:spPr>
          <a:xfrm>
            <a:off x="8297341" y="1680974"/>
            <a:ext cx="2995376" cy="4517923"/>
          </a:xfrm>
          <a:prstGeom prst="rect">
            <a:avLst/>
          </a:prstGeom>
        </p:spPr>
      </p:pic>
      <p:sp>
        <p:nvSpPr>
          <p:cNvPr id="16" name="Oval 15">
            <a:extLst>
              <a:ext uri="{FF2B5EF4-FFF2-40B4-BE49-F238E27FC236}">
                <a16:creationId xmlns:a16="http://schemas.microsoft.com/office/drawing/2014/main" id="{B8DE22A9-C1E1-5AEE-2FD0-0F7098C35F09}"/>
              </a:ext>
            </a:extLst>
          </p:cNvPr>
          <p:cNvSpPr/>
          <p:nvPr/>
        </p:nvSpPr>
        <p:spPr>
          <a:xfrm>
            <a:off x="3072843" y="2615381"/>
            <a:ext cx="555522" cy="555522"/>
          </a:xfrm>
          <a:prstGeom prst="ellipse">
            <a:avLst/>
          </a:prstGeom>
          <a:solidFill>
            <a:schemeClr val="accent2"/>
          </a:solidFill>
          <a:ln w="31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ln w="22225">
                  <a:solidFill>
                    <a:schemeClr val="accent2"/>
                  </a:solidFill>
                  <a:prstDash val="solid"/>
                </a:ln>
                <a:solidFill>
                  <a:schemeClr val="bg1"/>
                </a:solidFill>
              </a:rPr>
              <a:t>1</a:t>
            </a:r>
          </a:p>
        </p:txBody>
      </p:sp>
      <p:sp>
        <p:nvSpPr>
          <p:cNvPr id="17" name="Oval 16">
            <a:extLst>
              <a:ext uri="{FF2B5EF4-FFF2-40B4-BE49-F238E27FC236}">
                <a16:creationId xmlns:a16="http://schemas.microsoft.com/office/drawing/2014/main" id="{87AC1143-A4D4-EE35-AC5D-1DDD964E6F25}"/>
              </a:ext>
            </a:extLst>
          </p:cNvPr>
          <p:cNvSpPr/>
          <p:nvPr/>
        </p:nvSpPr>
        <p:spPr>
          <a:xfrm>
            <a:off x="5550572" y="5416355"/>
            <a:ext cx="555522" cy="555522"/>
          </a:xfrm>
          <a:prstGeom prst="ellipse">
            <a:avLst/>
          </a:prstGeom>
          <a:solidFill>
            <a:schemeClr val="accent2"/>
          </a:solidFill>
          <a:ln w="31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ln w="22225">
                  <a:solidFill>
                    <a:schemeClr val="accent2"/>
                  </a:solidFill>
                  <a:prstDash val="solid"/>
                </a:ln>
                <a:solidFill>
                  <a:schemeClr val="bg1"/>
                </a:solidFill>
              </a:rPr>
              <a:t>2</a:t>
            </a:r>
          </a:p>
        </p:txBody>
      </p:sp>
      <p:sp>
        <p:nvSpPr>
          <p:cNvPr id="18" name="Oval 17">
            <a:extLst>
              <a:ext uri="{FF2B5EF4-FFF2-40B4-BE49-F238E27FC236}">
                <a16:creationId xmlns:a16="http://schemas.microsoft.com/office/drawing/2014/main" id="{81E8E74C-8C5D-E30A-A71A-8113F7989CBB}"/>
              </a:ext>
            </a:extLst>
          </p:cNvPr>
          <p:cNvSpPr/>
          <p:nvPr/>
        </p:nvSpPr>
        <p:spPr>
          <a:xfrm>
            <a:off x="10530611" y="2176626"/>
            <a:ext cx="555522" cy="555522"/>
          </a:xfrm>
          <a:prstGeom prst="ellipse">
            <a:avLst/>
          </a:prstGeom>
          <a:solidFill>
            <a:schemeClr val="accent2"/>
          </a:solidFill>
          <a:ln w="31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ln w="22225">
                  <a:solidFill>
                    <a:schemeClr val="accent2"/>
                  </a:solidFill>
                  <a:prstDash val="solid"/>
                </a:ln>
                <a:solidFill>
                  <a:schemeClr val="bg1"/>
                </a:solidFill>
              </a:rPr>
              <a:t>3</a:t>
            </a:r>
          </a:p>
        </p:txBody>
      </p:sp>
    </p:spTree>
    <p:extLst>
      <p:ext uri="{BB962C8B-B14F-4D97-AF65-F5344CB8AC3E}">
        <p14:creationId xmlns:p14="http://schemas.microsoft.com/office/powerpoint/2010/main" val="5278270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Git</a:t>
            </a:r>
            <a:endParaRPr lang="en-US" dirty="0"/>
          </a:p>
        </p:txBody>
      </p:sp>
      <p:sp>
        <p:nvSpPr>
          <p:cNvPr id="3" name="Text Placeholder 2"/>
          <p:cNvSpPr>
            <a:spLocks noGrp="1"/>
          </p:cNvSpPr>
          <p:nvPr>
            <p:ph type="body" idx="1"/>
          </p:nvPr>
        </p:nvSpPr>
        <p:spPr/>
        <p:txBody>
          <a:bodyPr/>
          <a:lstStyle/>
          <a:p>
            <a:r>
              <a:rPr lang="en-US" dirty="0"/>
              <a:t>Version Control: software tool(s) that enable the management of changes to source code</a:t>
            </a:r>
          </a:p>
          <a:p>
            <a:pPr lvl="1"/>
            <a:r>
              <a:rPr lang="en-US" dirty="0"/>
              <a:t>Maintaining version history</a:t>
            </a:r>
          </a:p>
          <a:p>
            <a:r>
              <a:rPr lang="en-US" dirty="0"/>
              <a:t>Several version control tools: CVS, SVN, </a:t>
            </a:r>
            <a:r>
              <a:rPr lang="en-US" dirty="0" err="1"/>
              <a:t>Git</a:t>
            </a:r>
            <a:r>
              <a:rPr lang="en-US" dirty="0"/>
              <a:t>  etc.</a:t>
            </a:r>
          </a:p>
          <a:p>
            <a:r>
              <a:rPr lang="en-US" dirty="0"/>
              <a:t>Distributed version control system</a:t>
            </a:r>
          </a:p>
          <a:p>
            <a:r>
              <a:rPr lang="en-US" dirty="0"/>
              <a:t>Developed by Linus Torvalds for managing Linux kernel development</a:t>
            </a:r>
          </a:p>
          <a:p>
            <a:r>
              <a:rPr lang="en-US" dirty="0"/>
              <a:t>Widely adopted now by several projects</a:t>
            </a:r>
          </a:p>
          <a:p>
            <a:pPr lvl="1"/>
            <a:r>
              <a:rPr lang="en-US" dirty="0"/>
              <a:t>The Node ecosystem thrives on it</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19</a:t>
            </a:fld>
            <a:endParaRPr lang="en-US" dirty="0"/>
          </a:p>
        </p:txBody>
      </p:sp>
    </p:spTree>
    <p:extLst>
      <p:ext uri="{BB962C8B-B14F-4D97-AF65-F5344CB8AC3E}">
        <p14:creationId xmlns:p14="http://schemas.microsoft.com/office/powerpoint/2010/main" val="23750792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Text Placeholder 2"/>
          <p:cNvSpPr>
            <a:spLocks noGrp="1"/>
          </p:cNvSpPr>
          <p:nvPr>
            <p:ph type="body" idx="1"/>
          </p:nvPr>
        </p:nvSpPr>
        <p:spPr/>
        <p:txBody>
          <a:bodyPr>
            <a:normAutofit/>
          </a:bodyPr>
          <a:lstStyle/>
          <a:p>
            <a:pPr>
              <a:lnSpc>
                <a:spcPct val="120000"/>
              </a:lnSpc>
            </a:pPr>
            <a:r>
              <a:rPr lang="en-US" dirty="0"/>
              <a:t>Overview React</a:t>
            </a:r>
          </a:p>
          <a:p>
            <a:pPr>
              <a:lnSpc>
                <a:spcPct val="120000"/>
              </a:lnSpc>
            </a:pPr>
            <a:r>
              <a:rPr lang="en-US" dirty="0"/>
              <a:t>Setting Up the Development Environment </a:t>
            </a:r>
          </a:p>
          <a:p>
            <a:pPr>
              <a:lnSpc>
                <a:spcPct val="120000"/>
              </a:lnSpc>
            </a:pPr>
            <a:r>
              <a:rPr lang="en-US" dirty="0"/>
              <a:t>Scaffold out a starter React application using Vite – a build tool.</a:t>
            </a:r>
          </a:p>
          <a:p>
            <a:pPr>
              <a:lnSpc>
                <a:spcPct val="120000"/>
              </a:lnSpc>
            </a:pPr>
            <a:endParaRPr lang="en-US" dirty="0"/>
          </a:p>
          <a:p>
            <a:pPr>
              <a:lnSpc>
                <a:spcPct val="120000"/>
              </a:lnSpc>
            </a:pPr>
            <a:endParaRPr lang="en-US" sz="2600" dirty="0"/>
          </a:p>
          <a:p>
            <a:pPr>
              <a:lnSpc>
                <a:spcPct val="120000"/>
              </a:lnSpc>
            </a:pPr>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2</a:t>
            </a:fld>
            <a:endParaRPr lang="en-US" dirty="0"/>
          </a:p>
        </p:txBody>
      </p:sp>
    </p:spTree>
    <p:extLst>
      <p:ext uri="{BB962C8B-B14F-4D97-AF65-F5344CB8AC3E}">
        <p14:creationId xmlns:p14="http://schemas.microsoft.com/office/powerpoint/2010/main" val="16399870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Git</a:t>
            </a:r>
            <a:r>
              <a:rPr lang="en-US" dirty="0"/>
              <a:t> Install - 1</a:t>
            </a:r>
          </a:p>
        </p:txBody>
      </p:sp>
      <p:sp>
        <p:nvSpPr>
          <p:cNvPr id="3" name="Text Placeholder 2"/>
          <p:cNvSpPr>
            <a:spLocks noGrp="1"/>
          </p:cNvSpPr>
          <p:nvPr>
            <p:ph type="body" idx="1"/>
          </p:nvPr>
        </p:nvSpPr>
        <p:spPr/>
        <p:txBody>
          <a:bodyPr>
            <a:normAutofit/>
          </a:bodyPr>
          <a:lstStyle/>
          <a:p>
            <a:pPr>
              <a:lnSpc>
                <a:spcPct val="140000"/>
              </a:lnSpc>
            </a:pPr>
            <a:r>
              <a:rPr lang="en-US" dirty="0"/>
              <a:t>Download </a:t>
            </a:r>
            <a:r>
              <a:rPr lang="en-US" dirty="0" err="1"/>
              <a:t>Git</a:t>
            </a:r>
            <a:r>
              <a:rPr lang="en-US" dirty="0"/>
              <a:t> to your computer at: </a:t>
            </a:r>
            <a:r>
              <a:rPr lang="en-US" dirty="0">
                <a:hlinkClick r:id="rId2"/>
              </a:rPr>
              <a:t>https://git-scm.com/downloads</a:t>
            </a:r>
            <a:r>
              <a:rPr lang="en-US" dirty="0"/>
              <a:t>  </a:t>
            </a:r>
          </a:p>
          <a:p>
            <a:pPr>
              <a:lnSpc>
                <a:spcPct val="140000"/>
              </a:lnSpc>
            </a:pPr>
            <a:r>
              <a:rPr lang="en-US" dirty="0"/>
              <a:t>Choose the </a:t>
            </a:r>
            <a:r>
              <a:rPr lang="en-US" dirty="0" err="1"/>
              <a:t>Git</a:t>
            </a:r>
            <a:r>
              <a:rPr lang="en-US" dirty="0"/>
              <a:t> version that is suitable for the operating system you are using on your computer and download it.</a:t>
            </a:r>
          </a:p>
          <a:p>
            <a:pPr>
              <a:lnSpc>
                <a:spcPct val="140000"/>
              </a:lnSpc>
            </a:pPr>
            <a:r>
              <a:rPr lang="en-US" dirty="0"/>
              <a:t>Open the installation file and run the setup program.</a:t>
            </a:r>
          </a:p>
          <a:p>
            <a:pPr>
              <a:lnSpc>
                <a:spcPct val="140000"/>
              </a:lnSpc>
            </a:pPr>
            <a:r>
              <a:rPr lang="en-US" dirty="0"/>
              <a:t>Agree to the terms and continue the installation process.</a:t>
            </a:r>
          </a:p>
          <a:p>
            <a:pPr>
              <a:lnSpc>
                <a:spcPct val="140000"/>
              </a:lnSpc>
            </a:pPr>
            <a:r>
              <a:rPr lang="en-US" dirty="0"/>
              <a:t>Choose the installation options that you want to use and continue the installation process.</a:t>
            </a:r>
          </a:p>
        </p:txBody>
      </p:sp>
      <p:sp>
        <p:nvSpPr>
          <p:cNvPr id="4" name="Slide Number Placeholder 3"/>
          <p:cNvSpPr>
            <a:spLocks noGrp="1"/>
          </p:cNvSpPr>
          <p:nvPr>
            <p:ph type="sldNum" idx="12"/>
          </p:nvPr>
        </p:nvSpPr>
        <p:spPr/>
        <p:txBody>
          <a:bodyPr/>
          <a:lstStyle/>
          <a:p>
            <a:fld id="{00000000-1234-1234-1234-123412341234}" type="slidenum">
              <a:rPr lang="en-US" smtClean="0"/>
              <a:pPr/>
              <a:t>20</a:t>
            </a:fld>
            <a:endParaRPr lang="en-US" dirty="0"/>
          </a:p>
        </p:txBody>
      </p:sp>
    </p:spTree>
    <p:extLst>
      <p:ext uri="{BB962C8B-B14F-4D97-AF65-F5344CB8AC3E}">
        <p14:creationId xmlns:p14="http://schemas.microsoft.com/office/powerpoint/2010/main" val="16457940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Git</a:t>
            </a:r>
            <a:r>
              <a:rPr lang="en-US" dirty="0"/>
              <a:t> Install - 2</a:t>
            </a:r>
          </a:p>
        </p:txBody>
      </p:sp>
      <p:sp>
        <p:nvSpPr>
          <p:cNvPr id="3" name="Text Placeholder 2"/>
          <p:cNvSpPr>
            <a:spLocks noGrp="1"/>
          </p:cNvSpPr>
          <p:nvPr>
            <p:ph type="body" idx="1"/>
          </p:nvPr>
        </p:nvSpPr>
        <p:spPr/>
        <p:txBody>
          <a:bodyPr>
            <a:normAutofit/>
          </a:bodyPr>
          <a:lstStyle/>
          <a:p>
            <a:pPr>
              <a:lnSpc>
                <a:spcPct val="140000"/>
              </a:lnSpc>
            </a:pPr>
            <a:r>
              <a:rPr lang="en-US" dirty="0"/>
              <a:t>Complete the installation process and restart your computer if required.</a:t>
            </a:r>
          </a:p>
          <a:p>
            <a:pPr>
              <a:lnSpc>
                <a:spcPct val="140000"/>
              </a:lnSpc>
            </a:pPr>
            <a:r>
              <a:rPr lang="en-US" dirty="0"/>
              <a:t>Open Command Prompt or Terminal on your computer and check if </a:t>
            </a:r>
            <a:r>
              <a:rPr lang="en-US" dirty="0" err="1"/>
              <a:t>Git</a:t>
            </a:r>
            <a:r>
              <a:rPr lang="en-US" dirty="0"/>
              <a:t> has been successfully installed by entering the following command:</a:t>
            </a:r>
          </a:p>
          <a:p>
            <a:pPr marL="114300" indent="0">
              <a:lnSpc>
                <a:spcPct val="140000"/>
              </a:lnSpc>
              <a:buNone/>
            </a:pPr>
            <a:r>
              <a:rPr lang="en-US" i="1" dirty="0"/>
              <a:t>	</a:t>
            </a:r>
            <a:r>
              <a:rPr lang="en-US" i="1" dirty="0" err="1"/>
              <a:t>git</a:t>
            </a:r>
            <a:r>
              <a:rPr lang="en-US" i="1" dirty="0"/>
              <a:t> --version</a:t>
            </a:r>
          </a:p>
          <a:p>
            <a:pPr>
              <a:lnSpc>
                <a:spcPct val="140000"/>
              </a:lnSpc>
            </a:pPr>
            <a:r>
              <a:rPr lang="en-US" dirty="0"/>
              <a:t>If </a:t>
            </a:r>
            <a:r>
              <a:rPr lang="en-US" dirty="0" err="1"/>
              <a:t>Git</a:t>
            </a:r>
            <a:r>
              <a:rPr lang="en-US" dirty="0"/>
              <a:t> has been installed successfully, the version of </a:t>
            </a:r>
            <a:r>
              <a:rPr lang="en-US" dirty="0" err="1"/>
              <a:t>Git</a:t>
            </a:r>
            <a:r>
              <a:rPr lang="en-US" dirty="0"/>
              <a:t> will be displayed on Command Prompt or Terminal.</a:t>
            </a:r>
          </a:p>
        </p:txBody>
      </p:sp>
      <p:sp>
        <p:nvSpPr>
          <p:cNvPr id="4" name="Slide Number Placeholder 3"/>
          <p:cNvSpPr>
            <a:spLocks noGrp="1"/>
          </p:cNvSpPr>
          <p:nvPr>
            <p:ph type="sldNum" idx="12"/>
          </p:nvPr>
        </p:nvSpPr>
        <p:spPr/>
        <p:txBody>
          <a:bodyPr/>
          <a:lstStyle/>
          <a:p>
            <a:fld id="{00000000-1234-1234-1234-123412341234}" type="slidenum">
              <a:rPr lang="en-US" smtClean="0"/>
              <a:pPr/>
              <a:t>21</a:t>
            </a:fld>
            <a:endParaRPr lang="en-US" dirty="0"/>
          </a:p>
        </p:txBody>
      </p:sp>
    </p:spTree>
    <p:extLst>
      <p:ext uri="{BB962C8B-B14F-4D97-AF65-F5344CB8AC3E}">
        <p14:creationId xmlns:p14="http://schemas.microsoft.com/office/powerpoint/2010/main" val="19532744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Online </a:t>
            </a:r>
            <a:r>
              <a:rPr lang="en-US" dirty="0" err="1"/>
              <a:t>Git</a:t>
            </a:r>
            <a:r>
              <a:rPr lang="en-US" dirty="0"/>
              <a:t> Repository</a:t>
            </a:r>
          </a:p>
        </p:txBody>
      </p:sp>
      <p:sp>
        <p:nvSpPr>
          <p:cNvPr id="3" name="Text Placeholder 2"/>
          <p:cNvSpPr>
            <a:spLocks noGrp="1"/>
          </p:cNvSpPr>
          <p:nvPr>
            <p:ph type="body" idx="1"/>
          </p:nvPr>
        </p:nvSpPr>
        <p:spPr/>
        <p:txBody>
          <a:bodyPr/>
          <a:lstStyle/>
          <a:p>
            <a:pPr algn="l">
              <a:lnSpc>
                <a:spcPct val="150000"/>
              </a:lnSpc>
            </a:pPr>
            <a:r>
              <a:rPr lang="en-US" dirty="0"/>
              <a:t>Configure </a:t>
            </a:r>
            <a:r>
              <a:rPr lang="en-US" dirty="0" err="1"/>
              <a:t>Git</a:t>
            </a:r>
            <a:br>
              <a:rPr lang="en-US" dirty="0"/>
            </a:br>
            <a:r>
              <a:rPr lang="en-US" dirty="0"/>
              <a:t>	</a:t>
            </a:r>
            <a:r>
              <a:rPr lang="en-US" b="1" dirty="0" err="1"/>
              <a:t>git</a:t>
            </a:r>
            <a:r>
              <a:rPr lang="en-US" b="1" dirty="0"/>
              <a:t> </a:t>
            </a:r>
            <a:r>
              <a:rPr lang="en-US" b="1" dirty="0" err="1"/>
              <a:t>config</a:t>
            </a:r>
            <a:r>
              <a:rPr lang="en-US" b="1" dirty="0"/>
              <a:t> --global user.name "</a:t>
            </a:r>
            <a:r>
              <a:rPr lang="en-US" b="1" dirty="0" err="1"/>
              <a:t>yourname</a:t>
            </a:r>
            <a:r>
              <a:rPr lang="en-US" b="1" dirty="0"/>
              <a:t> "</a:t>
            </a:r>
            <a:br>
              <a:rPr lang="en-US" b="1" dirty="0"/>
            </a:br>
            <a:r>
              <a:rPr lang="en-US" b="1" dirty="0"/>
              <a:t>	</a:t>
            </a:r>
            <a:r>
              <a:rPr lang="en-US" b="1" dirty="0" err="1"/>
              <a:t>git</a:t>
            </a:r>
            <a:r>
              <a:rPr lang="en-US" b="1" dirty="0"/>
              <a:t> </a:t>
            </a:r>
            <a:r>
              <a:rPr lang="en-US" b="1" dirty="0" err="1"/>
              <a:t>config</a:t>
            </a:r>
            <a:r>
              <a:rPr lang="en-US" b="1" dirty="0"/>
              <a:t> --global </a:t>
            </a:r>
            <a:r>
              <a:rPr lang="en-US" b="1" dirty="0" err="1"/>
              <a:t>user.email</a:t>
            </a:r>
            <a:r>
              <a:rPr lang="en-US" b="1" dirty="0"/>
              <a:t> "</a:t>
            </a:r>
            <a:r>
              <a:rPr lang="en-US" b="1" dirty="0" err="1"/>
              <a:t>youremail</a:t>
            </a:r>
            <a:r>
              <a:rPr lang="en-US" b="1" dirty="0"/>
              <a:t>"</a:t>
            </a:r>
          </a:p>
          <a:p>
            <a:pPr algn="l">
              <a:lnSpc>
                <a:spcPct val="150000"/>
              </a:lnSpc>
            </a:pPr>
            <a:r>
              <a:rPr lang="en-US" dirty="0"/>
              <a:t>Creating </a:t>
            </a:r>
            <a:r>
              <a:rPr lang="en-US" dirty="0" err="1"/>
              <a:t>Git</a:t>
            </a:r>
            <a:r>
              <a:rPr lang="en-US" dirty="0"/>
              <a:t> Folder</a:t>
            </a:r>
            <a:br>
              <a:rPr lang="en-US" dirty="0"/>
            </a:br>
            <a:r>
              <a:rPr lang="en-US" dirty="0"/>
              <a:t>	</a:t>
            </a:r>
            <a:r>
              <a:rPr lang="en-US" b="1" dirty="0"/>
              <a:t>cd </a:t>
            </a:r>
            <a:r>
              <a:rPr lang="en-US" b="1" dirty="0" err="1"/>
              <a:t>myproject</a:t>
            </a:r>
            <a:endParaRPr lang="en-US" b="1" dirty="0"/>
          </a:p>
          <a:p>
            <a:pPr algn="l">
              <a:lnSpc>
                <a:spcPct val="150000"/>
              </a:lnSpc>
            </a:pPr>
            <a:r>
              <a:rPr lang="en-US" dirty="0"/>
              <a:t>Initialize </a:t>
            </a:r>
            <a:r>
              <a:rPr lang="en-US" dirty="0" err="1"/>
              <a:t>Git</a:t>
            </a:r>
            <a:br>
              <a:rPr lang="en-US" dirty="0"/>
            </a:br>
            <a:r>
              <a:rPr lang="en-US" dirty="0"/>
              <a:t>	</a:t>
            </a:r>
            <a:r>
              <a:rPr lang="en-US" b="1" dirty="0" err="1"/>
              <a:t>git</a:t>
            </a:r>
            <a:r>
              <a:rPr lang="en-US" b="1" dirty="0"/>
              <a:t> </a:t>
            </a:r>
            <a:r>
              <a:rPr lang="en-US" b="1" dirty="0" err="1"/>
              <a:t>init</a:t>
            </a:r>
            <a:r>
              <a:rPr lang="en-US" b="1" dirty="0"/>
              <a:t> </a:t>
            </a:r>
          </a:p>
        </p:txBody>
      </p:sp>
      <p:sp>
        <p:nvSpPr>
          <p:cNvPr id="4" name="Slide Number Placeholder 3"/>
          <p:cNvSpPr>
            <a:spLocks noGrp="1"/>
          </p:cNvSpPr>
          <p:nvPr>
            <p:ph type="sldNum" idx="12"/>
          </p:nvPr>
        </p:nvSpPr>
        <p:spPr/>
        <p:txBody>
          <a:bodyPr/>
          <a:lstStyle/>
          <a:p>
            <a:fld id="{00000000-1234-1234-1234-123412341234}" type="slidenum">
              <a:rPr lang="en-US" smtClean="0"/>
              <a:pPr/>
              <a:t>22</a:t>
            </a:fld>
            <a:endParaRPr lang="en-US" dirty="0"/>
          </a:p>
        </p:txBody>
      </p:sp>
    </p:spTree>
    <p:extLst>
      <p:ext uri="{BB962C8B-B14F-4D97-AF65-F5344CB8AC3E}">
        <p14:creationId xmlns:p14="http://schemas.microsoft.com/office/powerpoint/2010/main" val="36185305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a:t>
            </a:r>
            <a:r>
              <a:rPr lang="en-US" dirty="0" err="1"/>
              <a:t>Git</a:t>
            </a:r>
            <a:r>
              <a:rPr lang="en-US" dirty="0"/>
              <a:t> - 1</a:t>
            </a:r>
          </a:p>
        </p:txBody>
      </p:sp>
      <p:sp>
        <p:nvSpPr>
          <p:cNvPr id="3" name="Text Placeholder 2"/>
          <p:cNvSpPr>
            <a:spLocks noGrp="1"/>
          </p:cNvSpPr>
          <p:nvPr>
            <p:ph type="body" idx="1"/>
          </p:nvPr>
        </p:nvSpPr>
        <p:spPr/>
        <p:txBody>
          <a:bodyPr/>
          <a:lstStyle/>
          <a:p>
            <a:pPr algn="l"/>
            <a:r>
              <a:rPr lang="en-US" dirty="0"/>
              <a:t>Add the remote online repository</a:t>
            </a:r>
            <a:br>
              <a:rPr lang="en-US" dirty="0"/>
            </a:br>
            <a:r>
              <a:rPr lang="en-US" dirty="0"/>
              <a:t>	</a:t>
            </a:r>
            <a:r>
              <a:rPr lang="en-US" b="1" dirty="0" err="1"/>
              <a:t>git</a:t>
            </a:r>
            <a:r>
              <a:rPr lang="en-US" b="1" dirty="0"/>
              <a:t> remote add origin &lt;repository URL&gt;</a:t>
            </a:r>
          </a:p>
          <a:p>
            <a:pPr algn="l"/>
            <a:r>
              <a:rPr lang="en-US" dirty="0" err="1"/>
              <a:t>Git</a:t>
            </a:r>
            <a:r>
              <a:rPr lang="en-US" dirty="0"/>
              <a:t> Staging Environment</a:t>
            </a:r>
            <a:br>
              <a:rPr lang="en-US" dirty="0"/>
            </a:br>
            <a:r>
              <a:rPr lang="en-US" dirty="0"/>
              <a:t>	</a:t>
            </a:r>
            <a:r>
              <a:rPr lang="en-US" b="1" dirty="0" err="1"/>
              <a:t>git</a:t>
            </a:r>
            <a:r>
              <a:rPr lang="en-US" b="1" dirty="0"/>
              <a:t> add ‘your file name’</a:t>
            </a:r>
            <a:br>
              <a:rPr lang="en-US" b="1" dirty="0"/>
            </a:br>
            <a:r>
              <a:rPr lang="en-US" b="1" dirty="0"/>
              <a:t>	</a:t>
            </a:r>
            <a:r>
              <a:rPr lang="en-US" b="1" dirty="0" err="1"/>
              <a:t>git</a:t>
            </a:r>
            <a:r>
              <a:rPr lang="en-US" b="1" dirty="0"/>
              <a:t> add --all</a:t>
            </a:r>
          </a:p>
          <a:p>
            <a:pPr algn="l"/>
            <a:r>
              <a:rPr lang="en-US" dirty="0"/>
              <a:t>Check status</a:t>
            </a:r>
            <a:br>
              <a:rPr lang="en-US" dirty="0"/>
            </a:br>
            <a:r>
              <a:rPr lang="en-US" dirty="0"/>
              <a:t>	</a:t>
            </a:r>
            <a:r>
              <a:rPr lang="en-US" b="1" dirty="0" err="1"/>
              <a:t>git</a:t>
            </a:r>
            <a:r>
              <a:rPr lang="en-US" b="1" dirty="0"/>
              <a:t> status</a:t>
            </a:r>
          </a:p>
          <a:p>
            <a:pPr algn="l"/>
            <a:r>
              <a:rPr lang="en-US" dirty="0" err="1"/>
              <a:t>Git</a:t>
            </a:r>
            <a:r>
              <a:rPr lang="en-US" dirty="0"/>
              <a:t> Commit</a:t>
            </a:r>
            <a:br>
              <a:rPr lang="en-US" dirty="0"/>
            </a:br>
            <a:r>
              <a:rPr lang="en-US" dirty="0"/>
              <a:t>	</a:t>
            </a:r>
            <a:r>
              <a:rPr lang="en-US" b="1" dirty="0" err="1"/>
              <a:t>git</a:t>
            </a:r>
            <a:r>
              <a:rPr lang="en-US" b="1" dirty="0"/>
              <a:t> commit -m "First of Hello World!"</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23</a:t>
            </a:fld>
            <a:endParaRPr lang="en-US" dirty="0"/>
          </a:p>
        </p:txBody>
      </p:sp>
    </p:spTree>
    <p:extLst>
      <p:ext uri="{BB962C8B-B14F-4D97-AF65-F5344CB8AC3E}">
        <p14:creationId xmlns:p14="http://schemas.microsoft.com/office/powerpoint/2010/main" val="30674939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a:t>
            </a:r>
            <a:r>
              <a:rPr lang="en-US" dirty="0" err="1"/>
              <a:t>Git</a:t>
            </a:r>
            <a:r>
              <a:rPr lang="en-US" dirty="0"/>
              <a:t> - 2</a:t>
            </a:r>
          </a:p>
        </p:txBody>
      </p:sp>
      <p:sp>
        <p:nvSpPr>
          <p:cNvPr id="3" name="Text Placeholder 2"/>
          <p:cNvSpPr>
            <a:spLocks noGrp="1"/>
          </p:cNvSpPr>
          <p:nvPr>
            <p:ph type="body" idx="1"/>
          </p:nvPr>
        </p:nvSpPr>
        <p:spPr/>
        <p:txBody>
          <a:bodyPr>
            <a:normAutofit lnSpcReduction="10000"/>
          </a:bodyPr>
          <a:lstStyle/>
          <a:p>
            <a:pPr algn="l">
              <a:lnSpc>
                <a:spcPct val="150000"/>
              </a:lnSpc>
            </a:pPr>
            <a:r>
              <a:rPr lang="en-US" dirty="0" err="1"/>
              <a:t>Git</a:t>
            </a:r>
            <a:r>
              <a:rPr lang="en-US" dirty="0"/>
              <a:t> Commit Log</a:t>
            </a:r>
          </a:p>
          <a:p>
            <a:pPr marL="339725" lvl="1" indent="0" algn="l">
              <a:lnSpc>
                <a:spcPct val="150000"/>
              </a:lnSpc>
              <a:buNone/>
            </a:pPr>
            <a:r>
              <a:rPr lang="en-US" b="1" dirty="0"/>
              <a:t>	</a:t>
            </a:r>
            <a:r>
              <a:rPr lang="en-US" b="1" dirty="0" err="1"/>
              <a:t>git</a:t>
            </a:r>
            <a:r>
              <a:rPr lang="en-US" b="1" dirty="0"/>
              <a:t> log</a:t>
            </a:r>
          </a:p>
          <a:p>
            <a:pPr algn="l">
              <a:lnSpc>
                <a:spcPct val="150000"/>
              </a:lnSpc>
            </a:pPr>
            <a:r>
              <a:rPr lang="en-US" dirty="0"/>
              <a:t>New </a:t>
            </a:r>
            <a:r>
              <a:rPr lang="en-US" dirty="0" err="1"/>
              <a:t>Git</a:t>
            </a:r>
            <a:r>
              <a:rPr lang="en-US" dirty="0"/>
              <a:t> Branch</a:t>
            </a:r>
            <a:br>
              <a:rPr lang="en-US" dirty="0"/>
            </a:br>
            <a:r>
              <a:rPr lang="en-US" dirty="0"/>
              <a:t>	</a:t>
            </a:r>
            <a:r>
              <a:rPr lang="en-US" b="1" dirty="0" err="1"/>
              <a:t>git</a:t>
            </a:r>
            <a:r>
              <a:rPr lang="en-US" b="1" dirty="0"/>
              <a:t> branch ‘hello-world’</a:t>
            </a:r>
          </a:p>
          <a:p>
            <a:pPr algn="l">
              <a:lnSpc>
                <a:spcPct val="150000"/>
              </a:lnSpc>
            </a:pPr>
            <a:r>
              <a:rPr lang="en-US" dirty="0" err="1"/>
              <a:t>Git</a:t>
            </a:r>
            <a:r>
              <a:rPr lang="en-US" dirty="0"/>
              <a:t> Checkout</a:t>
            </a:r>
            <a:br>
              <a:rPr lang="en-US" dirty="0"/>
            </a:br>
            <a:r>
              <a:rPr lang="en-US" dirty="0"/>
              <a:t>	</a:t>
            </a:r>
            <a:r>
              <a:rPr lang="en-US" b="1" dirty="0" err="1"/>
              <a:t>git</a:t>
            </a:r>
            <a:r>
              <a:rPr lang="en-US" b="1" dirty="0"/>
              <a:t> checkout hello-world</a:t>
            </a:r>
          </a:p>
          <a:p>
            <a:pPr algn="l">
              <a:lnSpc>
                <a:spcPct val="150000"/>
              </a:lnSpc>
            </a:pPr>
            <a:r>
              <a:rPr lang="en-US" dirty="0"/>
              <a:t>Push Changes to GitHub</a:t>
            </a:r>
            <a:br>
              <a:rPr lang="en-US" dirty="0"/>
            </a:br>
            <a:r>
              <a:rPr lang="en-US" dirty="0"/>
              <a:t>	</a:t>
            </a:r>
            <a:r>
              <a:rPr lang="en-US" b="1" dirty="0" err="1"/>
              <a:t>git</a:t>
            </a:r>
            <a:r>
              <a:rPr lang="en-US" b="1" dirty="0"/>
              <a:t> push -u origin master</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24</a:t>
            </a:fld>
            <a:endParaRPr lang="en-US" dirty="0"/>
          </a:p>
        </p:txBody>
      </p:sp>
    </p:spTree>
    <p:extLst>
      <p:ext uri="{BB962C8B-B14F-4D97-AF65-F5344CB8AC3E}">
        <p14:creationId xmlns:p14="http://schemas.microsoft.com/office/powerpoint/2010/main" val="9993980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History of React</a:t>
            </a:r>
          </a:p>
        </p:txBody>
      </p:sp>
      <p:sp>
        <p:nvSpPr>
          <p:cNvPr id="3" name="Text Placeholder 2"/>
          <p:cNvSpPr>
            <a:spLocks noGrp="1"/>
          </p:cNvSpPr>
          <p:nvPr>
            <p:ph type="body" idx="1"/>
          </p:nvPr>
        </p:nvSpPr>
        <p:spPr/>
        <p:txBody>
          <a:bodyPr/>
          <a:lstStyle/>
          <a:p>
            <a:r>
              <a:rPr lang="en-US" dirty="0"/>
              <a:t>2011: Initial Release (Facebook's internal use)</a:t>
            </a:r>
          </a:p>
          <a:p>
            <a:r>
              <a:rPr lang="en-US" dirty="0"/>
              <a:t>2013: Open-sourced at </a:t>
            </a:r>
            <a:r>
              <a:rPr lang="en-US" dirty="0" err="1"/>
              <a:t>JSConf</a:t>
            </a:r>
            <a:r>
              <a:rPr lang="en-US" dirty="0"/>
              <a:t> US</a:t>
            </a:r>
          </a:p>
          <a:p>
            <a:r>
              <a:rPr lang="en-US" dirty="0"/>
              <a:t>2015: React Native is released (for mobile app development)</a:t>
            </a:r>
          </a:p>
          <a:p>
            <a:r>
              <a:rPr lang="en-US" b="1" dirty="0"/>
              <a:t>2016:</a:t>
            </a:r>
            <a:r>
              <a:rPr lang="en-US" dirty="0"/>
              <a:t> React Fiber introduced for performance improvements.</a:t>
            </a:r>
          </a:p>
          <a:p>
            <a:r>
              <a:rPr lang="en-US" dirty="0"/>
              <a:t>2017: React Fiber (improved rendering engine)</a:t>
            </a:r>
          </a:p>
          <a:p>
            <a:r>
              <a:rPr lang="en-US" dirty="0"/>
              <a:t>2020: React 17 released with focus on stability and compatibility.</a:t>
            </a:r>
          </a:p>
          <a:p>
            <a:r>
              <a:rPr lang="en-US" dirty="0"/>
              <a:t>2022: React 18 released with concurrent rendering and Suspense.</a:t>
            </a:r>
          </a:p>
          <a:p>
            <a:r>
              <a:rPr lang="en-US" dirty="0"/>
              <a:t>Present: Continued development with regular updates and improvements.</a:t>
            </a:r>
          </a:p>
        </p:txBody>
      </p:sp>
      <p:sp>
        <p:nvSpPr>
          <p:cNvPr id="4" name="Slide Number Placeholder 3"/>
          <p:cNvSpPr>
            <a:spLocks noGrp="1"/>
          </p:cNvSpPr>
          <p:nvPr>
            <p:ph type="sldNum" idx="12"/>
          </p:nvPr>
        </p:nvSpPr>
        <p:spPr/>
        <p:txBody>
          <a:bodyPr/>
          <a:lstStyle/>
          <a:p>
            <a:fld id="{00000000-1234-1234-1234-123412341234}" type="slidenum">
              <a:rPr lang="en-US" smtClean="0"/>
              <a:pPr/>
              <a:t>25</a:t>
            </a:fld>
            <a:endParaRPr lang="en-US" dirty="0"/>
          </a:p>
        </p:txBody>
      </p:sp>
    </p:spTree>
    <p:extLst>
      <p:ext uri="{BB962C8B-B14F-4D97-AF65-F5344CB8AC3E}">
        <p14:creationId xmlns:p14="http://schemas.microsoft.com/office/powerpoint/2010/main" val="20926943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Text Placeholder 2"/>
          <p:cNvSpPr>
            <a:spLocks noGrp="1"/>
          </p:cNvSpPr>
          <p:nvPr>
            <p:ph type="body" idx="1"/>
          </p:nvPr>
        </p:nvSpPr>
        <p:spPr/>
        <p:txBody>
          <a:bodyPr>
            <a:normAutofit/>
          </a:bodyPr>
          <a:lstStyle/>
          <a:p>
            <a:pPr marL="3175" indent="0">
              <a:lnSpc>
                <a:spcPct val="120000"/>
              </a:lnSpc>
              <a:buNone/>
            </a:pPr>
            <a:r>
              <a:rPr lang="en-US" dirty="0"/>
              <a:t>Concepts were introduced:</a:t>
            </a:r>
          </a:p>
          <a:p>
            <a:r>
              <a:rPr lang="en-US" dirty="0"/>
              <a:t>Overview React</a:t>
            </a:r>
          </a:p>
          <a:p>
            <a:r>
              <a:rPr lang="en-US" dirty="0"/>
              <a:t>Setting Up the Development Environment </a:t>
            </a:r>
          </a:p>
          <a:p>
            <a:r>
              <a:rPr lang="en-US" dirty="0"/>
              <a:t>Scaffold out a starter React application using Vite – a build tool.</a:t>
            </a:r>
          </a:p>
          <a:p>
            <a:pPr marL="3175" indent="0">
              <a:buNone/>
            </a:pPr>
            <a:endParaRPr lang="en-US" dirty="0"/>
          </a:p>
          <a:p>
            <a:pPr marL="3175" indent="0">
              <a:lnSpc>
                <a:spcPct val="120000"/>
              </a:lnSpc>
              <a:buNone/>
            </a:pPr>
            <a:endParaRPr lang="en-US" dirty="0"/>
          </a:p>
          <a:p>
            <a:pPr>
              <a:lnSpc>
                <a:spcPct val="120000"/>
              </a:lnSpc>
            </a:pPr>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26</a:t>
            </a:fld>
            <a:endParaRPr lang="en-US" dirty="0"/>
          </a:p>
        </p:txBody>
      </p:sp>
    </p:spTree>
    <p:extLst>
      <p:ext uri="{BB962C8B-B14F-4D97-AF65-F5344CB8AC3E}">
        <p14:creationId xmlns:p14="http://schemas.microsoft.com/office/powerpoint/2010/main" val="3963196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React?</a:t>
            </a:r>
          </a:p>
        </p:txBody>
      </p:sp>
      <p:sp>
        <p:nvSpPr>
          <p:cNvPr id="3" name="Text Placeholder 2"/>
          <p:cNvSpPr>
            <a:spLocks noGrp="1"/>
          </p:cNvSpPr>
          <p:nvPr>
            <p:ph type="body" idx="1"/>
          </p:nvPr>
        </p:nvSpPr>
        <p:spPr/>
        <p:txBody>
          <a:bodyPr/>
          <a:lstStyle/>
          <a:p>
            <a:r>
              <a:rPr lang="en-US" dirty="0"/>
              <a:t>A declarative, efficient, and flexible JavaScript library for building user interfaces.</a:t>
            </a:r>
          </a:p>
          <a:p>
            <a:r>
              <a:rPr lang="en-US" dirty="0"/>
              <a:t>Created by Facebook (now Meta) and a large community of developers.</a:t>
            </a:r>
          </a:p>
          <a:p>
            <a:r>
              <a:rPr lang="en-US" dirty="0"/>
              <a:t>Used to build single-page applications (SPAs) and mobile applications.</a:t>
            </a:r>
          </a:p>
          <a:p>
            <a:r>
              <a:rPr lang="en-US" dirty="0"/>
              <a:t>Focuses on component-based architecture for building reusable UI elements.</a:t>
            </a:r>
          </a:p>
        </p:txBody>
      </p:sp>
      <p:sp>
        <p:nvSpPr>
          <p:cNvPr id="4" name="Slide Number Placeholder 3"/>
          <p:cNvSpPr>
            <a:spLocks noGrp="1"/>
          </p:cNvSpPr>
          <p:nvPr>
            <p:ph type="sldNum" idx="12"/>
          </p:nvPr>
        </p:nvSpPr>
        <p:spPr/>
        <p:txBody>
          <a:bodyPr/>
          <a:lstStyle/>
          <a:p>
            <a:fld id="{00000000-1234-1234-1234-123412341234}" type="slidenum">
              <a:rPr lang="en-US" smtClean="0"/>
              <a:pPr/>
              <a:t>3</a:t>
            </a:fld>
            <a:endParaRPr lang="en-US" dirty="0"/>
          </a:p>
        </p:txBody>
      </p:sp>
    </p:spTree>
    <p:extLst>
      <p:ext uri="{BB962C8B-B14F-4D97-AF65-F5344CB8AC3E}">
        <p14:creationId xmlns:p14="http://schemas.microsoft.com/office/powerpoint/2010/main" val="6457396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React: A Versatile JavaScript Library</a:t>
            </a:r>
          </a:p>
        </p:txBody>
      </p:sp>
      <p:sp>
        <p:nvSpPr>
          <p:cNvPr id="3" name="Text Placeholder 2"/>
          <p:cNvSpPr>
            <a:spLocks noGrp="1"/>
          </p:cNvSpPr>
          <p:nvPr>
            <p:ph type="body" idx="1"/>
          </p:nvPr>
        </p:nvSpPr>
        <p:spPr/>
        <p:txBody>
          <a:bodyPr/>
          <a:lstStyle/>
          <a:p>
            <a:r>
              <a:rPr lang="en-US" dirty="0"/>
              <a:t>While React is often referred to as a framework, it's technically a JavaScript library</a:t>
            </a:r>
          </a:p>
          <a:p>
            <a:pPr marL="800100" lvl="1"/>
            <a:r>
              <a:rPr lang="en-US" dirty="0"/>
              <a:t>React is just the view layer</a:t>
            </a:r>
          </a:p>
          <a:p>
            <a:pPr marL="800100" lvl="1"/>
            <a:r>
              <a:rPr lang="en-US" dirty="0"/>
              <a:t>Simplicity is good</a:t>
            </a:r>
          </a:p>
          <a:p>
            <a:pPr marL="800100" lvl="1"/>
            <a:r>
              <a:rPr lang="en-US" dirty="0"/>
              <a:t>Declarative UI structures</a:t>
            </a:r>
          </a:p>
          <a:p>
            <a:pPr marL="800100" lvl="1"/>
            <a:r>
              <a:rPr lang="en-US" dirty="0"/>
              <a:t>Data changes over time</a:t>
            </a:r>
          </a:p>
          <a:p>
            <a:pPr marL="800100" lvl="1"/>
            <a:r>
              <a:rPr lang="en-US" dirty="0"/>
              <a:t>Performance matters</a:t>
            </a:r>
          </a:p>
          <a:p>
            <a:pPr marL="800100" lvl="1"/>
            <a:r>
              <a:rPr lang="en-US" dirty="0"/>
              <a:t>The right level of abstraction</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4</a:t>
            </a:fld>
            <a:endParaRPr lang="en-US" dirty="0"/>
          </a:p>
        </p:txBody>
      </p:sp>
    </p:spTree>
    <p:extLst>
      <p:ext uri="{BB962C8B-B14F-4D97-AF65-F5344CB8AC3E}">
        <p14:creationId xmlns:p14="http://schemas.microsoft.com/office/powerpoint/2010/main" val="14395836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Key Features of </a:t>
            </a:r>
            <a:r>
              <a:rPr lang="en-US" dirty="0" err="1"/>
              <a:t>ReactJS</a:t>
            </a:r>
            <a:endParaRPr lang="en-US" dirty="0"/>
          </a:p>
        </p:txBody>
      </p:sp>
      <p:sp>
        <p:nvSpPr>
          <p:cNvPr id="3" name="Text Placeholder 2"/>
          <p:cNvSpPr>
            <a:spLocks noGrp="1"/>
          </p:cNvSpPr>
          <p:nvPr>
            <p:ph type="body" idx="1"/>
          </p:nvPr>
        </p:nvSpPr>
        <p:spPr/>
        <p:txBody>
          <a:bodyPr>
            <a:normAutofit/>
          </a:bodyPr>
          <a:lstStyle/>
          <a:p>
            <a:r>
              <a:rPr lang="en-US" b="1" dirty="0"/>
              <a:t>JSX</a:t>
            </a:r>
            <a:r>
              <a:rPr lang="en-US" dirty="0"/>
              <a:t>: Explain how JSX allows developers to write HTML-like syntax within JavaScript, making UI code more readable and maintainable.</a:t>
            </a:r>
          </a:p>
          <a:p>
            <a:r>
              <a:rPr lang="en-US" b="1" dirty="0"/>
              <a:t>Components</a:t>
            </a:r>
            <a:r>
              <a:rPr lang="en-US" dirty="0"/>
              <a:t>: Illustrate how React applications are built using reusable components, which manage their own state and rendering logic.</a:t>
            </a:r>
          </a:p>
          <a:p>
            <a:r>
              <a:rPr lang="en-US" b="1" dirty="0"/>
              <a:t>Virtual DOM</a:t>
            </a:r>
            <a:r>
              <a:rPr lang="en-US" dirty="0"/>
              <a:t>: Explain how React uses a virtual DOM to efficiently update only the necessary parts of the actual DOM, improving performance.</a:t>
            </a:r>
          </a:p>
          <a:p>
            <a:r>
              <a:rPr lang="en-US" b="1" dirty="0"/>
              <a:t>One-way Data Binding</a:t>
            </a:r>
            <a:r>
              <a:rPr lang="en-US" dirty="0"/>
              <a:t>: Describe how data flows in one direction in React, making it easier to understand and debug applications.</a:t>
            </a:r>
          </a:p>
          <a:p>
            <a:r>
              <a:rPr lang="en-US" b="1" dirty="0"/>
              <a:t>React Native:</a:t>
            </a:r>
            <a:r>
              <a:rPr lang="en-US" dirty="0"/>
              <a:t> Build native mobile apps using </a:t>
            </a:r>
            <a:r>
              <a:rPr lang="en-US" dirty="0" err="1"/>
              <a:t>React's</a:t>
            </a:r>
            <a:r>
              <a:rPr lang="en-US" dirty="0"/>
              <a:t> principles.</a:t>
            </a:r>
          </a:p>
        </p:txBody>
      </p:sp>
      <p:sp>
        <p:nvSpPr>
          <p:cNvPr id="4" name="Slide Number Placeholder 3"/>
          <p:cNvSpPr>
            <a:spLocks noGrp="1"/>
          </p:cNvSpPr>
          <p:nvPr>
            <p:ph type="sldNum" idx="12"/>
          </p:nvPr>
        </p:nvSpPr>
        <p:spPr/>
        <p:txBody>
          <a:bodyPr/>
          <a:lstStyle/>
          <a:p>
            <a:fld id="{00000000-1234-1234-1234-123412341234}" type="slidenum">
              <a:rPr lang="en-US" smtClean="0"/>
              <a:pPr/>
              <a:t>5</a:t>
            </a:fld>
            <a:endParaRPr lang="en-US" dirty="0"/>
          </a:p>
        </p:txBody>
      </p:sp>
    </p:spTree>
    <p:extLst>
      <p:ext uri="{BB962C8B-B14F-4D97-AF65-F5344CB8AC3E}">
        <p14:creationId xmlns:p14="http://schemas.microsoft.com/office/powerpoint/2010/main" val="32965250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Node.js</a:t>
            </a:r>
          </a:p>
        </p:txBody>
      </p:sp>
      <p:sp>
        <p:nvSpPr>
          <p:cNvPr id="3" name="Text Placeholder 2"/>
          <p:cNvSpPr>
            <a:spLocks noGrp="1"/>
          </p:cNvSpPr>
          <p:nvPr>
            <p:ph type="body" idx="1"/>
          </p:nvPr>
        </p:nvSpPr>
        <p:spPr/>
        <p:txBody>
          <a:bodyPr/>
          <a:lstStyle/>
          <a:p>
            <a:r>
              <a:rPr lang="en-US" b="1" dirty="0"/>
              <a:t>Node.js</a:t>
            </a:r>
            <a:r>
              <a:rPr lang="en-US" dirty="0"/>
              <a:t> is a powerful, open-source JavaScript runtime built on </a:t>
            </a:r>
            <a:r>
              <a:rPr lang="en-US" b="1" dirty="0"/>
              <a:t>Chrome's V8 JavaScript engine</a:t>
            </a:r>
            <a:r>
              <a:rPr lang="en-US" dirty="0"/>
              <a:t>. </a:t>
            </a:r>
          </a:p>
          <a:p>
            <a:r>
              <a:rPr lang="en-US" dirty="0"/>
              <a:t>It allows developers to run JavaScript code outside the web browser, on the server-side, enabling JavaScript to be used for both client-side and server-side development.</a:t>
            </a:r>
          </a:p>
        </p:txBody>
      </p:sp>
      <p:sp>
        <p:nvSpPr>
          <p:cNvPr id="4" name="Slide Number Placeholder 3"/>
          <p:cNvSpPr>
            <a:spLocks noGrp="1"/>
          </p:cNvSpPr>
          <p:nvPr>
            <p:ph type="sldNum" idx="12"/>
          </p:nvPr>
        </p:nvSpPr>
        <p:spPr/>
        <p:txBody>
          <a:bodyPr/>
          <a:lstStyle/>
          <a:p>
            <a:fld id="{00000000-1234-1234-1234-123412341234}" type="slidenum">
              <a:rPr lang="en-US" smtClean="0"/>
              <a:pPr/>
              <a:t>6</a:t>
            </a:fld>
            <a:endParaRPr lang="en-US" dirty="0"/>
          </a:p>
        </p:txBody>
      </p:sp>
    </p:spTree>
    <p:extLst>
      <p:ext uri="{BB962C8B-B14F-4D97-AF65-F5344CB8AC3E}">
        <p14:creationId xmlns:p14="http://schemas.microsoft.com/office/powerpoint/2010/main" val="35647005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Node.js Main Features and Functions - 1</a:t>
            </a:r>
          </a:p>
        </p:txBody>
      </p:sp>
      <p:sp>
        <p:nvSpPr>
          <p:cNvPr id="3" name="Text Placeholder 2"/>
          <p:cNvSpPr>
            <a:spLocks noGrp="1"/>
          </p:cNvSpPr>
          <p:nvPr>
            <p:ph type="body" idx="1"/>
          </p:nvPr>
        </p:nvSpPr>
        <p:spPr>
          <a:xfrm>
            <a:off x="0" y="1627444"/>
            <a:ext cx="12192000" cy="5147825"/>
          </a:xfrm>
        </p:spPr>
        <p:txBody>
          <a:bodyPr>
            <a:normAutofit lnSpcReduction="10000"/>
          </a:bodyPr>
          <a:lstStyle/>
          <a:p>
            <a:r>
              <a:rPr lang="en-US" b="1" dirty="0"/>
              <a:t>JavaScript Runtime</a:t>
            </a:r>
          </a:p>
          <a:p>
            <a:pPr lvl="1"/>
            <a:r>
              <a:rPr lang="en-US" dirty="0"/>
              <a:t>Node.js is not a programming language itself but an environment where you can run JavaScript. Traditionally, JavaScript was used only in browsers to handle client-side tasks like user interaction and UI updates. </a:t>
            </a:r>
          </a:p>
          <a:p>
            <a:pPr lvl="1"/>
            <a:r>
              <a:rPr lang="en-US" dirty="0"/>
              <a:t>Node.js extends JavaScript to the server-side, allowing you to build backend applications.</a:t>
            </a:r>
          </a:p>
          <a:p>
            <a:r>
              <a:rPr lang="en-US" b="1" dirty="0"/>
              <a:t>Built on V8 Engine</a:t>
            </a:r>
          </a:p>
          <a:p>
            <a:pPr lvl="1"/>
            <a:r>
              <a:rPr lang="en-US" dirty="0"/>
              <a:t>Node.js uses Google’s V8 JavaScript engine (the same engine used in Google Chrome) to execute JavaScript code quickly and efficiently. </a:t>
            </a:r>
          </a:p>
          <a:p>
            <a:pPr lvl="1"/>
            <a:r>
              <a:rPr lang="en-US" dirty="0"/>
              <a:t>V8 compiles JavaScript to machine code at runtime, which increases the speed of Node.js applications.</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7</a:t>
            </a:fld>
            <a:endParaRPr lang="en-US" dirty="0"/>
          </a:p>
        </p:txBody>
      </p:sp>
    </p:spTree>
    <p:extLst>
      <p:ext uri="{BB962C8B-B14F-4D97-AF65-F5344CB8AC3E}">
        <p14:creationId xmlns:p14="http://schemas.microsoft.com/office/powerpoint/2010/main" val="31828845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Node.js Main Features and Functions - 2</a:t>
            </a:r>
          </a:p>
        </p:txBody>
      </p:sp>
      <p:sp>
        <p:nvSpPr>
          <p:cNvPr id="3" name="Text Placeholder 2"/>
          <p:cNvSpPr>
            <a:spLocks noGrp="1"/>
          </p:cNvSpPr>
          <p:nvPr>
            <p:ph type="body" idx="1"/>
          </p:nvPr>
        </p:nvSpPr>
        <p:spPr/>
        <p:txBody>
          <a:bodyPr>
            <a:normAutofit/>
          </a:bodyPr>
          <a:lstStyle/>
          <a:p>
            <a:r>
              <a:rPr lang="en-US" b="1" dirty="0"/>
              <a:t>Event-Driven and Non-Blocking I/O</a:t>
            </a:r>
          </a:p>
          <a:p>
            <a:pPr lvl="1"/>
            <a:r>
              <a:rPr lang="en-US" dirty="0"/>
              <a:t>Node.js is </a:t>
            </a:r>
            <a:r>
              <a:rPr lang="en-US" b="1" dirty="0"/>
              <a:t>asynchronous</a:t>
            </a:r>
            <a:r>
              <a:rPr lang="en-US" dirty="0"/>
              <a:t> and </a:t>
            </a:r>
            <a:r>
              <a:rPr lang="en-US" b="1" dirty="0"/>
              <a:t>non-blocking</a:t>
            </a:r>
            <a:r>
              <a:rPr lang="en-US" dirty="0"/>
              <a:t>. This means that instead of waiting for operations like reading files or querying databases to finish, Node.js can handle other tasks while waiting for the operation to complete. This feature allows Node.js to handle many tasks concurrently, making it highly scalable and efficient.</a:t>
            </a:r>
          </a:p>
          <a:p>
            <a:pPr lvl="1"/>
            <a:r>
              <a:rPr lang="en-US" b="1" dirty="0"/>
              <a:t>Event-driven architecture</a:t>
            </a:r>
            <a:r>
              <a:rPr lang="en-US" dirty="0"/>
              <a:t>: Node.js uses events and callbacks to handle operations, which helps in managing tasks like I/O operations (file reading, database queries, etc.) without blocking other processes.</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8</a:t>
            </a:fld>
            <a:endParaRPr lang="en-US" dirty="0"/>
          </a:p>
        </p:txBody>
      </p:sp>
    </p:spTree>
    <p:extLst>
      <p:ext uri="{BB962C8B-B14F-4D97-AF65-F5344CB8AC3E}">
        <p14:creationId xmlns:p14="http://schemas.microsoft.com/office/powerpoint/2010/main" val="32554792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Node.js Main Features and Functions - 3</a:t>
            </a:r>
          </a:p>
        </p:txBody>
      </p:sp>
      <p:sp>
        <p:nvSpPr>
          <p:cNvPr id="3" name="Text Placeholder 2"/>
          <p:cNvSpPr>
            <a:spLocks noGrp="1"/>
          </p:cNvSpPr>
          <p:nvPr>
            <p:ph type="body" idx="1"/>
          </p:nvPr>
        </p:nvSpPr>
        <p:spPr/>
        <p:txBody>
          <a:bodyPr>
            <a:normAutofit/>
          </a:bodyPr>
          <a:lstStyle/>
          <a:p>
            <a:r>
              <a:rPr lang="en-US" b="1" dirty="0"/>
              <a:t>Single-Threaded</a:t>
            </a:r>
          </a:p>
          <a:p>
            <a:pPr lvl="1"/>
            <a:r>
              <a:rPr lang="en-US" dirty="0"/>
              <a:t>Although Node.js operates in a </a:t>
            </a:r>
            <a:r>
              <a:rPr lang="en-US" b="1" dirty="0"/>
              <a:t>single-threaded</a:t>
            </a:r>
            <a:r>
              <a:rPr lang="en-US" dirty="0"/>
              <a:t> model, it can handle thousands of concurrent connections without creating additional threads. This is due to its event-driven, non-blocking architecture. The single thread uses an event loop to manage multiple tasks efficiently.</a:t>
            </a:r>
          </a:p>
          <a:p>
            <a:r>
              <a:rPr lang="en-US" b="1" dirty="0" err="1"/>
              <a:t>npm</a:t>
            </a:r>
            <a:r>
              <a:rPr lang="en-US" b="1" dirty="0"/>
              <a:t> (Node Package Manager)</a:t>
            </a:r>
          </a:p>
          <a:p>
            <a:pPr lvl="1"/>
            <a:r>
              <a:rPr lang="en-US" dirty="0"/>
              <a:t>One of the key aspects of Node.js is </a:t>
            </a:r>
            <a:r>
              <a:rPr lang="en-US" b="1" dirty="0" err="1"/>
              <a:t>npm</a:t>
            </a:r>
            <a:r>
              <a:rPr lang="en-US" dirty="0"/>
              <a:t>, its built-in package manager. </a:t>
            </a:r>
            <a:r>
              <a:rPr lang="en-US" dirty="0" err="1"/>
              <a:t>npm</a:t>
            </a:r>
            <a:r>
              <a:rPr lang="en-US" dirty="0"/>
              <a:t> allows developers to easily install, share, and manage libraries (also known as packages) used in Node.js projects. </a:t>
            </a:r>
          </a:p>
        </p:txBody>
      </p:sp>
      <p:sp>
        <p:nvSpPr>
          <p:cNvPr id="4" name="Slide Number Placeholder 3"/>
          <p:cNvSpPr>
            <a:spLocks noGrp="1"/>
          </p:cNvSpPr>
          <p:nvPr>
            <p:ph type="sldNum" idx="12"/>
          </p:nvPr>
        </p:nvSpPr>
        <p:spPr/>
        <p:txBody>
          <a:bodyPr/>
          <a:lstStyle/>
          <a:p>
            <a:fld id="{00000000-1234-1234-1234-123412341234}" type="slidenum">
              <a:rPr lang="en-US" smtClean="0"/>
              <a:pPr/>
              <a:t>9</a:t>
            </a:fld>
            <a:endParaRPr lang="en-US" dirty="0"/>
          </a:p>
        </p:txBody>
      </p:sp>
    </p:spTree>
    <p:extLst>
      <p:ext uri="{BB962C8B-B14F-4D97-AF65-F5344CB8AC3E}">
        <p14:creationId xmlns:p14="http://schemas.microsoft.com/office/powerpoint/2010/main" val="3322621431"/>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9289</TotalTime>
  <Words>1537</Words>
  <Application>Microsoft Office PowerPoint</Application>
  <PresentationFormat>Widescreen</PresentationFormat>
  <Paragraphs>167</Paragraphs>
  <Slides>26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Noto Sans Symbols</vt:lpstr>
      <vt:lpstr>Wingdings</vt:lpstr>
      <vt:lpstr>Office Theme</vt:lpstr>
      <vt:lpstr>Introduction to ReactJS</vt:lpstr>
      <vt:lpstr>Objectives</vt:lpstr>
      <vt:lpstr>What is React?</vt:lpstr>
      <vt:lpstr>React: A Versatile JavaScript Library</vt:lpstr>
      <vt:lpstr>Key Features of ReactJS</vt:lpstr>
      <vt:lpstr>What is Node.js</vt:lpstr>
      <vt:lpstr>Node.js Main Features and Functions - 1</vt:lpstr>
      <vt:lpstr>Node.js Main Features and Functions - 2</vt:lpstr>
      <vt:lpstr>Node.js Main Features and Functions - 3</vt:lpstr>
      <vt:lpstr>Node.js Main Features and Functions - 4</vt:lpstr>
      <vt:lpstr>Node Package Manager</vt:lpstr>
      <vt:lpstr>Initializing package.json</vt:lpstr>
      <vt:lpstr>Using npm</vt:lpstr>
      <vt:lpstr>Setting Up the Development Environment - 1</vt:lpstr>
      <vt:lpstr>Setting Up the Development Environment - 1</vt:lpstr>
      <vt:lpstr>Setting Up the Development Environment - 2</vt:lpstr>
      <vt:lpstr>Setting Up the Development Environment - 3</vt:lpstr>
      <vt:lpstr>Demo - Create new React App by using Vite</vt:lpstr>
      <vt:lpstr>Git</vt:lpstr>
      <vt:lpstr>Git Install - 1</vt:lpstr>
      <vt:lpstr>Git Install - 2</vt:lpstr>
      <vt:lpstr>Online Git Repository</vt:lpstr>
      <vt:lpstr>Using Git - 1</vt:lpstr>
      <vt:lpstr>Using Git - 2</vt:lpstr>
      <vt:lpstr>History of React</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ReactJS</dc:title>
  <dc:creator>GoF</dc:creator>
  <cp:lastModifiedBy>sang minh</cp:lastModifiedBy>
  <cp:revision>304</cp:revision>
  <dcterms:created xsi:type="dcterms:W3CDTF">2021-01-25T08:25:31Z</dcterms:created>
  <dcterms:modified xsi:type="dcterms:W3CDTF">2025-04-17T13:17:02Z</dcterms:modified>
</cp:coreProperties>
</file>