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2">
  <p:sldMasterIdLst>
    <p:sldMasterId id="2147483648" r:id="rId1"/>
  </p:sldMasterIdLst>
  <p:notesMasterIdLst>
    <p:notesMasterId r:id="rId22"/>
  </p:notesMasterIdLst>
  <p:sldIdLst>
    <p:sldId id="256" r:id="rId2"/>
    <p:sldId id="307" r:id="rId3"/>
    <p:sldId id="308" r:id="rId4"/>
    <p:sldId id="318" r:id="rId5"/>
    <p:sldId id="319" r:id="rId6"/>
    <p:sldId id="315" r:id="rId7"/>
    <p:sldId id="316" r:id="rId8"/>
    <p:sldId id="317" r:id="rId9"/>
    <p:sldId id="309" r:id="rId10"/>
    <p:sldId id="310" r:id="rId11"/>
    <p:sldId id="311" r:id="rId12"/>
    <p:sldId id="312" r:id="rId13"/>
    <p:sldId id="313" r:id="rId14"/>
    <p:sldId id="314" r:id="rId15"/>
    <p:sldId id="320" r:id="rId16"/>
    <p:sldId id="321" r:id="rId17"/>
    <p:sldId id="322" r:id="rId18"/>
    <p:sldId id="323" r:id="rId19"/>
    <p:sldId id="324" r:id="rId20"/>
    <p:sldId id="303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jm0V2SbzZUsP05LVTHy3YtRCoK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5" autoAdjust="0"/>
    <p:restoredTop sz="93883" autoAdjust="0"/>
  </p:normalViewPr>
  <p:slideViewPr>
    <p:cSldViewPr snapToGrid="0">
      <p:cViewPr varScale="1">
        <p:scale>
          <a:sx n="94" d="100"/>
          <a:sy n="94" d="100"/>
        </p:scale>
        <p:origin x="6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9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90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CEAAFF-FE0C-4084-11F9-F8B3E26F6A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81214"/>
            <a:ext cx="12192000" cy="3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558A2C-75A2-6180-1CC5-B21A1BFD44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17" y="31035"/>
            <a:ext cx="1595654" cy="776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9"/>
          <p:cNvSpPr txBox="1">
            <a:spLocks noGrp="1"/>
          </p:cNvSpPr>
          <p:nvPr>
            <p:ph type="title"/>
          </p:nvPr>
        </p:nvSpPr>
        <p:spPr>
          <a:xfrm>
            <a:off x="219897" y="659103"/>
            <a:ext cx="11169301" cy="650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9"/>
          <p:cNvSpPr txBox="1">
            <a:spLocks noGrp="1"/>
          </p:cNvSpPr>
          <p:nvPr>
            <p:ph type="body" idx="1"/>
          </p:nvPr>
        </p:nvSpPr>
        <p:spPr>
          <a:xfrm>
            <a:off x="0" y="1627444"/>
            <a:ext cx="12192000" cy="481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6075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  <a:def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2625" lvl="1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63737"/>
              </a:buClr>
              <a:buSzPts val="1800"/>
              <a:buFont typeface="Wingdings" panose="05000000000000000000" pitchFamily="2" charset="2"/>
              <a:buChar char="§"/>
              <a:defRPr sz="2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3737"/>
              </a:buClr>
              <a:buSzPts val="1800"/>
              <a:buChar char="•"/>
              <a:defRPr sz="23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1"/>
            <a:endParaRPr dirty="0"/>
          </a:p>
        </p:txBody>
      </p:sp>
      <p:sp>
        <p:nvSpPr>
          <p:cNvPr id="26" name="Google Shape;26;p49"/>
          <p:cNvSpPr txBox="1"/>
          <p:nvPr userDrawn="1"/>
        </p:nvSpPr>
        <p:spPr>
          <a:xfrm>
            <a:off x="1" y="600804"/>
            <a:ext cx="219896" cy="867538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7C59A4-873A-9F24-D0CF-49407B9C51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909"/>
            <a:ext cx="1197849" cy="5828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8BF003-DE94-8FC6-3C20-271FF86E13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19"/>
            <a:ext cx="11784330" cy="4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9A8C01-8DC2-97C8-4F54-16BE6D03727C}"/>
              </a:ext>
            </a:extLst>
          </p:cNvPr>
          <p:cNvCxnSpPr>
            <a:cxnSpLocks/>
          </p:cNvCxnSpPr>
          <p:nvPr userDrawn="1"/>
        </p:nvCxnSpPr>
        <p:spPr>
          <a:xfrm>
            <a:off x="0" y="1468342"/>
            <a:ext cx="12192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E00232-167D-C55B-1FD9-04BD27E02609}"/>
              </a:ext>
            </a:extLst>
          </p:cNvPr>
          <p:cNvSpPr txBox="1"/>
          <p:nvPr userDrawn="1"/>
        </p:nvSpPr>
        <p:spPr>
          <a:xfrm>
            <a:off x="15556230" y="3337560"/>
            <a:ext cx="18473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25" name="Google Shape;25;p49"/>
          <p:cNvSpPr txBox="1">
            <a:spLocks noGrp="1"/>
          </p:cNvSpPr>
          <p:nvPr>
            <p:ph type="sldNum" idx="12"/>
          </p:nvPr>
        </p:nvSpPr>
        <p:spPr>
          <a:xfrm>
            <a:off x="11784330" y="6460934"/>
            <a:ext cx="412640" cy="387127"/>
          </a:xfrm>
          <a:prstGeom prst="rect">
            <a:avLst/>
          </a:prstGeom>
          <a:solidFill>
            <a:srgbClr val="FB743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non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B8E955E-38D4-6645-BF9C-5404CE26DFBD}" type="datetime1">
              <a:rPr lang="en-US" smtClean="0"/>
              <a:t>17/04/2025</a:t>
            </a:fld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b="1" kern="120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React Component  </a:t>
            </a:r>
            <a:endParaRPr sz="4400" b="1" kern="1200" dirty="0">
              <a:solidFill>
                <a:schemeClr val="accent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in Class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Component goes through the following lifecycle stages:</a:t>
            </a:r>
          </a:p>
          <a:p>
            <a:r>
              <a:rPr lang="en-US" dirty="0"/>
              <a:t>Mounting</a:t>
            </a:r>
          </a:p>
          <a:p>
            <a:r>
              <a:rPr lang="en-US" dirty="0"/>
              <a:t>Updating</a:t>
            </a:r>
          </a:p>
          <a:p>
            <a:r>
              <a:rPr lang="en-US" dirty="0"/>
              <a:t>Unmounting</a:t>
            </a:r>
          </a:p>
          <a:p>
            <a:r>
              <a:rPr lang="en-US" dirty="0"/>
              <a:t>Several lifecycle methods available in each stage:</a:t>
            </a:r>
          </a:p>
          <a:p>
            <a:pPr lvl="1"/>
            <a:r>
              <a:rPr lang="en-US" dirty="0"/>
              <a:t>constructor(props)</a:t>
            </a:r>
          </a:p>
          <a:p>
            <a:pPr lvl="1"/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componentDidUpdate</a:t>
            </a:r>
            <a:r>
              <a:rPr lang="en-US" dirty="0"/>
              <a:t>(</a:t>
            </a:r>
            <a:r>
              <a:rPr lang="en-US" dirty="0" err="1"/>
              <a:t>prevProps</a:t>
            </a:r>
            <a:r>
              <a:rPr lang="en-US" dirty="0"/>
              <a:t>, </a:t>
            </a:r>
            <a:r>
              <a:rPr lang="en-US" dirty="0" err="1"/>
              <a:t>prevState</a:t>
            </a:r>
            <a:r>
              <a:rPr lang="en-US" dirty="0"/>
              <a:t>, snapshot)</a:t>
            </a:r>
          </a:p>
          <a:p>
            <a:pPr lvl="1"/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9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Lifecycle in Class Components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2E9B4-434C-4F1D-A15D-9D9D72162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26" y="1598900"/>
            <a:ext cx="10229136" cy="4724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3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A4C6F-4BE9-453C-463B-9D5498B2C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05FE-0C12-6B36-5B99-DAEEC6DE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EAE58-D478-70CB-3C87-8D98F96E6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27444"/>
            <a:ext cx="8003458" cy="4814445"/>
          </a:xfrm>
        </p:spPr>
        <p:txBody>
          <a:bodyPr/>
          <a:lstStyle/>
          <a:p>
            <a:r>
              <a:rPr lang="en-US" dirty="0"/>
              <a:t>Hooks: It allow you to use React features such as state, lifecycle methods, and context as Class Component. </a:t>
            </a:r>
          </a:p>
          <a:p>
            <a:r>
              <a:rPr lang="en-US" dirty="0"/>
              <a:t>Function Component (Stateless Component)</a:t>
            </a:r>
          </a:p>
          <a:p>
            <a:r>
              <a:rPr lang="en-US" dirty="0"/>
              <a:t>A functional component is simply a JavaScript function with Hooks. </a:t>
            </a:r>
          </a:p>
          <a:p>
            <a:r>
              <a:rPr lang="en-US" dirty="0"/>
              <a:t>It returns the html code that describes the UI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C542C-862F-42B9-DB46-20BB63679D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C89085-D39F-DC46-9B23-384CCF62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933" y="1941214"/>
            <a:ext cx="3672717" cy="13116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99E727-1BF7-929E-A342-E64FE738963D}"/>
              </a:ext>
            </a:extLst>
          </p:cNvPr>
          <p:cNvSpPr txBox="1"/>
          <p:nvPr/>
        </p:nvSpPr>
        <p:spPr>
          <a:xfrm>
            <a:off x="7763442" y="4120641"/>
            <a:ext cx="43371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doesn't need to manage state.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doesn't need lifecycle methods (although this can now be handled with the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useEffect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Hook).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write less code and keep things simple.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AA7304-2FA8-CCAC-0580-55B0685DA541}"/>
              </a:ext>
            </a:extLst>
          </p:cNvPr>
          <p:cNvGrpSpPr/>
          <p:nvPr/>
        </p:nvGrpSpPr>
        <p:grpSpPr>
          <a:xfrm>
            <a:off x="7231581" y="4390427"/>
            <a:ext cx="531861" cy="1115089"/>
            <a:chOff x="6592420" y="4722725"/>
            <a:chExt cx="531861" cy="111508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04BD55D-F259-89AA-A1A7-95436FF40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1815" y="4722725"/>
              <a:ext cx="512466" cy="5526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C6309D9-F65F-8449-712D-0A4E5B9C4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2420" y="5050803"/>
              <a:ext cx="525396" cy="22458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ABA444-D951-1DFF-E250-213F14E60EBB}"/>
                </a:ext>
              </a:extLst>
            </p:cNvPr>
            <p:cNvCxnSpPr>
              <a:cxnSpLocks/>
            </p:cNvCxnSpPr>
            <p:nvPr/>
          </p:nvCxnSpPr>
          <p:spPr>
            <a:xfrm>
              <a:off x="6606012" y="5275664"/>
              <a:ext cx="497432" cy="5621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519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D529-725A-4EDE-CAB6-01833C2D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in Function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5871D-1426-22B1-1C2A-AD3D9B973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Effect Hook can be seen as a replacement for </a:t>
            </a:r>
            <a:r>
              <a:rPr lang="en-US" dirty="0" err="1"/>
              <a:t>componentDidMount</a:t>
            </a:r>
            <a:r>
              <a:rPr lang="en-US" dirty="0"/>
              <a:t>, </a:t>
            </a:r>
            <a:r>
              <a:rPr lang="en-US" dirty="0" err="1"/>
              <a:t>componentDidUpdate</a:t>
            </a:r>
            <a:r>
              <a:rPr lang="en-US" dirty="0"/>
              <a:t>, and </a:t>
            </a:r>
            <a:r>
              <a:rPr lang="en-US" dirty="0" err="1"/>
              <a:t>componentWillUnmount</a:t>
            </a:r>
            <a:r>
              <a:rPr lang="en-US" dirty="0"/>
              <a:t> in class components, unified into a single API.</a:t>
            </a:r>
          </a:p>
          <a:p>
            <a:r>
              <a:rPr lang="en-US" dirty="0" err="1"/>
              <a:t>useEffect</a:t>
            </a:r>
            <a:r>
              <a:rPr lang="en-US" dirty="0"/>
              <a:t> is called after every render by default, including the initial render. It takes two arguments:</a:t>
            </a:r>
          </a:p>
          <a:p>
            <a:r>
              <a:rPr lang="en-US" dirty="0"/>
              <a:t>A function where you place your side effect logic.</a:t>
            </a:r>
          </a:p>
          <a:p>
            <a:r>
              <a:rPr lang="en-US" dirty="0"/>
              <a:t>An optional array of dependencies.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6EBD3-812C-40E6-A83A-CB16A7DCD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59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C63B-43DC-ADF9-7B4B-B5780E5E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and importing a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DE82-2DFB-678B-5F58-5E93D8E949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32F60D-ADD1-7482-E695-A1695C658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07" y="2225928"/>
            <a:ext cx="4077269" cy="1114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CC50C2-F886-4AAA-3D25-0FA6459E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825" y="2908855"/>
            <a:ext cx="4925112" cy="1590897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155DB88-7F27-30A8-AE79-C458F52AAF58}"/>
              </a:ext>
            </a:extLst>
          </p:cNvPr>
          <p:cNvCxnSpPr/>
          <p:nvPr/>
        </p:nvCxnSpPr>
        <p:spPr>
          <a:xfrm>
            <a:off x="4703176" y="2340077"/>
            <a:ext cx="1392824" cy="78658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06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1E1C-941A-4A81-3777-E575AC80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E1BFF-B9D7-7867-7B73-BBB94B52E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4488" lvl="0" indent="-34448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User-defined component names must always start with a capital letter</a:t>
            </a:r>
          </a:p>
          <a:p>
            <a:pPr marL="801687" lvl="1" indent="-457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/>
              <a:t>These compile to </a:t>
            </a:r>
            <a:r>
              <a:rPr lang="en-US" dirty="0" err="1"/>
              <a:t>React.createElement</a:t>
            </a:r>
            <a:r>
              <a:rPr lang="en-US" dirty="0"/>
              <a:t>(. . .)</a:t>
            </a:r>
          </a:p>
          <a:p>
            <a:pPr marL="801687" lvl="1" indent="-457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 err="1"/>
              <a:t>HeaderComponent</a:t>
            </a:r>
            <a:r>
              <a:rPr lang="en-US" dirty="0"/>
              <a:t>, </a:t>
            </a:r>
            <a:r>
              <a:rPr lang="en-US" dirty="0" err="1"/>
              <a:t>FooterComponent</a:t>
            </a:r>
            <a:r>
              <a:rPr lang="en-US" dirty="0"/>
              <a:t> ….)</a:t>
            </a:r>
          </a:p>
          <a:p>
            <a:pPr marL="344488" lvl="0" indent="-344488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dirty="0"/>
              <a:t>Tags starting with lowercase letters are treated as DOM tags</a:t>
            </a:r>
          </a:p>
          <a:p>
            <a:pPr marL="801687" lvl="1" indent="-4572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Arial" panose="020B0604020202020204" pitchFamily="34" charset="0"/>
              <a:buChar char="•"/>
            </a:pPr>
            <a:r>
              <a:rPr lang="en-US" dirty="0"/>
              <a:t>Built-in components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C3971-A131-CA37-C55C-83653EBF48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7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5F13-4A2A-60F9-3EE2-E06AE4A9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19365-99ED-38A0-68B0-DF6C75234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A Higher-Order Component (HOC) allow reuse component logic, which can help keep your components small and focused. </a:t>
            </a:r>
          </a:p>
          <a:p>
            <a:pPr algn="just"/>
            <a:r>
              <a:rPr lang="en-US" dirty="0"/>
              <a:t>They can be used to modify props, change rendering, abstract state, and wrap components for context or theme.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AB32A-3CD3-E6E8-89A5-A17BE41B8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1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FA2B-6ACB-00E9-651E-4ED7554D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Components – cont’d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5B168-626A-2319-DB2D-F1086135EE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5511A-39CE-32B6-B0BC-19A7E40994E9}"/>
              </a:ext>
            </a:extLst>
          </p:cNvPr>
          <p:cNvSpPr txBox="1"/>
          <p:nvPr/>
        </p:nvSpPr>
        <p:spPr>
          <a:xfrm>
            <a:off x="838200" y="1535811"/>
            <a:ext cx="9411118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Higher Order Component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withExtraProp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WrappedComponent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EnhancedComponent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WrappedComponent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extraProp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am an extra prop!"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Regular Component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extraProp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Enhanced Component with HOC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EnhancedComponent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withExtraProp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05DFB-CD86-3BFE-E076-AC7890CB9C09}"/>
              </a:ext>
            </a:extLst>
          </p:cNvPr>
          <p:cNvSpPr txBox="1"/>
          <p:nvPr/>
        </p:nvSpPr>
        <p:spPr>
          <a:xfrm>
            <a:off x="838200" y="4940529"/>
            <a:ext cx="9411119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Usage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EnhancedComponent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Will render: &lt;div&gt;I am an extra prop!&lt;/div&gt;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39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2089-01DB-C112-6821-74A17618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Composition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8791A-12ED-6149-C846-4275AC700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It is a natural pattern of assembling complex UIs by piecing together components like Lego blocks. </a:t>
            </a:r>
          </a:p>
          <a:p>
            <a:pPr algn="just"/>
            <a:r>
              <a:rPr lang="en-US" dirty="0"/>
              <a:t>It involves building small and reusable components and combining them to create more complex user interfaces.</a:t>
            </a:r>
          </a:p>
          <a:p>
            <a:pPr algn="just"/>
            <a:r>
              <a:rPr lang="en-US" dirty="0"/>
              <a:t>Benefits of Component Composition: Reusability, Separation of Concerns, Testability.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B4BAE-787A-E436-DC74-586B5CA5DB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45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165D-68BA-F13C-2909-1AE87BCA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Composition – cont’d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CDA2B-E73C-1A9B-64DD-1D71089340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66347-4EDF-9F9C-E39F-8697B2F18007}"/>
              </a:ext>
            </a:extLst>
          </p:cNvPr>
          <p:cNvSpPr txBox="1"/>
          <p:nvPr/>
        </p:nvSpPr>
        <p:spPr>
          <a:xfrm>
            <a:off x="1435971" y="2044511"/>
            <a:ext cx="3430669" cy="21236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MainContent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04D4FF-655E-E936-3B87-3E54F501E0CA}"/>
              </a:ext>
            </a:extLst>
          </p:cNvPr>
          <p:cNvSpPr txBox="1"/>
          <p:nvPr/>
        </p:nvSpPr>
        <p:spPr>
          <a:xfrm>
            <a:off x="5225813" y="1743360"/>
            <a:ext cx="5117067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Welcome to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GoF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domain!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MainContent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Member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Member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a friend.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Thanks for visiting!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80431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What is React component?</a:t>
            </a:r>
          </a:p>
          <a:p>
            <a:pPr>
              <a:lnSpc>
                <a:spcPct val="120000"/>
              </a:lnSpc>
            </a:pPr>
            <a:r>
              <a:rPr lang="en-US" dirty="0"/>
              <a:t>Use JSX to define the views of your component</a:t>
            </a:r>
          </a:p>
          <a:p>
            <a:pPr>
              <a:lnSpc>
                <a:spcPct val="120000"/>
              </a:lnSpc>
            </a:pPr>
            <a:r>
              <a:rPr lang="en-US" dirty="0"/>
              <a:t>Class Components</a:t>
            </a:r>
          </a:p>
          <a:p>
            <a:pPr>
              <a:lnSpc>
                <a:spcPct val="120000"/>
              </a:lnSpc>
            </a:pPr>
            <a:r>
              <a:rPr lang="en-US" dirty="0"/>
              <a:t>Lifecycle in Class Components</a:t>
            </a:r>
          </a:p>
          <a:p>
            <a:pPr>
              <a:lnSpc>
                <a:spcPct val="120000"/>
              </a:lnSpc>
            </a:pPr>
            <a:r>
              <a:rPr lang="en-US" dirty="0"/>
              <a:t>Functional Components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87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75" indent="0">
              <a:lnSpc>
                <a:spcPct val="120000"/>
              </a:lnSpc>
              <a:buNone/>
            </a:pPr>
            <a:r>
              <a:rPr lang="en-US" dirty="0"/>
              <a:t>Concepts were introduced:</a:t>
            </a:r>
          </a:p>
          <a:p>
            <a:pPr>
              <a:lnSpc>
                <a:spcPct val="120000"/>
              </a:lnSpc>
            </a:pPr>
            <a:r>
              <a:rPr lang="en-US"/>
              <a:t>What is React component?</a:t>
            </a:r>
          </a:p>
          <a:p>
            <a:pPr>
              <a:lnSpc>
                <a:spcPct val="120000"/>
              </a:lnSpc>
            </a:pPr>
            <a:r>
              <a:rPr lang="en-US" dirty="0"/>
              <a:t>Use JSX to define the views of your component</a:t>
            </a:r>
          </a:p>
          <a:p>
            <a:pPr>
              <a:lnSpc>
                <a:spcPct val="120000"/>
              </a:lnSpc>
            </a:pPr>
            <a:r>
              <a:rPr lang="en-US" dirty="0"/>
              <a:t>Class Components</a:t>
            </a:r>
          </a:p>
          <a:p>
            <a:pPr>
              <a:lnSpc>
                <a:spcPct val="120000"/>
              </a:lnSpc>
            </a:pPr>
            <a:r>
              <a:rPr lang="en-US" dirty="0"/>
              <a:t>Lifecycle in Class Components</a:t>
            </a:r>
          </a:p>
          <a:p>
            <a:pPr>
              <a:lnSpc>
                <a:spcPct val="120000"/>
              </a:lnSpc>
            </a:pPr>
            <a:r>
              <a:rPr lang="en-US" dirty="0"/>
              <a:t>Functional Components</a:t>
            </a:r>
          </a:p>
          <a:p>
            <a:endParaRPr lang="en-US" dirty="0"/>
          </a:p>
          <a:p>
            <a:pPr marL="3175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component returns a set of React elements that should appear on the screen</a:t>
            </a:r>
          </a:p>
          <a:p>
            <a:r>
              <a:rPr lang="en-US" dirty="0"/>
              <a:t>Components enable you to split your UI into independent, reusable pieces</a:t>
            </a:r>
          </a:p>
          <a:p>
            <a:r>
              <a:rPr lang="en-US" dirty="0"/>
              <a:t>Components also accept inputs</a:t>
            </a:r>
          </a:p>
          <a:p>
            <a:r>
              <a:rPr lang="en-US" dirty="0"/>
              <a:t>Different kinds of components can be defined in React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3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CB6A-116D-FF0F-2224-FD82C3CB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What is a Component?</a:t>
            </a:r>
            <a:br>
              <a:rPr lang="en-US" sz="40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F79D2-8209-5399-982B-746A5C226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algn="just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 are the building blocks of React applications. </a:t>
            </a:r>
          </a:p>
          <a:p>
            <a:pPr marL="342900" algn="just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React component is a function or a JavaScript class that optionally accepts data and returns a React element that describes some piece of the user interface. </a:t>
            </a:r>
          </a:p>
          <a:p>
            <a:pPr marL="342900" algn="just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React user interface is made up of a hierarchy of components that build up to a single component (called the root component) that is rendered in the web browser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904A5-8A2B-D4FF-C540-9DDA256A10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3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D26A-8B6A-6ADE-6A4A-7F1F36EF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409EF-B2D7-9A4F-FD69-35878B01C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Composition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Efficiency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956DA-FADC-FA73-5893-38013DEC64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8F36-E56E-EFDC-AB5A-9584B093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XML (JSX)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C39DC-65CA-C7ED-094B-290CEF5A2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27444"/>
            <a:ext cx="6912077" cy="4814445"/>
          </a:xfrm>
        </p:spPr>
        <p:txBody>
          <a:bodyPr/>
          <a:lstStyle/>
          <a:p>
            <a:r>
              <a:rPr lang="en-US" dirty="0"/>
              <a:t>Syntactic extension to JavaScript</a:t>
            </a:r>
          </a:p>
          <a:p>
            <a:r>
              <a:rPr lang="en-US" dirty="0"/>
              <a:t>Shorthand notation to represent JavaScript  functions calls that evaluate to JavaScript objects</a:t>
            </a:r>
          </a:p>
          <a:p>
            <a:r>
              <a:rPr lang="en-US" dirty="0"/>
              <a:t>Avoids artificial separation of rendering logic from other UI logic</a:t>
            </a:r>
          </a:p>
          <a:p>
            <a:r>
              <a:rPr lang="en-US" dirty="0"/>
              <a:t>JSX makes it easier to write and add HTML in React.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2B8D2-EC86-628B-DF67-594511F517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B2EA6-7B38-482B-8DAF-842BBDF3F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34" t="10748" r="11810" b="9677"/>
          <a:stretch/>
        </p:blipFill>
        <p:spPr>
          <a:xfrm>
            <a:off x="7225560" y="1627444"/>
            <a:ext cx="4350985" cy="23820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Google Shape;256;p23">
            <a:extLst>
              <a:ext uri="{FF2B5EF4-FFF2-40B4-BE49-F238E27FC236}">
                <a16:creationId xmlns:a16="http://schemas.microsoft.com/office/drawing/2014/main" id="{4DD6CE7E-65CF-1A3D-46E9-A622FA7E4E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5560" y="4231754"/>
            <a:ext cx="4350985" cy="1913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91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5865-F5BB-6B0D-8536-5182C59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of JSX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B7250-2D15-93F4-0458-B199FDB92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Fragments are a way to group together chunks of markup without having to add unnecessary structure to your page.</a:t>
            </a:r>
          </a:p>
          <a:p>
            <a:r>
              <a:rPr lang="en-US" dirty="0"/>
              <a:t>When a component renders a fragment, React knows to render the fragment's child element wherever the component is used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9507D-2933-80F9-AA79-A183C30195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5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BE4C-E4AC-5666-40BF-821371E5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 of JSX -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0C5F7-FE8F-29F8-2723-8D791BD07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wrapping the component content in &lt;div&gt;, the &lt;&gt; element is used. This is a special type of element that indicates that only its children need to be rendered.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7615E-680F-CD60-BCB2-D49F80FCA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F82D27-D84C-43F4-D220-3B591CD7B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77" y="3429000"/>
            <a:ext cx="4229690" cy="1790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9B342C-1208-B7D8-AC37-CDB4E386FE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565967" y="4324475"/>
            <a:ext cx="1218291" cy="27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E7F36F8-B7CE-EF13-850E-B6811E343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310" y="3429000"/>
            <a:ext cx="4210638" cy="1733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832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7444"/>
            <a:ext cx="8190269" cy="4814445"/>
          </a:xfrm>
        </p:spPr>
        <p:txBody>
          <a:bodyPr/>
          <a:lstStyle/>
          <a:p>
            <a:r>
              <a:rPr lang="en-US" dirty="0"/>
              <a:t>Create class components, also known as stateful components, using JavaScript classes. </a:t>
            </a:r>
          </a:p>
          <a:p>
            <a:r>
              <a:rPr lang="en-US" dirty="0"/>
              <a:t>Manage state and lifecycle methods.</a:t>
            </a:r>
          </a:p>
          <a:p>
            <a:r>
              <a:rPr lang="en-US" dirty="0"/>
              <a:t>Use class components for scenarios requiring state or when specific events such as component creation or updates call for actions.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72CE8-A5F2-A018-ECB6-D3519CDD7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543" y="2328365"/>
            <a:ext cx="3748107" cy="1100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652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7926</TotalTime>
  <Words>915</Words>
  <Application>Microsoft Office PowerPoint</Application>
  <PresentationFormat>Widescreen</PresentationFormat>
  <Paragraphs>149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Merriweather Sans</vt:lpstr>
      <vt:lpstr>Noto Sans Symbols</vt:lpstr>
      <vt:lpstr>Wingdings</vt:lpstr>
      <vt:lpstr>Office Theme</vt:lpstr>
      <vt:lpstr>React Component  </vt:lpstr>
      <vt:lpstr>Objectives</vt:lpstr>
      <vt:lpstr>React Components</vt:lpstr>
      <vt:lpstr>What is a Component? </vt:lpstr>
      <vt:lpstr>Importance of Components</vt:lpstr>
      <vt:lpstr>JavaScript XML (JSX)</vt:lpstr>
      <vt:lpstr>Fragments of JSX</vt:lpstr>
      <vt:lpstr>Fragments of JSX - Demo</vt:lpstr>
      <vt:lpstr>Class Components</vt:lpstr>
      <vt:lpstr>Lifecycle in Class Components</vt:lpstr>
      <vt:lpstr>Lifecycle in Class Components (cont.)</vt:lpstr>
      <vt:lpstr>Functional Components</vt:lpstr>
      <vt:lpstr>Effects in Function Components</vt:lpstr>
      <vt:lpstr>Exporting and importing a component</vt:lpstr>
      <vt:lpstr>Component Conventions</vt:lpstr>
      <vt:lpstr>Higher-Order Components</vt:lpstr>
      <vt:lpstr>Higher-Order Components – cont’d</vt:lpstr>
      <vt:lpstr>Component Composition</vt:lpstr>
      <vt:lpstr>Component Composition – cont’d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Component</dc:title>
  <dc:creator>GoF</dc:creator>
  <cp:lastModifiedBy>sang minh</cp:lastModifiedBy>
  <cp:revision>285</cp:revision>
  <dcterms:created xsi:type="dcterms:W3CDTF">2021-01-25T08:25:31Z</dcterms:created>
  <dcterms:modified xsi:type="dcterms:W3CDTF">2025-04-17T13:32:43Z</dcterms:modified>
</cp:coreProperties>
</file>