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bookmarkIdSeed="2">
  <p:sldMasterIdLst>
    <p:sldMasterId id="2147483648" r:id="rId1"/>
  </p:sldMasterIdLst>
  <p:notesMasterIdLst>
    <p:notesMasterId r:id="rId30"/>
  </p:notesMasterIdLst>
  <p:sldIdLst>
    <p:sldId id="256" r:id="rId2"/>
    <p:sldId id="307" r:id="rId3"/>
    <p:sldId id="326" r:id="rId4"/>
    <p:sldId id="308" r:id="rId5"/>
    <p:sldId id="309" r:id="rId6"/>
    <p:sldId id="328" r:id="rId7"/>
    <p:sldId id="329" r:id="rId8"/>
    <p:sldId id="330" r:id="rId9"/>
    <p:sldId id="331" r:id="rId10"/>
    <p:sldId id="332" r:id="rId11"/>
    <p:sldId id="333" r:id="rId12"/>
    <p:sldId id="334" r:id="rId13"/>
    <p:sldId id="310" r:id="rId14"/>
    <p:sldId id="319" r:id="rId15"/>
    <p:sldId id="320" r:id="rId16"/>
    <p:sldId id="321" r:id="rId17"/>
    <p:sldId id="322" r:id="rId18"/>
    <p:sldId id="323" r:id="rId19"/>
    <p:sldId id="313" r:id="rId20"/>
    <p:sldId id="314" r:id="rId21"/>
    <p:sldId id="324" r:id="rId22"/>
    <p:sldId id="325" r:id="rId23"/>
    <p:sldId id="315" r:id="rId24"/>
    <p:sldId id="318" r:id="rId25"/>
    <p:sldId id="317" r:id="rId26"/>
    <p:sldId id="312" r:id="rId27"/>
    <p:sldId id="311" r:id="rId28"/>
    <p:sldId id="303"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9"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4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05" autoAdjust="0"/>
    <p:restoredTop sz="93883" autoAdjust="0"/>
  </p:normalViewPr>
  <p:slideViewPr>
    <p:cSldViewPr snapToGrid="0">
      <p:cViewPr>
        <p:scale>
          <a:sx n="94" d="100"/>
          <a:sy n="94" d="100"/>
        </p:scale>
        <p:origin x="66"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93"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89"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90"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rgbClr val="FB743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4" name="Picture 3"/>
          <p:cNvPicPr>
            <a:picLocks noChangeAspect="1"/>
          </p:cNvPicPr>
          <p:nvPr userDrawn="1"/>
        </p:nvPicPr>
        <p:blipFill>
          <a:blip r:embed="rId2"/>
          <a:stretch>
            <a:fillRect/>
          </a:stretch>
        </p:blipFill>
        <p:spPr>
          <a:xfrm>
            <a:off x="11389199" y="25370"/>
            <a:ext cx="802801" cy="1349067"/>
          </a:xfrm>
          <a:prstGeom prst="rect">
            <a:avLst/>
          </a:prstGeom>
        </p:spPr>
      </p:pic>
      <p:pic>
        <p:nvPicPr>
          <p:cNvPr id="2" name="Picture 1">
            <a:extLst>
              <a:ext uri="{FF2B5EF4-FFF2-40B4-BE49-F238E27FC236}">
                <a16:creationId xmlns:a16="http://schemas.microsoft.com/office/drawing/2014/main" id="{08CEAAFF-FE0C-4084-11F9-F8B3E26F6ABB}"/>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 y="6481214"/>
            <a:ext cx="12192000" cy="3827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4558A2C-75A2-6180-1CC5-B21A1BFD447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29817" y="31035"/>
            <a:ext cx="1595654" cy="77640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lt1"/>
        </a:solidFill>
        <a:effectLst/>
      </p:bgPr>
    </p:bg>
    <p:spTree>
      <p:nvGrpSpPr>
        <p:cNvPr id="1" name="Shape 21"/>
        <p:cNvGrpSpPr/>
        <p:nvPr/>
      </p:nvGrpSpPr>
      <p:grpSpPr>
        <a:xfrm>
          <a:off x="0" y="0"/>
          <a:ext cx="0" cy="0"/>
          <a:chOff x="0" y="0"/>
          <a:chExt cx="0" cy="0"/>
        </a:xfrm>
      </p:grpSpPr>
      <p:sp>
        <p:nvSpPr>
          <p:cNvPr id="23" name="Google Shape;23;p49"/>
          <p:cNvSpPr txBox="1">
            <a:spLocks noGrp="1"/>
          </p:cNvSpPr>
          <p:nvPr>
            <p:ph type="title"/>
          </p:nvPr>
        </p:nvSpPr>
        <p:spPr>
          <a:xfrm>
            <a:off x="219897" y="659103"/>
            <a:ext cx="11169301"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627444"/>
            <a:ext cx="12192000" cy="4814445"/>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2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just">
              <a:lnSpc>
                <a:spcPct val="120000"/>
              </a:lnSpc>
              <a:spcBef>
                <a:spcPts val="0"/>
              </a:spcBef>
              <a:spcAft>
                <a:spcPts val="0"/>
              </a:spcAft>
              <a:buClr>
                <a:srgbClr val="963737"/>
              </a:buClr>
              <a:buSzPts val="1800"/>
              <a:buFont typeface="Wingdings" panose="05000000000000000000" pitchFamily="2" charset="2"/>
              <a:buChar char="§"/>
              <a:defRPr sz="26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a:p>
          <a:p>
            <a:pPr lvl="1"/>
            <a:endParaRPr lang="en-US" dirty="0"/>
          </a:p>
          <a:p>
            <a:pPr lvl="1"/>
            <a:endParaRPr dirty="0"/>
          </a:p>
        </p:txBody>
      </p:sp>
      <p:sp>
        <p:nvSpPr>
          <p:cNvPr id="26" name="Google Shape;26;p49"/>
          <p:cNvSpPr txBox="1"/>
          <p:nvPr userDrawn="1"/>
        </p:nvSpPr>
        <p:spPr>
          <a:xfrm>
            <a:off x="1" y="600804"/>
            <a:ext cx="219896" cy="867538"/>
          </a:xfrm>
          <a:prstGeom prst="rect">
            <a:avLst/>
          </a:prstGeom>
          <a:solidFill>
            <a:srgbClr val="FB743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0" name="Picture 9"/>
          <p:cNvPicPr>
            <a:picLocks noChangeAspect="1"/>
          </p:cNvPicPr>
          <p:nvPr userDrawn="1"/>
        </p:nvPicPr>
        <p:blipFill>
          <a:blip r:embed="rId2"/>
          <a:stretch>
            <a:fillRect/>
          </a:stretch>
        </p:blipFill>
        <p:spPr>
          <a:xfrm>
            <a:off x="11389199" y="25370"/>
            <a:ext cx="802801" cy="1349067"/>
          </a:xfrm>
          <a:prstGeom prst="rect">
            <a:avLst/>
          </a:prstGeom>
        </p:spPr>
      </p:pic>
      <p:pic>
        <p:nvPicPr>
          <p:cNvPr id="3" name="Picture 2">
            <a:extLst>
              <a:ext uri="{FF2B5EF4-FFF2-40B4-BE49-F238E27FC236}">
                <a16:creationId xmlns:a16="http://schemas.microsoft.com/office/drawing/2014/main" id="{C27C59A4-873A-9F24-D0CF-49407B9C51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17909"/>
            <a:ext cx="1197849" cy="582842"/>
          </a:xfrm>
          <a:prstGeom prst="rect">
            <a:avLst/>
          </a:prstGeom>
        </p:spPr>
      </p:pic>
      <p:pic>
        <p:nvPicPr>
          <p:cNvPr id="2" name="Picture 1">
            <a:extLst>
              <a:ext uri="{FF2B5EF4-FFF2-40B4-BE49-F238E27FC236}">
                <a16:creationId xmlns:a16="http://schemas.microsoft.com/office/drawing/2014/main" id="{2C8BF003-DE94-8FC6-3C20-271FF86E136E}"/>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6453319"/>
            <a:ext cx="11784330" cy="41254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449A8C01-8DC2-97C8-4F54-16BE6D03727C}"/>
              </a:ext>
            </a:extLst>
          </p:cNvPr>
          <p:cNvCxnSpPr>
            <a:cxnSpLocks/>
          </p:cNvCxnSpPr>
          <p:nvPr userDrawn="1"/>
        </p:nvCxnSpPr>
        <p:spPr>
          <a:xfrm>
            <a:off x="0" y="1468342"/>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5E00232-167D-C55B-1FD9-04BD27E02609}"/>
              </a:ext>
            </a:extLst>
          </p:cNvPr>
          <p:cNvSpPr txBox="1"/>
          <p:nvPr userDrawn="1"/>
        </p:nvSpPr>
        <p:spPr>
          <a:xfrm>
            <a:off x="15556230" y="3337560"/>
            <a:ext cx="184731" cy="307777"/>
          </a:xfrm>
          <a:prstGeom prst="rect">
            <a:avLst/>
          </a:prstGeom>
          <a:noFill/>
          <a:ln>
            <a:solidFill>
              <a:schemeClr val="accent2"/>
            </a:solidFill>
          </a:ln>
        </p:spPr>
        <p:txBody>
          <a:bodyPr wrap="none" rtlCol="0">
            <a:spAutoFit/>
          </a:bodyPr>
          <a:lstStyle/>
          <a:p>
            <a:endParaRPr lang="en-VN" dirty="0"/>
          </a:p>
        </p:txBody>
      </p:sp>
      <p:sp>
        <p:nvSpPr>
          <p:cNvPr id="25" name="Google Shape;25;p49"/>
          <p:cNvSpPr txBox="1">
            <a:spLocks noGrp="1"/>
          </p:cNvSpPr>
          <p:nvPr>
            <p:ph type="sldNum" idx="12"/>
          </p:nvPr>
        </p:nvSpPr>
        <p:spPr>
          <a:xfrm>
            <a:off x="11784330" y="6460934"/>
            <a:ext cx="412640" cy="387127"/>
          </a:xfrm>
          <a:prstGeom prst="rect">
            <a:avLst/>
          </a:prstGeom>
          <a:solidFill>
            <a:srgbClr val="FB7432"/>
          </a:solidFill>
          <a:ln/>
        </p:spPr>
        <p:style>
          <a:lnRef idx="2">
            <a:schemeClr val="accent2"/>
          </a:lnRef>
          <a:fillRef idx="1">
            <a:schemeClr val="lt1"/>
          </a:fillRef>
          <a:effectRef idx="0">
            <a:schemeClr val="accent2"/>
          </a:effectRef>
          <a:fontRef idx="minor">
            <a:schemeClr val="dk1"/>
          </a:fontRef>
        </p:style>
        <p:txBody>
          <a:bodyPr spcFirstLastPara="1" wrap="none" lIns="91425" tIns="45700" rIns="91425" bIns="45700" anchor="ctr" anchorCtr="0">
            <a:noAutofit/>
          </a:bodyPr>
          <a:lstStyle>
            <a:lvl1pPr marL="0" lvl="0" indent="0" algn="ctr">
              <a:spcBef>
                <a:spcPts val="0"/>
              </a:spcBef>
              <a:buNone/>
              <a:defRPr sz="1400" b="1">
                <a:solidFill>
                  <a:schemeClr val="bg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FB8E955E-38D4-6645-BF9C-5404CE26DFBD}" type="datetime1">
              <a:rPr lang="en-US" smtClean="0"/>
              <a:t>18/04/2025</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a:solidFill>
                  <a:schemeClr val="accent2"/>
                </a:solidFill>
                <a:latin typeface="Arial" panose="020B0604020202020204" pitchFamily="34" charset="0"/>
                <a:ea typeface="+mj-ea"/>
                <a:cs typeface="Arial" panose="020B0604020202020204" pitchFamily="34" charset="0"/>
              </a:rPr>
              <a:t>Props</a:t>
            </a:r>
            <a:r>
              <a:rPr lang="en-US" sz="4400" b="1" kern="1200" dirty="0">
                <a:solidFill>
                  <a:schemeClr val="accent2"/>
                </a:solidFill>
                <a:latin typeface="Arial" panose="020B0604020202020204" pitchFamily="34" charset="0"/>
                <a:ea typeface="+mj-ea"/>
                <a:cs typeface="Arial" panose="020B0604020202020204" pitchFamily="34" charset="0"/>
              </a:rPr>
              <a:t>, State and Context </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9309C-CD9C-FB4A-7E09-DEBDA1468EF9}"/>
              </a:ext>
            </a:extLst>
          </p:cNvPr>
          <p:cNvSpPr>
            <a:spLocks noGrp="1"/>
          </p:cNvSpPr>
          <p:nvPr>
            <p:ph type="title"/>
          </p:nvPr>
        </p:nvSpPr>
        <p:spPr/>
        <p:txBody>
          <a:bodyPr>
            <a:normAutofit/>
          </a:bodyPr>
          <a:lstStyle/>
          <a:p>
            <a:r>
              <a:rPr lang="en-US" b="1" i="0" dirty="0">
                <a:solidFill>
                  <a:srgbClr val="23272F"/>
                </a:solidFill>
                <a:effectLst/>
                <a:latin typeface="Optimistic Display"/>
              </a:rPr>
              <a:t>Sharing State Between Components</a:t>
            </a:r>
            <a:endParaRPr lang="en-US" dirty="0"/>
          </a:p>
        </p:txBody>
      </p:sp>
      <p:sp>
        <p:nvSpPr>
          <p:cNvPr id="3" name="Text Placeholder 2">
            <a:extLst>
              <a:ext uri="{FF2B5EF4-FFF2-40B4-BE49-F238E27FC236}">
                <a16:creationId xmlns:a16="http://schemas.microsoft.com/office/drawing/2014/main" id="{C2960611-8616-8A0B-2A3D-393B34481561}"/>
              </a:ext>
            </a:extLst>
          </p:cNvPr>
          <p:cNvSpPr>
            <a:spLocks noGrp="1"/>
          </p:cNvSpPr>
          <p:nvPr>
            <p:ph type="body" idx="1"/>
          </p:nvPr>
        </p:nvSpPr>
        <p:spPr/>
        <p:txBody>
          <a:bodyPr/>
          <a:lstStyle/>
          <a:p>
            <a:r>
              <a:rPr lang="en-US" dirty="0"/>
              <a:t>Sometimes, you want the state of two components to always change together. To do it, remove state from both of them, move it to their closest common parent, and then pass it down to them via props. This is known as lifting state up, and it’s one of the most common things you will do writing React code.</a:t>
            </a:r>
          </a:p>
        </p:txBody>
      </p:sp>
      <p:sp>
        <p:nvSpPr>
          <p:cNvPr id="4" name="Slide Number Placeholder 3">
            <a:extLst>
              <a:ext uri="{FF2B5EF4-FFF2-40B4-BE49-F238E27FC236}">
                <a16:creationId xmlns:a16="http://schemas.microsoft.com/office/drawing/2014/main" id="{2DE9BDC4-CB3B-52F6-A884-D9417908C4BF}"/>
              </a:ext>
            </a:extLst>
          </p:cNvPr>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84253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62AD7-D7E8-47EA-9DA3-51ED56F67C48}"/>
              </a:ext>
            </a:extLst>
          </p:cNvPr>
          <p:cNvSpPr>
            <a:spLocks noGrp="1"/>
          </p:cNvSpPr>
          <p:nvPr>
            <p:ph type="title"/>
          </p:nvPr>
        </p:nvSpPr>
        <p:spPr/>
        <p:txBody>
          <a:bodyPr>
            <a:normAutofit/>
          </a:bodyPr>
          <a:lstStyle/>
          <a:p>
            <a:r>
              <a:rPr lang="en-US" b="1" i="0" dirty="0">
                <a:solidFill>
                  <a:srgbClr val="23272F"/>
                </a:solidFill>
                <a:effectLst/>
                <a:latin typeface="Optimistic Display"/>
              </a:rPr>
              <a:t>Lifting state up - Demo </a:t>
            </a:r>
            <a:endParaRPr lang="en-US" dirty="0"/>
          </a:p>
        </p:txBody>
      </p:sp>
      <p:sp>
        <p:nvSpPr>
          <p:cNvPr id="4" name="Slide Number Placeholder 3">
            <a:extLst>
              <a:ext uri="{FF2B5EF4-FFF2-40B4-BE49-F238E27FC236}">
                <a16:creationId xmlns:a16="http://schemas.microsoft.com/office/drawing/2014/main" id="{01835709-37F8-F891-866D-411B276EC003}"/>
              </a:ext>
            </a:extLst>
          </p:cNvPr>
          <p:cNvSpPr>
            <a:spLocks noGrp="1"/>
          </p:cNvSpPr>
          <p:nvPr>
            <p:ph type="sldNum" idx="12"/>
          </p:nvPr>
        </p:nvSpPr>
        <p:spPr/>
        <p:txBody>
          <a:bodyPr/>
          <a:lstStyle/>
          <a:p>
            <a:fld id="{00000000-1234-1234-1234-123412341234}" type="slidenum">
              <a:rPr lang="en-US" smtClean="0"/>
              <a:pPr/>
              <a:t>11</a:t>
            </a:fld>
            <a:endParaRPr lang="en-US" dirty="0"/>
          </a:p>
        </p:txBody>
      </p:sp>
      <p:sp>
        <p:nvSpPr>
          <p:cNvPr id="8" name="TextBox 7">
            <a:extLst>
              <a:ext uri="{FF2B5EF4-FFF2-40B4-BE49-F238E27FC236}">
                <a16:creationId xmlns:a16="http://schemas.microsoft.com/office/drawing/2014/main" id="{774F2FA8-86CA-7669-157D-C0BE83A9B54C}"/>
              </a:ext>
            </a:extLst>
          </p:cNvPr>
          <p:cNvSpPr txBox="1"/>
          <p:nvPr/>
        </p:nvSpPr>
        <p:spPr>
          <a:xfrm>
            <a:off x="23942" y="1353510"/>
            <a:ext cx="7524938" cy="5107424"/>
          </a:xfrm>
          <a:prstGeom prst="rect">
            <a:avLst/>
          </a:prstGeom>
          <a:solidFill>
            <a:schemeClr val="tx1"/>
          </a:solidFill>
        </p:spPr>
        <p:txBody>
          <a:bodyPr wrap="square">
            <a:spAutoFit/>
          </a:bodyPr>
          <a:lstStyle/>
          <a:p>
            <a:pPr>
              <a:lnSpc>
                <a:spcPts val="1425"/>
              </a:lnSpc>
              <a:buNone/>
            </a:pPr>
            <a:r>
              <a:rPr lang="en-US" sz="1000" b="0" dirty="0">
                <a:solidFill>
                  <a:srgbClr val="C586C0"/>
                </a:solidFill>
                <a:effectLst/>
                <a:latin typeface="Consolas" panose="020B0609020204030204" pitchFamily="49" charset="0"/>
              </a:rPr>
              <a:t>import</a:t>
            </a:r>
            <a:r>
              <a:rPr lang="en-US" sz="1000" b="0" dirty="0">
                <a:solidFill>
                  <a:srgbClr val="CCCCCC"/>
                </a:solidFill>
                <a:effectLst/>
                <a:latin typeface="Consolas" panose="020B0609020204030204" pitchFamily="49" charset="0"/>
              </a:rPr>
              <a:t> { </a:t>
            </a:r>
            <a:r>
              <a:rPr lang="en-US" sz="1000" b="0" dirty="0" err="1">
                <a:solidFill>
                  <a:srgbClr val="9CDCFE"/>
                </a:solidFill>
                <a:effectLst/>
                <a:latin typeface="Consolas" panose="020B0609020204030204" pitchFamily="49" charset="0"/>
              </a:rPr>
              <a:t>useState</a:t>
            </a:r>
            <a:r>
              <a:rPr lang="en-US" sz="1000" b="0" dirty="0">
                <a:solidFill>
                  <a:srgbClr val="CCCCCC"/>
                </a:solidFill>
                <a:effectLst/>
                <a:latin typeface="Consolas" panose="020B0609020204030204" pitchFamily="49" charset="0"/>
              </a:rPr>
              <a:t> } </a:t>
            </a:r>
            <a:r>
              <a:rPr lang="en-US" sz="1000" b="0" dirty="0">
                <a:solidFill>
                  <a:srgbClr val="C586C0"/>
                </a:solidFill>
                <a:effectLst/>
                <a:latin typeface="Consolas" panose="020B0609020204030204" pitchFamily="49" charset="0"/>
              </a:rPr>
              <a:t>from</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'react'</a:t>
            </a:r>
            <a:r>
              <a:rPr lang="en-US" sz="1000" b="0" dirty="0">
                <a:solidFill>
                  <a:srgbClr val="CCCCCC"/>
                </a:solidFill>
                <a:effectLst/>
                <a:latin typeface="Consolas" panose="020B0609020204030204" pitchFamily="49" charset="0"/>
              </a:rPr>
              <a:t>;</a:t>
            </a:r>
          </a:p>
          <a:p>
            <a:pPr>
              <a:lnSpc>
                <a:spcPts val="1425"/>
              </a:lnSpc>
              <a:buNone/>
            </a:pPr>
            <a:r>
              <a:rPr lang="en-US" sz="1000" b="0" dirty="0">
                <a:solidFill>
                  <a:srgbClr val="569CD6"/>
                </a:solidFill>
                <a:effectLst/>
                <a:latin typeface="Consolas" panose="020B0609020204030204" pitchFamily="49" charset="0"/>
              </a:rPr>
              <a:t>function</a:t>
            </a: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Panel</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title</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children</a:t>
            </a:r>
            <a:r>
              <a:rPr lang="en-US" sz="1000" b="0" dirty="0">
                <a:solidFill>
                  <a:srgbClr val="CCCCCC"/>
                </a:solidFill>
                <a:effectLst/>
                <a:latin typeface="Consolas" panose="020B0609020204030204" pitchFamily="49" charset="0"/>
              </a:rPr>
              <a:t> }) {</a:t>
            </a:r>
          </a:p>
          <a:p>
            <a:pPr>
              <a:lnSpc>
                <a:spcPts val="1425"/>
              </a:lnSpc>
              <a:buNone/>
            </a:pP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const</a:t>
            </a:r>
            <a:r>
              <a:rPr lang="en-US" sz="1000" b="0" dirty="0">
                <a:solidFill>
                  <a:srgbClr val="CCCCCC"/>
                </a:solidFill>
                <a:effectLst/>
                <a:latin typeface="Consolas" panose="020B0609020204030204" pitchFamily="49" charset="0"/>
              </a:rPr>
              <a:t> [</a:t>
            </a:r>
            <a:r>
              <a:rPr lang="en-US" sz="1000" b="0" dirty="0" err="1">
                <a:solidFill>
                  <a:srgbClr val="4FC1FF"/>
                </a:solidFill>
                <a:effectLst/>
                <a:latin typeface="Consolas" panose="020B0609020204030204" pitchFamily="49" charset="0"/>
              </a:rPr>
              <a:t>isActive</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setIsActive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useState</a:t>
            </a:r>
            <a:r>
              <a:rPr lang="en-US" sz="1000" b="0" dirty="0">
                <a:solidFill>
                  <a:srgbClr val="CCCCCC"/>
                </a:solidFill>
                <a:effectLst/>
                <a:latin typeface="Consolas" panose="020B0609020204030204" pitchFamily="49" charset="0"/>
              </a:rPr>
              <a:t>(</a:t>
            </a:r>
            <a:r>
              <a:rPr lang="en-US" sz="1000" b="0" dirty="0">
                <a:solidFill>
                  <a:srgbClr val="569CD6"/>
                </a:solidFill>
                <a:effectLst/>
                <a:latin typeface="Consolas" panose="020B0609020204030204" pitchFamily="49" charset="0"/>
              </a:rPr>
              <a:t>false</a:t>
            </a:r>
            <a:r>
              <a:rPr lang="en-US" sz="1000" b="0" dirty="0">
                <a:solidFill>
                  <a:srgbClr val="CCCCCC"/>
                </a:solidFill>
                <a:effectLst/>
                <a:latin typeface="Consolas" panose="020B0609020204030204" pitchFamily="49" charset="0"/>
              </a:rPr>
              <a:t>);</a:t>
            </a:r>
          </a:p>
          <a:p>
            <a:pPr>
              <a:lnSpc>
                <a:spcPts val="1425"/>
              </a:lnSpc>
              <a:buNone/>
            </a:pP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CCCCCC"/>
                </a:solidFill>
                <a:effectLst/>
                <a:latin typeface="Consolas" panose="020B0609020204030204" pitchFamily="49" charset="0"/>
              </a:rPr>
              <a:t> (</a:t>
            </a:r>
          </a:p>
          <a:p>
            <a:pPr>
              <a:lnSpc>
                <a:spcPts val="1425"/>
              </a:lnSpc>
              <a:buNone/>
            </a:pPr>
            <a:r>
              <a:rPr lang="en-US" sz="1000" b="0" dirty="0">
                <a:solidFill>
                  <a:srgbClr val="CCCCCC"/>
                </a:solidFill>
                <a:effectLst/>
                <a:latin typeface="Consolas" panose="020B0609020204030204" pitchFamily="49" charset="0"/>
              </a:rPr>
              <a:t>    </a:t>
            </a:r>
            <a:r>
              <a:rPr lang="en-US" sz="1000" b="0" dirty="0">
                <a:solidFill>
                  <a:srgbClr val="808080"/>
                </a:solidFill>
                <a:effectLst/>
                <a:latin typeface="Consolas" panose="020B0609020204030204" pitchFamily="49" charset="0"/>
              </a:rPr>
              <a:t>&lt;</a:t>
            </a:r>
            <a:r>
              <a:rPr lang="en-US" sz="1000" b="0" dirty="0">
                <a:solidFill>
                  <a:srgbClr val="569CD6"/>
                </a:solidFill>
                <a:effectLst/>
                <a:latin typeface="Consolas" panose="020B0609020204030204" pitchFamily="49" charset="0"/>
              </a:rPr>
              <a:t>section</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className</a:t>
            </a:r>
            <a:r>
              <a:rPr lang="en-US" sz="1000" b="0" dirty="0">
                <a:solidFill>
                  <a:srgbClr val="D4D4D4"/>
                </a:solidFill>
                <a:effectLst/>
                <a:latin typeface="Consolas" panose="020B0609020204030204" pitchFamily="49" charset="0"/>
              </a:rPr>
              <a:t>=</a:t>
            </a:r>
            <a:r>
              <a:rPr lang="en-US" sz="1000" b="0" dirty="0">
                <a:solidFill>
                  <a:srgbClr val="CE9178"/>
                </a:solidFill>
                <a:effectLst/>
                <a:latin typeface="Consolas" panose="020B0609020204030204" pitchFamily="49" charset="0"/>
              </a:rPr>
              <a:t>"panel"</a:t>
            </a:r>
            <a:r>
              <a:rPr lang="en-US" sz="1000" b="0" dirty="0">
                <a:solidFill>
                  <a:srgbClr val="808080"/>
                </a:solidFill>
                <a:effectLst/>
                <a:latin typeface="Consolas" panose="020B0609020204030204" pitchFamily="49" charset="0"/>
              </a:rPr>
              <a:t>&gt;</a:t>
            </a:r>
            <a:endParaRPr lang="en-US" sz="1000" b="0" dirty="0">
              <a:solidFill>
                <a:srgbClr val="CCCCCC"/>
              </a:solidFill>
              <a:effectLst/>
              <a:latin typeface="Consolas" panose="020B0609020204030204" pitchFamily="49" charset="0"/>
            </a:endParaRPr>
          </a:p>
          <a:p>
            <a:pPr>
              <a:lnSpc>
                <a:spcPts val="1425"/>
              </a:lnSpc>
              <a:buNone/>
            </a:pPr>
            <a:r>
              <a:rPr lang="en-US" sz="1000" b="0" dirty="0">
                <a:solidFill>
                  <a:srgbClr val="CCCCCC"/>
                </a:solidFill>
                <a:effectLst/>
                <a:latin typeface="Consolas" panose="020B0609020204030204" pitchFamily="49" charset="0"/>
              </a:rPr>
              <a:t>      </a:t>
            </a:r>
            <a:r>
              <a:rPr lang="en-US" sz="1000" b="0" dirty="0">
                <a:solidFill>
                  <a:srgbClr val="808080"/>
                </a:solidFill>
                <a:effectLst/>
                <a:latin typeface="Consolas" panose="020B0609020204030204" pitchFamily="49" charset="0"/>
              </a:rPr>
              <a:t>&lt;</a:t>
            </a:r>
            <a:r>
              <a:rPr lang="en-US" sz="1000" b="0" dirty="0">
                <a:solidFill>
                  <a:srgbClr val="569CD6"/>
                </a:solidFill>
                <a:effectLst/>
                <a:latin typeface="Consolas" panose="020B0609020204030204" pitchFamily="49" charset="0"/>
              </a:rPr>
              <a:t>h3</a:t>
            </a:r>
            <a:r>
              <a:rPr lang="en-US" sz="1000" b="0" dirty="0">
                <a:solidFill>
                  <a:srgbClr val="808080"/>
                </a:solidFill>
                <a:effectLst/>
                <a:latin typeface="Consolas" panose="020B0609020204030204" pitchFamily="49" charset="0"/>
              </a:rPr>
              <a:t>&gt;</a:t>
            </a:r>
            <a:r>
              <a:rPr lang="en-US" sz="1000" b="0" dirty="0">
                <a:solidFill>
                  <a:srgbClr val="569CD6"/>
                </a:solidFill>
                <a:effectLst/>
                <a:latin typeface="Consolas" panose="020B0609020204030204" pitchFamily="49" charset="0"/>
              </a:rPr>
              <a:t>{</a:t>
            </a:r>
            <a:r>
              <a:rPr lang="en-US" sz="1000" b="0" dirty="0">
                <a:solidFill>
                  <a:srgbClr val="9CDCFE"/>
                </a:solidFill>
                <a:effectLst/>
                <a:latin typeface="Consolas" panose="020B0609020204030204" pitchFamily="49" charset="0"/>
              </a:rPr>
              <a:t>title</a:t>
            </a:r>
            <a:r>
              <a:rPr lang="en-US" sz="1000" b="0" dirty="0">
                <a:solidFill>
                  <a:srgbClr val="569CD6"/>
                </a:solidFill>
                <a:effectLst/>
                <a:latin typeface="Consolas" panose="020B0609020204030204" pitchFamily="49" charset="0"/>
              </a:rPr>
              <a:t>}</a:t>
            </a:r>
            <a:r>
              <a:rPr lang="en-US" sz="1000" b="0" dirty="0">
                <a:solidFill>
                  <a:srgbClr val="808080"/>
                </a:solidFill>
                <a:effectLst/>
                <a:latin typeface="Consolas" panose="020B0609020204030204" pitchFamily="49" charset="0"/>
              </a:rPr>
              <a:t>&lt;/</a:t>
            </a:r>
            <a:r>
              <a:rPr lang="en-US" sz="1000" b="0" dirty="0">
                <a:solidFill>
                  <a:srgbClr val="569CD6"/>
                </a:solidFill>
                <a:effectLst/>
                <a:latin typeface="Consolas" panose="020B0609020204030204" pitchFamily="49" charset="0"/>
              </a:rPr>
              <a:t>h3</a:t>
            </a:r>
            <a:r>
              <a:rPr lang="en-US" sz="1000" b="0" dirty="0">
                <a:solidFill>
                  <a:srgbClr val="808080"/>
                </a:solidFill>
                <a:effectLst/>
                <a:latin typeface="Consolas" panose="020B0609020204030204" pitchFamily="49" charset="0"/>
              </a:rPr>
              <a:t>&gt;</a:t>
            </a:r>
            <a:endParaRPr lang="en-US" sz="1000" b="0" dirty="0">
              <a:solidFill>
                <a:srgbClr val="CCCCCC"/>
              </a:solidFill>
              <a:effectLst/>
              <a:latin typeface="Consolas" panose="020B0609020204030204" pitchFamily="49" charset="0"/>
            </a:endParaRPr>
          </a:p>
          <a:p>
            <a:pPr>
              <a:lnSpc>
                <a:spcPts val="1425"/>
              </a:lnSpc>
              <a:buNone/>
            </a:pP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a:t>
            </a:r>
            <a:r>
              <a:rPr lang="en-US" sz="1000" b="0" dirty="0" err="1">
                <a:solidFill>
                  <a:srgbClr val="4FC1FF"/>
                </a:solidFill>
                <a:effectLst/>
                <a:latin typeface="Consolas" panose="020B0609020204030204" pitchFamily="49" charset="0"/>
              </a:rPr>
              <a:t>isActive</a:t>
            </a:r>
            <a:r>
              <a:rPr lang="en-US" sz="1000" b="0" dirty="0">
                <a:solidFill>
                  <a:srgbClr val="D4D4D4"/>
                </a:solidFill>
                <a:effectLst/>
                <a:latin typeface="Consolas" panose="020B0609020204030204" pitchFamily="49" charset="0"/>
              </a:rPr>
              <a:t> ? (</a:t>
            </a:r>
            <a:r>
              <a:rPr lang="en-US" sz="1000" b="0" dirty="0">
                <a:solidFill>
                  <a:srgbClr val="808080"/>
                </a:solidFill>
                <a:effectLst/>
                <a:latin typeface="Consolas" panose="020B0609020204030204" pitchFamily="49" charset="0"/>
              </a:rPr>
              <a:t>&lt;</a:t>
            </a:r>
            <a:r>
              <a:rPr lang="en-US" sz="1000" b="0" dirty="0">
                <a:solidFill>
                  <a:srgbClr val="569CD6"/>
                </a:solidFill>
                <a:effectLst/>
                <a:latin typeface="Consolas" panose="020B0609020204030204" pitchFamily="49" charset="0"/>
              </a:rPr>
              <a:t>p</a:t>
            </a:r>
            <a:r>
              <a:rPr lang="en-US" sz="1000" b="0" dirty="0">
                <a:solidFill>
                  <a:srgbClr val="808080"/>
                </a:solidFill>
                <a:effectLst/>
                <a:latin typeface="Consolas" panose="020B0609020204030204" pitchFamily="49" charset="0"/>
              </a:rPr>
              <a:t>&gt;</a:t>
            </a:r>
            <a:r>
              <a:rPr lang="en-US" sz="1000" b="0" dirty="0">
                <a:solidFill>
                  <a:srgbClr val="569CD6"/>
                </a:solidFill>
                <a:effectLst/>
                <a:latin typeface="Consolas" panose="020B0609020204030204" pitchFamily="49" charset="0"/>
              </a:rPr>
              <a:t>{</a:t>
            </a:r>
            <a:r>
              <a:rPr lang="en-US" sz="1000" b="0" dirty="0">
                <a:solidFill>
                  <a:srgbClr val="9CDCFE"/>
                </a:solidFill>
                <a:effectLst/>
                <a:latin typeface="Consolas" panose="020B0609020204030204" pitchFamily="49" charset="0"/>
              </a:rPr>
              <a:t>children</a:t>
            </a:r>
            <a:r>
              <a:rPr lang="en-US" sz="1000" b="0" dirty="0">
                <a:solidFill>
                  <a:srgbClr val="569CD6"/>
                </a:solidFill>
                <a:effectLst/>
                <a:latin typeface="Consolas" panose="020B0609020204030204" pitchFamily="49" charset="0"/>
              </a:rPr>
              <a:t>}</a:t>
            </a:r>
            <a:r>
              <a:rPr lang="en-US" sz="1000" b="0" dirty="0">
                <a:solidFill>
                  <a:srgbClr val="808080"/>
                </a:solidFill>
                <a:effectLst/>
                <a:latin typeface="Consolas" panose="020B0609020204030204" pitchFamily="49" charset="0"/>
              </a:rPr>
              <a:t>&lt;/</a:t>
            </a:r>
            <a:r>
              <a:rPr lang="en-US" sz="1000" b="0" dirty="0">
                <a:solidFill>
                  <a:srgbClr val="569CD6"/>
                </a:solidFill>
                <a:effectLst/>
                <a:latin typeface="Consolas" panose="020B0609020204030204" pitchFamily="49" charset="0"/>
              </a:rPr>
              <a:t>p</a:t>
            </a:r>
            <a:r>
              <a:rPr lang="en-US" sz="1000" b="0" dirty="0">
                <a:solidFill>
                  <a:srgbClr val="808080"/>
                </a:solidFill>
                <a:effectLst/>
                <a:latin typeface="Consolas" panose="020B0609020204030204" pitchFamily="49" charset="0"/>
              </a:rPr>
              <a:t>&gt;</a:t>
            </a:r>
            <a:r>
              <a:rPr lang="en-US" sz="1000" b="0" dirty="0">
                <a:solidFill>
                  <a:srgbClr val="D4D4D4"/>
                </a:solidFill>
                <a:effectLst/>
                <a:latin typeface="Consolas" panose="020B0609020204030204" pitchFamily="49" charset="0"/>
              </a:rPr>
              <a:t>) : (</a:t>
            </a:r>
            <a:endParaRPr lang="en-US" sz="1000" b="0" dirty="0">
              <a:solidFill>
                <a:srgbClr val="CCCCCC"/>
              </a:solidFill>
              <a:effectLst/>
              <a:latin typeface="Consolas" panose="020B0609020204030204" pitchFamily="49" charset="0"/>
            </a:endParaRPr>
          </a:p>
          <a:p>
            <a:pPr>
              <a:lnSpc>
                <a:spcPts val="1425"/>
              </a:lnSpc>
              <a:buNone/>
            </a:pPr>
            <a:r>
              <a:rPr lang="en-US" sz="1000" b="0" dirty="0">
                <a:solidFill>
                  <a:srgbClr val="D4D4D4"/>
                </a:solidFill>
                <a:effectLst/>
                <a:latin typeface="Consolas" panose="020B0609020204030204" pitchFamily="49" charset="0"/>
              </a:rPr>
              <a:t>        </a:t>
            </a:r>
            <a:r>
              <a:rPr lang="en-US" sz="1000" b="0" dirty="0">
                <a:solidFill>
                  <a:srgbClr val="808080"/>
                </a:solidFill>
                <a:effectLst/>
                <a:latin typeface="Consolas" panose="020B0609020204030204" pitchFamily="49" charset="0"/>
              </a:rPr>
              <a:t>&lt;</a:t>
            </a:r>
            <a:r>
              <a:rPr lang="en-US" sz="1000" b="0" dirty="0">
                <a:solidFill>
                  <a:srgbClr val="569CD6"/>
                </a:solidFill>
                <a:effectLst/>
                <a:latin typeface="Consolas" panose="020B0609020204030204" pitchFamily="49" charset="0"/>
              </a:rPr>
              <a:t>button</a:t>
            </a:r>
            <a:r>
              <a:rPr lang="en-US" sz="1000" b="0" dirty="0">
                <a:solidFill>
                  <a:srgbClr val="D4D4D4"/>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onClick</a:t>
            </a:r>
            <a:r>
              <a:rPr lang="en-US" sz="1000" b="0" dirty="0">
                <a:solidFill>
                  <a:srgbClr val="D4D4D4"/>
                </a:solidFill>
                <a:effectLst/>
                <a:latin typeface="Consolas" panose="020B0609020204030204" pitchFamily="49" charset="0"/>
              </a:rPr>
              <a:t>=</a:t>
            </a:r>
            <a:r>
              <a:rPr lang="en-US" sz="1000" b="0" dirty="0">
                <a:solidFill>
                  <a:srgbClr val="569CD6"/>
                </a:solidFill>
                <a:effectLst/>
                <a:latin typeface="Consolas" panose="020B0609020204030204" pitchFamily="49" charset="0"/>
              </a:rPr>
              <a:t>{</a:t>
            </a: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=&gt;</a:t>
            </a:r>
            <a:r>
              <a:rPr lang="en-US" sz="1000" b="0" dirty="0">
                <a:solidFill>
                  <a:srgbClr val="D4D4D4"/>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setIsActive</a:t>
            </a:r>
            <a:r>
              <a:rPr lang="en-US" sz="1000" b="0" dirty="0">
                <a:solidFill>
                  <a:srgbClr val="D4D4D4"/>
                </a:solidFill>
                <a:effectLst/>
                <a:latin typeface="Consolas" panose="020B0609020204030204" pitchFamily="49" charset="0"/>
              </a:rPr>
              <a:t>(</a:t>
            </a:r>
            <a:r>
              <a:rPr lang="en-US" sz="1000" b="0" dirty="0">
                <a:solidFill>
                  <a:srgbClr val="569CD6"/>
                </a:solidFill>
                <a:effectLst/>
                <a:latin typeface="Consolas" panose="020B0609020204030204" pitchFamily="49" charset="0"/>
              </a:rPr>
              <a:t>true</a:t>
            </a:r>
            <a:r>
              <a:rPr lang="en-US" sz="1000" b="0" dirty="0">
                <a:solidFill>
                  <a:srgbClr val="D4D4D4"/>
                </a:solidFill>
                <a:effectLst/>
                <a:latin typeface="Consolas" panose="020B0609020204030204" pitchFamily="49" charset="0"/>
              </a:rPr>
              <a:t>)</a:t>
            </a:r>
            <a:r>
              <a:rPr lang="en-US" sz="1000" b="0" dirty="0">
                <a:solidFill>
                  <a:srgbClr val="569CD6"/>
                </a:solidFill>
                <a:effectLst/>
                <a:latin typeface="Consolas" panose="020B0609020204030204" pitchFamily="49" charset="0"/>
              </a:rPr>
              <a:t>}</a:t>
            </a:r>
            <a:r>
              <a:rPr lang="en-US" sz="1000" b="0" dirty="0">
                <a:solidFill>
                  <a:srgbClr val="808080"/>
                </a:solidFill>
                <a:effectLst/>
                <a:latin typeface="Consolas" panose="020B0609020204030204" pitchFamily="49" charset="0"/>
              </a:rPr>
              <a:t>&gt;</a:t>
            </a:r>
            <a:endParaRPr lang="en-US" sz="1000" b="0" dirty="0">
              <a:solidFill>
                <a:srgbClr val="CCCCCC"/>
              </a:solidFill>
              <a:effectLst/>
              <a:latin typeface="Consolas" panose="020B0609020204030204" pitchFamily="49" charset="0"/>
            </a:endParaRPr>
          </a:p>
          <a:p>
            <a:pPr>
              <a:lnSpc>
                <a:spcPts val="1425"/>
              </a:lnSpc>
              <a:buNone/>
            </a:pPr>
            <a:r>
              <a:rPr lang="en-US" sz="1000" b="0" dirty="0">
                <a:solidFill>
                  <a:srgbClr val="D4D4D4"/>
                </a:solidFill>
                <a:effectLst/>
                <a:latin typeface="Consolas" panose="020B0609020204030204" pitchFamily="49" charset="0"/>
              </a:rPr>
              <a:t>          Show</a:t>
            </a:r>
            <a:endParaRPr lang="en-US" sz="1000" b="0" dirty="0">
              <a:solidFill>
                <a:srgbClr val="CCCCCC"/>
              </a:solidFill>
              <a:effectLst/>
              <a:latin typeface="Consolas" panose="020B0609020204030204" pitchFamily="49" charset="0"/>
            </a:endParaRPr>
          </a:p>
          <a:p>
            <a:pPr>
              <a:lnSpc>
                <a:spcPts val="1425"/>
              </a:lnSpc>
              <a:buNone/>
            </a:pPr>
            <a:r>
              <a:rPr lang="en-US" sz="1000" b="0" dirty="0">
                <a:solidFill>
                  <a:srgbClr val="D4D4D4"/>
                </a:solidFill>
                <a:effectLst/>
                <a:latin typeface="Consolas" panose="020B0609020204030204" pitchFamily="49" charset="0"/>
              </a:rPr>
              <a:t>        </a:t>
            </a:r>
            <a:r>
              <a:rPr lang="en-US" sz="1000" b="0" dirty="0">
                <a:solidFill>
                  <a:srgbClr val="808080"/>
                </a:solidFill>
                <a:effectLst/>
                <a:latin typeface="Consolas" panose="020B0609020204030204" pitchFamily="49" charset="0"/>
              </a:rPr>
              <a:t>&lt;/</a:t>
            </a:r>
            <a:r>
              <a:rPr lang="en-US" sz="1000" b="0" dirty="0">
                <a:solidFill>
                  <a:srgbClr val="569CD6"/>
                </a:solidFill>
                <a:effectLst/>
                <a:latin typeface="Consolas" panose="020B0609020204030204" pitchFamily="49" charset="0"/>
              </a:rPr>
              <a:t>button</a:t>
            </a:r>
            <a:r>
              <a:rPr lang="en-US" sz="1000" b="0" dirty="0">
                <a:solidFill>
                  <a:srgbClr val="808080"/>
                </a:solidFill>
                <a:effectLst/>
                <a:latin typeface="Consolas" panose="020B0609020204030204" pitchFamily="49" charset="0"/>
              </a:rPr>
              <a:t>&gt;</a:t>
            </a:r>
            <a:endParaRPr lang="en-US" sz="1000" b="0" dirty="0">
              <a:solidFill>
                <a:srgbClr val="CCCCCC"/>
              </a:solidFill>
              <a:effectLst/>
              <a:latin typeface="Consolas" panose="020B0609020204030204" pitchFamily="49" charset="0"/>
            </a:endParaRPr>
          </a:p>
          <a:p>
            <a:pPr>
              <a:lnSpc>
                <a:spcPts val="1425"/>
              </a:lnSpc>
              <a:buNone/>
            </a:pPr>
            <a:r>
              <a:rPr lang="en-US" sz="1000" b="0" dirty="0">
                <a:solidFill>
                  <a:srgbClr val="D4D4D4"/>
                </a:solidFill>
                <a:effectLst/>
                <a:latin typeface="Consolas" panose="020B0609020204030204" pitchFamily="49" charset="0"/>
              </a:rPr>
              <a:t>      )</a:t>
            </a:r>
            <a:r>
              <a:rPr lang="en-US" sz="1000" b="0" dirty="0">
                <a:solidFill>
                  <a:srgbClr val="569CD6"/>
                </a:solidFill>
                <a:effectLst/>
                <a:latin typeface="Consolas" panose="020B0609020204030204" pitchFamily="49" charset="0"/>
              </a:rPr>
              <a:t>}</a:t>
            </a:r>
            <a:endParaRPr lang="en-US" sz="1000" b="0" dirty="0">
              <a:solidFill>
                <a:srgbClr val="CCCCCC"/>
              </a:solidFill>
              <a:effectLst/>
              <a:latin typeface="Consolas" panose="020B0609020204030204" pitchFamily="49" charset="0"/>
            </a:endParaRPr>
          </a:p>
          <a:p>
            <a:pPr>
              <a:lnSpc>
                <a:spcPts val="1425"/>
              </a:lnSpc>
              <a:buNone/>
            </a:pPr>
            <a:r>
              <a:rPr lang="en-US" sz="1000" b="0" dirty="0">
                <a:solidFill>
                  <a:srgbClr val="CCCCCC"/>
                </a:solidFill>
                <a:effectLst/>
                <a:latin typeface="Consolas" panose="020B0609020204030204" pitchFamily="49" charset="0"/>
              </a:rPr>
              <a:t>    </a:t>
            </a:r>
            <a:r>
              <a:rPr lang="en-US" sz="1000" b="0" dirty="0">
                <a:solidFill>
                  <a:srgbClr val="808080"/>
                </a:solidFill>
                <a:effectLst/>
                <a:latin typeface="Consolas" panose="020B0609020204030204" pitchFamily="49" charset="0"/>
              </a:rPr>
              <a:t>&lt;/</a:t>
            </a:r>
            <a:r>
              <a:rPr lang="en-US" sz="1000" b="0" dirty="0">
                <a:solidFill>
                  <a:srgbClr val="569CD6"/>
                </a:solidFill>
                <a:effectLst/>
                <a:latin typeface="Consolas" panose="020B0609020204030204" pitchFamily="49" charset="0"/>
              </a:rPr>
              <a:t>section</a:t>
            </a:r>
            <a:r>
              <a:rPr lang="en-US" sz="1000" b="0" dirty="0">
                <a:solidFill>
                  <a:srgbClr val="808080"/>
                </a:solidFill>
                <a:effectLst/>
                <a:latin typeface="Consolas" panose="020B0609020204030204" pitchFamily="49" charset="0"/>
              </a:rPr>
              <a:t>&gt;</a:t>
            </a:r>
            <a:endParaRPr lang="en-US" sz="1000" b="0" dirty="0">
              <a:solidFill>
                <a:srgbClr val="CCCCCC"/>
              </a:solidFill>
              <a:effectLst/>
              <a:latin typeface="Consolas" panose="020B0609020204030204" pitchFamily="49" charset="0"/>
            </a:endParaRPr>
          </a:p>
          <a:p>
            <a:pPr>
              <a:lnSpc>
                <a:spcPts val="1425"/>
              </a:lnSpc>
              <a:buNone/>
            </a:pPr>
            <a:r>
              <a:rPr lang="en-US" sz="1000" b="0" dirty="0">
                <a:solidFill>
                  <a:srgbClr val="CCCCCC"/>
                </a:solidFill>
                <a:effectLst/>
                <a:latin typeface="Consolas" panose="020B0609020204030204" pitchFamily="49" charset="0"/>
              </a:rPr>
              <a:t>  );</a:t>
            </a:r>
          </a:p>
          <a:p>
            <a:pPr>
              <a:lnSpc>
                <a:spcPts val="1425"/>
              </a:lnSpc>
              <a:buNone/>
            </a:pPr>
            <a:r>
              <a:rPr lang="en-US" sz="1000" b="0" dirty="0">
                <a:solidFill>
                  <a:srgbClr val="CCCCCC"/>
                </a:solidFill>
                <a:effectLst/>
                <a:latin typeface="Consolas" panose="020B0609020204030204" pitchFamily="49" charset="0"/>
              </a:rPr>
              <a:t>}</a:t>
            </a:r>
          </a:p>
          <a:p>
            <a:pPr>
              <a:lnSpc>
                <a:spcPts val="1425"/>
              </a:lnSpc>
              <a:buNone/>
            </a:pPr>
            <a:r>
              <a:rPr lang="en-US" sz="1000" b="0" dirty="0">
                <a:solidFill>
                  <a:srgbClr val="C586C0"/>
                </a:solidFill>
                <a:effectLst/>
                <a:latin typeface="Consolas" panose="020B0609020204030204" pitchFamily="49" charset="0"/>
              </a:rPr>
              <a:t>export</a:t>
            </a: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default</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function</a:t>
            </a: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Accordion</a:t>
            </a:r>
            <a:r>
              <a:rPr lang="en-US" sz="1000" b="0" dirty="0">
                <a:solidFill>
                  <a:srgbClr val="CCCCCC"/>
                </a:solidFill>
                <a:effectLst/>
                <a:latin typeface="Consolas" panose="020B0609020204030204" pitchFamily="49" charset="0"/>
              </a:rPr>
              <a:t>() {</a:t>
            </a:r>
          </a:p>
          <a:p>
            <a:pPr>
              <a:lnSpc>
                <a:spcPts val="1425"/>
              </a:lnSpc>
              <a:buNone/>
            </a:pP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CCCCCC"/>
                </a:solidFill>
                <a:effectLst/>
                <a:latin typeface="Consolas" panose="020B0609020204030204" pitchFamily="49" charset="0"/>
              </a:rPr>
              <a:t> (</a:t>
            </a:r>
          </a:p>
          <a:p>
            <a:pPr>
              <a:lnSpc>
                <a:spcPts val="1425"/>
              </a:lnSpc>
              <a:buNone/>
            </a:pPr>
            <a:r>
              <a:rPr lang="en-US" sz="1000" b="0" dirty="0">
                <a:solidFill>
                  <a:srgbClr val="CCCCCC"/>
                </a:solidFill>
                <a:effectLst/>
                <a:latin typeface="Consolas" panose="020B0609020204030204" pitchFamily="49" charset="0"/>
              </a:rPr>
              <a:t>    </a:t>
            </a:r>
            <a:r>
              <a:rPr lang="en-US" sz="1000" b="0" dirty="0">
                <a:solidFill>
                  <a:srgbClr val="808080"/>
                </a:solidFill>
                <a:effectLst/>
                <a:latin typeface="Consolas" panose="020B0609020204030204" pitchFamily="49" charset="0"/>
              </a:rPr>
              <a:t>&lt;&gt;</a:t>
            </a:r>
            <a:endParaRPr lang="en-US" sz="1000" b="0" dirty="0">
              <a:solidFill>
                <a:srgbClr val="CCCCCC"/>
              </a:solidFill>
              <a:effectLst/>
              <a:latin typeface="Consolas" panose="020B0609020204030204" pitchFamily="49" charset="0"/>
            </a:endParaRPr>
          </a:p>
          <a:p>
            <a:pPr>
              <a:lnSpc>
                <a:spcPts val="1425"/>
              </a:lnSpc>
              <a:buNone/>
            </a:pPr>
            <a:r>
              <a:rPr lang="en-US" sz="1000" b="0" dirty="0">
                <a:solidFill>
                  <a:srgbClr val="CCCCCC"/>
                </a:solidFill>
                <a:effectLst/>
                <a:latin typeface="Consolas" panose="020B0609020204030204" pitchFamily="49" charset="0"/>
              </a:rPr>
              <a:t>      </a:t>
            </a:r>
            <a:r>
              <a:rPr lang="en-US" sz="1000" b="0" dirty="0">
                <a:solidFill>
                  <a:srgbClr val="808080"/>
                </a:solidFill>
                <a:effectLst/>
                <a:latin typeface="Consolas" panose="020B0609020204030204" pitchFamily="49" charset="0"/>
              </a:rPr>
              <a:t>&lt;</a:t>
            </a:r>
            <a:r>
              <a:rPr lang="en-US" sz="1000" b="0" dirty="0">
                <a:solidFill>
                  <a:srgbClr val="569CD6"/>
                </a:solidFill>
                <a:effectLst/>
                <a:latin typeface="Consolas" panose="020B0609020204030204" pitchFamily="49" charset="0"/>
              </a:rPr>
              <a:t>h2</a:t>
            </a:r>
            <a:r>
              <a:rPr lang="en-US" sz="1000" b="0" dirty="0">
                <a:solidFill>
                  <a:srgbClr val="808080"/>
                </a:solidFill>
                <a:effectLst/>
                <a:latin typeface="Consolas" panose="020B0609020204030204" pitchFamily="49" charset="0"/>
              </a:rPr>
              <a:t>&gt;</a:t>
            </a:r>
            <a:r>
              <a:rPr lang="en-US" sz="1000" b="0" dirty="0">
                <a:solidFill>
                  <a:srgbClr val="CCCCCC"/>
                </a:solidFill>
                <a:effectLst/>
                <a:latin typeface="Consolas" panose="020B0609020204030204" pitchFamily="49" charset="0"/>
              </a:rPr>
              <a:t>Ho Chi Minh City, Vietnam</a:t>
            </a:r>
            <a:r>
              <a:rPr lang="en-US" sz="1000" b="0" dirty="0">
                <a:solidFill>
                  <a:srgbClr val="808080"/>
                </a:solidFill>
                <a:effectLst/>
                <a:latin typeface="Consolas" panose="020B0609020204030204" pitchFamily="49" charset="0"/>
              </a:rPr>
              <a:t>&lt;/</a:t>
            </a:r>
            <a:r>
              <a:rPr lang="en-US" sz="1000" b="0" dirty="0">
                <a:solidFill>
                  <a:srgbClr val="569CD6"/>
                </a:solidFill>
                <a:effectLst/>
                <a:latin typeface="Consolas" panose="020B0609020204030204" pitchFamily="49" charset="0"/>
              </a:rPr>
              <a:t>h2</a:t>
            </a:r>
            <a:r>
              <a:rPr lang="en-US" sz="1000" b="0" dirty="0">
                <a:solidFill>
                  <a:srgbClr val="808080"/>
                </a:solidFill>
                <a:effectLst/>
                <a:latin typeface="Consolas" panose="020B0609020204030204" pitchFamily="49" charset="0"/>
              </a:rPr>
              <a:t>&gt;</a:t>
            </a:r>
            <a:endParaRPr lang="en-US" sz="1000" b="0" dirty="0">
              <a:solidFill>
                <a:srgbClr val="CCCCCC"/>
              </a:solidFill>
              <a:effectLst/>
              <a:latin typeface="Consolas" panose="020B0609020204030204" pitchFamily="49" charset="0"/>
            </a:endParaRPr>
          </a:p>
          <a:p>
            <a:pPr>
              <a:lnSpc>
                <a:spcPts val="1425"/>
              </a:lnSpc>
              <a:buNone/>
            </a:pPr>
            <a:r>
              <a:rPr lang="en-US" sz="1000" b="0" dirty="0">
                <a:solidFill>
                  <a:srgbClr val="CCCCCC"/>
                </a:solidFill>
                <a:effectLst/>
                <a:latin typeface="Consolas" panose="020B0609020204030204" pitchFamily="49" charset="0"/>
              </a:rPr>
              <a:t>      </a:t>
            </a:r>
            <a:r>
              <a:rPr lang="en-US" sz="1000" b="0" dirty="0">
                <a:solidFill>
                  <a:srgbClr val="808080"/>
                </a:solidFill>
                <a:effectLst/>
                <a:latin typeface="Consolas" panose="020B0609020204030204" pitchFamily="49" charset="0"/>
              </a:rPr>
              <a:t>&lt;</a:t>
            </a:r>
            <a:r>
              <a:rPr lang="en-US" sz="1000" b="0" dirty="0">
                <a:solidFill>
                  <a:srgbClr val="4EC9B0"/>
                </a:solidFill>
                <a:effectLst/>
                <a:latin typeface="Consolas" panose="020B0609020204030204" pitchFamily="49" charset="0"/>
              </a:rPr>
              <a:t>Panel</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title</a:t>
            </a:r>
            <a:r>
              <a:rPr lang="en-US" sz="1000" b="0" dirty="0">
                <a:solidFill>
                  <a:srgbClr val="D4D4D4"/>
                </a:solidFill>
                <a:effectLst/>
                <a:latin typeface="Consolas" panose="020B0609020204030204" pitchFamily="49" charset="0"/>
              </a:rPr>
              <a:t>=</a:t>
            </a:r>
            <a:r>
              <a:rPr lang="en-US" sz="1000" b="0" dirty="0">
                <a:solidFill>
                  <a:srgbClr val="CE9178"/>
                </a:solidFill>
                <a:effectLst/>
                <a:latin typeface="Consolas" panose="020B0609020204030204" pitchFamily="49" charset="0"/>
              </a:rPr>
              <a:t>"About"</a:t>
            </a:r>
            <a:r>
              <a:rPr lang="en-US" sz="1000" b="0" dirty="0">
                <a:solidFill>
                  <a:srgbClr val="808080"/>
                </a:solidFill>
                <a:effectLst/>
                <a:latin typeface="Consolas" panose="020B0609020204030204" pitchFamily="49" charset="0"/>
              </a:rPr>
              <a:t>&gt;</a:t>
            </a:r>
            <a:endParaRPr lang="en-US" sz="1000" b="0" dirty="0">
              <a:solidFill>
                <a:srgbClr val="CCCCCC"/>
              </a:solidFill>
              <a:effectLst/>
              <a:latin typeface="Consolas" panose="020B0609020204030204" pitchFamily="49" charset="0"/>
            </a:endParaRPr>
          </a:p>
          <a:p>
            <a:pPr>
              <a:lnSpc>
                <a:spcPts val="1425"/>
              </a:lnSpc>
              <a:buNone/>
            </a:pPr>
            <a:r>
              <a:rPr lang="en-US" sz="1000" b="0" dirty="0">
                <a:solidFill>
                  <a:srgbClr val="CCCCCC"/>
                </a:solidFill>
                <a:effectLst/>
                <a:latin typeface="Consolas" panose="020B0609020204030204" pitchFamily="49" charset="0"/>
              </a:rPr>
              <a:t>      Ho Chi Minh City (HCMC), historically and still commonly known as Saigon, is the most populous city in Vietnam.</a:t>
            </a:r>
          </a:p>
          <a:p>
            <a:pPr>
              <a:lnSpc>
                <a:spcPts val="1425"/>
              </a:lnSpc>
              <a:buNone/>
            </a:pPr>
            <a:r>
              <a:rPr lang="en-US" sz="1000" b="0" dirty="0">
                <a:solidFill>
                  <a:srgbClr val="CCCCCC"/>
                </a:solidFill>
                <a:effectLst/>
                <a:latin typeface="Consolas" panose="020B0609020204030204" pitchFamily="49" charset="0"/>
              </a:rPr>
              <a:t>      </a:t>
            </a:r>
            <a:r>
              <a:rPr lang="en-US" sz="1000" b="0" dirty="0">
                <a:solidFill>
                  <a:srgbClr val="808080"/>
                </a:solidFill>
                <a:effectLst/>
                <a:latin typeface="Consolas" panose="020B0609020204030204" pitchFamily="49" charset="0"/>
              </a:rPr>
              <a:t>&lt;/</a:t>
            </a:r>
            <a:r>
              <a:rPr lang="en-US" sz="1000" b="0" dirty="0">
                <a:solidFill>
                  <a:srgbClr val="4EC9B0"/>
                </a:solidFill>
                <a:effectLst/>
                <a:latin typeface="Consolas" panose="020B0609020204030204" pitchFamily="49" charset="0"/>
              </a:rPr>
              <a:t>Panel</a:t>
            </a:r>
            <a:r>
              <a:rPr lang="en-US" sz="1000" b="0" dirty="0">
                <a:solidFill>
                  <a:srgbClr val="808080"/>
                </a:solidFill>
                <a:effectLst/>
                <a:latin typeface="Consolas" panose="020B0609020204030204" pitchFamily="49" charset="0"/>
              </a:rPr>
              <a:t>&gt;</a:t>
            </a:r>
            <a:endParaRPr lang="en-US" sz="1000" b="0" dirty="0">
              <a:solidFill>
                <a:srgbClr val="CCCCCC"/>
              </a:solidFill>
              <a:effectLst/>
              <a:latin typeface="Consolas" panose="020B0609020204030204" pitchFamily="49" charset="0"/>
            </a:endParaRPr>
          </a:p>
          <a:p>
            <a:pPr>
              <a:lnSpc>
                <a:spcPts val="1425"/>
              </a:lnSpc>
              <a:buNone/>
            </a:pPr>
            <a:r>
              <a:rPr lang="en-US" sz="1000" b="0" dirty="0">
                <a:solidFill>
                  <a:srgbClr val="CCCCCC"/>
                </a:solidFill>
                <a:effectLst/>
                <a:latin typeface="Consolas" panose="020B0609020204030204" pitchFamily="49" charset="0"/>
              </a:rPr>
              <a:t>      </a:t>
            </a:r>
            <a:r>
              <a:rPr lang="en-US" sz="1000" b="0" dirty="0">
                <a:solidFill>
                  <a:srgbClr val="808080"/>
                </a:solidFill>
                <a:effectLst/>
                <a:latin typeface="Consolas" panose="020B0609020204030204" pitchFamily="49" charset="0"/>
              </a:rPr>
              <a:t>&lt;</a:t>
            </a:r>
            <a:r>
              <a:rPr lang="en-US" sz="1000" b="0" dirty="0">
                <a:solidFill>
                  <a:srgbClr val="4EC9B0"/>
                </a:solidFill>
                <a:effectLst/>
                <a:latin typeface="Consolas" panose="020B0609020204030204" pitchFamily="49" charset="0"/>
              </a:rPr>
              <a:t>Panel</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title</a:t>
            </a:r>
            <a:r>
              <a:rPr lang="en-US" sz="1000" b="0" dirty="0">
                <a:solidFill>
                  <a:srgbClr val="D4D4D4"/>
                </a:solidFill>
                <a:effectLst/>
                <a:latin typeface="Consolas" panose="020B0609020204030204" pitchFamily="49" charset="0"/>
              </a:rPr>
              <a:t>=</a:t>
            </a:r>
            <a:r>
              <a:rPr lang="en-US" sz="1000" b="0" dirty="0">
                <a:solidFill>
                  <a:srgbClr val="CE9178"/>
                </a:solidFill>
                <a:effectLst/>
                <a:latin typeface="Consolas" panose="020B0609020204030204" pitchFamily="49" charset="0"/>
              </a:rPr>
              <a:t>"Etymology"</a:t>
            </a:r>
            <a:r>
              <a:rPr lang="en-US" sz="1000" b="0" dirty="0">
                <a:solidFill>
                  <a:srgbClr val="808080"/>
                </a:solidFill>
                <a:effectLst/>
                <a:latin typeface="Consolas" panose="020B0609020204030204" pitchFamily="49" charset="0"/>
              </a:rPr>
              <a:t>&gt;</a:t>
            </a:r>
            <a:endParaRPr lang="en-US" sz="1000" b="0" dirty="0">
              <a:solidFill>
                <a:srgbClr val="CCCCCC"/>
              </a:solidFill>
              <a:effectLst/>
              <a:latin typeface="Consolas" panose="020B0609020204030204" pitchFamily="49" charset="0"/>
            </a:endParaRPr>
          </a:p>
          <a:p>
            <a:pPr>
              <a:lnSpc>
                <a:spcPts val="1425"/>
              </a:lnSpc>
              <a:buNone/>
            </a:pPr>
            <a:r>
              <a:rPr lang="en-US" sz="1000" b="0" dirty="0">
                <a:solidFill>
                  <a:srgbClr val="CCCCCC"/>
                </a:solidFill>
                <a:effectLst/>
                <a:latin typeface="Consolas" panose="020B0609020204030204" pitchFamily="49" charset="0"/>
              </a:rPr>
              <a:t>      The current name, Ho Chi Minh City, was given after reunification in 1976 to </a:t>
            </a:r>
            <a:r>
              <a:rPr lang="en-US" sz="1000" b="0" dirty="0" err="1">
                <a:solidFill>
                  <a:srgbClr val="CCCCCC"/>
                </a:solidFill>
                <a:effectLst/>
                <a:latin typeface="Consolas" panose="020B0609020204030204" pitchFamily="49" charset="0"/>
              </a:rPr>
              <a:t>honour</a:t>
            </a:r>
            <a:r>
              <a:rPr lang="en-US" sz="1000" b="0" dirty="0">
                <a:solidFill>
                  <a:srgbClr val="CCCCCC"/>
                </a:solidFill>
                <a:effectLst/>
                <a:latin typeface="Consolas" panose="020B0609020204030204" pitchFamily="49" charset="0"/>
              </a:rPr>
              <a:t> Ho Chi Minh. </a:t>
            </a:r>
          </a:p>
          <a:p>
            <a:pPr>
              <a:lnSpc>
                <a:spcPts val="1425"/>
              </a:lnSpc>
              <a:buNone/>
            </a:pPr>
            <a:r>
              <a:rPr lang="en-US" sz="1000" b="0" dirty="0">
                <a:solidFill>
                  <a:srgbClr val="CCCCCC"/>
                </a:solidFill>
                <a:effectLst/>
                <a:latin typeface="Consolas" panose="020B0609020204030204" pitchFamily="49" charset="0"/>
              </a:rPr>
              <a:t>      </a:t>
            </a:r>
            <a:r>
              <a:rPr lang="en-US" sz="1000" b="0" dirty="0">
                <a:solidFill>
                  <a:srgbClr val="808080"/>
                </a:solidFill>
                <a:effectLst/>
                <a:latin typeface="Consolas" panose="020B0609020204030204" pitchFamily="49" charset="0"/>
              </a:rPr>
              <a:t>&lt;/</a:t>
            </a:r>
            <a:r>
              <a:rPr lang="en-US" sz="1000" b="0" dirty="0">
                <a:solidFill>
                  <a:srgbClr val="4EC9B0"/>
                </a:solidFill>
                <a:effectLst/>
                <a:latin typeface="Consolas" panose="020B0609020204030204" pitchFamily="49" charset="0"/>
              </a:rPr>
              <a:t>Panel</a:t>
            </a:r>
            <a:r>
              <a:rPr lang="en-US" sz="1000" b="0" dirty="0">
                <a:solidFill>
                  <a:srgbClr val="808080"/>
                </a:solidFill>
                <a:effectLst/>
                <a:latin typeface="Consolas" panose="020B0609020204030204" pitchFamily="49" charset="0"/>
              </a:rPr>
              <a:t>&gt;</a:t>
            </a:r>
            <a:endParaRPr lang="en-US" sz="1000" b="0" dirty="0">
              <a:solidFill>
                <a:srgbClr val="CCCCCC"/>
              </a:solidFill>
              <a:effectLst/>
              <a:latin typeface="Consolas" panose="020B0609020204030204" pitchFamily="49" charset="0"/>
            </a:endParaRPr>
          </a:p>
          <a:p>
            <a:pPr>
              <a:lnSpc>
                <a:spcPts val="1425"/>
              </a:lnSpc>
              <a:buNone/>
            </a:pPr>
            <a:r>
              <a:rPr lang="en-US" sz="1000" b="0" dirty="0">
                <a:solidFill>
                  <a:srgbClr val="CCCCCC"/>
                </a:solidFill>
                <a:effectLst/>
                <a:latin typeface="Consolas" panose="020B0609020204030204" pitchFamily="49" charset="0"/>
              </a:rPr>
              <a:t>    </a:t>
            </a:r>
            <a:r>
              <a:rPr lang="en-US" sz="1000" b="0" dirty="0">
                <a:solidFill>
                  <a:srgbClr val="808080"/>
                </a:solidFill>
                <a:effectLst/>
                <a:latin typeface="Consolas" panose="020B0609020204030204" pitchFamily="49" charset="0"/>
              </a:rPr>
              <a:t>&lt;/&gt;</a:t>
            </a:r>
            <a:endParaRPr lang="en-US" sz="1000" b="0" dirty="0">
              <a:solidFill>
                <a:srgbClr val="CCCCCC"/>
              </a:solidFill>
              <a:effectLst/>
              <a:latin typeface="Consolas" panose="020B0609020204030204" pitchFamily="49" charset="0"/>
            </a:endParaRPr>
          </a:p>
          <a:p>
            <a:pPr>
              <a:lnSpc>
                <a:spcPts val="1425"/>
              </a:lnSpc>
              <a:buNone/>
            </a:pPr>
            <a:r>
              <a:rPr lang="en-US" sz="1000" b="0" dirty="0">
                <a:solidFill>
                  <a:srgbClr val="CCCCCC"/>
                </a:solidFill>
                <a:effectLst/>
                <a:latin typeface="Consolas" panose="020B0609020204030204" pitchFamily="49" charset="0"/>
              </a:rPr>
              <a:t>  );</a:t>
            </a:r>
          </a:p>
          <a:p>
            <a:pPr>
              <a:lnSpc>
                <a:spcPts val="1425"/>
              </a:lnSpc>
              <a:buNone/>
            </a:pPr>
            <a:r>
              <a:rPr lang="en-US" sz="1000" b="0" dirty="0">
                <a:solidFill>
                  <a:srgbClr val="CCCCCC"/>
                </a:solidFill>
                <a:effectLst/>
                <a:latin typeface="Consolas" panose="020B0609020204030204" pitchFamily="49" charset="0"/>
              </a:rPr>
              <a:t>}</a:t>
            </a:r>
          </a:p>
        </p:txBody>
      </p:sp>
      <p:pic>
        <p:nvPicPr>
          <p:cNvPr id="10" name="Picture 9">
            <a:extLst>
              <a:ext uri="{FF2B5EF4-FFF2-40B4-BE49-F238E27FC236}">
                <a16:creationId xmlns:a16="http://schemas.microsoft.com/office/drawing/2014/main" id="{1730F14D-AF99-8475-0E54-4DA4AE12FBCB}"/>
              </a:ext>
            </a:extLst>
          </p:cNvPr>
          <p:cNvPicPr>
            <a:picLocks noChangeAspect="1"/>
          </p:cNvPicPr>
          <p:nvPr/>
        </p:nvPicPr>
        <p:blipFill>
          <a:blip r:embed="rId2"/>
          <a:stretch>
            <a:fillRect/>
          </a:stretch>
        </p:blipFill>
        <p:spPr>
          <a:xfrm>
            <a:off x="7548880" y="3939690"/>
            <a:ext cx="4550960" cy="156480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BC2F2241-28C9-C06A-C47A-6FB4344D2C7D}"/>
              </a:ext>
            </a:extLst>
          </p:cNvPr>
          <p:cNvPicPr>
            <a:picLocks noChangeAspect="1"/>
          </p:cNvPicPr>
          <p:nvPr/>
        </p:nvPicPr>
        <p:blipFill>
          <a:blip r:embed="rId3"/>
          <a:stretch>
            <a:fillRect/>
          </a:stretch>
        </p:blipFill>
        <p:spPr>
          <a:xfrm>
            <a:off x="7548880" y="1963238"/>
            <a:ext cx="4550960" cy="12753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9168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57F4-C309-4CF0-712B-31BB6D91E467}"/>
              </a:ext>
            </a:extLst>
          </p:cNvPr>
          <p:cNvSpPr>
            <a:spLocks noGrp="1"/>
          </p:cNvSpPr>
          <p:nvPr>
            <p:ph type="title"/>
          </p:nvPr>
        </p:nvSpPr>
        <p:spPr/>
        <p:txBody>
          <a:bodyPr>
            <a:normAutofit/>
          </a:bodyPr>
          <a:lstStyle/>
          <a:p>
            <a:r>
              <a:rPr lang="en-US" b="1" i="0" dirty="0">
                <a:solidFill>
                  <a:srgbClr val="23272F"/>
                </a:solidFill>
                <a:effectLst/>
                <a:latin typeface="Optimistic Display"/>
              </a:rPr>
              <a:t>Preserving and Resetting State</a:t>
            </a:r>
            <a:endParaRPr lang="en-US" dirty="0"/>
          </a:p>
        </p:txBody>
      </p:sp>
      <p:sp>
        <p:nvSpPr>
          <p:cNvPr id="3" name="Text Placeholder 2">
            <a:extLst>
              <a:ext uri="{FF2B5EF4-FFF2-40B4-BE49-F238E27FC236}">
                <a16:creationId xmlns:a16="http://schemas.microsoft.com/office/drawing/2014/main" id="{F6A6B149-7F0E-B6F4-0114-E209D4D622FC}"/>
              </a:ext>
            </a:extLst>
          </p:cNvPr>
          <p:cNvSpPr>
            <a:spLocks noGrp="1"/>
          </p:cNvSpPr>
          <p:nvPr>
            <p:ph type="body" idx="1"/>
          </p:nvPr>
        </p:nvSpPr>
        <p:spPr/>
        <p:txBody>
          <a:bodyPr>
            <a:normAutofit fontScale="85000" lnSpcReduction="10000"/>
          </a:bodyPr>
          <a:lstStyle/>
          <a:p>
            <a:r>
              <a:rPr lang="en-US" dirty="0"/>
              <a:t>State is isolated between components. React keeps track of which state belongs to which component based on their place in the UI tree. You can control when to preserve state and when to reset it between re-renders.</a:t>
            </a:r>
          </a:p>
          <a:p>
            <a:pPr lvl="1"/>
            <a:r>
              <a:rPr lang="en-US" dirty="0"/>
              <a:t>State is tied to a position in the render tree</a:t>
            </a:r>
          </a:p>
          <a:p>
            <a:pPr lvl="2">
              <a:spcAft>
                <a:spcPts val="600"/>
              </a:spcAft>
            </a:pPr>
            <a:r>
              <a:rPr lang="en-US" dirty="0"/>
              <a:t>React builds render trees for the component structure in your UI.</a:t>
            </a:r>
          </a:p>
          <a:p>
            <a:pPr lvl="2">
              <a:spcAft>
                <a:spcPts val="600"/>
              </a:spcAft>
            </a:pPr>
            <a:r>
              <a:rPr lang="en-US" dirty="0"/>
              <a:t>When you give a component state, you might think the state “lives” inside the component. But the state is actually held inside React. React associates each piece of state it’s holding with the correct component by where that component sits in the render tree.</a:t>
            </a:r>
          </a:p>
          <a:p>
            <a:pPr lvl="1"/>
            <a:r>
              <a:rPr lang="en-US" dirty="0"/>
              <a:t>Same component at the same position preserves state </a:t>
            </a:r>
          </a:p>
          <a:p>
            <a:pPr lvl="1"/>
            <a:r>
              <a:rPr lang="en-US" dirty="0"/>
              <a:t>Different components at the same position reset state </a:t>
            </a:r>
          </a:p>
          <a:p>
            <a:pPr lvl="1"/>
            <a:r>
              <a:rPr lang="en-US" dirty="0"/>
              <a:t>Resetting state at the same position: By default, React preserves state of a component while it stays at the same position. Usually, this is exactly what you want, so it makes sense as the default behavior. But sometimes, you may want to reset a component’s state.</a:t>
            </a:r>
          </a:p>
          <a:p>
            <a:pPr lvl="1"/>
            <a:endParaRPr lang="en-US" dirty="0"/>
          </a:p>
        </p:txBody>
      </p:sp>
      <p:sp>
        <p:nvSpPr>
          <p:cNvPr id="4" name="Slide Number Placeholder 3">
            <a:extLst>
              <a:ext uri="{FF2B5EF4-FFF2-40B4-BE49-F238E27FC236}">
                <a16:creationId xmlns:a16="http://schemas.microsoft.com/office/drawing/2014/main" id="{2C9015C2-A056-BEB1-7BE5-693D5425A6AD}"/>
              </a:ext>
            </a:extLst>
          </p:cNvPr>
          <p:cNvSpPr>
            <a:spLocks noGrp="1"/>
          </p:cNvSpPr>
          <p:nvPr>
            <p:ph type="sldNum" idx="12"/>
          </p:nvPr>
        </p:nvSpPr>
        <p:spPr/>
        <p:txBody>
          <a:bodyPr/>
          <a:lstStyle/>
          <a:p>
            <a:fld id="{00000000-1234-1234-1234-123412341234}" type="slidenum">
              <a:rPr lang="en-US" smtClean="0"/>
              <a:pPr/>
              <a:t>12</a:t>
            </a:fld>
            <a:endParaRPr lang="en-US" dirty="0"/>
          </a:p>
        </p:txBody>
      </p:sp>
    </p:spTree>
    <p:extLst>
      <p:ext uri="{BB962C8B-B14F-4D97-AF65-F5344CB8AC3E}">
        <p14:creationId xmlns:p14="http://schemas.microsoft.com/office/powerpoint/2010/main" val="384999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component Properties(Props)?</a:t>
            </a:r>
          </a:p>
        </p:txBody>
      </p:sp>
      <p:sp>
        <p:nvSpPr>
          <p:cNvPr id="3" name="Text Placeholder 2"/>
          <p:cNvSpPr>
            <a:spLocks noGrp="1"/>
          </p:cNvSpPr>
          <p:nvPr>
            <p:ph type="body" idx="1"/>
          </p:nvPr>
        </p:nvSpPr>
        <p:spPr/>
        <p:txBody>
          <a:bodyPr/>
          <a:lstStyle/>
          <a:p>
            <a:r>
              <a:rPr lang="en-US" dirty="0"/>
              <a:t>When React sees an element representing a user-defined component, it passes JSX attributes and children to this component as a single object. We call this object “props”.</a:t>
            </a:r>
          </a:p>
          <a:p>
            <a:r>
              <a:rPr lang="en-US" dirty="0"/>
              <a:t>Cannot modify props within the component</a:t>
            </a:r>
          </a:p>
          <a:p>
            <a:r>
              <a:rPr lang="en-US" dirty="0"/>
              <a:t>Props are Read-Only</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pic>
        <p:nvPicPr>
          <p:cNvPr id="5" name="Picture 4">
            <a:extLst>
              <a:ext uri="{FF2B5EF4-FFF2-40B4-BE49-F238E27FC236}">
                <a16:creationId xmlns:a16="http://schemas.microsoft.com/office/drawing/2014/main" id="{65D6F5CD-D01D-44A5-8AD5-91928EA20C9A}"/>
              </a:ext>
            </a:extLst>
          </p:cNvPr>
          <p:cNvPicPr>
            <a:picLocks noChangeAspect="1"/>
          </p:cNvPicPr>
          <p:nvPr/>
        </p:nvPicPr>
        <p:blipFill>
          <a:blip r:embed="rId2"/>
          <a:stretch>
            <a:fillRect/>
          </a:stretch>
        </p:blipFill>
        <p:spPr>
          <a:xfrm>
            <a:off x="8910055" y="2974561"/>
            <a:ext cx="1567460" cy="2603346"/>
          </a:xfrm>
          <a:prstGeom prst="rect">
            <a:avLst/>
          </a:prstGeom>
        </p:spPr>
      </p:pic>
      <p:sp>
        <p:nvSpPr>
          <p:cNvPr id="6" name="TextBox 7">
            <a:extLst>
              <a:ext uri="{FF2B5EF4-FFF2-40B4-BE49-F238E27FC236}">
                <a16:creationId xmlns:a16="http://schemas.microsoft.com/office/drawing/2014/main" id="{2AD5AF71-350A-438B-A9FD-603AFB3FE499}"/>
              </a:ext>
            </a:extLst>
          </p:cNvPr>
          <p:cNvSpPr txBox="1"/>
          <p:nvPr/>
        </p:nvSpPr>
        <p:spPr>
          <a:xfrm>
            <a:off x="7748784" y="5620772"/>
            <a:ext cx="6094070" cy="307777"/>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The cycle of rendering components as properties </a:t>
            </a:r>
          </a:p>
        </p:txBody>
      </p:sp>
    </p:spTree>
    <p:extLst>
      <p:ext uri="{BB962C8B-B14F-4D97-AF65-F5344CB8AC3E}">
        <p14:creationId xmlns:p14="http://schemas.microsoft.com/office/powerpoint/2010/main" val="2092694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6617-7C2B-9349-412B-E93FCC3A6D67}"/>
              </a:ext>
            </a:extLst>
          </p:cNvPr>
          <p:cNvSpPr>
            <a:spLocks noGrp="1"/>
          </p:cNvSpPr>
          <p:nvPr>
            <p:ph type="title"/>
          </p:nvPr>
        </p:nvSpPr>
        <p:spPr/>
        <p:txBody>
          <a:bodyPr/>
          <a:lstStyle/>
          <a:p>
            <a:r>
              <a:rPr lang="en-US" dirty="0"/>
              <a:t>Props with Class Component</a:t>
            </a:r>
          </a:p>
        </p:txBody>
      </p:sp>
      <p:sp>
        <p:nvSpPr>
          <p:cNvPr id="3" name="Text Placeholder 2">
            <a:extLst>
              <a:ext uri="{FF2B5EF4-FFF2-40B4-BE49-F238E27FC236}">
                <a16:creationId xmlns:a16="http://schemas.microsoft.com/office/drawing/2014/main" id="{5B812561-FE02-265F-462F-603DE009AB5B}"/>
              </a:ext>
            </a:extLst>
          </p:cNvPr>
          <p:cNvSpPr>
            <a:spLocks noGrp="1"/>
          </p:cNvSpPr>
          <p:nvPr>
            <p:ph type="body" idx="1"/>
          </p:nvPr>
        </p:nvSpPr>
        <p:spPr>
          <a:xfrm>
            <a:off x="0" y="1627445"/>
            <a:ext cx="12192000" cy="1369756"/>
          </a:xfrm>
        </p:spPr>
        <p:txBody>
          <a:bodyPr/>
          <a:lstStyle/>
          <a:p>
            <a:r>
              <a:rPr lang="en-US" dirty="0"/>
              <a:t>Define a class component.</a:t>
            </a:r>
          </a:p>
          <a:p>
            <a:r>
              <a:rPr lang="en-US" dirty="0"/>
              <a:t>Use the component and pass props to it</a:t>
            </a:r>
          </a:p>
          <a:p>
            <a:endParaRPr lang="en-US" dirty="0"/>
          </a:p>
        </p:txBody>
      </p:sp>
      <p:sp>
        <p:nvSpPr>
          <p:cNvPr id="4" name="Slide Number Placeholder 3">
            <a:extLst>
              <a:ext uri="{FF2B5EF4-FFF2-40B4-BE49-F238E27FC236}">
                <a16:creationId xmlns:a16="http://schemas.microsoft.com/office/drawing/2014/main" id="{E05F3FAD-ED18-6F1F-8AEA-A40C29EB5406}"/>
              </a:ext>
            </a:extLst>
          </p:cNvPr>
          <p:cNvSpPr>
            <a:spLocks noGrp="1"/>
          </p:cNvSpPr>
          <p:nvPr>
            <p:ph type="sldNum" idx="12"/>
          </p:nvPr>
        </p:nvSpPr>
        <p:spPr/>
        <p:txBody>
          <a:bodyPr/>
          <a:lstStyle/>
          <a:p>
            <a:fld id="{00000000-1234-1234-1234-123412341234}" type="slidenum">
              <a:rPr lang="en-US" smtClean="0"/>
              <a:pPr/>
              <a:t>14</a:t>
            </a:fld>
            <a:endParaRPr lang="en-US" dirty="0"/>
          </a:p>
        </p:txBody>
      </p:sp>
      <p:sp>
        <p:nvSpPr>
          <p:cNvPr id="13" name="TextBox 12">
            <a:extLst>
              <a:ext uri="{FF2B5EF4-FFF2-40B4-BE49-F238E27FC236}">
                <a16:creationId xmlns:a16="http://schemas.microsoft.com/office/drawing/2014/main" id="{22683ACE-9D3E-3CA5-A41D-71CADA38E00E}"/>
              </a:ext>
            </a:extLst>
          </p:cNvPr>
          <p:cNvSpPr txBox="1"/>
          <p:nvPr/>
        </p:nvSpPr>
        <p:spPr>
          <a:xfrm>
            <a:off x="917575" y="2997201"/>
            <a:ext cx="7880350" cy="2607124"/>
          </a:xfrm>
          <a:prstGeom prst="rect">
            <a:avLst/>
          </a:prstGeom>
          <a:solidFill>
            <a:schemeClr val="tx1"/>
          </a:solidFill>
        </p:spPr>
        <p:txBody>
          <a:bodyPr wrap="square">
            <a:spAutoFit/>
          </a:bodyPr>
          <a:lstStyle/>
          <a:p>
            <a:pPr>
              <a:lnSpc>
                <a:spcPts val="1425"/>
              </a:lnSpc>
              <a:buNone/>
            </a:pP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React</a:t>
            </a:r>
            <a:r>
              <a:rPr lang="en-US" b="0" dirty="0">
                <a:solidFill>
                  <a:srgbClr val="CCCCCC"/>
                </a:solidFill>
                <a:effectLst/>
                <a:latin typeface="Consolas" panose="020B0609020204030204" pitchFamily="49" charset="0"/>
              </a:rPr>
              <a:t>, { </a:t>
            </a:r>
            <a:r>
              <a:rPr lang="en-US" b="0" dirty="0">
                <a:solidFill>
                  <a:srgbClr val="9CDCFE"/>
                </a:solidFill>
                <a:effectLst/>
                <a:latin typeface="Consolas" panose="020B0609020204030204" pitchFamily="49" charset="0"/>
              </a:rPr>
              <a:t>Component</a:t>
            </a:r>
            <a:r>
              <a:rPr lang="en-US" b="0" dirty="0">
                <a:solidFill>
                  <a:srgbClr val="CCCCCC"/>
                </a:solidFill>
                <a:effectLst/>
                <a:latin typeface="Consolas" panose="020B0609020204030204" pitchFamily="49" charset="0"/>
              </a:rPr>
              <a:t> } </a:t>
            </a:r>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'react'</a:t>
            </a:r>
            <a:endParaRPr lang="en-US" b="0" dirty="0">
              <a:solidFill>
                <a:srgbClr val="CCCCCC"/>
              </a:solidFill>
              <a:effectLst/>
              <a:latin typeface="Consolas" panose="020B0609020204030204" pitchFamily="49" charset="0"/>
            </a:endParaRPr>
          </a:p>
          <a:p>
            <a:pPr>
              <a:lnSpc>
                <a:spcPts val="1425"/>
              </a:lnSpc>
              <a:buNone/>
            </a:pPr>
            <a:br>
              <a:rPr lang="en-US" b="0" dirty="0">
                <a:solidFill>
                  <a:srgbClr val="CCCCCC"/>
                </a:solidFill>
                <a:effectLst/>
                <a:latin typeface="Consolas" panose="020B0609020204030204" pitchFamily="49" charset="0"/>
              </a:rPr>
            </a:br>
            <a:r>
              <a:rPr lang="en-US" b="0" dirty="0">
                <a:solidFill>
                  <a:srgbClr val="C586C0"/>
                </a:solidFill>
                <a:effectLst/>
                <a:latin typeface="Consolas" panose="020B0609020204030204" pitchFamily="49" charset="0"/>
              </a:rPr>
              <a:t>export</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default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class</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Profile</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extends</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Component</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render</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Hello, </a:t>
            </a:r>
            <a:r>
              <a:rPr lang="en-US" b="0" dirty="0">
                <a:solidFill>
                  <a:srgbClr val="569CD6"/>
                </a:solidFill>
                <a:effectLst/>
                <a:latin typeface="Consolas" panose="020B0609020204030204" pitchFamily="49" charset="0"/>
              </a:rPr>
              <a:t>{this</a:t>
            </a:r>
            <a:r>
              <a:rPr lang="en-US" b="0" dirty="0">
                <a:solidFill>
                  <a:srgbClr val="D4D4D4"/>
                </a:solidFill>
                <a:effectLst/>
                <a:latin typeface="Consolas" panose="020B0609020204030204" pitchFamily="49" charset="0"/>
              </a:rPr>
              <a:t>.</a:t>
            </a:r>
            <a:r>
              <a:rPr lang="en-US" b="0" dirty="0">
                <a:solidFill>
                  <a:srgbClr val="4FC1FF"/>
                </a:solidFill>
                <a:effectLst/>
                <a:latin typeface="Consolas" panose="020B0609020204030204" pitchFamily="49" charset="0"/>
              </a:rPr>
              <a:t>props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name</a:t>
            </a:r>
            <a:r>
              <a:rPr lang="en-US" b="0"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a:t>
            </a:r>
          </a:p>
          <a:p>
            <a:pPr>
              <a:lnSpc>
                <a:spcPts val="1425"/>
              </a:lnSpc>
              <a:buNone/>
            </a:pPr>
            <a:br>
              <a:rPr lang="en-US" b="0" dirty="0">
                <a:solidFill>
                  <a:srgbClr val="CCCCCC"/>
                </a:solidFill>
                <a:effectLst/>
                <a:latin typeface="Consolas" panose="020B0609020204030204" pitchFamily="49" charset="0"/>
              </a:rPr>
            </a:br>
            <a:r>
              <a:rPr lang="en-US" b="0" dirty="0">
                <a:solidFill>
                  <a:srgbClr val="569CD6"/>
                </a:solidFill>
                <a:effectLst/>
                <a:latin typeface="Consolas" panose="020B0609020204030204" pitchFamily="49" charset="0"/>
              </a:rPr>
              <a:t>const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root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ReactDom</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createRoot</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document</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getElementById</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'root'</a:t>
            </a:r>
            <a:r>
              <a:rPr lang="en-US" b="0" dirty="0">
                <a:solidFill>
                  <a:srgbClr val="CCCCCC"/>
                </a:solidFill>
                <a:effectLst/>
                <a:latin typeface="Consolas" panose="020B0609020204030204" pitchFamily="49" charset="0"/>
              </a:rPr>
              <a:t>));</a:t>
            </a:r>
          </a:p>
          <a:p>
            <a:pPr>
              <a:lnSpc>
                <a:spcPts val="1425"/>
              </a:lnSpc>
              <a:buNone/>
            </a:pPr>
            <a:r>
              <a:rPr lang="en-US" b="0" dirty="0" err="1">
                <a:solidFill>
                  <a:srgbClr val="4FC1FF"/>
                </a:solidFill>
                <a:effectLst/>
                <a:latin typeface="Consolas" panose="020B0609020204030204" pitchFamily="49" charset="0"/>
              </a:rPr>
              <a:t>root</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render</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Profile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GoF</a:t>
            </a:r>
            <a:r>
              <a:rPr lang="en-US" b="0" dirty="0">
                <a:solidFill>
                  <a:srgbClr val="CE9178"/>
                </a:solidFill>
                <a:effectLst/>
                <a:latin typeface="Consolas" panose="020B0609020204030204" pitchFamily="49" charset="0"/>
              </a:rPr>
              <a:t>"</a:t>
            </a:r>
            <a:r>
              <a:rPr lang="en-US" b="0" dirty="0">
                <a:solidFill>
                  <a:srgbClr val="808080"/>
                </a:solidFill>
                <a:effectLst/>
                <a:latin typeface="Consolas" panose="020B0609020204030204" pitchFamily="49" charset="0"/>
              </a:rPr>
              <a:t>&gt;&lt;/</a:t>
            </a:r>
            <a:r>
              <a:rPr lang="en-US" b="0" dirty="0">
                <a:solidFill>
                  <a:srgbClr val="4EC9B0"/>
                </a:solidFill>
                <a:effectLst/>
                <a:latin typeface="Consolas" panose="020B0609020204030204" pitchFamily="49" charset="0"/>
              </a:rPr>
              <a:t>Profile</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255831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45E2-6EA0-EC3E-94E3-93E41430B7CE}"/>
              </a:ext>
            </a:extLst>
          </p:cNvPr>
          <p:cNvSpPr>
            <a:spLocks noGrp="1"/>
          </p:cNvSpPr>
          <p:nvPr>
            <p:ph type="title"/>
          </p:nvPr>
        </p:nvSpPr>
        <p:spPr/>
        <p:txBody>
          <a:bodyPr/>
          <a:lstStyle/>
          <a:p>
            <a:r>
              <a:rPr lang="en-US" dirty="0"/>
              <a:t>Props with Functional Component</a:t>
            </a:r>
          </a:p>
        </p:txBody>
      </p:sp>
      <p:sp>
        <p:nvSpPr>
          <p:cNvPr id="3" name="Text Placeholder 2">
            <a:extLst>
              <a:ext uri="{FF2B5EF4-FFF2-40B4-BE49-F238E27FC236}">
                <a16:creationId xmlns:a16="http://schemas.microsoft.com/office/drawing/2014/main" id="{8586A9A4-EF22-ED17-D550-E2AFFE4B4284}"/>
              </a:ext>
            </a:extLst>
          </p:cNvPr>
          <p:cNvSpPr>
            <a:spLocks noGrp="1"/>
          </p:cNvSpPr>
          <p:nvPr>
            <p:ph type="body" idx="1"/>
          </p:nvPr>
        </p:nvSpPr>
        <p:spPr/>
        <p:txBody>
          <a:bodyPr/>
          <a:lstStyle/>
          <a:p>
            <a:r>
              <a:rPr lang="en-US" dirty="0"/>
              <a:t>Define a functional component</a:t>
            </a:r>
          </a:p>
          <a:p>
            <a:r>
              <a:rPr lang="en-US" dirty="0"/>
              <a:t>Use the component and pass props to it</a:t>
            </a:r>
          </a:p>
          <a:p>
            <a:endParaRPr lang="en-US" dirty="0"/>
          </a:p>
        </p:txBody>
      </p:sp>
      <p:sp>
        <p:nvSpPr>
          <p:cNvPr id="4" name="Slide Number Placeholder 3">
            <a:extLst>
              <a:ext uri="{FF2B5EF4-FFF2-40B4-BE49-F238E27FC236}">
                <a16:creationId xmlns:a16="http://schemas.microsoft.com/office/drawing/2014/main" id="{381C3A94-3190-082A-D612-60A9A4AAC90F}"/>
              </a:ext>
            </a:extLst>
          </p:cNvPr>
          <p:cNvSpPr>
            <a:spLocks noGrp="1"/>
          </p:cNvSpPr>
          <p:nvPr>
            <p:ph type="sldNum" idx="12"/>
          </p:nvPr>
        </p:nvSpPr>
        <p:spPr/>
        <p:txBody>
          <a:bodyPr/>
          <a:lstStyle/>
          <a:p>
            <a:fld id="{00000000-1234-1234-1234-123412341234}" type="slidenum">
              <a:rPr lang="en-US" smtClean="0"/>
              <a:pPr/>
              <a:t>15</a:t>
            </a:fld>
            <a:endParaRPr lang="en-US" dirty="0"/>
          </a:p>
        </p:txBody>
      </p:sp>
      <p:pic>
        <p:nvPicPr>
          <p:cNvPr id="5" name="Picture 4">
            <a:extLst>
              <a:ext uri="{FF2B5EF4-FFF2-40B4-BE49-F238E27FC236}">
                <a16:creationId xmlns:a16="http://schemas.microsoft.com/office/drawing/2014/main" id="{4669487C-FB79-CE65-4424-EA94F79E7398}"/>
              </a:ext>
            </a:extLst>
          </p:cNvPr>
          <p:cNvPicPr>
            <a:picLocks noChangeAspect="1"/>
          </p:cNvPicPr>
          <p:nvPr/>
        </p:nvPicPr>
        <p:blipFill>
          <a:blip r:embed="rId2"/>
          <a:stretch>
            <a:fillRect/>
          </a:stretch>
        </p:blipFill>
        <p:spPr>
          <a:xfrm>
            <a:off x="486329" y="2742370"/>
            <a:ext cx="3993610" cy="3573229"/>
          </a:xfrm>
          <a:prstGeom prst="rect">
            <a:avLst/>
          </a:prstGeom>
        </p:spPr>
      </p:pic>
      <p:pic>
        <p:nvPicPr>
          <p:cNvPr id="6" name="Picture 5">
            <a:extLst>
              <a:ext uri="{FF2B5EF4-FFF2-40B4-BE49-F238E27FC236}">
                <a16:creationId xmlns:a16="http://schemas.microsoft.com/office/drawing/2014/main" id="{D0469507-3DAE-23AF-FD7A-41DD4748BC7D}"/>
              </a:ext>
            </a:extLst>
          </p:cNvPr>
          <p:cNvPicPr>
            <a:picLocks noChangeAspect="1"/>
          </p:cNvPicPr>
          <p:nvPr/>
        </p:nvPicPr>
        <p:blipFill>
          <a:blip r:embed="rId3"/>
          <a:stretch>
            <a:fillRect/>
          </a:stretch>
        </p:blipFill>
        <p:spPr>
          <a:xfrm>
            <a:off x="4649175" y="2757963"/>
            <a:ext cx="6570785" cy="2158223"/>
          </a:xfrm>
          <a:prstGeom prst="rect">
            <a:avLst/>
          </a:prstGeom>
        </p:spPr>
      </p:pic>
      <p:pic>
        <p:nvPicPr>
          <p:cNvPr id="7" name="Picture 6">
            <a:extLst>
              <a:ext uri="{FF2B5EF4-FFF2-40B4-BE49-F238E27FC236}">
                <a16:creationId xmlns:a16="http://schemas.microsoft.com/office/drawing/2014/main" id="{815CDEE8-C0D3-CF2B-7D4C-6C308778258B}"/>
              </a:ext>
            </a:extLst>
          </p:cNvPr>
          <p:cNvPicPr>
            <a:picLocks noChangeAspect="1"/>
          </p:cNvPicPr>
          <p:nvPr/>
        </p:nvPicPr>
        <p:blipFill>
          <a:blip r:embed="rId4"/>
          <a:stretch>
            <a:fillRect/>
          </a:stretch>
        </p:blipFill>
        <p:spPr>
          <a:xfrm>
            <a:off x="4649175" y="5042416"/>
            <a:ext cx="2094526" cy="12894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41103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84D5-9AAE-67BF-02A1-532AF48D0929}"/>
              </a:ext>
            </a:extLst>
          </p:cNvPr>
          <p:cNvSpPr>
            <a:spLocks noGrp="1"/>
          </p:cNvSpPr>
          <p:nvPr>
            <p:ph type="title"/>
          </p:nvPr>
        </p:nvSpPr>
        <p:spPr/>
        <p:txBody>
          <a:bodyPr>
            <a:normAutofit/>
          </a:bodyPr>
          <a:lstStyle/>
          <a:p>
            <a:r>
              <a:rPr lang="en-US" dirty="0"/>
              <a:t>Setting initial component state</a:t>
            </a:r>
          </a:p>
        </p:txBody>
      </p:sp>
      <p:sp>
        <p:nvSpPr>
          <p:cNvPr id="3" name="Text Placeholder 2">
            <a:extLst>
              <a:ext uri="{FF2B5EF4-FFF2-40B4-BE49-F238E27FC236}">
                <a16:creationId xmlns:a16="http://schemas.microsoft.com/office/drawing/2014/main" id="{47B4181A-9DDD-46E4-F419-870CF321C271}"/>
              </a:ext>
            </a:extLst>
          </p:cNvPr>
          <p:cNvSpPr>
            <a:spLocks noGrp="1"/>
          </p:cNvSpPr>
          <p:nvPr>
            <p:ph type="body" idx="1"/>
          </p:nvPr>
        </p:nvSpPr>
        <p:spPr/>
        <p:txBody>
          <a:bodyPr/>
          <a:lstStyle/>
          <a:p>
            <a:r>
              <a:rPr lang="en-US" dirty="0"/>
              <a:t>Setting initial component state for Class component</a:t>
            </a:r>
          </a:p>
          <a:p>
            <a:endParaRPr lang="en-US" dirty="0"/>
          </a:p>
        </p:txBody>
      </p:sp>
      <p:sp>
        <p:nvSpPr>
          <p:cNvPr id="4" name="Slide Number Placeholder 3">
            <a:extLst>
              <a:ext uri="{FF2B5EF4-FFF2-40B4-BE49-F238E27FC236}">
                <a16:creationId xmlns:a16="http://schemas.microsoft.com/office/drawing/2014/main" id="{42F9BA5A-AF21-EE2E-8D91-D74500D95428}"/>
              </a:ext>
            </a:extLst>
          </p:cNvPr>
          <p:cNvSpPr>
            <a:spLocks noGrp="1"/>
          </p:cNvSpPr>
          <p:nvPr>
            <p:ph type="sldNum" idx="12"/>
          </p:nvPr>
        </p:nvSpPr>
        <p:spPr/>
        <p:txBody>
          <a:bodyPr/>
          <a:lstStyle/>
          <a:p>
            <a:fld id="{00000000-1234-1234-1234-123412341234}" type="slidenum">
              <a:rPr lang="en-US" smtClean="0"/>
              <a:pPr/>
              <a:t>16</a:t>
            </a:fld>
            <a:endParaRPr lang="en-US" dirty="0"/>
          </a:p>
        </p:txBody>
      </p:sp>
      <p:pic>
        <p:nvPicPr>
          <p:cNvPr id="5" name="Picture 4">
            <a:extLst>
              <a:ext uri="{FF2B5EF4-FFF2-40B4-BE49-F238E27FC236}">
                <a16:creationId xmlns:a16="http://schemas.microsoft.com/office/drawing/2014/main" id="{19C925EF-70BA-AB7E-76B1-1E6D87012CC3}"/>
              </a:ext>
            </a:extLst>
          </p:cNvPr>
          <p:cNvPicPr>
            <a:picLocks noChangeAspect="1"/>
          </p:cNvPicPr>
          <p:nvPr/>
        </p:nvPicPr>
        <p:blipFill>
          <a:blip r:embed="rId2"/>
          <a:stretch>
            <a:fillRect/>
          </a:stretch>
        </p:blipFill>
        <p:spPr>
          <a:xfrm>
            <a:off x="1905330" y="2374912"/>
            <a:ext cx="4381169" cy="3793934"/>
          </a:xfrm>
          <a:prstGeom prst="rect">
            <a:avLst/>
          </a:prstGeom>
        </p:spPr>
      </p:pic>
      <p:pic>
        <p:nvPicPr>
          <p:cNvPr id="6" name="Picture 5">
            <a:extLst>
              <a:ext uri="{FF2B5EF4-FFF2-40B4-BE49-F238E27FC236}">
                <a16:creationId xmlns:a16="http://schemas.microsoft.com/office/drawing/2014/main" id="{92DB5E67-227F-ED7E-9590-D2A54E9DA9FE}"/>
              </a:ext>
            </a:extLst>
          </p:cNvPr>
          <p:cNvPicPr>
            <a:picLocks noChangeAspect="1"/>
          </p:cNvPicPr>
          <p:nvPr/>
        </p:nvPicPr>
        <p:blipFill>
          <a:blip r:embed="rId3"/>
          <a:stretch>
            <a:fillRect/>
          </a:stretch>
        </p:blipFill>
        <p:spPr>
          <a:xfrm>
            <a:off x="6402739" y="2324112"/>
            <a:ext cx="4986459" cy="1896648"/>
          </a:xfrm>
          <a:prstGeom prst="rect">
            <a:avLst/>
          </a:prstGeom>
        </p:spPr>
      </p:pic>
      <p:pic>
        <p:nvPicPr>
          <p:cNvPr id="7" name="Picture 6">
            <a:extLst>
              <a:ext uri="{FF2B5EF4-FFF2-40B4-BE49-F238E27FC236}">
                <a16:creationId xmlns:a16="http://schemas.microsoft.com/office/drawing/2014/main" id="{C4A0CB68-5080-6C19-2967-04F0C8A6F284}"/>
              </a:ext>
            </a:extLst>
          </p:cNvPr>
          <p:cNvPicPr>
            <a:picLocks noChangeAspect="1"/>
          </p:cNvPicPr>
          <p:nvPr/>
        </p:nvPicPr>
        <p:blipFill>
          <a:blip r:embed="rId4"/>
          <a:stretch>
            <a:fillRect/>
          </a:stretch>
        </p:blipFill>
        <p:spPr>
          <a:xfrm>
            <a:off x="6402739" y="4296690"/>
            <a:ext cx="2848656" cy="1241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636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7700-E445-2BED-FD90-81DF5022FEEE}"/>
              </a:ext>
            </a:extLst>
          </p:cNvPr>
          <p:cNvSpPr>
            <a:spLocks noGrp="1"/>
          </p:cNvSpPr>
          <p:nvPr>
            <p:ph type="title"/>
          </p:nvPr>
        </p:nvSpPr>
        <p:spPr/>
        <p:txBody>
          <a:bodyPr/>
          <a:lstStyle/>
          <a:p>
            <a:r>
              <a:rPr lang="en-US" dirty="0"/>
              <a:t>Setting initial component state</a:t>
            </a:r>
          </a:p>
        </p:txBody>
      </p:sp>
      <p:sp>
        <p:nvSpPr>
          <p:cNvPr id="3" name="Text Placeholder 2">
            <a:extLst>
              <a:ext uri="{FF2B5EF4-FFF2-40B4-BE49-F238E27FC236}">
                <a16:creationId xmlns:a16="http://schemas.microsoft.com/office/drawing/2014/main" id="{0F200D37-0134-7102-4257-A5E4D7B5C3B6}"/>
              </a:ext>
            </a:extLst>
          </p:cNvPr>
          <p:cNvSpPr>
            <a:spLocks noGrp="1"/>
          </p:cNvSpPr>
          <p:nvPr>
            <p:ph type="body" idx="1"/>
          </p:nvPr>
        </p:nvSpPr>
        <p:spPr/>
        <p:txBody>
          <a:bodyPr/>
          <a:lstStyle/>
          <a:p>
            <a:r>
              <a:rPr lang="en-US" dirty="0"/>
              <a:t>Creating component state</a:t>
            </a:r>
          </a:p>
          <a:p>
            <a:endParaRPr lang="en-US" dirty="0"/>
          </a:p>
        </p:txBody>
      </p:sp>
      <p:sp>
        <p:nvSpPr>
          <p:cNvPr id="4" name="Slide Number Placeholder 3">
            <a:extLst>
              <a:ext uri="{FF2B5EF4-FFF2-40B4-BE49-F238E27FC236}">
                <a16:creationId xmlns:a16="http://schemas.microsoft.com/office/drawing/2014/main" id="{E5F179EC-BE9A-2635-954D-7EB92E3ADCB8}"/>
              </a:ext>
            </a:extLst>
          </p:cNvPr>
          <p:cNvSpPr>
            <a:spLocks noGrp="1"/>
          </p:cNvSpPr>
          <p:nvPr>
            <p:ph type="sldNum" idx="12"/>
          </p:nvPr>
        </p:nvSpPr>
        <p:spPr/>
        <p:txBody>
          <a:bodyPr/>
          <a:lstStyle/>
          <a:p>
            <a:fld id="{00000000-1234-1234-1234-123412341234}" type="slidenum">
              <a:rPr lang="en-US" smtClean="0"/>
              <a:pPr/>
              <a:t>17</a:t>
            </a:fld>
            <a:endParaRPr lang="en-US" dirty="0"/>
          </a:p>
        </p:txBody>
      </p:sp>
      <p:pic>
        <p:nvPicPr>
          <p:cNvPr id="5" name="Picture 4">
            <a:extLst>
              <a:ext uri="{FF2B5EF4-FFF2-40B4-BE49-F238E27FC236}">
                <a16:creationId xmlns:a16="http://schemas.microsoft.com/office/drawing/2014/main" id="{8F72EB7C-DBE6-A0DD-3900-1A8CC3D3EEE0}"/>
              </a:ext>
            </a:extLst>
          </p:cNvPr>
          <p:cNvPicPr>
            <a:picLocks noChangeAspect="1"/>
          </p:cNvPicPr>
          <p:nvPr/>
        </p:nvPicPr>
        <p:blipFill>
          <a:blip r:embed="rId2"/>
          <a:stretch>
            <a:fillRect/>
          </a:stretch>
        </p:blipFill>
        <p:spPr>
          <a:xfrm>
            <a:off x="7381869" y="1535171"/>
            <a:ext cx="3451319" cy="4814445"/>
          </a:xfrm>
          <a:prstGeom prst="rect">
            <a:avLst/>
          </a:prstGeom>
        </p:spPr>
      </p:pic>
      <p:pic>
        <p:nvPicPr>
          <p:cNvPr id="6" name="Picture 5">
            <a:extLst>
              <a:ext uri="{FF2B5EF4-FFF2-40B4-BE49-F238E27FC236}">
                <a16:creationId xmlns:a16="http://schemas.microsoft.com/office/drawing/2014/main" id="{7C247205-4271-237C-0197-CD8D3824BECE}"/>
              </a:ext>
            </a:extLst>
          </p:cNvPr>
          <p:cNvPicPr>
            <a:picLocks noChangeAspect="1"/>
          </p:cNvPicPr>
          <p:nvPr/>
        </p:nvPicPr>
        <p:blipFill>
          <a:blip r:embed="rId3"/>
          <a:stretch>
            <a:fillRect/>
          </a:stretch>
        </p:blipFill>
        <p:spPr>
          <a:xfrm>
            <a:off x="773114" y="2109418"/>
            <a:ext cx="6190394" cy="2354577"/>
          </a:xfrm>
          <a:prstGeom prst="rect">
            <a:avLst/>
          </a:prstGeom>
        </p:spPr>
      </p:pic>
      <p:pic>
        <p:nvPicPr>
          <p:cNvPr id="7" name="Picture 6">
            <a:extLst>
              <a:ext uri="{FF2B5EF4-FFF2-40B4-BE49-F238E27FC236}">
                <a16:creationId xmlns:a16="http://schemas.microsoft.com/office/drawing/2014/main" id="{E6EFAD36-AAA9-DDCD-2792-5A9BF72DFD53}"/>
              </a:ext>
            </a:extLst>
          </p:cNvPr>
          <p:cNvPicPr>
            <a:picLocks noChangeAspect="1"/>
          </p:cNvPicPr>
          <p:nvPr/>
        </p:nvPicPr>
        <p:blipFill>
          <a:blip r:embed="rId4"/>
          <a:stretch>
            <a:fillRect/>
          </a:stretch>
        </p:blipFill>
        <p:spPr>
          <a:xfrm>
            <a:off x="4661971" y="4593283"/>
            <a:ext cx="2322617" cy="111874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DD95ABAF-9AA1-D826-DC4F-9C74BC290954}"/>
              </a:ext>
            </a:extLst>
          </p:cNvPr>
          <p:cNvPicPr>
            <a:picLocks noChangeAspect="1"/>
          </p:cNvPicPr>
          <p:nvPr/>
        </p:nvPicPr>
        <p:blipFill>
          <a:blip r:embed="rId5"/>
          <a:stretch>
            <a:fillRect/>
          </a:stretch>
        </p:blipFill>
        <p:spPr>
          <a:xfrm>
            <a:off x="1520042" y="4593283"/>
            <a:ext cx="2988673" cy="11192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19588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5E7D-B3B2-2060-FB03-CDA4FE49A1E5}"/>
              </a:ext>
            </a:extLst>
          </p:cNvPr>
          <p:cNvSpPr>
            <a:spLocks noGrp="1"/>
          </p:cNvSpPr>
          <p:nvPr>
            <p:ph type="title"/>
          </p:nvPr>
        </p:nvSpPr>
        <p:spPr/>
        <p:txBody>
          <a:bodyPr/>
          <a:lstStyle/>
          <a:p>
            <a:r>
              <a:rPr lang="en-US" dirty="0"/>
              <a:t>Setting component state – cont’d</a:t>
            </a:r>
          </a:p>
        </p:txBody>
      </p:sp>
      <p:sp>
        <p:nvSpPr>
          <p:cNvPr id="3" name="Text Placeholder 2">
            <a:extLst>
              <a:ext uri="{FF2B5EF4-FFF2-40B4-BE49-F238E27FC236}">
                <a16:creationId xmlns:a16="http://schemas.microsoft.com/office/drawing/2014/main" id="{783F05E7-B32C-CC21-4E93-C36324915A70}"/>
              </a:ext>
            </a:extLst>
          </p:cNvPr>
          <p:cNvSpPr>
            <a:spLocks noGrp="1"/>
          </p:cNvSpPr>
          <p:nvPr>
            <p:ph type="body" idx="1"/>
          </p:nvPr>
        </p:nvSpPr>
        <p:spPr/>
        <p:txBody>
          <a:bodyPr/>
          <a:lstStyle/>
          <a:p>
            <a:r>
              <a:rPr lang="en-US" dirty="0"/>
              <a:t>Merging component state</a:t>
            </a:r>
          </a:p>
          <a:p>
            <a:endParaRPr lang="en-US" dirty="0"/>
          </a:p>
        </p:txBody>
      </p:sp>
      <p:sp>
        <p:nvSpPr>
          <p:cNvPr id="4" name="Slide Number Placeholder 3">
            <a:extLst>
              <a:ext uri="{FF2B5EF4-FFF2-40B4-BE49-F238E27FC236}">
                <a16:creationId xmlns:a16="http://schemas.microsoft.com/office/drawing/2014/main" id="{0C429A4E-AA7A-23B1-D100-10AD55FF0570}"/>
              </a:ext>
            </a:extLst>
          </p:cNvPr>
          <p:cNvSpPr>
            <a:spLocks noGrp="1"/>
          </p:cNvSpPr>
          <p:nvPr>
            <p:ph type="sldNum" idx="12"/>
          </p:nvPr>
        </p:nvSpPr>
        <p:spPr/>
        <p:txBody>
          <a:bodyPr/>
          <a:lstStyle/>
          <a:p>
            <a:fld id="{00000000-1234-1234-1234-123412341234}" type="slidenum">
              <a:rPr lang="en-US" smtClean="0"/>
              <a:pPr/>
              <a:t>18</a:t>
            </a:fld>
            <a:endParaRPr lang="en-US" dirty="0"/>
          </a:p>
        </p:txBody>
      </p:sp>
      <p:pic>
        <p:nvPicPr>
          <p:cNvPr id="5" name="Picture 4">
            <a:extLst>
              <a:ext uri="{FF2B5EF4-FFF2-40B4-BE49-F238E27FC236}">
                <a16:creationId xmlns:a16="http://schemas.microsoft.com/office/drawing/2014/main" id="{AB3440E5-ED01-C7DA-0CF3-FFA1D2C3A3D5}"/>
              </a:ext>
            </a:extLst>
          </p:cNvPr>
          <p:cNvPicPr>
            <a:picLocks noChangeAspect="1"/>
          </p:cNvPicPr>
          <p:nvPr/>
        </p:nvPicPr>
        <p:blipFill>
          <a:blip r:embed="rId2"/>
          <a:stretch>
            <a:fillRect/>
          </a:stretch>
        </p:blipFill>
        <p:spPr>
          <a:xfrm>
            <a:off x="838200" y="2185718"/>
            <a:ext cx="3724870" cy="4672282"/>
          </a:xfrm>
          <a:prstGeom prst="rect">
            <a:avLst/>
          </a:prstGeom>
        </p:spPr>
      </p:pic>
      <p:pic>
        <p:nvPicPr>
          <p:cNvPr id="6" name="Picture 5">
            <a:extLst>
              <a:ext uri="{FF2B5EF4-FFF2-40B4-BE49-F238E27FC236}">
                <a16:creationId xmlns:a16="http://schemas.microsoft.com/office/drawing/2014/main" id="{F6AA8CE8-C3F4-28EF-0384-5A67FA3B9D26}"/>
              </a:ext>
            </a:extLst>
          </p:cNvPr>
          <p:cNvPicPr>
            <a:picLocks noChangeAspect="1"/>
          </p:cNvPicPr>
          <p:nvPr/>
        </p:nvPicPr>
        <p:blipFill>
          <a:blip r:embed="rId3"/>
          <a:stretch>
            <a:fillRect/>
          </a:stretch>
        </p:blipFill>
        <p:spPr>
          <a:xfrm>
            <a:off x="4675028" y="2173543"/>
            <a:ext cx="4115157" cy="2644369"/>
          </a:xfrm>
          <a:prstGeom prst="rect">
            <a:avLst/>
          </a:prstGeom>
        </p:spPr>
      </p:pic>
      <p:pic>
        <p:nvPicPr>
          <p:cNvPr id="7" name="Picture 6">
            <a:extLst>
              <a:ext uri="{FF2B5EF4-FFF2-40B4-BE49-F238E27FC236}">
                <a16:creationId xmlns:a16="http://schemas.microsoft.com/office/drawing/2014/main" id="{CEE71E0B-96AD-28AD-733A-DF9402093984}"/>
              </a:ext>
            </a:extLst>
          </p:cNvPr>
          <p:cNvPicPr>
            <a:picLocks noChangeAspect="1"/>
          </p:cNvPicPr>
          <p:nvPr/>
        </p:nvPicPr>
        <p:blipFill>
          <a:blip r:embed="rId4"/>
          <a:stretch>
            <a:fillRect/>
          </a:stretch>
        </p:blipFill>
        <p:spPr>
          <a:xfrm>
            <a:off x="4675028" y="4916858"/>
            <a:ext cx="5071427" cy="1928967"/>
          </a:xfrm>
          <a:prstGeom prst="rect">
            <a:avLst/>
          </a:prstGeom>
        </p:spPr>
      </p:pic>
      <p:pic>
        <p:nvPicPr>
          <p:cNvPr id="8" name="Picture 7">
            <a:extLst>
              <a:ext uri="{FF2B5EF4-FFF2-40B4-BE49-F238E27FC236}">
                <a16:creationId xmlns:a16="http://schemas.microsoft.com/office/drawing/2014/main" id="{20D4EDA4-FD79-F50C-A253-1E50E0BA5B16}"/>
              </a:ext>
            </a:extLst>
          </p:cNvPr>
          <p:cNvPicPr>
            <a:picLocks noChangeAspect="1"/>
          </p:cNvPicPr>
          <p:nvPr/>
        </p:nvPicPr>
        <p:blipFill>
          <a:blip r:embed="rId5"/>
          <a:stretch>
            <a:fillRect/>
          </a:stretch>
        </p:blipFill>
        <p:spPr>
          <a:xfrm>
            <a:off x="9798826" y="3506571"/>
            <a:ext cx="2217612" cy="1295512"/>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273CF306-CEF7-EE62-B6BA-092D778F343E}"/>
              </a:ext>
            </a:extLst>
          </p:cNvPr>
          <p:cNvPicPr>
            <a:picLocks noChangeAspect="1"/>
          </p:cNvPicPr>
          <p:nvPr/>
        </p:nvPicPr>
        <p:blipFill>
          <a:blip r:embed="rId6"/>
          <a:stretch>
            <a:fillRect/>
          </a:stretch>
        </p:blipFill>
        <p:spPr>
          <a:xfrm>
            <a:off x="9753102" y="1642275"/>
            <a:ext cx="2263336" cy="1272650"/>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B6AF7744-BD1E-A18B-4537-06CFBF6F8B2F}"/>
              </a:ext>
            </a:extLst>
          </p:cNvPr>
          <p:cNvSpPr txBox="1"/>
          <p:nvPr/>
        </p:nvSpPr>
        <p:spPr>
          <a:xfrm>
            <a:off x="9630110" y="3057812"/>
            <a:ext cx="2386328" cy="307777"/>
          </a:xfrm>
          <a:prstGeom prst="rect">
            <a:avLst/>
          </a:prstGeom>
          <a:noFill/>
        </p:spPr>
        <p:txBody>
          <a:bodyPr wrap="square">
            <a:spAutoFit/>
          </a:bodyPr>
          <a:lstStyle/>
          <a:p>
            <a:r>
              <a:rPr lang="en-US" dirty="0"/>
              <a:t>The UI while data is loading </a:t>
            </a:r>
          </a:p>
        </p:txBody>
      </p:sp>
      <p:sp>
        <p:nvSpPr>
          <p:cNvPr id="11" name="TextBox 10">
            <a:extLst>
              <a:ext uri="{FF2B5EF4-FFF2-40B4-BE49-F238E27FC236}">
                <a16:creationId xmlns:a16="http://schemas.microsoft.com/office/drawing/2014/main" id="{27B17607-3520-F281-3546-A1851913610D}"/>
              </a:ext>
            </a:extLst>
          </p:cNvPr>
          <p:cNvSpPr txBox="1"/>
          <p:nvPr/>
        </p:nvSpPr>
        <p:spPr>
          <a:xfrm>
            <a:off x="9753102" y="4773870"/>
            <a:ext cx="2603427" cy="523220"/>
          </a:xfrm>
          <a:prstGeom prst="rect">
            <a:avLst/>
          </a:prstGeom>
          <a:noFill/>
        </p:spPr>
        <p:txBody>
          <a:bodyPr wrap="square">
            <a:spAutoFit/>
          </a:bodyPr>
          <a:lstStyle/>
          <a:p>
            <a:r>
              <a:rPr lang="en-US" dirty="0"/>
              <a:t>The UI when all async </a:t>
            </a:r>
          </a:p>
          <a:p>
            <a:r>
              <a:rPr lang="en-US" dirty="0"/>
              <a:t>operations are complete</a:t>
            </a:r>
          </a:p>
        </p:txBody>
      </p:sp>
    </p:spTree>
    <p:extLst>
      <p:ext uri="{BB962C8B-B14F-4D97-AF65-F5344CB8AC3E}">
        <p14:creationId xmlns:p14="http://schemas.microsoft.com/office/powerpoint/2010/main" val="3766658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67A0-F31B-A16C-6BFF-280C88376BCB}"/>
              </a:ext>
            </a:extLst>
          </p:cNvPr>
          <p:cNvSpPr>
            <a:spLocks noGrp="1"/>
          </p:cNvSpPr>
          <p:nvPr>
            <p:ph type="title"/>
          </p:nvPr>
        </p:nvSpPr>
        <p:spPr/>
        <p:txBody>
          <a:bodyPr/>
          <a:lstStyle/>
          <a:p>
            <a:r>
              <a:rPr lang="en-US" dirty="0"/>
              <a:t>Passing Props to a Component – Demo 1</a:t>
            </a:r>
          </a:p>
        </p:txBody>
      </p:sp>
      <p:sp>
        <p:nvSpPr>
          <p:cNvPr id="3" name="Text Placeholder 2">
            <a:extLst>
              <a:ext uri="{FF2B5EF4-FFF2-40B4-BE49-F238E27FC236}">
                <a16:creationId xmlns:a16="http://schemas.microsoft.com/office/drawing/2014/main" id="{5CE8699D-726A-4692-BB38-9E06EACD38DC}"/>
              </a:ext>
            </a:extLst>
          </p:cNvPr>
          <p:cNvSpPr>
            <a:spLocks noGrp="1"/>
          </p:cNvSpPr>
          <p:nvPr>
            <p:ph type="body" idx="1"/>
          </p:nvPr>
        </p:nvSpPr>
        <p:spPr/>
        <p:txBody>
          <a:bodyPr/>
          <a:lstStyle/>
          <a:p>
            <a:r>
              <a:rPr lang="en-US" dirty="0"/>
              <a:t>Familiar props: Props are the information that you pass to a JSX tag. For example, </a:t>
            </a:r>
            <a:r>
              <a:rPr lang="en-US" dirty="0" err="1"/>
              <a:t>className</a:t>
            </a:r>
            <a:r>
              <a:rPr lang="en-US" dirty="0"/>
              <a:t>, </a:t>
            </a:r>
            <a:r>
              <a:rPr lang="en-US" dirty="0" err="1"/>
              <a:t>src</a:t>
            </a:r>
            <a:r>
              <a:rPr lang="en-US" dirty="0"/>
              <a:t>, alt, width, and height are some of the props you can pass to an &lt;</a:t>
            </a:r>
            <a:r>
              <a:rPr lang="en-US" dirty="0" err="1"/>
              <a:t>img</a:t>
            </a:r>
            <a:r>
              <a:rPr lang="en-US" dirty="0"/>
              <a:t>&gt;:</a:t>
            </a:r>
          </a:p>
          <a:p>
            <a:endParaRPr lang="en-US" dirty="0"/>
          </a:p>
        </p:txBody>
      </p:sp>
      <p:sp>
        <p:nvSpPr>
          <p:cNvPr id="4" name="Slide Number Placeholder 3">
            <a:extLst>
              <a:ext uri="{FF2B5EF4-FFF2-40B4-BE49-F238E27FC236}">
                <a16:creationId xmlns:a16="http://schemas.microsoft.com/office/drawing/2014/main" id="{4F4117D7-8878-EC54-D9D5-95817358CAB2}"/>
              </a:ext>
            </a:extLst>
          </p:cNvPr>
          <p:cNvSpPr>
            <a:spLocks noGrp="1"/>
          </p:cNvSpPr>
          <p:nvPr>
            <p:ph type="sldNum" idx="12"/>
          </p:nvPr>
        </p:nvSpPr>
        <p:spPr/>
        <p:txBody>
          <a:bodyPr/>
          <a:lstStyle/>
          <a:p>
            <a:fld id="{00000000-1234-1234-1234-123412341234}" type="slidenum">
              <a:rPr lang="en-US" smtClean="0"/>
              <a:pPr/>
              <a:t>19</a:t>
            </a:fld>
            <a:endParaRPr lang="en-US" dirty="0"/>
          </a:p>
        </p:txBody>
      </p:sp>
      <p:pic>
        <p:nvPicPr>
          <p:cNvPr id="6" name="Picture 5">
            <a:extLst>
              <a:ext uri="{FF2B5EF4-FFF2-40B4-BE49-F238E27FC236}">
                <a16:creationId xmlns:a16="http://schemas.microsoft.com/office/drawing/2014/main" id="{4273AFA2-A432-48F9-4582-A9D71EAFB518}"/>
              </a:ext>
            </a:extLst>
          </p:cNvPr>
          <p:cNvPicPr>
            <a:picLocks noChangeAspect="1"/>
          </p:cNvPicPr>
          <p:nvPr/>
        </p:nvPicPr>
        <p:blipFill>
          <a:blip r:embed="rId2"/>
          <a:stretch>
            <a:fillRect/>
          </a:stretch>
        </p:blipFill>
        <p:spPr>
          <a:xfrm>
            <a:off x="3447807" y="2767021"/>
            <a:ext cx="3130835" cy="3431876"/>
          </a:xfrm>
          <a:prstGeom prst="rect">
            <a:avLst/>
          </a:prstGeom>
        </p:spPr>
      </p:pic>
      <p:pic>
        <p:nvPicPr>
          <p:cNvPr id="10" name="Picture 9">
            <a:extLst>
              <a:ext uri="{FF2B5EF4-FFF2-40B4-BE49-F238E27FC236}">
                <a16:creationId xmlns:a16="http://schemas.microsoft.com/office/drawing/2014/main" id="{0B598056-943F-9A53-0BC4-0A8145762737}"/>
              </a:ext>
            </a:extLst>
          </p:cNvPr>
          <p:cNvPicPr>
            <a:picLocks noChangeAspect="1"/>
          </p:cNvPicPr>
          <p:nvPr/>
        </p:nvPicPr>
        <p:blipFill>
          <a:blip r:embed="rId3"/>
          <a:stretch>
            <a:fillRect/>
          </a:stretch>
        </p:blipFill>
        <p:spPr>
          <a:xfrm>
            <a:off x="7799187" y="2915878"/>
            <a:ext cx="3172268" cy="3134162"/>
          </a:xfrm>
          <a:prstGeom prst="rect">
            <a:avLst/>
          </a:prstGeom>
        </p:spPr>
      </p:pic>
    </p:spTree>
    <p:extLst>
      <p:ext uri="{BB962C8B-B14F-4D97-AF65-F5344CB8AC3E}">
        <p14:creationId xmlns:p14="http://schemas.microsoft.com/office/powerpoint/2010/main" val="250298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idx="1"/>
          </p:nvPr>
        </p:nvSpPr>
        <p:spPr/>
        <p:txBody>
          <a:bodyPr>
            <a:normAutofit/>
          </a:bodyPr>
          <a:lstStyle/>
          <a:p>
            <a:pPr>
              <a:lnSpc>
                <a:spcPct val="120000"/>
              </a:lnSpc>
            </a:pPr>
            <a:r>
              <a:rPr lang="en-US" dirty="0"/>
              <a:t>State in Class/Function Components</a:t>
            </a:r>
          </a:p>
          <a:p>
            <a:pPr>
              <a:lnSpc>
                <a:spcPct val="120000"/>
              </a:lnSpc>
            </a:pPr>
            <a:r>
              <a:rPr lang="en-US" dirty="0"/>
              <a:t>Passing Property Values</a:t>
            </a:r>
          </a:p>
          <a:p>
            <a:pPr>
              <a:lnSpc>
                <a:spcPct val="120000"/>
              </a:lnSpc>
            </a:pPr>
            <a:r>
              <a:rPr lang="en-US" dirty="0"/>
              <a:t>Context: an alternative to passing props</a:t>
            </a:r>
            <a:endParaRPr lang="en-US" sz="2600" dirty="0"/>
          </a:p>
          <a:p>
            <a:pPr>
              <a:lnSpc>
                <a:spcPct val="120000"/>
              </a:lnSpc>
            </a:pP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a:t>
            </a:fld>
            <a:endParaRPr lang="en-US" dirty="0"/>
          </a:p>
        </p:txBody>
      </p:sp>
    </p:spTree>
    <p:extLst>
      <p:ext uri="{BB962C8B-B14F-4D97-AF65-F5344CB8AC3E}">
        <p14:creationId xmlns:p14="http://schemas.microsoft.com/office/powerpoint/2010/main" val="1639987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1736-A9C4-184F-4D71-A0E96DF23F74}"/>
              </a:ext>
            </a:extLst>
          </p:cNvPr>
          <p:cNvSpPr>
            <a:spLocks noGrp="1"/>
          </p:cNvSpPr>
          <p:nvPr>
            <p:ph type="title"/>
          </p:nvPr>
        </p:nvSpPr>
        <p:spPr/>
        <p:txBody>
          <a:bodyPr/>
          <a:lstStyle/>
          <a:p>
            <a:r>
              <a:rPr lang="en-US" dirty="0"/>
              <a:t>Passing Props to a Component – Demo 2</a:t>
            </a:r>
          </a:p>
        </p:txBody>
      </p:sp>
      <p:sp>
        <p:nvSpPr>
          <p:cNvPr id="3" name="Text Placeholder 2">
            <a:extLst>
              <a:ext uri="{FF2B5EF4-FFF2-40B4-BE49-F238E27FC236}">
                <a16:creationId xmlns:a16="http://schemas.microsoft.com/office/drawing/2014/main" id="{185C5FD6-A9C8-DF45-8BA8-CB9F8A49DAC5}"/>
              </a:ext>
            </a:extLst>
          </p:cNvPr>
          <p:cNvSpPr>
            <a:spLocks noGrp="1"/>
          </p:cNvSpPr>
          <p:nvPr>
            <p:ph type="body" idx="1"/>
          </p:nvPr>
        </p:nvSpPr>
        <p:spPr>
          <a:xfrm>
            <a:off x="0" y="1627444"/>
            <a:ext cx="5358581" cy="4814445"/>
          </a:xfrm>
        </p:spPr>
        <p:txBody>
          <a:bodyPr/>
          <a:lstStyle/>
          <a:p>
            <a:r>
              <a:rPr lang="en-US" dirty="0"/>
              <a:t>Passing props to a component</a:t>
            </a:r>
          </a:p>
          <a:p>
            <a:r>
              <a:rPr lang="en-US" dirty="0"/>
              <a:t>You can give Avatar some props in two steps:</a:t>
            </a:r>
          </a:p>
          <a:p>
            <a:pPr lvl="1"/>
            <a:r>
              <a:rPr lang="en-US" dirty="0"/>
              <a:t>Step 1: Pass props to the child component</a:t>
            </a:r>
          </a:p>
          <a:p>
            <a:pPr lvl="1"/>
            <a:r>
              <a:rPr lang="en-US" dirty="0"/>
              <a:t>Step 2: Read props inside the child component</a:t>
            </a:r>
          </a:p>
        </p:txBody>
      </p:sp>
      <p:sp>
        <p:nvSpPr>
          <p:cNvPr id="4" name="Slide Number Placeholder 3">
            <a:extLst>
              <a:ext uri="{FF2B5EF4-FFF2-40B4-BE49-F238E27FC236}">
                <a16:creationId xmlns:a16="http://schemas.microsoft.com/office/drawing/2014/main" id="{031BD005-BB15-1A25-A7CE-2E3B8403D13C}"/>
              </a:ext>
            </a:extLst>
          </p:cNvPr>
          <p:cNvSpPr>
            <a:spLocks noGrp="1"/>
          </p:cNvSpPr>
          <p:nvPr>
            <p:ph type="sldNum" idx="12"/>
          </p:nvPr>
        </p:nvSpPr>
        <p:spPr/>
        <p:txBody>
          <a:bodyPr/>
          <a:lstStyle/>
          <a:p>
            <a:fld id="{00000000-1234-1234-1234-123412341234}" type="slidenum">
              <a:rPr lang="en-US" smtClean="0"/>
              <a:pPr/>
              <a:t>20</a:t>
            </a:fld>
            <a:endParaRPr lang="en-US" dirty="0"/>
          </a:p>
        </p:txBody>
      </p:sp>
      <p:grpSp>
        <p:nvGrpSpPr>
          <p:cNvPr id="11" name="Group 10">
            <a:extLst>
              <a:ext uri="{FF2B5EF4-FFF2-40B4-BE49-F238E27FC236}">
                <a16:creationId xmlns:a16="http://schemas.microsoft.com/office/drawing/2014/main" id="{202E0112-DEDC-87FD-5364-FD2D3314E304}"/>
              </a:ext>
            </a:extLst>
          </p:cNvPr>
          <p:cNvGrpSpPr/>
          <p:nvPr/>
        </p:nvGrpSpPr>
        <p:grpSpPr>
          <a:xfrm>
            <a:off x="5420275" y="1741989"/>
            <a:ext cx="3268961" cy="4456908"/>
            <a:chOff x="5760051" y="1741989"/>
            <a:chExt cx="2929185" cy="3993657"/>
          </a:xfrm>
        </p:grpSpPr>
        <p:pic>
          <p:nvPicPr>
            <p:cNvPr id="6" name="Picture 5">
              <a:extLst>
                <a:ext uri="{FF2B5EF4-FFF2-40B4-BE49-F238E27FC236}">
                  <a16:creationId xmlns:a16="http://schemas.microsoft.com/office/drawing/2014/main" id="{D19F5C43-876B-4D39-3DF8-FE137F6BD942}"/>
                </a:ext>
              </a:extLst>
            </p:cNvPr>
            <p:cNvPicPr>
              <a:picLocks noChangeAspect="1"/>
            </p:cNvPicPr>
            <p:nvPr/>
          </p:nvPicPr>
          <p:blipFill>
            <a:blip r:embed="rId2"/>
            <a:stretch>
              <a:fillRect/>
            </a:stretch>
          </p:blipFill>
          <p:spPr>
            <a:xfrm>
              <a:off x="5760051" y="1741989"/>
              <a:ext cx="2929185" cy="3993657"/>
            </a:xfrm>
            <a:prstGeom prst="rect">
              <a:avLst/>
            </a:prstGeom>
          </p:spPr>
        </p:pic>
        <p:sp>
          <p:nvSpPr>
            <p:cNvPr id="7" name="Rectangle 6">
              <a:extLst>
                <a:ext uri="{FF2B5EF4-FFF2-40B4-BE49-F238E27FC236}">
                  <a16:creationId xmlns:a16="http://schemas.microsoft.com/office/drawing/2014/main" id="{03357A75-0963-FA58-27CB-5B74F151383C}"/>
                </a:ext>
              </a:extLst>
            </p:cNvPr>
            <p:cNvSpPr/>
            <p:nvPr/>
          </p:nvSpPr>
          <p:spPr>
            <a:xfrm>
              <a:off x="7127626" y="2793734"/>
              <a:ext cx="1170039" cy="4694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App.js</a:t>
              </a:r>
            </a:p>
          </p:txBody>
        </p:sp>
      </p:grpSp>
      <p:pic>
        <p:nvPicPr>
          <p:cNvPr id="9" name="Picture 8">
            <a:extLst>
              <a:ext uri="{FF2B5EF4-FFF2-40B4-BE49-F238E27FC236}">
                <a16:creationId xmlns:a16="http://schemas.microsoft.com/office/drawing/2014/main" id="{69E01B28-E104-1CE1-CB5E-595639CFF0EA}"/>
              </a:ext>
            </a:extLst>
          </p:cNvPr>
          <p:cNvPicPr>
            <a:picLocks noChangeAspect="1"/>
          </p:cNvPicPr>
          <p:nvPr/>
        </p:nvPicPr>
        <p:blipFill>
          <a:blip r:embed="rId3"/>
          <a:stretch>
            <a:fillRect/>
          </a:stretch>
        </p:blipFill>
        <p:spPr>
          <a:xfrm>
            <a:off x="8964665" y="1770438"/>
            <a:ext cx="3025985" cy="1921656"/>
          </a:xfrm>
          <a:prstGeom prst="rect">
            <a:avLst/>
          </a:prstGeom>
        </p:spPr>
      </p:pic>
      <p:sp>
        <p:nvSpPr>
          <p:cNvPr id="10" name="Rectangle 9">
            <a:extLst>
              <a:ext uri="{FF2B5EF4-FFF2-40B4-BE49-F238E27FC236}">
                <a16:creationId xmlns:a16="http://schemas.microsoft.com/office/drawing/2014/main" id="{D716478D-D684-5225-CD3F-D0EDA0F6789B}"/>
              </a:ext>
            </a:extLst>
          </p:cNvPr>
          <p:cNvSpPr/>
          <p:nvPr/>
        </p:nvSpPr>
        <p:spPr>
          <a:xfrm>
            <a:off x="10614291" y="3133118"/>
            <a:ext cx="1170039" cy="4694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Avatar.js</a:t>
            </a:r>
          </a:p>
        </p:txBody>
      </p:sp>
      <p:grpSp>
        <p:nvGrpSpPr>
          <p:cNvPr id="16" name="Group 15">
            <a:extLst>
              <a:ext uri="{FF2B5EF4-FFF2-40B4-BE49-F238E27FC236}">
                <a16:creationId xmlns:a16="http://schemas.microsoft.com/office/drawing/2014/main" id="{31AB8266-786E-535D-29A1-EB04E42852B0}"/>
              </a:ext>
            </a:extLst>
          </p:cNvPr>
          <p:cNvGrpSpPr/>
          <p:nvPr/>
        </p:nvGrpSpPr>
        <p:grpSpPr>
          <a:xfrm>
            <a:off x="8964664" y="3852445"/>
            <a:ext cx="3025985" cy="1013985"/>
            <a:chOff x="8859880" y="3852445"/>
            <a:chExt cx="3025985" cy="1013985"/>
          </a:xfrm>
        </p:grpSpPr>
        <p:pic>
          <p:nvPicPr>
            <p:cNvPr id="14" name="Picture 13">
              <a:extLst>
                <a:ext uri="{FF2B5EF4-FFF2-40B4-BE49-F238E27FC236}">
                  <a16:creationId xmlns:a16="http://schemas.microsoft.com/office/drawing/2014/main" id="{3A64B464-E48F-238F-D972-FB2593275222}"/>
                </a:ext>
              </a:extLst>
            </p:cNvPr>
            <p:cNvPicPr>
              <a:picLocks noChangeAspect="1"/>
            </p:cNvPicPr>
            <p:nvPr/>
          </p:nvPicPr>
          <p:blipFill>
            <a:blip r:embed="rId4"/>
            <a:stretch>
              <a:fillRect/>
            </a:stretch>
          </p:blipFill>
          <p:spPr>
            <a:xfrm>
              <a:off x="8859880" y="3852445"/>
              <a:ext cx="3025985" cy="1013985"/>
            </a:xfrm>
            <a:prstGeom prst="rect">
              <a:avLst/>
            </a:prstGeom>
          </p:spPr>
        </p:pic>
        <p:sp>
          <p:nvSpPr>
            <p:cNvPr id="15" name="Rectangle 14">
              <a:extLst>
                <a:ext uri="{FF2B5EF4-FFF2-40B4-BE49-F238E27FC236}">
                  <a16:creationId xmlns:a16="http://schemas.microsoft.com/office/drawing/2014/main" id="{BF3F933A-F0D1-6427-21DB-7FEC6C12125B}"/>
                </a:ext>
              </a:extLst>
            </p:cNvPr>
            <p:cNvSpPr/>
            <p:nvPr/>
          </p:nvSpPr>
          <p:spPr>
            <a:xfrm>
              <a:off x="10614290" y="4254601"/>
              <a:ext cx="1170039" cy="4694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utils.js</a:t>
              </a:r>
            </a:p>
          </p:txBody>
        </p:sp>
      </p:grpSp>
      <p:pic>
        <p:nvPicPr>
          <p:cNvPr id="18" name="Picture 17">
            <a:extLst>
              <a:ext uri="{FF2B5EF4-FFF2-40B4-BE49-F238E27FC236}">
                <a16:creationId xmlns:a16="http://schemas.microsoft.com/office/drawing/2014/main" id="{82CFCAD5-6A02-FB37-1C1F-57059E2929D6}"/>
              </a:ext>
            </a:extLst>
          </p:cNvPr>
          <p:cNvPicPr>
            <a:picLocks noChangeAspect="1"/>
          </p:cNvPicPr>
          <p:nvPr/>
        </p:nvPicPr>
        <p:blipFill>
          <a:blip r:embed="rId5"/>
          <a:stretch>
            <a:fillRect/>
          </a:stretch>
        </p:blipFill>
        <p:spPr>
          <a:xfrm>
            <a:off x="10315037" y="5054773"/>
            <a:ext cx="1225951" cy="1229547"/>
          </a:xfrm>
          <a:prstGeom prst="rect">
            <a:avLst/>
          </a:prstGeom>
        </p:spPr>
      </p:pic>
    </p:spTree>
    <p:extLst>
      <p:ext uri="{BB962C8B-B14F-4D97-AF65-F5344CB8AC3E}">
        <p14:creationId xmlns:p14="http://schemas.microsoft.com/office/powerpoint/2010/main" val="2056871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B0C9-2FFE-0211-F9E2-153DA231FEDF}"/>
              </a:ext>
            </a:extLst>
          </p:cNvPr>
          <p:cNvSpPr>
            <a:spLocks noGrp="1"/>
          </p:cNvSpPr>
          <p:nvPr>
            <p:ph type="title"/>
          </p:nvPr>
        </p:nvSpPr>
        <p:spPr/>
        <p:txBody>
          <a:bodyPr/>
          <a:lstStyle/>
          <a:p>
            <a:r>
              <a:rPr lang="en-US" dirty="0"/>
              <a:t>Stateless components</a:t>
            </a:r>
          </a:p>
        </p:txBody>
      </p:sp>
      <p:sp>
        <p:nvSpPr>
          <p:cNvPr id="3" name="Text Placeholder 2">
            <a:extLst>
              <a:ext uri="{FF2B5EF4-FFF2-40B4-BE49-F238E27FC236}">
                <a16:creationId xmlns:a16="http://schemas.microsoft.com/office/drawing/2014/main" id="{4D6706B1-CBA1-D228-4F17-11E6F6202771}"/>
              </a:ext>
            </a:extLst>
          </p:cNvPr>
          <p:cNvSpPr>
            <a:spLocks noGrp="1"/>
          </p:cNvSpPr>
          <p:nvPr>
            <p:ph type="body" idx="1"/>
          </p:nvPr>
        </p:nvSpPr>
        <p:spPr/>
        <p:txBody>
          <a:bodyPr/>
          <a:lstStyle/>
          <a:p>
            <a:r>
              <a:rPr lang="en-US" dirty="0"/>
              <a:t>Pure functional components</a:t>
            </a:r>
          </a:p>
          <a:p>
            <a:endParaRPr lang="en-US" dirty="0"/>
          </a:p>
        </p:txBody>
      </p:sp>
      <p:sp>
        <p:nvSpPr>
          <p:cNvPr id="4" name="Slide Number Placeholder 3">
            <a:extLst>
              <a:ext uri="{FF2B5EF4-FFF2-40B4-BE49-F238E27FC236}">
                <a16:creationId xmlns:a16="http://schemas.microsoft.com/office/drawing/2014/main" id="{2AA339AA-54E7-B2C4-FB01-32A48D8099DC}"/>
              </a:ext>
            </a:extLst>
          </p:cNvPr>
          <p:cNvSpPr>
            <a:spLocks noGrp="1"/>
          </p:cNvSpPr>
          <p:nvPr>
            <p:ph type="sldNum" idx="12"/>
          </p:nvPr>
        </p:nvSpPr>
        <p:spPr/>
        <p:txBody>
          <a:bodyPr/>
          <a:lstStyle/>
          <a:p>
            <a:fld id="{00000000-1234-1234-1234-123412341234}" type="slidenum">
              <a:rPr lang="en-US" smtClean="0"/>
              <a:pPr/>
              <a:t>21</a:t>
            </a:fld>
            <a:endParaRPr lang="en-US" dirty="0"/>
          </a:p>
        </p:txBody>
      </p:sp>
      <p:pic>
        <p:nvPicPr>
          <p:cNvPr id="5" name="Picture 4">
            <a:extLst>
              <a:ext uri="{FF2B5EF4-FFF2-40B4-BE49-F238E27FC236}">
                <a16:creationId xmlns:a16="http://schemas.microsoft.com/office/drawing/2014/main" id="{75258251-3B59-2BF9-029E-7AF0F52B3049}"/>
              </a:ext>
            </a:extLst>
          </p:cNvPr>
          <p:cNvPicPr>
            <a:picLocks noChangeAspect="1"/>
          </p:cNvPicPr>
          <p:nvPr/>
        </p:nvPicPr>
        <p:blipFill>
          <a:blip r:embed="rId2"/>
          <a:stretch>
            <a:fillRect/>
          </a:stretch>
        </p:blipFill>
        <p:spPr>
          <a:xfrm>
            <a:off x="6096000" y="2285370"/>
            <a:ext cx="4967490" cy="4560455"/>
          </a:xfrm>
          <a:prstGeom prst="rect">
            <a:avLst/>
          </a:prstGeom>
        </p:spPr>
      </p:pic>
      <p:pic>
        <p:nvPicPr>
          <p:cNvPr id="6" name="Picture 5">
            <a:extLst>
              <a:ext uri="{FF2B5EF4-FFF2-40B4-BE49-F238E27FC236}">
                <a16:creationId xmlns:a16="http://schemas.microsoft.com/office/drawing/2014/main" id="{2049239B-ABD5-B0F9-FD1B-BB0BD46F8F6C}"/>
              </a:ext>
            </a:extLst>
          </p:cNvPr>
          <p:cNvPicPr>
            <a:picLocks noChangeAspect="1"/>
          </p:cNvPicPr>
          <p:nvPr/>
        </p:nvPicPr>
        <p:blipFill>
          <a:blip r:embed="rId3"/>
          <a:stretch>
            <a:fillRect/>
          </a:stretch>
        </p:blipFill>
        <p:spPr>
          <a:xfrm>
            <a:off x="838200" y="2285370"/>
            <a:ext cx="4893730" cy="1422472"/>
          </a:xfrm>
          <a:prstGeom prst="rect">
            <a:avLst/>
          </a:prstGeom>
        </p:spPr>
      </p:pic>
      <p:pic>
        <p:nvPicPr>
          <p:cNvPr id="7" name="Picture 6">
            <a:extLst>
              <a:ext uri="{FF2B5EF4-FFF2-40B4-BE49-F238E27FC236}">
                <a16:creationId xmlns:a16="http://schemas.microsoft.com/office/drawing/2014/main" id="{38BBBD8B-B67A-AB92-4B25-9C4DBB31B199}"/>
              </a:ext>
            </a:extLst>
          </p:cNvPr>
          <p:cNvPicPr>
            <a:picLocks noChangeAspect="1"/>
          </p:cNvPicPr>
          <p:nvPr/>
        </p:nvPicPr>
        <p:blipFill>
          <a:blip r:embed="rId4"/>
          <a:stretch>
            <a:fillRect/>
          </a:stretch>
        </p:blipFill>
        <p:spPr>
          <a:xfrm>
            <a:off x="838200" y="4247193"/>
            <a:ext cx="3935060" cy="1422472"/>
          </a:xfrm>
          <a:prstGeom prst="rect">
            <a:avLst/>
          </a:prstGeom>
        </p:spPr>
      </p:pic>
    </p:spTree>
    <p:extLst>
      <p:ext uri="{BB962C8B-B14F-4D97-AF65-F5344CB8AC3E}">
        <p14:creationId xmlns:p14="http://schemas.microsoft.com/office/powerpoint/2010/main" val="2584051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A5993-4155-E2FA-970C-0D4E29CE8297}"/>
              </a:ext>
            </a:extLst>
          </p:cNvPr>
          <p:cNvSpPr>
            <a:spLocks noGrp="1"/>
          </p:cNvSpPr>
          <p:nvPr>
            <p:ph type="title"/>
          </p:nvPr>
        </p:nvSpPr>
        <p:spPr/>
        <p:txBody>
          <a:bodyPr/>
          <a:lstStyle/>
          <a:p>
            <a:r>
              <a:rPr lang="en-US" dirty="0"/>
              <a:t>Stateless components – cont’d</a:t>
            </a:r>
          </a:p>
        </p:txBody>
      </p:sp>
      <p:sp>
        <p:nvSpPr>
          <p:cNvPr id="3" name="Text Placeholder 2">
            <a:extLst>
              <a:ext uri="{FF2B5EF4-FFF2-40B4-BE49-F238E27FC236}">
                <a16:creationId xmlns:a16="http://schemas.microsoft.com/office/drawing/2014/main" id="{77C5EAFC-9496-D6B6-367F-67B5FD4333E3}"/>
              </a:ext>
            </a:extLst>
          </p:cNvPr>
          <p:cNvSpPr>
            <a:spLocks noGrp="1"/>
          </p:cNvSpPr>
          <p:nvPr>
            <p:ph type="body" idx="1"/>
          </p:nvPr>
        </p:nvSpPr>
        <p:spPr/>
        <p:txBody>
          <a:bodyPr/>
          <a:lstStyle/>
          <a:p>
            <a:r>
              <a:rPr lang="en-US" dirty="0"/>
              <a:t>Defaults in functional components</a:t>
            </a:r>
          </a:p>
          <a:p>
            <a:endParaRPr lang="en-US" dirty="0"/>
          </a:p>
        </p:txBody>
      </p:sp>
      <p:sp>
        <p:nvSpPr>
          <p:cNvPr id="4" name="Slide Number Placeholder 3">
            <a:extLst>
              <a:ext uri="{FF2B5EF4-FFF2-40B4-BE49-F238E27FC236}">
                <a16:creationId xmlns:a16="http://schemas.microsoft.com/office/drawing/2014/main" id="{C8AD0982-5A04-A918-A12B-9A2740A7F86A}"/>
              </a:ext>
            </a:extLst>
          </p:cNvPr>
          <p:cNvSpPr>
            <a:spLocks noGrp="1"/>
          </p:cNvSpPr>
          <p:nvPr>
            <p:ph type="sldNum" idx="12"/>
          </p:nvPr>
        </p:nvSpPr>
        <p:spPr/>
        <p:txBody>
          <a:bodyPr/>
          <a:lstStyle/>
          <a:p>
            <a:fld id="{00000000-1234-1234-1234-123412341234}" type="slidenum">
              <a:rPr lang="en-US" smtClean="0"/>
              <a:pPr/>
              <a:t>22</a:t>
            </a:fld>
            <a:endParaRPr lang="en-US" dirty="0"/>
          </a:p>
        </p:txBody>
      </p:sp>
      <p:pic>
        <p:nvPicPr>
          <p:cNvPr id="5" name="Picture 4">
            <a:extLst>
              <a:ext uri="{FF2B5EF4-FFF2-40B4-BE49-F238E27FC236}">
                <a16:creationId xmlns:a16="http://schemas.microsoft.com/office/drawing/2014/main" id="{AE941C31-33BD-3954-1A0E-300DD02A6281}"/>
              </a:ext>
            </a:extLst>
          </p:cNvPr>
          <p:cNvPicPr>
            <a:picLocks noChangeAspect="1"/>
          </p:cNvPicPr>
          <p:nvPr/>
        </p:nvPicPr>
        <p:blipFill>
          <a:blip r:embed="rId2"/>
          <a:stretch>
            <a:fillRect/>
          </a:stretch>
        </p:blipFill>
        <p:spPr>
          <a:xfrm>
            <a:off x="987099" y="2469843"/>
            <a:ext cx="5597126" cy="3127090"/>
          </a:xfrm>
          <a:prstGeom prst="rect">
            <a:avLst/>
          </a:prstGeom>
        </p:spPr>
      </p:pic>
    </p:spTree>
    <p:extLst>
      <p:ext uri="{BB962C8B-B14F-4D97-AF65-F5344CB8AC3E}">
        <p14:creationId xmlns:p14="http://schemas.microsoft.com/office/powerpoint/2010/main" val="102200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A4A57-7638-E1A3-A4B6-701B98019759}"/>
              </a:ext>
            </a:extLst>
          </p:cNvPr>
          <p:cNvSpPr>
            <a:spLocks noGrp="1"/>
          </p:cNvSpPr>
          <p:nvPr>
            <p:ph type="title"/>
          </p:nvPr>
        </p:nvSpPr>
        <p:spPr/>
        <p:txBody>
          <a:bodyPr/>
          <a:lstStyle/>
          <a:p>
            <a:r>
              <a:rPr lang="en-US" dirty="0"/>
              <a:t>Container components</a:t>
            </a:r>
          </a:p>
        </p:txBody>
      </p:sp>
      <p:sp>
        <p:nvSpPr>
          <p:cNvPr id="3" name="Text Placeholder 2">
            <a:extLst>
              <a:ext uri="{FF2B5EF4-FFF2-40B4-BE49-F238E27FC236}">
                <a16:creationId xmlns:a16="http://schemas.microsoft.com/office/drawing/2014/main" id="{8AFD1438-D3D6-4F74-DF92-626FBFF69A21}"/>
              </a:ext>
            </a:extLst>
          </p:cNvPr>
          <p:cNvSpPr>
            <a:spLocks noGrp="1"/>
          </p:cNvSpPr>
          <p:nvPr>
            <p:ph type="body" idx="1"/>
          </p:nvPr>
        </p:nvSpPr>
        <p:spPr/>
        <p:txBody>
          <a:bodyPr/>
          <a:lstStyle/>
          <a:p>
            <a:pPr algn="just"/>
            <a:r>
              <a:rPr lang="en-US" dirty="0"/>
              <a:t>Don't couple data fetching with the component that renders the data.</a:t>
            </a:r>
          </a:p>
          <a:p>
            <a:pPr algn="just"/>
            <a:r>
              <a:rPr lang="en-US" dirty="0"/>
              <a:t>The container is responsible for fetching the data and passing it to its child component.</a:t>
            </a:r>
          </a:p>
          <a:p>
            <a:pPr algn="just"/>
            <a:r>
              <a:rPr lang="en-US" dirty="0"/>
              <a:t>It contains the component responsible for rendering the data.</a:t>
            </a:r>
          </a:p>
          <a:p>
            <a:pPr algn="just"/>
            <a:r>
              <a:rPr lang="en-US" dirty="0"/>
              <a:t>For example, a container could substitute its child component. Or a child component could be used in a different container.</a:t>
            </a:r>
          </a:p>
          <a:p>
            <a:endParaRPr lang="en-US" dirty="0"/>
          </a:p>
        </p:txBody>
      </p:sp>
      <p:sp>
        <p:nvSpPr>
          <p:cNvPr id="4" name="Slide Number Placeholder 3">
            <a:extLst>
              <a:ext uri="{FF2B5EF4-FFF2-40B4-BE49-F238E27FC236}">
                <a16:creationId xmlns:a16="http://schemas.microsoft.com/office/drawing/2014/main" id="{F2B540F2-A082-DA82-12A9-5376E4B48C02}"/>
              </a:ext>
            </a:extLst>
          </p:cNvPr>
          <p:cNvSpPr>
            <a:spLocks noGrp="1"/>
          </p:cNvSpPr>
          <p:nvPr>
            <p:ph type="sldNum" idx="12"/>
          </p:nvPr>
        </p:nvSpPr>
        <p:spPr/>
        <p:txBody>
          <a:bodyPr/>
          <a:lstStyle/>
          <a:p>
            <a:fld id="{00000000-1234-1234-1234-123412341234}" type="slidenum">
              <a:rPr lang="en-US" smtClean="0"/>
              <a:pPr/>
              <a:t>23</a:t>
            </a:fld>
            <a:endParaRPr lang="en-US" dirty="0"/>
          </a:p>
        </p:txBody>
      </p:sp>
    </p:spTree>
    <p:extLst>
      <p:ext uri="{BB962C8B-B14F-4D97-AF65-F5344CB8AC3E}">
        <p14:creationId xmlns:p14="http://schemas.microsoft.com/office/powerpoint/2010/main" val="3402787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5D51-75CF-D2F4-37C9-26F9855D4363}"/>
              </a:ext>
            </a:extLst>
          </p:cNvPr>
          <p:cNvSpPr>
            <a:spLocks noGrp="1"/>
          </p:cNvSpPr>
          <p:nvPr>
            <p:ph type="title"/>
          </p:nvPr>
        </p:nvSpPr>
        <p:spPr/>
        <p:txBody>
          <a:bodyPr/>
          <a:lstStyle/>
          <a:p>
            <a:r>
              <a:rPr lang="en-US" dirty="0"/>
              <a:t>Container components – cont’d</a:t>
            </a:r>
          </a:p>
        </p:txBody>
      </p:sp>
      <p:sp>
        <p:nvSpPr>
          <p:cNvPr id="4" name="Slide Number Placeholder 3">
            <a:extLst>
              <a:ext uri="{FF2B5EF4-FFF2-40B4-BE49-F238E27FC236}">
                <a16:creationId xmlns:a16="http://schemas.microsoft.com/office/drawing/2014/main" id="{5B4D3084-BE50-57BA-B327-3F23B6277554}"/>
              </a:ext>
            </a:extLst>
          </p:cNvPr>
          <p:cNvSpPr>
            <a:spLocks noGrp="1"/>
          </p:cNvSpPr>
          <p:nvPr>
            <p:ph type="sldNum" idx="12"/>
          </p:nvPr>
        </p:nvSpPr>
        <p:spPr/>
        <p:txBody>
          <a:bodyPr/>
          <a:lstStyle/>
          <a:p>
            <a:fld id="{00000000-1234-1234-1234-123412341234}" type="slidenum">
              <a:rPr lang="en-US" smtClean="0"/>
              <a:pPr/>
              <a:t>24</a:t>
            </a:fld>
            <a:endParaRPr lang="en-US" dirty="0"/>
          </a:p>
        </p:txBody>
      </p:sp>
      <p:pic>
        <p:nvPicPr>
          <p:cNvPr id="5" name="Picture 4">
            <a:extLst>
              <a:ext uri="{FF2B5EF4-FFF2-40B4-BE49-F238E27FC236}">
                <a16:creationId xmlns:a16="http://schemas.microsoft.com/office/drawing/2014/main" id="{1077471C-DEA8-4608-23D9-36656435B201}"/>
              </a:ext>
            </a:extLst>
          </p:cNvPr>
          <p:cNvPicPr>
            <a:picLocks noChangeAspect="1"/>
          </p:cNvPicPr>
          <p:nvPr/>
        </p:nvPicPr>
        <p:blipFill>
          <a:blip r:embed="rId2"/>
          <a:stretch>
            <a:fillRect/>
          </a:stretch>
        </p:blipFill>
        <p:spPr>
          <a:xfrm>
            <a:off x="838200" y="1535811"/>
            <a:ext cx="5337340" cy="4944889"/>
          </a:xfrm>
          <a:prstGeom prst="rect">
            <a:avLst/>
          </a:prstGeom>
        </p:spPr>
      </p:pic>
      <p:pic>
        <p:nvPicPr>
          <p:cNvPr id="6" name="Picture 5">
            <a:extLst>
              <a:ext uri="{FF2B5EF4-FFF2-40B4-BE49-F238E27FC236}">
                <a16:creationId xmlns:a16="http://schemas.microsoft.com/office/drawing/2014/main" id="{52D0B6A6-CFE7-AD93-8EB5-B37F627CBED3}"/>
              </a:ext>
            </a:extLst>
          </p:cNvPr>
          <p:cNvPicPr>
            <a:picLocks noChangeAspect="1"/>
          </p:cNvPicPr>
          <p:nvPr/>
        </p:nvPicPr>
        <p:blipFill>
          <a:blip r:embed="rId3"/>
          <a:stretch>
            <a:fillRect/>
          </a:stretch>
        </p:blipFill>
        <p:spPr>
          <a:xfrm>
            <a:off x="6496198" y="1535811"/>
            <a:ext cx="2995939" cy="1958510"/>
          </a:xfrm>
          <a:prstGeom prst="rect">
            <a:avLst/>
          </a:prstGeom>
        </p:spPr>
      </p:pic>
      <p:pic>
        <p:nvPicPr>
          <p:cNvPr id="7" name="Picture 6">
            <a:extLst>
              <a:ext uri="{FF2B5EF4-FFF2-40B4-BE49-F238E27FC236}">
                <a16:creationId xmlns:a16="http://schemas.microsoft.com/office/drawing/2014/main" id="{3A20DD41-741D-67C2-A6DD-F23B1B1E3337}"/>
              </a:ext>
            </a:extLst>
          </p:cNvPr>
          <p:cNvPicPr>
            <a:picLocks noChangeAspect="1"/>
          </p:cNvPicPr>
          <p:nvPr/>
        </p:nvPicPr>
        <p:blipFill>
          <a:blip r:embed="rId4"/>
          <a:stretch>
            <a:fillRect/>
          </a:stretch>
        </p:blipFill>
        <p:spPr>
          <a:xfrm>
            <a:off x="6459419" y="3711479"/>
            <a:ext cx="5121711" cy="2175669"/>
          </a:xfrm>
          <a:prstGeom prst="rect">
            <a:avLst/>
          </a:prstGeom>
        </p:spPr>
      </p:pic>
      <p:pic>
        <p:nvPicPr>
          <p:cNvPr id="8" name="Picture 7">
            <a:extLst>
              <a:ext uri="{FF2B5EF4-FFF2-40B4-BE49-F238E27FC236}">
                <a16:creationId xmlns:a16="http://schemas.microsoft.com/office/drawing/2014/main" id="{812A6793-A566-A552-00EA-CD857176155F}"/>
              </a:ext>
            </a:extLst>
          </p:cNvPr>
          <p:cNvPicPr>
            <a:picLocks noChangeAspect="1"/>
          </p:cNvPicPr>
          <p:nvPr/>
        </p:nvPicPr>
        <p:blipFill>
          <a:blip r:embed="rId5"/>
          <a:stretch>
            <a:fillRect/>
          </a:stretch>
        </p:blipFill>
        <p:spPr>
          <a:xfrm>
            <a:off x="9687057" y="1535810"/>
            <a:ext cx="2263336" cy="10745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09386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4E619-2217-D494-4155-5B86410CE925}"/>
              </a:ext>
            </a:extLst>
          </p:cNvPr>
          <p:cNvSpPr>
            <a:spLocks noGrp="1"/>
          </p:cNvSpPr>
          <p:nvPr>
            <p:ph type="title"/>
          </p:nvPr>
        </p:nvSpPr>
        <p:spPr/>
        <p:txBody>
          <a:bodyPr/>
          <a:lstStyle/>
          <a:p>
            <a:r>
              <a:rPr lang="en-US" dirty="0"/>
              <a:t>Providing and consuming context</a:t>
            </a:r>
          </a:p>
        </p:txBody>
      </p:sp>
      <p:sp>
        <p:nvSpPr>
          <p:cNvPr id="3" name="Text Placeholder 2">
            <a:extLst>
              <a:ext uri="{FF2B5EF4-FFF2-40B4-BE49-F238E27FC236}">
                <a16:creationId xmlns:a16="http://schemas.microsoft.com/office/drawing/2014/main" id="{EEA0D924-978E-8D7A-1E77-E2918512E21A}"/>
              </a:ext>
            </a:extLst>
          </p:cNvPr>
          <p:cNvSpPr>
            <a:spLocks noGrp="1"/>
          </p:cNvSpPr>
          <p:nvPr>
            <p:ph type="body" idx="1"/>
          </p:nvPr>
        </p:nvSpPr>
        <p:spPr/>
        <p:txBody>
          <a:bodyPr/>
          <a:lstStyle/>
          <a:p>
            <a:pPr algn="just"/>
            <a:r>
              <a:rPr lang="en-US" dirty="0"/>
              <a:t>In React, when using contexts: providers and consumers. </a:t>
            </a:r>
          </a:p>
          <a:p>
            <a:pPr lvl="1" algn="just"/>
            <a:r>
              <a:rPr lang="en-US" b="1" dirty="0"/>
              <a:t>A context provider </a:t>
            </a:r>
            <a:r>
              <a:rPr lang="en-US" dirty="0"/>
              <a:t>creates data and makes sure that it's available to any React components. </a:t>
            </a:r>
          </a:p>
          <a:p>
            <a:pPr lvl="1" algn="just"/>
            <a:r>
              <a:rPr lang="en-US" b="1" dirty="0"/>
              <a:t>A context consumer </a:t>
            </a:r>
            <a:r>
              <a:rPr lang="en-US" dirty="0"/>
              <a:t>is a component that uses this data within the context.</a:t>
            </a:r>
          </a:p>
          <a:p>
            <a:pPr algn="just"/>
            <a:r>
              <a:rPr lang="en-US" dirty="0"/>
              <a:t>Let's say that you have some application data that determines permissions for given application features. This data could be fetched from an API, or it could be hardcoded. In either case, the requirement is that you don't want to have to pass all of this permission data through the component tree.</a:t>
            </a:r>
          </a:p>
          <a:p>
            <a:endParaRPr lang="en-US" dirty="0"/>
          </a:p>
        </p:txBody>
      </p:sp>
      <p:sp>
        <p:nvSpPr>
          <p:cNvPr id="4" name="Slide Number Placeholder 3">
            <a:extLst>
              <a:ext uri="{FF2B5EF4-FFF2-40B4-BE49-F238E27FC236}">
                <a16:creationId xmlns:a16="http://schemas.microsoft.com/office/drawing/2014/main" id="{69E8FC3A-664B-D8F8-3CDB-0B7C9EAC05E6}"/>
              </a:ext>
            </a:extLst>
          </p:cNvPr>
          <p:cNvSpPr>
            <a:spLocks noGrp="1"/>
          </p:cNvSpPr>
          <p:nvPr>
            <p:ph type="sldNum" idx="12"/>
          </p:nvPr>
        </p:nvSpPr>
        <p:spPr/>
        <p:txBody>
          <a:bodyPr/>
          <a:lstStyle/>
          <a:p>
            <a:fld id="{00000000-1234-1234-1234-123412341234}" type="slidenum">
              <a:rPr lang="en-US" smtClean="0"/>
              <a:pPr/>
              <a:t>25</a:t>
            </a:fld>
            <a:endParaRPr lang="en-US" dirty="0"/>
          </a:p>
        </p:txBody>
      </p:sp>
    </p:spTree>
    <p:extLst>
      <p:ext uri="{BB962C8B-B14F-4D97-AF65-F5344CB8AC3E}">
        <p14:creationId xmlns:p14="http://schemas.microsoft.com/office/powerpoint/2010/main" val="2874999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C43F-0C3C-1D82-8873-E264C10D8C7B}"/>
              </a:ext>
            </a:extLst>
          </p:cNvPr>
          <p:cNvSpPr>
            <a:spLocks noGrp="1"/>
          </p:cNvSpPr>
          <p:nvPr>
            <p:ph type="title"/>
          </p:nvPr>
        </p:nvSpPr>
        <p:spPr/>
        <p:txBody>
          <a:bodyPr/>
          <a:lstStyle/>
          <a:p>
            <a:r>
              <a:rPr lang="en-US" dirty="0"/>
              <a:t>Context: an alternative to passing props</a:t>
            </a:r>
          </a:p>
        </p:txBody>
      </p:sp>
      <p:sp>
        <p:nvSpPr>
          <p:cNvPr id="3" name="Text Placeholder 2">
            <a:extLst>
              <a:ext uri="{FF2B5EF4-FFF2-40B4-BE49-F238E27FC236}">
                <a16:creationId xmlns:a16="http://schemas.microsoft.com/office/drawing/2014/main" id="{1C153766-39A7-638F-598D-30737D1D8A43}"/>
              </a:ext>
            </a:extLst>
          </p:cNvPr>
          <p:cNvSpPr>
            <a:spLocks noGrp="1"/>
          </p:cNvSpPr>
          <p:nvPr>
            <p:ph type="body" idx="1"/>
          </p:nvPr>
        </p:nvSpPr>
        <p:spPr>
          <a:xfrm>
            <a:off x="0" y="1627444"/>
            <a:ext cx="8504903" cy="4814445"/>
          </a:xfrm>
        </p:spPr>
        <p:txBody>
          <a:bodyPr/>
          <a:lstStyle/>
          <a:p>
            <a:r>
              <a:rPr lang="en-US" dirty="0"/>
              <a:t>Passing props can become verbose and inconvenient when you need to pass some prop deeply through the tree, or if many components need the same prop.</a:t>
            </a:r>
          </a:p>
          <a:p>
            <a:r>
              <a:rPr lang="en-US" dirty="0"/>
              <a:t>The nearest common ancestor could be far removed from the components that need data, and lifting state up that high can lead to a situation called “prop drilling”</a:t>
            </a:r>
          </a:p>
        </p:txBody>
      </p:sp>
      <p:sp>
        <p:nvSpPr>
          <p:cNvPr id="4" name="Slide Number Placeholder 3">
            <a:extLst>
              <a:ext uri="{FF2B5EF4-FFF2-40B4-BE49-F238E27FC236}">
                <a16:creationId xmlns:a16="http://schemas.microsoft.com/office/drawing/2014/main" id="{B57697D4-002C-E982-2EF4-16DBB053EACD}"/>
              </a:ext>
            </a:extLst>
          </p:cNvPr>
          <p:cNvSpPr>
            <a:spLocks noGrp="1"/>
          </p:cNvSpPr>
          <p:nvPr>
            <p:ph type="sldNum" idx="12"/>
          </p:nvPr>
        </p:nvSpPr>
        <p:spPr/>
        <p:txBody>
          <a:bodyPr/>
          <a:lstStyle/>
          <a:p>
            <a:fld id="{00000000-1234-1234-1234-123412341234}" type="slidenum">
              <a:rPr lang="en-US" smtClean="0"/>
              <a:pPr/>
              <a:t>26</a:t>
            </a:fld>
            <a:endParaRPr lang="en-US" dirty="0"/>
          </a:p>
        </p:txBody>
      </p:sp>
      <p:pic>
        <p:nvPicPr>
          <p:cNvPr id="6" name="Picture 5">
            <a:extLst>
              <a:ext uri="{FF2B5EF4-FFF2-40B4-BE49-F238E27FC236}">
                <a16:creationId xmlns:a16="http://schemas.microsoft.com/office/drawing/2014/main" id="{9C251BA7-CB58-F575-3CC6-E507E809F583}"/>
              </a:ext>
            </a:extLst>
          </p:cNvPr>
          <p:cNvPicPr>
            <a:picLocks noChangeAspect="1"/>
          </p:cNvPicPr>
          <p:nvPr/>
        </p:nvPicPr>
        <p:blipFill>
          <a:blip r:embed="rId2"/>
          <a:stretch>
            <a:fillRect/>
          </a:stretch>
        </p:blipFill>
        <p:spPr>
          <a:xfrm>
            <a:off x="8933995" y="3350524"/>
            <a:ext cx="3258005" cy="2848373"/>
          </a:xfrm>
          <a:prstGeom prst="rect">
            <a:avLst/>
          </a:prstGeom>
        </p:spPr>
      </p:pic>
      <p:pic>
        <p:nvPicPr>
          <p:cNvPr id="8" name="Picture 7">
            <a:extLst>
              <a:ext uri="{FF2B5EF4-FFF2-40B4-BE49-F238E27FC236}">
                <a16:creationId xmlns:a16="http://schemas.microsoft.com/office/drawing/2014/main" id="{97450B18-F430-0EAD-B4C5-3A03E6AF217E}"/>
              </a:ext>
            </a:extLst>
          </p:cNvPr>
          <p:cNvPicPr>
            <a:picLocks noChangeAspect="1"/>
          </p:cNvPicPr>
          <p:nvPr/>
        </p:nvPicPr>
        <p:blipFill>
          <a:blip r:embed="rId3"/>
          <a:stretch>
            <a:fillRect/>
          </a:stretch>
        </p:blipFill>
        <p:spPr>
          <a:xfrm>
            <a:off x="9483932" y="1627444"/>
            <a:ext cx="1905266" cy="1609950"/>
          </a:xfrm>
          <a:prstGeom prst="rect">
            <a:avLst/>
          </a:prstGeom>
        </p:spPr>
      </p:pic>
    </p:spTree>
    <p:extLst>
      <p:ext uri="{BB962C8B-B14F-4D97-AF65-F5344CB8AC3E}">
        <p14:creationId xmlns:p14="http://schemas.microsoft.com/office/powerpoint/2010/main" val="3323786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90D3-BAB2-DC32-443D-F42891097A71}"/>
              </a:ext>
            </a:extLst>
          </p:cNvPr>
          <p:cNvSpPr>
            <a:spLocks noGrp="1"/>
          </p:cNvSpPr>
          <p:nvPr>
            <p:ph type="title"/>
          </p:nvPr>
        </p:nvSpPr>
        <p:spPr/>
        <p:txBody>
          <a:bodyPr>
            <a:normAutofit fontScale="90000"/>
          </a:bodyPr>
          <a:lstStyle/>
          <a:p>
            <a:r>
              <a:rPr lang="en-US" dirty="0"/>
              <a:t>Context: an alternative to passing props (cont.)</a:t>
            </a:r>
          </a:p>
        </p:txBody>
      </p:sp>
      <p:sp>
        <p:nvSpPr>
          <p:cNvPr id="3" name="Text Placeholder 2">
            <a:extLst>
              <a:ext uri="{FF2B5EF4-FFF2-40B4-BE49-F238E27FC236}">
                <a16:creationId xmlns:a16="http://schemas.microsoft.com/office/drawing/2014/main" id="{BED22F74-F708-53CB-2165-96DCFBC72712}"/>
              </a:ext>
            </a:extLst>
          </p:cNvPr>
          <p:cNvSpPr>
            <a:spLocks noGrp="1"/>
          </p:cNvSpPr>
          <p:nvPr>
            <p:ph type="body" idx="1"/>
          </p:nvPr>
        </p:nvSpPr>
        <p:spPr>
          <a:xfrm>
            <a:off x="1" y="1627444"/>
            <a:ext cx="6361470" cy="4814445"/>
          </a:xfrm>
        </p:spPr>
        <p:txBody>
          <a:bodyPr/>
          <a:lstStyle/>
          <a:p>
            <a:r>
              <a:rPr lang="en-US" dirty="0"/>
              <a:t>Context lets a parent component provide data to the entire tree below it. </a:t>
            </a:r>
          </a:p>
          <a:p>
            <a:r>
              <a:rPr lang="en-US" dirty="0"/>
              <a:t>There are three steps for using context:</a:t>
            </a:r>
          </a:p>
          <a:p>
            <a:pPr lvl="1"/>
            <a:r>
              <a:rPr lang="en-US" dirty="0"/>
              <a:t>Create a context. </a:t>
            </a:r>
          </a:p>
          <a:p>
            <a:pPr lvl="1"/>
            <a:r>
              <a:rPr lang="en-US" dirty="0"/>
              <a:t>Use that context from the component that needs the data. </a:t>
            </a:r>
          </a:p>
          <a:p>
            <a:pPr lvl="1"/>
            <a:r>
              <a:rPr lang="en-US" dirty="0"/>
              <a:t>Provide that context from the component that specifies the data.</a:t>
            </a:r>
          </a:p>
          <a:p>
            <a:endParaRPr lang="en-US" dirty="0"/>
          </a:p>
        </p:txBody>
      </p:sp>
      <p:sp>
        <p:nvSpPr>
          <p:cNvPr id="4" name="Slide Number Placeholder 3">
            <a:extLst>
              <a:ext uri="{FF2B5EF4-FFF2-40B4-BE49-F238E27FC236}">
                <a16:creationId xmlns:a16="http://schemas.microsoft.com/office/drawing/2014/main" id="{BA95D1B5-34A5-E84B-5205-056A2B813749}"/>
              </a:ext>
            </a:extLst>
          </p:cNvPr>
          <p:cNvSpPr>
            <a:spLocks noGrp="1"/>
          </p:cNvSpPr>
          <p:nvPr>
            <p:ph type="sldNum" idx="12"/>
          </p:nvPr>
        </p:nvSpPr>
        <p:spPr/>
        <p:txBody>
          <a:bodyPr/>
          <a:lstStyle/>
          <a:p>
            <a:fld id="{00000000-1234-1234-1234-123412341234}" type="slidenum">
              <a:rPr lang="en-US" smtClean="0"/>
              <a:pPr/>
              <a:t>27</a:t>
            </a:fld>
            <a:endParaRPr lang="en-US" dirty="0"/>
          </a:p>
        </p:txBody>
      </p:sp>
      <p:pic>
        <p:nvPicPr>
          <p:cNvPr id="6" name="Picture 5">
            <a:extLst>
              <a:ext uri="{FF2B5EF4-FFF2-40B4-BE49-F238E27FC236}">
                <a16:creationId xmlns:a16="http://schemas.microsoft.com/office/drawing/2014/main" id="{6A0469BE-B1A3-4A43-049D-8A3E73E1EDA7}"/>
              </a:ext>
            </a:extLst>
          </p:cNvPr>
          <p:cNvPicPr>
            <a:picLocks noChangeAspect="1"/>
          </p:cNvPicPr>
          <p:nvPr/>
        </p:nvPicPr>
        <p:blipFill>
          <a:blip r:embed="rId2"/>
          <a:stretch>
            <a:fillRect/>
          </a:stretch>
        </p:blipFill>
        <p:spPr>
          <a:xfrm>
            <a:off x="6602573" y="1627444"/>
            <a:ext cx="5388077" cy="2548313"/>
          </a:xfrm>
          <a:prstGeom prst="rect">
            <a:avLst/>
          </a:prstGeom>
        </p:spPr>
      </p:pic>
    </p:spTree>
    <p:extLst>
      <p:ext uri="{BB962C8B-B14F-4D97-AF65-F5344CB8AC3E}">
        <p14:creationId xmlns:p14="http://schemas.microsoft.com/office/powerpoint/2010/main" val="1651369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normAutofit/>
          </a:bodyPr>
          <a:lstStyle/>
          <a:p>
            <a:pPr marL="3175" indent="0">
              <a:lnSpc>
                <a:spcPct val="120000"/>
              </a:lnSpc>
              <a:buNone/>
            </a:pPr>
            <a:r>
              <a:rPr lang="en-US" dirty="0"/>
              <a:t>Concepts were introduced:</a:t>
            </a:r>
          </a:p>
          <a:p>
            <a:r>
              <a:rPr lang="en-US"/>
              <a:t>State </a:t>
            </a:r>
            <a:r>
              <a:rPr lang="en-US" dirty="0"/>
              <a:t>in Class/Function Components</a:t>
            </a:r>
          </a:p>
          <a:p>
            <a:r>
              <a:rPr lang="en-US" dirty="0"/>
              <a:t>Passing Property Values</a:t>
            </a:r>
          </a:p>
          <a:p>
            <a:r>
              <a:rPr lang="en-US" dirty="0"/>
              <a:t>Context: an alternative to passing props</a:t>
            </a:r>
          </a:p>
          <a:p>
            <a:pPr marL="3175" indent="0">
              <a:buNone/>
            </a:pPr>
            <a:endParaRPr lang="en-US" dirty="0"/>
          </a:p>
          <a:p>
            <a:pPr marL="3175" indent="0">
              <a:lnSpc>
                <a:spcPct val="120000"/>
              </a:lnSpc>
              <a:buNone/>
            </a:pPr>
            <a:endParaRPr lang="en-US" dirty="0"/>
          </a:p>
          <a:p>
            <a:pPr>
              <a:lnSpc>
                <a:spcPct val="120000"/>
              </a:lnSpc>
            </a:pP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2C39B-2F9C-C9E1-EE57-9D9A2FBDC7B1}"/>
              </a:ext>
            </a:extLst>
          </p:cNvPr>
          <p:cNvSpPr>
            <a:spLocks noGrp="1"/>
          </p:cNvSpPr>
          <p:nvPr>
            <p:ph type="title"/>
          </p:nvPr>
        </p:nvSpPr>
        <p:spPr/>
        <p:txBody>
          <a:bodyPr/>
          <a:lstStyle/>
          <a:p>
            <a:r>
              <a:rPr lang="en-US" dirty="0"/>
              <a:t>State</a:t>
            </a:r>
          </a:p>
        </p:txBody>
      </p:sp>
      <p:sp>
        <p:nvSpPr>
          <p:cNvPr id="3" name="Text Placeholder 2">
            <a:extLst>
              <a:ext uri="{FF2B5EF4-FFF2-40B4-BE49-F238E27FC236}">
                <a16:creationId xmlns:a16="http://schemas.microsoft.com/office/drawing/2014/main" id="{A88022D5-37C9-5B3B-2EF4-300337672CA5}"/>
              </a:ext>
            </a:extLst>
          </p:cNvPr>
          <p:cNvSpPr>
            <a:spLocks noGrp="1"/>
          </p:cNvSpPr>
          <p:nvPr>
            <p:ph type="body" idx="1"/>
          </p:nvPr>
        </p:nvSpPr>
        <p:spPr/>
        <p:txBody>
          <a:bodyPr/>
          <a:lstStyle/>
          <a:p>
            <a:pPr>
              <a:lnSpc>
                <a:spcPct val="130000"/>
              </a:lnSpc>
            </a:pPr>
            <a:r>
              <a:rPr lang="en-US" sz="2800" dirty="0"/>
              <a:t>Each component can store its own local information in its “state”</a:t>
            </a:r>
          </a:p>
          <a:p>
            <a:pPr>
              <a:lnSpc>
                <a:spcPct val="130000"/>
              </a:lnSpc>
            </a:pPr>
            <a:r>
              <a:rPr lang="en-US" sz="2800" dirty="0"/>
              <a:t>Private and fully controlled by the component</a:t>
            </a:r>
          </a:p>
          <a:p>
            <a:pPr>
              <a:lnSpc>
                <a:spcPct val="130000"/>
              </a:lnSpc>
            </a:pPr>
            <a:r>
              <a:rPr lang="en-US" sz="2800" dirty="0"/>
              <a:t>Can be passed as props to children</a:t>
            </a:r>
            <a:endParaRPr lang="en-US" dirty="0"/>
          </a:p>
        </p:txBody>
      </p:sp>
      <p:sp>
        <p:nvSpPr>
          <p:cNvPr id="4" name="Slide Number Placeholder 3">
            <a:extLst>
              <a:ext uri="{FF2B5EF4-FFF2-40B4-BE49-F238E27FC236}">
                <a16:creationId xmlns:a16="http://schemas.microsoft.com/office/drawing/2014/main" id="{FFF71648-1CE1-A890-70ED-E89C6EF57539}"/>
              </a:ext>
            </a:extLst>
          </p:cNvPr>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2202543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in Class Components</a:t>
            </a:r>
          </a:p>
        </p:txBody>
      </p:sp>
      <p:sp>
        <p:nvSpPr>
          <p:cNvPr id="3" name="Text Placeholder 2"/>
          <p:cNvSpPr>
            <a:spLocks noGrp="1"/>
          </p:cNvSpPr>
          <p:nvPr>
            <p:ph type="body" idx="1"/>
          </p:nvPr>
        </p:nvSpPr>
        <p:spPr>
          <a:xfrm>
            <a:off x="1" y="1627444"/>
            <a:ext cx="4925960" cy="4814445"/>
          </a:xfrm>
        </p:spPr>
        <p:txBody>
          <a:bodyPr/>
          <a:lstStyle/>
          <a:p>
            <a:r>
              <a:rPr lang="en-US" dirty="0"/>
              <a:t>State declared within the constructor</a:t>
            </a:r>
          </a:p>
          <a:p>
            <a:r>
              <a:rPr lang="en-US" dirty="0"/>
              <a:t>State should only be modified  using </a:t>
            </a:r>
            <a:r>
              <a:rPr lang="en-US" dirty="0" err="1"/>
              <a:t>setState</a:t>
            </a:r>
            <a:r>
              <a:rPr lang="en-US" dirty="0"/>
              <a:t>()</a:t>
            </a:r>
          </a:p>
          <a:p>
            <a:r>
              <a:rPr lang="en-US" dirty="0"/>
              <a:t>Never do the following:</a:t>
            </a:r>
          </a:p>
          <a:p>
            <a:pPr marL="3175" indent="0">
              <a:buNone/>
            </a:pPr>
            <a:r>
              <a:rPr lang="en-US" sz="2000" dirty="0" err="1"/>
              <a:t>this.state.count</a:t>
            </a:r>
            <a:r>
              <a:rPr lang="en-US" sz="2000" dirty="0"/>
              <a:t> = </a:t>
            </a:r>
            <a:r>
              <a:rPr lang="en-US" sz="2000" dirty="0" err="1"/>
              <a:t>this.state.count</a:t>
            </a:r>
            <a:r>
              <a:rPr lang="en-US" sz="2000" dirty="0"/>
              <a:t> +1 ;</a:t>
            </a:r>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pic>
        <p:nvPicPr>
          <p:cNvPr id="8" name="Picture 7">
            <a:extLst>
              <a:ext uri="{FF2B5EF4-FFF2-40B4-BE49-F238E27FC236}">
                <a16:creationId xmlns:a16="http://schemas.microsoft.com/office/drawing/2014/main" id="{B141A258-D228-69DE-EA15-4BB7B0A69325}"/>
              </a:ext>
            </a:extLst>
          </p:cNvPr>
          <p:cNvPicPr>
            <a:picLocks noChangeAspect="1"/>
          </p:cNvPicPr>
          <p:nvPr/>
        </p:nvPicPr>
        <p:blipFill>
          <a:blip r:embed="rId2"/>
          <a:stretch>
            <a:fillRect/>
          </a:stretch>
        </p:blipFill>
        <p:spPr>
          <a:xfrm>
            <a:off x="5171869" y="1791513"/>
            <a:ext cx="6818782" cy="41864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45739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in Function component</a:t>
            </a:r>
          </a:p>
        </p:txBody>
      </p:sp>
      <p:sp>
        <p:nvSpPr>
          <p:cNvPr id="3" name="Text Placeholder 2"/>
          <p:cNvSpPr>
            <a:spLocks noGrp="1"/>
          </p:cNvSpPr>
          <p:nvPr>
            <p:ph type="body" idx="1"/>
          </p:nvPr>
        </p:nvSpPr>
        <p:spPr>
          <a:xfrm>
            <a:off x="0" y="1627444"/>
            <a:ext cx="9438968" cy="4814445"/>
          </a:xfrm>
        </p:spPr>
        <p:txBody>
          <a:bodyPr/>
          <a:lstStyle/>
          <a:p>
            <a:r>
              <a:rPr lang="en-US" dirty="0" err="1"/>
              <a:t>useState</a:t>
            </a:r>
            <a:r>
              <a:rPr lang="en-US" dirty="0"/>
              <a:t>() allows you to use state in functional components : import React, { </a:t>
            </a:r>
            <a:r>
              <a:rPr lang="en-US" dirty="0" err="1"/>
              <a:t>useState</a:t>
            </a:r>
            <a:r>
              <a:rPr lang="en-US" dirty="0"/>
              <a:t> } from 'react’;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pic>
        <p:nvPicPr>
          <p:cNvPr id="6" name="Picture 5">
            <a:extLst>
              <a:ext uri="{FF2B5EF4-FFF2-40B4-BE49-F238E27FC236}">
                <a16:creationId xmlns:a16="http://schemas.microsoft.com/office/drawing/2014/main" id="{A425B522-D4AB-404A-8CF2-3868B9B38862}"/>
              </a:ext>
            </a:extLst>
          </p:cNvPr>
          <p:cNvPicPr>
            <a:picLocks noChangeAspect="1"/>
          </p:cNvPicPr>
          <p:nvPr/>
        </p:nvPicPr>
        <p:blipFill>
          <a:blip r:embed="rId2"/>
          <a:stretch>
            <a:fillRect/>
          </a:stretch>
        </p:blipFill>
        <p:spPr>
          <a:xfrm>
            <a:off x="6455476" y="2608865"/>
            <a:ext cx="4629796" cy="311511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96525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8FD0-6D36-ED1C-C6F8-31D3239EC4C3}"/>
              </a:ext>
            </a:extLst>
          </p:cNvPr>
          <p:cNvSpPr>
            <a:spLocks noGrp="1"/>
          </p:cNvSpPr>
          <p:nvPr>
            <p:ph type="title"/>
          </p:nvPr>
        </p:nvSpPr>
        <p:spPr/>
        <p:txBody>
          <a:bodyPr>
            <a:normAutofit/>
          </a:bodyPr>
          <a:lstStyle/>
          <a:p>
            <a:r>
              <a:rPr lang="en-US" b="1" i="0" dirty="0">
                <a:solidFill>
                  <a:srgbClr val="23272F"/>
                </a:solidFill>
                <a:effectLst/>
                <a:latin typeface="Optimistic Display"/>
              </a:rPr>
              <a:t>Reacting to Input with State</a:t>
            </a:r>
            <a:endParaRPr lang="en-US" dirty="0"/>
          </a:p>
        </p:txBody>
      </p:sp>
      <p:sp>
        <p:nvSpPr>
          <p:cNvPr id="3" name="Text Placeholder 2">
            <a:extLst>
              <a:ext uri="{FF2B5EF4-FFF2-40B4-BE49-F238E27FC236}">
                <a16:creationId xmlns:a16="http://schemas.microsoft.com/office/drawing/2014/main" id="{6EA643F2-4126-0885-41BF-501B80612FE6}"/>
              </a:ext>
            </a:extLst>
          </p:cNvPr>
          <p:cNvSpPr>
            <a:spLocks noGrp="1"/>
          </p:cNvSpPr>
          <p:nvPr>
            <p:ph type="body" idx="1"/>
          </p:nvPr>
        </p:nvSpPr>
        <p:spPr/>
        <p:txBody>
          <a:bodyPr/>
          <a:lstStyle/>
          <a:p>
            <a:r>
              <a:rPr lang="en-US" b="0" i="0" dirty="0">
                <a:solidFill>
                  <a:srgbClr val="23272F"/>
                </a:solidFill>
                <a:effectLst/>
                <a:latin typeface="+mj-lt"/>
              </a:rPr>
              <a:t>React provides a declarative way to manipulate the UI. Instead of manipulating individual pieces of the UI directly, you describe the different states that your component can be in, and switch between them in response to the user input. This is similar to how designers think about the UI.</a:t>
            </a:r>
          </a:p>
          <a:p>
            <a:pPr lvl="1"/>
            <a:r>
              <a:rPr lang="en-US" i="0" dirty="0">
                <a:solidFill>
                  <a:srgbClr val="23272F"/>
                </a:solidFill>
                <a:effectLst/>
                <a:latin typeface="+mj-lt"/>
              </a:rPr>
              <a:t>How declarative UI compares to imperative</a:t>
            </a:r>
          </a:p>
          <a:p>
            <a:pPr lvl="1"/>
            <a:r>
              <a:rPr lang="en-US" b="0" i="0" dirty="0">
                <a:solidFill>
                  <a:srgbClr val="23272F"/>
                </a:solidFill>
                <a:effectLst/>
                <a:latin typeface="+mj-lt"/>
              </a:rPr>
              <a:t>Thinking about UI declaratively </a:t>
            </a:r>
          </a:p>
          <a:p>
            <a:pPr lvl="1"/>
            <a:endParaRPr lang="en-US" b="0" i="0" dirty="0">
              <a:solidFill>
                <a:srgbClr val="23272F"/>
              </a:solidFill>
              <a:effectLst/>
              <a:latin typeface="+mj-lt"/>
            </a:endParaRPr>
          </a:p>
          <a:p>
            <a:endParaRPr lang="en-US" dirty="0">
              <a:latin typeface="+mj-lt"/>
            </a:endParaRPr>
          </a:p>
        </p:txBody>
      </p:sp>
      <p:sp>
        <p:nvSpPr>
          <p:cNvPr id="4" name="Slide Number Placeholder 3">
            <a:extLst>
              <a:ext uri="{FF2B5EF4-FFF2-40B4-BE49-F238E27FC236}">
                <a16:creationId xmlns:a16="http://schemas.microsoft.com/office/drawing/2014/main" id="{3C159CC2-0F94-93F4-CAA0-DEF95A2533CB}"/>
              </a:ext>
            </a:extLst>
          </p:cNvPr>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285984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AEF01-3F4C-0ABD-1F1C-2B25ECCBA44B}"/>
              </a:ext>
            </a:extLst>
          </p:cNvPr>
          <p:cNvSpPr>
            <a:spLocks noGrp="1"/>
          </p:cNvSpPr>
          <p:nvPr>
            <p:ph type="title"/>
          </p:nvPr>
        </p:nvSpPr>
        <p:spPr/>
        <p:txBody>
          <a:bodyPr>
            <a:normAutofit/>
          </a:bodyPr>
          <a:lstStyle/>
          <a:p>
            <a:r>
              <a:rPr lang="en-US" dirty="0"/>
              <a:t>How declarative UI compares to imperative </a:t>
            </a:r>
          </a:p>
        </p:txBody>
      </p:sp>
      <p:sp>
        <p:nvSpPr>
          <p:cNvPr id="3" name="Text Placeholder 2">
            <a:extLst>
              <a:ext uri="{FF2B5EF4-FFF2-40B4-BE49-F238E27FC236}">
                <a16:creationId xmlns:a16="http://schemas.microsoft.com/office/drawing/2014/main" id="{DB0D19EC-D6D2-B440-A50E-17E945218785}"/>
              </a:ext>
            </a:extLst>
          </p:cNvPr>
          <p:cNvSpPr>
            <a:spLocks noGrp="1"/>
          </p:cNvSpPr>
          <p:nvPr>
            <p:ph type="body" idx="1"/>
          </p:nvPr>
        </p:nvSpPr>
        <p:spPr/>
        <p:txBody>
          <a:bodyPr>
            <a:normAutofit fontScale="92500" lnSpcReduction="20000"/>
          </a:bodyPr>
          <a:lstStyle/>
          <a:p>
            <a:r>
              <a:rPr lang="en-US" dirty="0"/>
              <a:t>When you design UI interactions, you probably think about how the UI changes in response to user actions. Consider a form that lets the user submit an answer:</a:t>
            </a:r>
          </a:p>
          <a:p>
            <a:pPr lvl="1"/>
            <a:r>
              <a:rPr lang="en-US" dirty="0"/>
              <a:t>When you type something into the form, the “Submit” button becomes enabled.</a:t>
            </a:r>
          </a:p>
          <a:p>
            <a:pPr lvl="1"/>
            <a:r>
              <a:rPr lang="en-US" dirty="0"/>
              <a:t>When you press “Submit”, both the form and the button become disabled, and a spinner appears.</a:t>
            </a:r>
          </a:p>
          <a:p>
            <a:pPr lvl="1"/>
            <a:r>
              <a:rPr lang="en-US" dirty="0"/>
              <a:t>If the network request succeeds, the form gets hidden, and the “Thank you” message appears.</a:t>
            </a:r>
          </a:p>
          <a:p>
            <a:pPr lvl="1"/>
            <a:r>
              <a:rPr lang="en-US" dirty="0"/>
              <a:t>If the network request fails, an error message appears, and the form becomes enabled again.</a:t>
            </a:r>
          </a:p>
          <a:p>
            <a:r>
              <a:rPr lang="en-US" dirty="0"/>
              <a:t>In imperative programming, the above corresponds directly to how you implement interaction. You have to write the exact instructions to manipulate the UI depending on what just happened. </a:t>
            </a:r>
          </a:p>
        </p:txBody>
      </p:sp>
      <p:sp>
        <p:nvSpPr>
          <p:cNvPr id="4" name="Slide Number Placeholder 3">
            <a:extLst>
              <a:ext uri="{FF2B5EF4-FFF2-40B4-BE49-F238E27FC236}">
                <a16:creationId xmlns:a16="http://schemas.microsoft.com/office/drawing/2014/main" id="{B30CCDDE-8BF5-E234-14BF-12551C90CF86}"/>
              </a:ext>
            </a:extLst>
          </p:cNvPr>
          <p:cNvSpPr>
            <a:spLocks noGrp="1"/>
          </p:cNvSpPr>
          <p:nvPr>
            <p:ph type="sldNum" idx="12"/>
          </p:nvPr>
        </p:nvSpPr>
        <p:spPr/>
        <p:txBody>
          <a:body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171643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12C4-6836-77C8-6F62-806080B57C08}"/>
              </a:ext>
            </a:extLst>
          </p:cNvPr>
          <p:cNvSpPr>
            <a:spLocks noGrp="1"/>
          </p:cNvSpPr>
          <p:nvPr>
            <p:ph type="title"/>
          </p:nvPr>
        </p:nvSpPr>
        <p:spPr/>
        <p:txBody>
          <a:bodyPr>
            <a:normAutofit/>
          </a:bodyPr>
          <a:lstStyle/>
          <a:p>
            <a:r>
              <a:rPr lang="en-US" b="1" i="0" dirty="0">
                <a:solidFill>
                  <a:srgbClr val="23272F"/>
                </a:solidFill>
                <a:effectLst/>
                <a:latin typeface="Optimistic Display"/>
              </a:rPr>
              <a:t>Thinking about UI declaratively </a:t>
            </a:r>
            <a:endParaRPr lang="en-US" dirty="0"/>
          </a:p>
        </p:txBody>
      </p:sp>
      <p:sp>
        <p:nvSpPr>
          <p:cNvPr id="3" name="Text Placeholder 2">
            <a:extLst>
              <a:ext uri="{FF2B5EF4-FFF2-40B4-BE49-F238E27FC236}">
                <a16:creationId xmlns:a16="http://schemas.microsoft.com/office/drawing/2014/main" id="{941B31B3-6142-3484-9A57-9ADB00642DE0}"/>
              </a:ext>
            </a:extLst>
          </p:cNvPr>
          <p:cNvSpPr>
            <a:spLocks noGrp="1"/>
          </p:cNvSpPr>
          <p:nvPr>
            <p:ph type="body" idx="1"/>
          </p:nvPr>
        </p:nvSpPr>
        <p:spPr/>
        <p:txBody>
          <a:bodyPr>
            <a:normAutofit/>
          </a:bodyPr>
          <a:lstStyle/>
          <a:p>
            <a:r>
              <a:rPr lang="en-US" dirty="0"/>
              <a:t>You’ve seen how to implement a form imperatively above. To better understand how to think in React, you’ll walk through reimplementing this UI in React below:</a:t>
            </a:r>
          </a:p>
          <a:p>
            <a:pPr marL="854075" lvl="1" indent="-514350">
              <a:buFont typeface="+mj-lt"/>
              <a:buAutoNum type="arabicPeriod"/>
            </a:pPr>
            <a:r>
              <a:rPr lang="en-US" dirty="0"/>
              <a:t>Identify your component’s different visual states</a:t>
            </a:r>
          </a:p>
          <a:p>
            <a:pPr marL="854075" lvl="1" indent="-514350">
              <a:buFont typeface="+mj-lt"/>
              <a:buAutoNum type="arabicPeriod"/>
            </a:pPr>
            <a:r>
              <a:rPr lang="en-US" dirty="0"/>
              <a:t>Determine what triggers those state changes</a:t>
            </a:r>
          </a:p>
          <a:p>
            <a:pPr marL="854075" lvl="1" indent="-514350">
              <a:buFont typeface="+mj-lt"/>
              <a:buAutoNum type="arabicPeriod"/>
            </a:pPr>
            <a:r>
              <a:rPr lang="en-US" dirty="0"/>
              <a:t>Represent the state in memory using </a:t>
            </a:r>
            <a:r>
              <a:rPr lang="en-US" dirty="0" err="1"/>
              <a:t>useState</a:t>
            </a:r>
            <a:endParaRPr lang="en-US" dirty="0"/>
          </a:p>
          <a:p>
            <a:pPr marL="854075" lvl="1" indent="-514350">
              <a:buFont typeface="+mj-lt"/>
              <a:buAutoNum type="arabicPeriod"/>
            </a:pPr>
            <a:r>
              <a:rPr lang="en-US" dirty="0"/>
              <a:t>Remove any non-essential state variables</a:t>
            </a:r>
          </a:p>
          <a:p>
            <a:pPr marL="854075" lvl="1" indent="-514350">
              <a:buFont typeface="+mj-lt"/>
              <a:buAutoNum type="arabicPeriod"/>
            </a:pPr>
            <a:r>
              <a:rPr lang="en-US" dirty="0"/>
              <a:t>Connect the event handlers to set the state</a:t>
            </a:r>
          </a:p>
        </p:txBody>
      </p:sp>
      <p:sp>
        <p:nvSpPr>
          <p:cNvPr id="4" name="Slide Number Placeholder 3">
            <a:extLst>
              <a:ext uri="{FF2B5EF4-FFF2-40B4-BE49-F238E27FC236}">
                <a16:creationId xmlns:a16="http://schemas.microsoft.com/office/drawing/2014/main" id="{2A1F7819-C981-633A-BABD-E6745BB81C71}"/>
              </a:ext>
            </a:extLst>
          </p:cNvPr>
          <p:cNvSpPr>
            <a:spLocks noGrp="1"/>
          </p:cNvSpPr>
          <p:nvPr>
            <p:ph type="sldNum" idx="12"/>
          </p:nvPr>
        </p:nvSpPr>
        <p:spPr/>
        <p:txBody>
          <a:body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3354702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8FC95-2172-A0EA-FEEA-24C72987744C}"/>
              </a:ext>
            </a:extLst>
          </p:cNvPr>
          <p:cNvSpPr>
            <a:spLocks noGrp="1"/>
          </p:cNvSpPr>
          <p:nvPr>
            <p:ph type="title"/>
          </p:nvPr>
        </p:nvSpPr>
        <p:spPr/>
        <p:txBody>
          <a:bodyPr>
            <a:normAutofit/>
          </a:bodyPr>
          <a:lstStyle/>
          <a:p>
            <a:r>
              <a:rPr lang="en-US" b="1" i="0" dirty="0">
                <a:solidFill>
                  <a:srgbClr val="23272F"/>
                </a:solidFill>
                <a:effectLst/>
                <a:latin typeface="Optimistic Display"/>
              </a:rPr>
              <a:t>Choosing the State Structure</a:t>
            </a:r>
            <a:endParaRPr lang="en-US" dirty="0"/>
          </a:p>
        </p:txBody>
      </p:sp>
      <p:sp>
        <p:nvSpPr>
          <p:cNvPr id="3" name="Text Placeholder 2">
            <a:extLst>
              <a:ext uri="{FF2B5EF4-FFF2-40B4-BE49-F238E27FC236}">
                <a16:creationId xmlns:a16="http://schemas.microsoft.com/office/drawing/2014/main" id="{262447E2-E50F-129E-862C-213697FDB5A0}"/>
              </a:ext>
            </a:extLst>
          </p:cNvPr>
          <p:cNvSpPr>
            <a:spLocks noGrp="1"/>
          </p:cNvSpPr>
          <p:nvPr>
            <p:ph type="body" idx="1"/>
          </p:nvPr>
        </p:nvSpPr>
        <p:spPr/>
        <p:txBody>
          <a:bodyPr/>
          <a:lstStyle/>
          <a:p>
            <a:r>
              <a:rPr lang="en-US" b="0" i="0" dirty="0">
                <a:solidFill>
                  <a:srgbClr val="23272F"/>
                </a:solidFill>
                <a:effectLst/>
                <a:latin typeface="+mj-lt"/>
              </a:rPr>
              <a:t>Structuring state well can make a difference between a component that is pleasant to modify and debug, and one that is a constant source of bugs. Here are some tips you should consider when structuring state:</a:t>
            </a:r>
          </a:p>
          <a:p>
            <a:pPr lvl="1"/>
            <a:r>
              <a:rPr lang="en-US" dirty="0"/>
              <a:t>Principles for structuring state </a:t>
            </a:r>
          </a:p>
          <a:p>
            <a:pPr lvl="1"/>
            <a:r>
              <a:rPr lang="en-US" dirty="0"/>
              <a:t>Avoid contradictions in state </a:t>
            </a:r>
          </a:p>
          <a:p>
            <a:pPr lvl="1"/>
            <a:r>
              <a:rPr lang="en-US" dirty="0"/>
              <a:t>Avoid redundant state </a:t>
            </a:r>
          </a:p>
          <a:p>
            <a:pPr lvl="1"/>
            <a:r>
              <a:rPr lang="en-US" dirty="0"/>
              <a:t>Avoid duplication in state </a:t>
            </a:r>
          </a:p>
          <a:p>
            <a:pPr lvl="1"/>
            <a:r>
              <a:rPr lang="en-US" dirty="0"/>
              <a:t>Avoid deeply nested state </a:t>
            </a:r>
          </a:p>
          <a:p>
            <a:pPr lvl="1"/>
            <a:endParaRPr lang="en-US" dirty="0"/>
          </a:p>
        </p:txBody>
      </p:sp>
      <p:sp>
        <p:nvSpPr>
          <p:cNvPr id="4" name="Slide Number Placeholder 3">
            <a:extLst>
              <a:ext uri="{FF2B5EF4-FFF2-40B4-BE49-F238E27FC236}">
                <a16:creationId xmlns:a16="http://schemas.microsoft.com/office/drawing/2014/main" id="{84650F82-BF32-DAFD-5E30-DE716EC9A46C}"/>
              </a:ext>
            </a:extLst>
          </p:cNvPr>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135601679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8272</TotalTime>
  <Words>1540</Words>
  <Application>Microsoft Office PowerPoint</Application>
  <PresentationFormat>Widescreen</PresentationFormat>
  <Paragraphs>178</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Consolas</vt:lpstr>
      <vt:lpstr>Noto Sans Symbols</vt:lpstr>
      <vt:lpstr>Optimistic Display</vt:lpstr>
      <vt:lpstr>Wingdings</vt:lpstr>
      <vt:lpstr>Office Theme</vt:lpstr>
      <vt:lpstr>Props, State and Context </vt:lpstr>
      <vt:lpstr>Objectives</vt:lpstr>
      <vt:lpstr>State</vt:lpstr>
      <vt:lpstr>State in Class Components</vt:lpstr>
      <vt:lpstr>State in Function component</vt:lpstr>
      <vt:lpstr>Reacting to Input with State</vt:lpstr>
      <vt:lpstr>How declarative UI compares to imperative </vt:lpstr>
      <vt:lpstr>Thinking about UI declaratively </vt:lpstr>
      <vt:lpstr>Choosing the State Structure</vt:lpstr>
      <vt:lpstr>Sharing State Between Components</vt:lpstr>
      <vt:lpstr>Lifting state up - Demo </vt:lpstr>
      <vt:lpstr>Preserving and Resetting State</vt:lpstr>
      <vt:lpstr>What are component Properties(Props)?</vt:lpstr>
      <vt:lpstr>Props with Class Component</vt:lpstr>
      <vt:lpstr>Props with Functional Component</vt:lpstr>
      <vt:lpstr>Setting initial component state</vt:lpstr>
      <vt:lpstr>Setting initial component state</vt:lpstr>
      <vt:lpstr>Setting component state – cont’d</vt:lpstr>
      <vt:lpstr>Passing Props to a Component – Demo 1</vt:lpstr>
      <vt:lpstr>Passing Props to a Component – Demo 2</vt:lpstr>
      <vt:lpstr>Stateless components</vt:lpstr>
      <vt:lpstr>Stateless components – cont’d</vt:lpstr>
      <vt:lpstr>Container components</vt:lpstr>
      <vt:lpstr>Container components – cont’d</vt:lpstr>
      <vt:lpstr>Providing and consuming context</vt:lpstr>
      <vt:lpstr>Context: an alternative to passing props</vt:lpstr>
      <vt:lpstr>Context: an alternative to passing props (cont.)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Props, State and Context</dc:title>
  <dc:creator>GoF</dc:creator>
  <cp:lastModifiedBy>sang minh</cp:lastModifiedBy>
  <cp:revision>305</cp:revision>
  <dcterms:created xsi:type="dcterms:W3CDTF">2021-01-25T08:25:31Z</dcterms:created>
  <dcterms:modified xsi:type="dcterms:W3CDTF">2025-04-18T04:27:11Z</dcterms:modified>
</cp:coreProperties>
</file>