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24"/>
  </p:notesMasterIdLst>
  <p:sldIdLst>
    <p:sldId id="256" r:id="rId2"/>
    <p:sldId id="307" r:id="rId3"/>
    <p:sldId id="310" r:id="rId4"/>
    <p:sldId id="318" r:id="rId5"/>
    <p:sldId id="319" r:id="rId6"/>
    <p:sldId id="320" r:id="rId7"/>
    <p:sldId id="311" r:id="rId8"/>
    <p:sldId id="314" r:id="rId9"/>
    <p:sldId id="321" r:id="rId10"/>
    <p:sldId id="322" r:id="rId11"/>
    <p:sldId id="323" r:id="rId12"/>
    <p:sldId id="324" r:id="rId13"/>
    <p:sldId id="325" r:id="rId14"/>
    <p:sldId id="326" r:id="rId15"/>
    <p:sldId id="328" r:id="rId16"/>
    <p:sldId id="329" r:id="rId17"/>
    <p:sldId id="330" r:id="rId18"/>
    <p:sldId id="331" r:id="rId19"/>
    <p:sldId id="327" r:id="rId20"/>
    <p:sldId id="316" r:id="rId21"/>
    <p:sldId id="317" r:id="rId22"/>
    <p:sldId id="303"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autoAdjust="0"/>
    <p:restoredTop sz="93883" autoAdjust="0"/>
  </p:normalViewPr>
  <p:slideViewPr>
    <p:cSldViewPr snapToGrid="0">
      <p:cViewPr>
        <p:scale>
          <a:sx n="87" d="100"/>
          <a:sy n="87" d="100"/>
        </p:scale>
        <p:origin x="60" y="23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3"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18/04/2025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a:solidFill>
                  <a:schemeClr val="accent2"/>
                </a:solidFill>
                <a:latin typeface="Arial" panose="020B0604020202020204" pitchFamily="34" charset="0"/>
                <a:ea typeface="+mj-ea"/>
                <a:cs typeface="Arial" panose="020B0604020202020204" pitchFamily="34" charset="0"/>
              </a:rPr>
              <a:t>Handling </a:t>
            </a:r>
            <a:r>
              <a:rPr lang="en-US" sz="4400" b="1" kern="1200" dirty="0">
                <a:solidFill>
                  <a:schemeClr val="accent2"/>
                </a:solidFill>
                <a:latin typeface="Arial" panose="020B0604020202020204" pitchFamily="34" charset="0"/>
                <a:ea typeface="+mj-ea"/>
                <a:cs typeface="Arial" panose="020B0604020202020204" pitchFamily="34" charset="0"/>
              </a:rPr>
              <a:t>Navigation with Routes</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557F-87D2-45FD-6C5B-22555CC2BB0F}"/>
              </a:ext>
            </a:extLst>
          </p:cNvPr>
          <p:cNvSpPr>
            <a:spLocks noGrp="1"/>
          </p:cNvSpPr>
          <p:nvPr>
            <p:ph type="title"/>
          </p:nvPr>
        </p:nvSpPr>
        <p:spPr/>
        <p:txBody>
          <a:bodyPr/>
          <a:lstStyle/>
          <a:p>
            <a:r>
              <a:rPr lang="en-US" dirty="0"/>
              <a:t>&lt;Outlet&gt; component</a:t>
            </a:r>
          </a:p>
        </p:txBody>
      </p:sp>
      <p:sp>
        <p:nvSpPr>
          <p:cNvPr id="3" name="Text Placeholder 2">
            <a:extLst>
              <a:ext uri="{FF2B5EF4-FFF2-40B4-BE49-F238E27FC236}">
                <a16:creationId xmlns:a16="http://schemas.microsoft.com/office/drawing/2014/main" id="{FC7E6FF7-75A8-3031-2126-3708E6A13984}"/>
              </a:ext>
            </a:extLst>
          </p:cNvPr>
          <p:cNvSpPr>
            <a:spLocks noGrp="1"/>
          </p:cNvSpPr>
          <p:nvPr>
            <p:ph type="body" idx="1"/>
          </p:nvPr>
        </p:nvSpPr>
        <p:spPr>
          <a:xfrm>
            <a:off x="0" y="1627444"/>
            <a:ext cx="5133860" cy="4387766"/>
          </a:xfrm>
        </p:spPr>
        <p:txBody>
          <a:bodyPr>
            <a:normAutofit fontScale="92500"/>
          </a:bodyPr>
          <a:lstStyle/>
          <a:p>
            <a:r>
              <a:rPr lang="en-US" dirty="0"/>
              <a:t>An &lt;Outlet&gt; should be used in parent route elements to render their child route elements. This allows nested UI to show up when child routes are rendered. If the parent route matched exactly, it will render a child index route or nothing if there is no index route.</a:t>
            </a:r>
          </a:p>
        </p:txBody>
      </p:sp>
      <p:sp>
        <p:nvSpPr>
          <p:cNvPr id="4" name="Slide Number Placeholder 3">
            <a:extLst>
              <a:ext uri="{FF2B5EF4-FFF2-40B4-BE49-F238E27FC236}">
                <a16:creationId xmlns:a16="http://schemas.microsoft.com/office/drawing/2014/main" id="{1B99B977-9250-153E-7ED9-58D2EDA8BD7B}"/>
              </a:ext>
            </a:extLst>
          </p:cNvPr>
          <p:cNvSpPr>
            <a:spLocks noGrp="1"/>
          </p:cNvSpPr>
          <p:nvPr>
            <p:ph type="sldNum" idx="12"/>
          </p:nvPr>
        </p:nvSpPr>
        <p:spPr/>
        <p:txBody>
          <a:bodyPr/>
          <a:lstStyle/>
          <a:p>
            <a:fld id="{00000000-1234-1234-1234-123412341234}" type="slidenum">
              <a:rPr lang="en-US" smtClean="0"/>
              <a:pPr/>
              <a:t>10</a:t>
            </a:fld>
            <a:endParaRPr lang="en-US" dirty="0"/>
          </a:p>
        </p:txBody>
      </p:sp>
      <p:sp>
        <p:nvSpPr>
          <p:cNvPr id="6" name="TextBox 5">
            <a:extLst>
              <a:ext uri="{FF2B5EF4-FFF2-40B4-BE49-F238E27FC236}">
                <a16:creationId xmlns:a16="http://schemas.microsoft.com/office/drawing/2014/main" id="{929EAC1F-3FED-C22C-11A5-E34EE68FB8E1}"/>
              </a:ext>
            </a:extLst>
          </p:cNvPr>
          <p:cNvSpPr txBox="1"/>
          <p:nvPr/>
        </p:nvSpPr>
        <p:spPr>
          <a:xfrm>
            <a:off x="5321147" y="1519838"/>
            <a:ext cx="6870853" cy="4941096"/>
          </a:xfrm>
          <a:prstGeom prst="rect">
            <a:avLst/>
          </a:prstGeom>
          <a:solidFill>
            <a:schemeClr val="tx1"/>
          </a:solidFill>
        </p:spPr>
        <p:txBody>
          <a:bodyPr wrap="square">
            <a:spAutoFit/>
          </a:bodyPr>
          <a:lstStyle/>
          <a:p>
            <a:pPr>
              <a:lnSpc>
                <a:spcPts val="1425"/>
              </a:lnSpc>
              <a:buNone/>
            </a:pP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Dashboard</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Dashboard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6A9955"/>
                </a:solidFill>
                <a:effectLst/>
                <a:latin typeface="Consolas" panose="020B0609020204030204" pitchFamily="49" charset="0"/>
              </a:rPr>
              <a:t>/* This element will render either &lt;</a:t>
            </a:r>
            <a:r>
              <a:rPr lang="en-US" b="0" dirty="0" err="1">
                <a:solidFill>
                  <a:srgbClr val="6A9955"/>
                </a:solidFill>
                <a:effectLst/>
                <a:latin typeface="Consolas" panose="020B0609020204030204" pitchFamily="49" charset="0"/>
              </a:rPr>
              <a:t>DashboardMessages</a:t>
            </a:r>
            <a:r>
              <a:rPr lang="en-US" b="0" dirty="0">
                <a:solidFill>
                  <a:srgbClr val="6A9955"/>
                </a:solidFill>
                <a:effectLst/>
                <a:latin typeface="Consolas" panose="020B0609020204030204" pitchFamily="49" charset="0"/>
              </a:rPr>
              <a:t>&gt; when the URL is "/messages", &lt;</a:t>
            </a:r>
            <a:r>
              <a:rPr lang="en-US" b="0" dirty="0" err="1">
                <a:solidFill>
                  <a:srgbClr val="6A9955"/>
                </a:solidFill>
                <a:effectLst/>
                <a:latin typeface="Consolas" panose="020B0609020204030204" pitchFamily="49" charset="0"/>
              </a:rPr>
              <a:t>DashboardTasks</a:t>
            </a:r>
            <a:r>
              <a:rPr lang="en-US" b="0" dirty="0">
                <a:solidFill>
                  <a:srgbClr val="6A9955"/>
                </a:solidFill>
                <a:effectLst/>
                <a:latin typeface="Consolas" panose="020B0609020204030204" pitchFamily="49" charset="0"/>
              </a:rPr>
              <a:t>&gt; at "/tasks", or null if it is "/"</a:t>
            </a:r>
            <a:endParaRPr lang="en-US" b="0" dirty="0">
              <a:solidFill>
                <a:srgbClr val="CCCCCC"/>
              </a:solidFill>
              <a:effectLst/>
              <a:latin typeface="Consolas" panose="020B0609020204030204" pitchFamily="49" charset="0"/>
            </a:endParaRPr>
          </a:p>
          <a:p>
            <a:pPr>
              <a:lnSpc>
                <a:spcPts val="1425"/>
              </a:lnSpc>
              <a:buNone/>
            </a:pPr>
            <a:r>
              <a:rPr lang="en-US" b="0" dirty="0">
                <a:solidFill>
                  <a:srgbClr val="6A9955"/>
                </a:solidFill>
                <a:effectLst/>
                <a:latin typeface="Consolas" panose="020B0609020204030204" pitchFamily="49" charset="0"/>
              </a:rPr>
              <a:t>      */</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Outlet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Dashboard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"messages"</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DashboardMessages</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"tasks"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DashboardTasks</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4429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3BA3-E7C9-9702-E659-AB8CA4602C22}"/>
              </a:ext>
            </a:extLst>
          </p:cNvPr>
          <p:cNvSpPr>
            <a:spLocks noGrp="1"/>
          </p:cNvSpPr>
          <p:nvPr>
            <p:ph type="title"/>
          </p:nvPr>
        </p:nvSpPr>
        <p:spPr/>
        <p:txBody>
          <a:bodyPr/>
          <a:lstStyle/>
          <a:p>
            <a:r>
              <a:rPr lang="en-US" dirty="0"/>
              <a:t>&lt;Link&gt; component</a:t>
            </a:r>
          </a:p>
        </p:txBody>
      </p:sp>
      <p:sp>
        <p:nvSpPr>
          <p:cNvPr id="3" name="Text Placeholder 2">
            <a:extLst>
              <a:ext uri="{FF2B5EF4-FFF2-40B4-BE49-F238E27FC236}">
                <a16:creationId xmlns:a16="http://schemas.microsoft.com/office/drawing/2014/main" id="{32397EDC-0A2A-7D1C-9F83-94CCCC4D3F4B}"/>
              </a:ext>
            </a:extLst>
          </p:cNvPr>
          <p:cNvSpPr>
            <a:spLocks noGrp="1"/>
          </p:cNvSpPr>
          <p:nvPr>
            <p:ph type="body" idx="1"/>
          </p:nvPr>
        </p:nvSpPr>
        <p:spPr>
          <a:xfrm>
            <a:off x="1" y="1627444"/>
            <a:ext cx="6433850" cy="4571453"/>
          </a:xfrm>
        </p:spPr>
        <p:txBody>
          <a:bodyPr>
            <a:normAutofit fontScale="92500" lnSpcReduction="10000"/>
          </a:bodyPr>
          <a:lstStyle/>
          <a:p>
            <a:r>
              <a:rPr lang="en-US" dirty="0"/>
              <a:t>A &lt;Link&gt; is an element that lets the user navigate to another page by clicking or tapping on it. In react-router-</a:t>
            </a:r>
            <a:r>
              <a:rPr lang="en-US" dirty="0" err="1"/>
              <a:t>dom</a:t>
            </a:r>
            <a:r>
              <a:rPr lang="en-US" dirty="0"/>
              <a:t>, a &lt;Link&gt; renders an accessible &lt;a&gt; element with a real </a:t>
            </a:r>
            <a:r>
              <a:rPr lang="en-US" dirty="0" err="1"/>
              <a:t>href</a:t>
            </a:r>
            <a:r>
              <a:rPr lang="en-US" dirty="0"/>
              <a:t> that points to the resource it's linking to. This means that things like right-clicking a &lt;Link&gt; work as you'd expect. You can use &lt;Link </a:t>
            </a:r>
            <a:r>
              <a:rPr lang="en-US" dirty="0" err="1"/>
              <a:t>reloadDocument</a:t>
            </a:r>
            <a:r>
              <a:rPr lang="en-US" dirty="0"/>
              <a:t>&gt; to skip client side routing and let the browser handle the transition normally (as if it were an &lt;a </a:t>
            </a:r>
            <a:r>
              <a:rPr lang="en-US" dirty="0" err="1"/>
              <a:t>href</a:t>
            </a:r>
            <a:r>
              <a:rPr lang="en-US" dirty="0"/>
              <a:t>&gt;).</a:t>
            </a:r>
          </a:p>
        </p:txBody>
      </p:sp>
      <p:sp>
        <p:nvSpPr>
          <p:cNvPr id="4" name="Slide Number Placeholder 3">
            <a:extLst>
              <a:ext uri="{FF2B5EF4-FFF2-40B4-BE49-F238E27FC236}">
                <a16:creationId xmlns:a16="http://schemas.microsoft.com/office/drawing/2014/main" id="{07B0AB6D-9E46-3A75-66D5-FC765C95026B}"/>
              </a:ext>
            </a:extLst>
          </p:cNvPr>
          <p:cNvSpPr>
            <a:spLocks noGrp="1"/>
          </p:cNvSpPr>
          <p:nvPr>
            <p:ph type="sldNum" idx="12"/>
          </p:nvPr>
        </p:nvSpPr>
        <p:spPr/>
        <p:txBody>
          <a:bodyPr/>
          <a:lstStyle/>
          <a:p>
            <a:fld id="{00000000-1234-1234-1234-123412341234}" type="slidenum">
              <a:rPr lang="en-US" smtClean="0"/>
              <a:pPr/>
              <a:t>11</a:t>
            </a:fld>
            <a:endParaRPr lang="en-US" dirty="0"/>
          </a:p>
        </p:txBody>
      </p:sp>
      <p:sp>
        <p:nvSpPr>
          <p:cNvPr id="6" name="TextBox 5">
            <a:extLst>
              <a:ext uri="{FF2B5EF4-FFF2-40B4-BE49-F238E27FC236}">
                <a16:creationId xmlns:a16="http://schemas.microsoft.com/office/drawing/2014/main" id="{32794248-043A-C86D-D081-F166BE448BEB}"/>
              </a:ext>
            </a:extLst>
          </p:cNvPr>
          <p:cNvSpPr txBox="1"/>
          <p:nvPr/>
        </p:nvSpPr>
        <p:spPr>
          <a:xfrm>
            <a:off x="6545564" y="1856133"/>
            <a:ext cx="5445086" cy="3145733"/>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Link</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UsersIndexPage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users</a:t>
            </a:r>
            <a:r>
              <a:rPr lang="en-US" b="0" dirty="0">
                <a:solidFill>
                  <a:srgbClr val="CCCCCC"/>
                </a:solidFill>
                <a:effectLst/>
                <a:latin typeface="Consolas" panose="020B0609020204030204" pitchFamily="49" charset="0"/>
              </a:rPr>
              <a:t> })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Users</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ul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err="1">
                <a:solidFill>
                  <a:srgbClr val="9CDCFE"/>
                </a:solidFill>
                <a:effectLst/>
                <a:latin typeface="Consolas" panose="020B0609020204030204" pitchFamily="49" charset="0"/>
              </a:rPr>
              <a:t>users</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map</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user</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li</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key</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user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id</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Link</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user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id</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user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name</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Link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li</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ul</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896300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4A96-DBB5-2266-9372-4F42929D2B35}"/>
              </a:ext>
            </a:extLst>
          </p:cNvPr>
          <p:cNvSpPr>
            <a:spLocks noGrp="1"/>
          </p:cNvSpPr>
          <p:nvPr>
            <p:ph type="title"/>
          </p:nvPr>
        </p:nvSpPr>
        <p:spPr/>
        <p:txBody>
          <a:bodyPr/>
          <a:lstStyle/>
          <a:p>
            <a:r>
              <a:rPr lang="en-US" dirty="0"/>
              <a:t>&lt;</a:t>
            </a:r>
            <a:r>
              <a:rPr lang="en-US" dirty="0" err="1"/>
              <a:t>NavLink</a:t>
            </a:r>
            <a:r>
              <a:rPr lang="en-US" dirty="0"/>
              <a:t>&gt; component</a:t>
            </a:r>
          </a:p>
        </p:txBody>
      </p:sp>
      <p:sp>
        <p:nvSpPr>
          <p:cNvPr id="3" name="Text Placeholder 2">
            <a:extLst>
              <a:ext uri="{FF2B5EF4-FFF2-40B4-BE49-F238E27FC236}">
                <a16:creationId xmlns:a16="http://schemas.microsoft.com/office/drawing/2014/main" id="{DD9AB337-5665-E076-EEA4-6FC3A8AABC39}"/>
              </a:ext>
            </a:extLst>
          </p:cNvPr>
          <p:cNvSpPr>
            <a:spLocks noGrp="1"/>
          </p:cNvSpPr>
          <p:nvPr>
            <p:ph type="body" idx="1"/>
          </p:nvPr>
        </p:nvSpPr>
        <p:spPr>
          <a:xfrm>
            <a:off x="0" y="1627445"/>
            <a:ext cx="11876183" cy="4571452"/>
          </a:xfrm>
        </p:spPr>
        <p:txBody>
          <a:bodyPr>
            <a:normAutofit/>
          </a:bodyPr>
          <a:lstStyle/>
          <a:p>
            <a:r>
              <a:rPr lang="en-US" dirty="0"/>
              <a:t>A &lt;</a:t>
            </a:r>
            <a:r>
              <a:rPr lang="en-US" dirty="0" err="1"/>
              <a:t>NavLink</a:t>
            </a:r>
            <a:r>
              <a:rPr lang="en-US" dirty="0"/>
              <a:t>&gt; is a special kind of &lt;Link&gt; that knows whether or not it is "active", "pending", or "transitioning". This is useful in a few different scenarios:</a:t>
            </a:r>
          </a:p>
          <a:p>
            <a:pPr lvl="1"/>
            <a:r>
              <a:rPr lang="en-US" sz="2400" dirty="0"/>
              <a:t>When building a navigation menu, such as a breadcrumb or a set of tabs where you'd like to show which of them is currently selected</a:t>
            </a:r>
          </a:p>
          <a:p>
            <a:pPr lvl="1"/>
            <a:r>
              <a:rPr lang="en-US" sz="2400" dirty="0"/>
              <a:t>It provides useful context for assistive technology like screen readers</a:t>
            </a:r>
          </a:p>
          <a:p>
            <a:pPr lvl="1"/>
            <a:r>
              <a:rPr lang="en-US" sz="2400" dirty="0"/>
              <a:t>It provides a "transitioning" value to give you finer-grained control over View Transitions</a:t>
            </a:r>
          </a:p>
        </p:txBody>
      </p:sp>
      <p:sp>
        <p:nvSpPr>
          <p:cNvPr id="4" name="Slide Number Placeholder 3">
            <a:extLst>
              <a:ext uri="{FF2B5EF4-FFF2-40B4-BE49-F238E27FC236}">
                <a16:creationId xmlns:a16="http://schemas.microsoft.com/office/drawing/2014/main" id="{75EAB4E4-691C-3C94-26EE-1CCEB7837733}"/>
              </a:ext>
            </a:extLst>
          </p:cNvPr>
          <p:cNvSpPr>
            <a:spLocks noGrp="1"/>
          </p:cNvSpPr>
          <p:nvPr>
            <p:ph type="sldNum" idx="12"/>
          </p:nvPr>
        </p:nvSpPr>
        <p:spPr/>
        <p:txBody>
          <a:bodyPr/>
          <a:lstStyle/>
          <a:p>
            <a:fld id="{00000000-1234-1234-1234-123412341234}" type="slidenum">
              <a:rPr lang="en-US" smtClean="0"/>
              <a:pPr/>
              <a:t>12</a:t>
            </a:fld>
            <a:endParaRPr lang="en-US" dirty="0"/>
          </a:p>
        </p:txBody>
      </p:sp>
      <p:sp>
        <p:nvSpPr>
          <p:cNvPr id="6" name="TextBox 5">
            <a:extLst>
              <a:ext uri="{FF2B5EF4-FFF2-40B4-BE49-F238E27FC236}">
                <a16:creationId xmlns:a16="http://schemas.microsoft.com/office/drawing/2014/main" id="{867AD385-5631-D1C4-427F-8FA4AA233A0D}"/>
              </a:ext>
            </a:extLst>
          </p:cNvPr>
          <p:cNvSpPr txBox="1"/>
          <p:nvPr/>
        </p:nvSpPr>
        <p:spPr>
          <a:xfrm>
            <a:off x="6249611" y="4945055"/>
            <a:ext cx="5358496" cy="1709442"/>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NavLink</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br>
              <a:rPr lang="en-US" b="0" dirty="0">
                <a:solidFill>
                  <a:srgbClr val="CCCCCC"/>
                </a:solidFill>
                <a:effectLst/>
                <a:latin typeface="Consolas" panose="020B0609020204030204" pitchFamily="49" charset="0"/>
              </a:rPr>
            </a:b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NavLink</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to</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"/messages"</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className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isActive</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isPending</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isPending</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"pending"</a:t>
            </a:r>
            <a:r>
              <a:rPr lang="en-US" b="0" dirty="0">
                <a:solidFill>
                  <a:srgbClr val="D4D4D4"/>
                </a:solidFill>
                <a:effectLst/>
                <a:latin typeface="Consolas" panose="020B0609020204030204" pitchFamily="49" charset="0"/>
              </a:rPr>
              <a:t> : </a:t>
            </a:r>
            <a:r>
              <a:rPr lang="en-US" b="0" dirty="0" err="1">
                <a:solidFill>
                  <a:srgbClr val="9CDCFE"/>
                </a:solidFill>
                <a:effectLst/>
                <a:latin typeface="Consolas" panose="020B0609020204030204" pitchFamily="49" charset="0"/>
              </a:rPr>
              <a:t>isActive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"active"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Messages</a:t>
            </a:r>
          </a:p>
          <a:p>
            <a:pPr>
              <a:lnSpc>
                <a:spcPts val="1425"/>
              </a:lnSpc>
              <a:buNone/>
            </a:pP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NavLink</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02752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5394-DD28-B3A4-1CE5-6C05CEEE0ABF}"/>
              </a:ext>
            </a:extLst>
          </p:cNvPr>
          <p:cNvSpPr>
            <a:spLocks noGrp="1"/>
          </p:cNvSpPr>
          <p:nvPr>
            <p:ph type="title"/>
          </p:nvPr>
        </p:nvSpPr>
        <p:spPr/>
        <p:txBody>
          <a:bodyPr/>
          <a:lstStyle/>
          <a:p>
            <a:r>
              <a:rPr lang="en-US" dirty="0"/>
              <a:t>&lt;Navigate&gt; component</a:t>
            </a:r>
          </a:p>
        </p:txBody>
      </p:sp>
      <p:sp>
        <p:nvSpPr>
          <p:cNvPr id="3" name="Text Placeholder 2">
            <a:extLst>
              <a:ext uri="{FF2B5EF4-FFF2-40B4-BE49-F238E27FC236}">
                <a16:creationId xmlns:a16="http://schemas.microsoft.com/office/drawing/2014/main" id="{E0C640D7-E062-1A6C-9576-08E08AA6B590}"/>
              </a:ext>
            </a:extLst>
          </p:cNvPr>
          <p:cNvSpPr>
            <a:spLocks noGrp="1"/>
          </p:cNvSpPr>
          <p:nvPr>
            <p:ph type="body" idx="1"/>
          </p:nvPr>
        </p:nvSpPr>
        <p:spPr>
          <a:xfrm>
            <a:off x="-1" y="1627444"/>
            <a:ext cx="5199961" cy="4814445"/>
          </a:xfrm>
        </p:spPr>
        <p:txBody>
          <a:bodyPr/>
          <a:lstStyle/>
          <a:p>
            <a:r>
              <a:rPr lang="en-US" dirty="0"/>
              <a:t>A &lt;Navigate&gt; element changes the current location when it is rendered. It's a component wrapper around </a:t>
            </a:r>
            <a:r>
              <a:rPr lang="en-US" dirty="0" err="1"/>
              <a:t>useNavigate</a:t>
            </a:r>
            <a:r>
              <a:rPr lang="en-US" dirty="0"/>
              <a:t>, and accepts all the same arguments as props.</a:t>
            </a:r>
          </a:p>
        </p:txBody>
      </p:sp>
      <p:sp>
        <p:nvSpPr>
          <p:cNvPr id="4" name="Slide Number Placeholder 3">
            <a:extLst>
              <a:ext uri="{FF2B5EF4-FFF2-40B4-BE49-F238E27FC236}">
                <a16:creationId xmlns:a16="http://schemas.microsoft.com/office/drawing/2014/main" id="{72CC8943-7500-A688-C595-40716F20E583}"/>
              </a:ext>
            </a:extLst>
          </p:cNvPr>
          <p:cNvSpPr>
            <a:spLocks noGrp="1"/>
          </p:cNvSpPr>
          <p:nvPr>
            <p:ph type="sldNum" idx="12"/>
          </p:nvPr>
        </p:nvSpPr>
        <p:spPr/>
        <p:txBody>
          <a:bodyPr/>
          <a:lstStyle/>
          <a:p>
            <a:fld id="{00000000-1234-1234-1234-123412341234}" type="slidenum">
              <a:rPr lang="en-US" smtClean="0"/>
              <a:pPr/>
              <a:t>13</a:t>
            </a:fld>
            <a:endParaRPr lang="en-US" dirty="0"/>
          </a:p>
        </p:txBody>
      </p:sp>
      <p:sp>
        <p:nvSpPr>
          <p:cNvPr id="8" name="TextBox 7">
            <a:extLst>
              <a:ext uri="{FF2B5EF4-FFF2-40B4-BE49-F238E27FC236}">
                <a16:creationId xmlns:a16="http://schemas.microsoft.com/office/drawing/2014/main" id="{35FF236D-5DFF-A170-76B9-B24B9BDF8062}"/>
              </a:ext>
            </a:extLst>
          </p:cNvPr>
          <p:cNvSpPr txBox="1"/>
          <p:nvPr/>
        </p:nvSpPr>
        <p:spPr>
          <a:xfrm>
            <a:off x="5475823" y="1309241"/>
            <a:ext cx="6496280" cy="5120633"/>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useState</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useNavigate</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LoginForm</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user</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setUser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useState</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null</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error</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setError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useState</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null</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navigate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useNavigate</a:t>
            </a:r>
            <a:r>
              <a:rPr lang="en-US" b="0" dirty="0">
                <a:solidFill>
                  <a:srgbClr val="CCCCCC"/>
                </a:solidFill>
                <a:effectLst/>
                <a:latin typeface="Consolas" panose="020B0609020204030204" pitchFamily="49" charset="0"/>
              </a:rPr>
              <a:t>();</a:t>
            </a: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async</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handleSubmit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event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preventDefault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try</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user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await</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login</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target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setUser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user</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catch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error</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setError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error</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4FC1FF"/>
                </a:solidFill>
                <a:effectLst/>
                <a:latin typeface="Consolas" panose="020B0609020204030204" pitchFamily="49" charset="0"/>
              </a:rPr>
              <a:t>error</a:t>
            </a:r>
            <a:r>
              <a:rPr lang="en-US" b="0" dirty="0">
                <a:solidFill>
                  <a:srgbClr val="D4D4D4"/>
                </a:solidFill>
                <a:effectLst/>
                <a:latin typeface="Consolas" panose="020B0609020204030204" pitchFamily="49" charset="0"/>
              </a:rPr>
              <a:t> &amp;&amp;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err="1">
                <a:solidFill>
                  <a:srgbClr val="4FC1FF"/>
                </a:solidFill>
                <a:effectLst/>
                <a:latin typeface="Consolas" panose="020B0609020204030204" pitchFamily="49" charset="0"/>
              </a:rPr>
              <a:t>error</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message</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4FC1FF"/>
                </a:solidFill>
                <a:effectLst/>
                <a:latin typeface="Consolas" panose="020B0609020204030204" pitchFamily="49" charset="0"/>
              </a:rPr>
              <a:t>user</a:t>
            </a:r>
            <a:r>
              <a:rPr lang="en-US" b="0" dirty="0">
                <a:solidFill>
                  <a:srgbClr val="D4D4D4"/>
                </a:solidFill>
                <a:effectLst/>
                <a:latin typeface="Consolas" panose="020B0609020204030204" pitchFamily="49" charset="0"/>
              </a:rPr>
              <a:t> &amp;&amp;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Navigate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to</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"/dashboard"</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replace</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{true}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onSubmit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handleSubmit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event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"text"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"username"</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input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type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"password"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"password"</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pPr>
            <a:r>
              <a:rPr lang="en-US" b="0" dirty="0">
                <a:solidFill>
                  <a:srgbClr val="C586C0"/>
                </a:solidFill>
                <a:effectLst/>
                <a:latin typeface="Consolas" panose="020B0609020204030204" pitchFamily="49" charset="0"/>
              </a:rPr>
              <a:t>export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default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LoginForm</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75184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1F3F-7B99-D9D7-A4AB-284132DDB837}"/>
              </a:ext>
            </a:extLst>
          </p:cNvPr>
          <p:cNvSpPr>
            <a:spLocks noGrp="1"/>
          </p:cNvSpPr>
          <p:nvPr>
            <p:ph type="title"/>
          </p:nvPr>
        </p:nvSpPr>
        <p:spPr/>
        <p:txBody>
          <a:bodyPr/>
          <a:lstStyle/>
          <a:p>
            <a:r>
              <a:rPr lang="en-US" dirty="0"/>
              <a:t>Hooks</a:t>
            </a:r>
          </a:p>
        </p:txBody>
      </p:sp>
      <p:sp>
        <p:nvSpPr>
          <p:cNvPr id="3" name="Text Placeholder 2">
            <a:extLst>
              <a:ext uri="{FF2B5EF4-FFF2-40B4-BE49-F238E27FC236}">
                <a16:creationId xmlns:a16="http://schemas.microsoft.com/office/drawing/2014/main" id="{2F40CB64-86AB-7193-0191-5A7FE4D8D161}"/>
              </a:ext>
            </a:extLst>
          </p:cNvPr>
          <p:cNvSpPr>
            <a:spLocks noGrp="1"/>
          </p:cNvSpPr>
          <p:nvPr>
            <p:ph type="body" idx="1"/>
          </p:nvPr>
        </p:nvSpPr>
        <p:spPr/>
        <p:txBody>
          <a:bodyPr>
            <a:normAutofit fontScale="92500"/>
          </a:bodyPr>
          <a:lstStyle/>
          <a:p>
            <a:r>
              <a:rPr lang="en-US" b="0" i="0" dirty="0">
                <a:solidFill>
                  <a:schemeClr val="tx1"/>
                </a:solidFill>
                <a:effectLst/>
                <a:latin typeface="+mj-lt"/>
              </a:rPr>
              <a:t>The </a:t>
            </a:r>
            <a:r>
              <a:rPr lang="en-US" b="0" i="0" dirty="0" err="1">
                <a:solidFill>
                  <a:schemeClr val="tx1"/>
                </a:solidFill>
                <a:effectLst/>
                <a:latin typeface="+mj-lt"/>
              </a:rPr>
              <a:t>useLocation</a:t>
            </a:r>
            <a:r>
              <a:rPr lang="en-US" dirty="0">
                <a:solidFill>
                  <a:schemeClr val="tx1"/>
                </a:solidFill>
                <a:latin typeface="+mj-lt"/>
              </a:rPr>
              <a:t> returns the current location object.</a:t>
            </a:r>
          </a:p>
          <a:p>
            <a:r>
              <a:rPr lang="en-US" dirty="0"/>
              <a:t>The </a:t>
            </a:r>
            <a:r>
              <a:rPr lang="en-US" dirty="0" err="1"/>
              <a:t>useNavigate</a:t>
            </a:r>
            <a:r>
              <a:rPr lang="en-US" dirty="0"/>
              <a:t> returns a function that lets you navigate programmatically.</a:t>
            </a:r>
          </a:p>
          <a:p>
            <a:r>
              <a:rPr lang="en-US" dirty="0"/>
              <a:t>The </a:t>
            </a:r>
            <a:r>
              <a:rPr lang="en-US" dirty="0" err="1"/>
              <a:t>useParams</a:t>
            </a:r>
            <a:r>
              <a:rPr lang="en-US" dirty="0"/>
              <a:t> hook returns an object of key/value pairs of the dynamic params from the current URL that were matched by the &lt;Route path&gt;. Child routes inherit all params from their parent routes.</a:t>
            </a:r>
          </a:p>
          <a:p>
            <a:r>
              <a:rPr lang="en-US" dirty="0"/>
              <a:t>The </a:t>
            </a:r>
            <a:r>
              <a:rPr lang="en-US" dirty="0" err="1"/>
              <a:t>useSearchParams</a:t>
            </a:r>
            <a:r>
              <a:rPr lang="en-US" dirty="0"/>
              <a:t> hook is used to read and modify the query string in the URL for the current location.</a:t>
            </a:r>
          </a:p>
          <a:p>
            <a:r>
              <a:rPr lang="en-US" dirty="0"/>
              <a:t>The </a:t>
            </a:r>
            <a:r>
              <a:rPr lang="en-US" dirty="0" err="1"/>
              <a:t>useRoutes</a:t>
            </a:r>
            <a:r>
              <a:rPr lang="en-US" dirty="0"/>
              <a:t> hook is the functional equivalent of &lt;Routes&gt;, but it uses JavaScript objects instead of &lt;Route&gt; elements to define your routes. These objects have the same properties as normal &lt;Route&gt; elements, but they don't require JSX.</a:t>
            </a:r>
          </a:p>
          <a:p>
            <a:endParaRPr lang="en-US" dirty="0"/>
          </a:p>
          <a:p>
            <a:endParaRPr lang="en-US" dirty="0"/>
          </a:p>
        </p:txBody>
      </p:sp>
      <p:sp>
        <p:nvSpPr>
          <p:cNvPr id="4" name="Slide Number Placeholder 3">
            <a:extLst>
              <a:ext uri="{FF2B5EF4-FFF2-40B4-BE49-F238E27FC236}">
                <a16:creationId xmlns:a16="http://schemas.microsoft.com/office/drawing/2014/main" id="{75B1FDB3-B2A1-1E9C-07CE-4431BEC4E0FA}"/>
              </a:ext>
            </a:extLst>
          </p:cNvPr>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572127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E773-A2CE-B286-9FD7-FD0C64BF1CC6}"/>
              </a:ext>
            </a:extLst>
          </p:cNvPr>
          <p:cNvSpPr>
            <a:spLocks noGrp="1"/>
          </p:cNvSpPr>
          <p:nvPr>
            <p:ph type="title"/>
          </p:nvPr>
        </p:nvSpPr>
        <p:spPr/>
        <p:txBody>
          <a:bodyPr/>
          <a:lstStyle/>
          <a:p>
            <a:r>
              <a:rPr lang="en-US" dirty="0" err="1"/>
              <a:t>useLocation</a:t>
            </a:r>
            <a:r>
              <a:rPr lang="en-US" dirty="0"/>
              <a:t> - Demo</a:t>
            </a:r>
          </a:p>
        </p:txBody>
      </p:sp>
      <p:sp>
        <p:nvSpPr>
          <p:cNvPr id="4" name="Slide Number Placeholder 3">
            <a:extLst>
              <a:ext uri="{FF2B5EF4-FFF2-40B4-BE49-F238E27FC236}">
                <a16:creationId xmlns:a16="http://schemas.microsoft.com/office/drawing/2014/main" id="{76232DFD-64F0-7F45-39AE-EF544E55B3AD}"/>
              </a:ext>
            </a:extLst>
          </p:cNvPr>
          <p:cNvSpPr>
            <a:spLocks noGrp="1"/>
          </p:cNvSpPr>
          <p:nvPr>
            <p:ph type="sldNum" idx="12"/>
          </p:nvPr>
        </p:nvSpPr>
        <p:spPr/>
        <p:txBody>
          <a:bodyPr/>
          <a:lstStyle/>
          <a:p>
            <a:fld id="{00000000-1234-1234-1234-123412341234}" type="slidenum">
              <a:rPr lang="en-US" smtClean="0"/>
              <a:pPr/>
              <a:t>15</a:t>
            </a:fld>
            <a:endParaRPr lang="en-US" dirty="0"/>
          </a:p>
        </p:txBody>
      </p:sp>
      <p:sp>
        <p:nvSpPr>
          <p:cNvPr id="8" name="TextBox 7">
            <a:extLst>
              <a:ext uri="{FF2B5EF4-FFF2-40B4-BE49-F238E27FC236}">
                <a16:creationId xmlns:a16="http://schemas.microsoft.com/office/drawing/2014/main" id="{0317225E-484D-18CB-014D-46FAC1CE17C2}"/>
              </a:ext>
            </a:extLst>
          </p:cNvPr>
          <p:cNvSpPr txBox="1"/>
          <p:nvPr/>
        </p:nvSpPr>
        <p:spPr>
          <a:xfrm>
            <a:off x="765672" y="1952531"/>
            <a:ext cx="7877060" cy="3145733"/>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useLocation</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location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useLocation</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React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useEffect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Google Analytics</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ga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'send'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'pageview'</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location</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52831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4244-3CC7-37AA-EBB1-D011A2CDD8CD}"/>
              </a:ext>
            </a:extLst>
          </p:cNvPr>
          <p:cNvSpPr>
            <a:spLocks noGrp="1"/>
          </p:cNvSpPr>
          <p:nvPr>
            <p:ph type="title"/>
          </p:nvPr>
        </p:nvSpPr>
        <p:spPr/>
        <p:txBody>
          <a:bodyPr/>
          <a:lstStyle/>
          <a:p>
            <a:r>
              <a:rPr lang="en-US" dirty="0" err="1"/>
              <a:t>useNavigate</a:t>
            </a:r>
            <a:r>
              <a:rPr lang="en-US" dirty="0"/>
              <a:t> - Demo</a:t>
            </a:r>
          </a:p>
        </p:txBody>
      </p:sp>
      <p:sp>
        <p:nvSpPr>
          <p:cNvPr id="4" name="Slide Number Placeholder 3">
            <a:extLst>
              <a:ext uri="{FF2B5EF4-FFF2-40B4-BE49-F238E27FC236}">
                <a16:creationId xmlns:a16="http://schemas.microsoft.com/office/drawing/2014/main" id="{4C3AC2B9-93F3-AD37-6BE6-E3A9F0E52D91}"/>
              </a:ext>
            </a:extLst>
          </p:cNvPr>
          <p:cNvSpPr>
            <a:spLocks noGrp="1"/>
          </p:cNvSpPr>
          <p:nvPr>
            <p:ph type="sldNum" idx="12"/>
          </p:nvPr>
        </p:nvSpPr>
        <p:spPr/>
        <p:txBody>
          <a:bodyPr/>
          <a:lstStyle/>
          <a:p>
            <a:fld id="{00000000-1234-1234-1234-123412341234}" type="slidenum">
              <a:rPr lang="en-US" smtClean="0"/>
              <a:pPr/>
              <a:t>16</a:t>
            </a:fld>
            <a:endParaRPr lang="en-US" dirty="0"/>
          </a:p>
        </p:txBody>
      </p:sp>
      <p:sp>
        <p:nvSpPr>
          <p:cNvPr id="6" name="TextBox 5">
            <a:extLst>
              <a:ext uri="{FF2B5EF4-FFF2-40B4-BE49-F238E27FC236}">
                <a16:creationId xmlns:a16="http://schemas.microsoft.com/office/drawing/2014/main" id="{B653A1B8-00EF-C15E-D86A-F819A05ADD30}"/>
              </a:ext>
            </a:extLst>
          </p:cNvPr>
          <p:cNvSpPr txBox="1"/>
          <p:nvPr/>
        </p:nvSpPr>
        <p:spPr>
          <a:xfrm>
            <a:off x="424150" y="2035670"/>
            <a:ext cx="7877060" cy="2786660"/>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useNavigate</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useLogoutTimer</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err="1">
                <a:solidFill>
                  <a:srgbClr val="4FC1FF"/>
                </a:solidFill>
                <a:effectLst/>
                <a:latin typeface="Consolas" panose="020B0609020204030204" pitchFamily="49" charset="0"/>
              </a:rPr>
              <a:t>userIsInactive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useFakeInactiveUser</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navigate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useNavigate</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useEffect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a:t>
            </a:r>
            <a:r>
              <a:rPr lang="en-US" b="0" dirty="0" err="1">
                <a:solidFill>
                  <a:srgbClr val="4FC1FF"/>
                </a:solidFill>
                <a:effectLst/>
                <a:latin typeface="Consolas" panose="020B0609020204030204" pitchFamily="49" charset="0"/>
              </a:rPr>
              <a:t>userIsInactive</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fake</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logout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navigate</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"/session-timed-out"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 [</a:t>
            </a:r>
            <a:r>
              <a:rPr lang="en-US" b="0" dirty="0" err="1">
                <a:solidFill>
                  <a:srgbClr val="4FC1FF"/>
                </a:solidFill>
                <a:effectLst/>
                <a:latin typeface="Consolas" panose="020B0609020204030204" pitchFamily="49" charset="0"/>
              </a:rPr>
              <a:t>userIsInactive</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79555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E314-C4A5-85DE-181D-F7B0B1245304}"/>
              </a:ext>
            </a:extLst>
          </p:cNvPr>
          <p:cNvSpPr>
            <a:spLocks noGrp="1"/>
          </p:cNvSpPr>
          <p:nvPr>
            <p:ph type="title"/>
          </p:nvPr>
        </p:nvSpPr>
        <p:spPr/>
        <p:txBody>
          <a:bodyPr/>
          <a:lstStyle/>
          <a:p>
            <a:r>
              <a:rPr lang="en-US" dirty="0" err="1"/>
              <a:t>useParams</a:t>
            </a:r>
            <a:r>
              <a:rPr lang="en-US" dirty="0"/>
              <a:t> - Demo</a:t>
            </a:r>
          </a:p>
        </p:txBody>
      </p:sp>
      <p:sp>
        <p:nvSpPr>
          <p:cNvPr id="4" name="Slide Number Placeholder 3">
            <a:extLst>
              <a:ext uri="{FF2B5EF4-FFF2-40B4-BE49-F238E27FC236}">
                <a16:creationId xmlns:a16="http://schemas.microsoft.com/office/drawing/2014/main" id="{C4713730-C18D-7DC7-EA44-3D08BC08A11C}"/>
              </a:ext>
            </a:extLst>
          </p:cNvPr>
          <p:cNvSpPr>
            <a:spLocks noGrp="1"/>
          </p:cNvSpPr>
          <p:nvPr>
            <p:ph type="sldNum" idx="12"/>
          </p:nvPr>
        </p:nvSpPr>
        <p:spPr/>
        <p:txBody>
          <a:bodyPr/>
          <a:lstStyle/>
          <a:p>
            <a:fld id="{00000000-1234-1234-1234-123412341234}" type="slidenum">
              <a:rPr lang="en-US" smtClean="0"/>
              <a:pPr/>
              <a:t>17</a:t>
            </a:fld>
            <a:endParaRPr lang="en-US" dirty="0"/>
          </a:p>
        </p:txBody>
      </p:sp>
      <p:sp>
        <p:nvSpPr>
          <p:cNvPr id="6" name="TextBox 5">
            <a:extLst>
              <a:ext uri="{FF2B5EF4-FFF2-40B4-BE49-F238E27FC236}">
                <a16:creationId xmlns:a16="http://schemas.microsoft.com/office/drawing/2014/main" id="{CF040C95-FF0B-78ED-42A7-67D2942EB9D5}"/>
              </a:ext>
            </a:extLst>
          </p:cNvPr>
          <p:cNvSpPr txBox="1"/>
          <p:nvPr/>
        </p:nvSpPr>
        <p:spPr>
          <a:xfrm>
            <a:off x="347032" y="1871635"/>
            <a:ext cx="7877060" cy="3863878"/>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Routes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useParams</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ProfilePage</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Get the </a:t>
            </a:r>
            <a:r>
              <a:rPr lang="en-US" b="0" dirty="0" err="1">
                <a:solidFill>
                  <a:srgbClr val="6A9955"/>
                </a:solidFill>
                <a:effectLst/>
                <a:latin typeface="Consolas" panose="020B0609020204030204" pitchFamily="49" charset="0"/>
              </a:rPr>
              <a:t>userId</a:t>
            </a:r>
            <a:r>
              <a:rPr lang="en-US" b="0" dirty="0">
                <a:solidFill>
                  <a:srgbClr val="6A9955"/>
                </a:solidFill>
                <a:effectLst/>
                <a:latin typeface="Consolas" panose="020B0609020204030204" pitchFamily="49" charset="0"/>
              </a:rPr>
              <a:t> param from the URL.</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userId</a:t>
            </a:r>
            <a:r>
              <a:rPr lang="en-US" b="0" dirty="0">
                <a:solidFill>
                  <a:srgbClr val="CCCCCC"/>
                </a:solidFill>
                <a:effectLst/>
                <a:latin typeface="Consolas" panose="020B0609020204030204" pitchFamily="49" charset="0"/>
              </a:rPr>
              <a:t> }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useParams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"users"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userId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ProfilePage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8545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95D9-150B-8BCF-34CE-6DCA74FD9F96}"/>
              </a:ext>
            </a:extLst>
          </p:cNvPr>
          <p:cNvSpPr>
            <a:spLocks noGrp="1"/>
          </p:cNvSpPr>
          <p:nvPr>
            <p:ph type="title"/>
          </p:nvPr>
        </p:nvSpPr>
        <p:spPr/>
        <p:txBody>
          <a:bodyPr/>
          <a:lstStyle/>
          <a:p>
            <a:r>
              <a:rPr lang="en-US" dirty="0" err="1"/>
              <a:t>useSearchParams</a:t>
            </a:r>
            <a:r>
              <a:rPr lang="en-US" dirty="0"/>
              <a:t> - Demo</a:t>
            </a:r>
          </a:p>
        </p:txBody>
      </p:sp>
      <p:sp>
        <p:nvSpPr>
          <p:cNvPr id="4" name="Slide Number Placeholder 3">
            <a:extLst>
              <a:ext uri="{FF2B5EF4-FFF2-40B4-BE49-F238E27FC236}">
                <a16:creationId xmlns:a16="http://schemas.microsoft.com/office/drawing/2014/main" id="{5E40C8DB-199D-6004-B02B-3D0619007EA0}"/>
              </a:ext>
            </a:extLst>
          </p:cNvPr>
          <p:cNvSpPr>
            <a:spLocks noGrp="1"/>
          </p:cNvSpPr>
          <p:nvPr>
            <p:ph type="sldNum" idx="12"/>
          </p:nvPr>
        </p:nvSpPr>
        <p:spPr/>
        <p:txBody>
          <a:bodyPr/>
          <a:lstStyle/>
          <a:p>
            <a:fld id="{00000000-1234-1234-1234-123412341234}" type="slidenum">
              <a:rPr lang="en-US" smtClean="0"/>
              <a:pPr/>
              <a:t>18</a:t>
            </a:fld>
            <a:endParaRPr lang="en-US" dirty="0"/>
          </a:p>
        </p:txBody>
      </p:sp>
      <p:sp>
        <p:nvSpPr>
          <p:cNvPr id="6" name="TextBox 5">
            <a:extLst>
              <a:ext uri="{FF2B5EF4-FFF2-40B4-BE49-F238E27FC236}">
                <a16:creationId xmlns:a16="http://schemas.microsoft.com/office/drawing/2014/main" id="{C07566F9-78B8-0CE2-37F5-DC4A504EAB42}"/>
              </a:ext>
            </a:extLst>
          </p:cNvPr>
          <p:cNvSpPr txBox="1"/>
          <p:nvPr/>
        </p:nvSpPr>
        <p:spPr>
          <a:xfrm>
            <a:off x="219897" y="1975946"/>
            <a:ext cx="7877060" cy="4222951"/>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useSearchParams</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searchParams</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setSearchParams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useSearchParams</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handleSubmit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event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preventDefault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The serialize function here would be responsible for</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creating an object of { key: value } pairs from the</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fields in the form that make up the query.</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params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serializeFormQuery</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event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target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setSearchParams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params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onSubmit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err="1">
                <a:solidFill>
                  <a:srgbClr val="DCDCAA"/>
                </a:solidFill>
                <a:effectLst/>
                <a:latin typeface="Consolas" panose="020B0609020204030204" pitchFamily="49" charset="0"/>
              </a:rPr>
              <a:t>handleSubmit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6A9955"/>
                </a:solidFill>
                <a:effectLst/>
                <a:latin typeface="Consolas" panose="020B0609020204030204" pitchFamily="49" charset="0"/>
              </a:rPr>
              <a:t>/* ... */</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form</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div</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61078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4148-41BA-D187-0C5B-FA8D317760C3}"/>
              </a:ext>
            </a:extLst>
          </p:cNvPr>
          <p:cNvSpPr>
            <a:spLocks noGrp="1"/>
          </p:cNvSpPr>
          <p:nvPr>
            <p:ph type="title"/>
          </p:nvPr>
        </p:nvSpPr>
        <p:spPr/>
        <p:txBody>
          <a:bodyPr/>
          <a:lstStyle/>
          <a:p>
            <a:r>
              <a:rPr lang="en-US" dirty="0" err="1"/>
              <a:t>useRoutes</a:t>
            </a:r>
            <a:r>
              <a:rPr lang="en-US" dirty="0"/>
              <a:t> - Demo</a:t>
            </a:r>
          </a:p>
        </p:txBody>
      </p:sp>
      <p:sp>
        <p:nvSpPr>
          <p:cNvPr id="4" name="Slide Number Placeholder 3">
            <a:extLst>
              <a:ext uri="{FF2B5EF4-FFF2-40B4-BE49-F238E27FC236}">
                <a16:creationId xmlns:a16="http://schemas.microsoft.com/office/drawing/2014/main" id="{9B69F28B-1996-0196-9EEC-8A06B9C41D87}"/>
              </a:ext>
            </a:extLst>
          </p:cNvPr>
          <p:cNvSpPr>
            <a:spLocks noGrp="1"/>
          </p:cNvSpPr>
          <p:nvPr>
            <p:ph type="sldNum" idx="12"/>
          </p:nvPr>
        </p:nvSpPr>
        <p:spPr/>
        <p:txBody>
          <a:bodyPr/>
          <a:lstStyle/>
          <a:p>
            <a:fld id="{00000000-1234-1234-1234-123412341234}" type="slidenum">
              <a:rPr lang="en-US" smtClean="0"/>
              <a:pPr/>
              <a:t>19</a:t>
            </a:fld>
            <a:endParaRPr lang="en-US" dirty="0"/>
          </a:p>
        </p:txBody>
      </p:sp>
      <p:sp>
        <p:nvSpPr>
          <p:cNvPr id="8" name="TextBox 7">
            <a:extLst>
              <a:ext uri="{FF2B5EF4-FFF2-40B4-BE49-F238E27FC236}">
                <a16:creationId xmlns:a16="http://schemas.microsoft.com/office/drawing/2014/main" id="{0121ECE0-0FD9-9864-0F46-12C12E7773CD}"/>
              </a:ext>
            </a:extLst>
          </p:cNvPr>
          <p:cNvSpPr txBox="1"/>
          <p:nvPr/>
        </p:nvSpPr>
        <p:spPr>
          <a:xfrm>
            <a:off x="765673" y="1843580"/>
            <a:ext cx="7877060" cy="4222951"/>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React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a:t>
            </a:r>
            <a:r>
              <a:rPr lang="en-US" b="0" dirty="0">
                <a:solidFill>
                  <a:srgbClr val="CCCCCC"/>
                </a:solidFill>
                <a:effectLst/>
                <a:latin typeface="Consolas" panose="020B0609020204030204" pitchFamily="49" charset="0"/>
              </a:rPr>
              <a:t>;</a:t>
            </a:r>
          </a:p>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useRoutes</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569CD6"/>
                </a:solidFill>
                <a:effectLst/>
                <a:latin typeface="Consolas" panose="020B0609020204030204" pitchFamily="49" charset="0"/>
              </a:rPr>
              <a:t>function</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useRoutes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Dashboard</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children:</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"messages"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DashboardMessages</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path: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"tasks"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DashboardTasks</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path: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"team"</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AboutPage</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p>
          <a:p>
            <a:pPr>
              <a:lnSpc>
                <a:spcPts val="1425"/>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8952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a:bodyPr>
          <a:lstStyle/>
          <a:p>
            <a:pPr>
              <a:lnSpc>
                <a:spcPct val="120000"/>
              </a:lnSpc>
            </a:pPr>
            <a:r>
              <a:rPr lang="en-US" dirty="0"/>
              <a:t>Set up the router module to enable navigation among multiple component views</a:t>
            </a:r>
          </a:p>
          <a:p>
            <a:pPr>
              <a:lnSpc>
                <a:spcPct val="120000"/>
              </a:lnSpc>
            </a:pPr>
            <a:r>
              <a:rPr lang="en-US" dirty="0"/>
              <a:t>Set up the routes to enable the navigation</a:t>
            </a:r>
          </a:p>
          <a:p>
            <a:pPr>
              <a:lnSpc>
                <a:spcPct val="120000"/>
              </a:lnSpc>
            </a:pPr>
            <a:r>
              <a:rPr lang="en-US" dirty="0"/>
              <a:t>Client vs. Server Side</a:t>
            </a:r>
          </a:p>
          <a:p>
            <a:pPr>
              <a:lnSpc>
                <a:spcPct val="120000"/>
              </a:lnSpc>
            </a:pPr>
            <a:endParaRPr lang="en-US" dirty="0"/>
          </a:p>
          <a:p>
            <a:pPr marL="3175" indent="0">
              <a:lnSpc>
                <a:spcPct val="120000"/>
              </a:lnSpc>
              <a:buNone/>
            </a:pPr>
            <a:endParaRPr lang="en-US" sz="2600"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BAB1-890A-238F-E6A9-E67B95131248}"/>
              </a:ext>
            </a:extLst>
          </p:cNvPr>
          <p:cNvSpPr>
            <a:spLocks noGrp="1"/>
          </p:cNvSpPr>
          <p:nvPr>
            <p:ph type="title"/>
          </p:nvPr>
        </p:nvSpPr>
        <p:spPr/>
        <p:txBody>
          <a:bodyPr/>
          <a:lstStyle/>
          <a:p>
            <a:r>
              <a:rPr lang="en-US" dirty="0"/>
              <a:t>Route Parameters</a:t>
            </a:r>
          </a:p>
        </p:txBody>
      </p:sp>
      <p:sp>
        <p:nvSpPr>
          <p:cNvPr id="3" name="Text Placeholder 2">
            <a:extLst>
              <a:ext uri="{FF2B5EF4-FFF2-40B4-BE49-F238E27FC236}">
                <a16:creationId xmlns:a16="http://schemas.microsoft.com/office/drawing/2014/main" id="{DE0D4A2D-9633-EF35-4BCB-CE0BCE3DC9EA}"/>
              </a:ext>
            </a:extLst>
          </p:cNvPr>
          <p:cNvSpPr>
            <a:spLocks noGrp="1"/>
          </p:cNvSpPr>
          <p:nvPr>
            <p:ph type="body" idx="1"/>
          </p:nvPr>
        </p:nvSpPr>
        <p:spPr>
          <a:xfrm>
            <a:off x="0" y="1627444"/>
            <a:ext cx="12192000" cy="2680151"/>
          </a:xfrm>
        </p:spPr>
        <p:txBody>
          <a:bodyPr/>
          <a:lstStyle/>
          <a:p>
            <a:r>
              <a:rPr lang="en-US" dirty="0"/>
              <a:t>Paths specified as a URL</a:t>
            </a:r>
          </a:p>
          <a:p>
            <a:r>
              <a:rPr lang="en-US" dirty="0"/>
              <a:t>Paths can also carry parameter values: e.g., /orchids/3 where 3 is a route parameter</a:t>
            </a:r>
          </a:p>
          <a:p>
            <a:r>
              <a:rPr lang="en-US" dirty="0"/>
              <a:t>Route parameters specified in the path specification as a token</a:t>
            </a:r>
          </a:p>
          <a:p>
            <a:r>
              <a:rPr lang="en-US" dirty="0"/>
              <a:t>e.g., path: ‘orchid/:id’ where id is the token</a:t>
            </a:r>
          </a:p>
          <a:p>
            <a:endParaRPr lang="en-US" dirty="0"/>
          </a:p>
        </p:txBody>
      </p:sp>
      <p:sp>
        <p:nvSpPr>
          <p:cNvPr id="4" name="Slide Number Placeholder 3">
            <a:extLst>
              <a:ext uri="{FF2B5EF4-FFF2-40B4-BE49-F238E27FC236}">
                <a16:creationId xmlns:a16="http://schemas.microsoft.com/office/drawing/2014/main" id="{82ABC8D8-B689-377C-CCB9-7B4271331B44}"/>
              </a:ext>
            </a:extLst>
          </p:cNvPr>
          <p:cNvSpPr>
            <a:spLocks noGrp="1"/>
          </p:cNvSpPr>
          <p:nvPr>
            <p:ph type="sldNum" idx="12"/>
          </p:nvPr>
        </p:nvSpPr>
        <p:spPr/>
        <p:txBody>
          <a:bodyPr/>
          <a:lstStyle/>
          <a:p>
            <a:fld id="{00000000-1234-1234-1234-123412341234}" type="slidenum">
              <a:rPr lang="en-US" smtClean="0"/>
              <a:pPr/>
              <a:t>20</a:t>
            </a:fld>
            <a:endParaRPr lang="en-US" dirty="0"/>
          </a:p>
        </p:txBody>
      </p:sp>
      <p:sp>
        <p:nvSpPr>
          <p:cNvPr id="6" name="TextBox 5">
            <a:extLst>
              <a:ext uri="{FF2B5EF4-FFF2-40B4-BE49-F238E27FC236}">
                <a16:creationId xmlns:a16="http://schemas.microsoft.com/office/drawing/2014/main" id="{EA17592C-647C-4404-2C03-608CC23C142C}"/>
              </a:ext>
            </a:extLst>
          </p:cNvPr>
          <p:cNvSpPr txBox="1"/>
          <p:nvPr/>
        </p:nvSpPr>
        <p:spPr>
          <a:xfrm>
            <a:off x="360802" y="4392967"/>
            <a:ext cx="7882568" cy="991297"/>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Link</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p>
          <a:p>
            <a:pPr>
              <a:lnSpc>
                <a:spcPts val="1425"/>
              </a:lnSpc>
              <a:buNone/>
            </a:pP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Link</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to</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`detail/</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orchid</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id</a:t>
            </a:r>
            <a:r>
              <a:rPr lang="en-US" b="0" dirty="0">
                <a:solidFill>
                  <a:srgbClr val="569CD6"/>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button</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Detail</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button</a:t>
            </a:r>
            <a:r>
              <a:rPr lang="en-US" b="0" dirty="0">
                <a:solidFill>
                  <a:srgbClr val="808080"/>
                </a:solidFill>
                <a:effectLst/>
                <a:latin typeface="Consolas" panose="020B0609020204030204" pitchFamily="49" charset="0"/>
              </a:rPr>
              <a:t>&gt;&lt;/</a:t>
            </a:r>
            <a:r>
              <a:rPr lang="en-US" b="0" dirty="0">
                <a:solidFill>
                  <a:srgbClr val="569CD6"/>
                </a:solidFill>
                <a:effectLst/>
                <a:latin typeface="Consolas" panose="020B0609020204030204" pitchFamily="49" charset="0"/>
              </a:rPr>
              <a:t>p</a:t>
            </a:r>
            <a:r>
              <a:rPr lang="en-US" b="0" dirty="0">
                <a:solidFill>
                  <a:srgbClr val="808080"/>
                </a:solidFill>
                <a:effectLst/>
                <a:latin typeface="Consolas" panose="020B0609020204030204" pitchFamily="49" charset="0"/>
              </a:rPr>
              <a:t>&gt;&lt;/</a:t>
            </a:r>
            <a:r>
              <a:rPr lang="en-US" b="0" dirty="0">
                <a:solidFill>
                  <a:srgbClr val="4EC9B0"/>
                </a:solidFill>
                <a:effectLst/>
                <a:latin typeface="Consolas" panose="020B0609020204030204" pitchFamily="49" charset="0"/>
              </a:rPr>
              <a:t>Link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03191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C7B3B-AAAC-D96D-E994-2C61DB0A8E13}"/>
              </a:ext>
            </a:extLst>
          </p:cNvPr>
          <p:cNvSpPr>
            <a:spLocks noGrp="1"/>
          </p:cNvSpPr>
          <p:nvPr>
            <p:ph type="title"/>
          </p:nvPr>
        </p:nvSpPr>
        <p:spPr/>
        <p:txBody>
          <a:bodyPr/>
          <a:lstStyle/>
          <a:p>
            <a:r>
              <a:rPr lang="en-US" dirty="0"/>
              <a:t>Route Parameters</a:t>
            </a:r>
          </a:p>
        </p:txBody>
      </p:sp>
      <p:sp>
        <p:nvSpPr>
          <p:cNvPr id="3" name="Text Placeholder 2">
            <a:extLst>
              <a:ext uri="{FF2B5EF4-FFF2-40B4-BE49-F238E27FC236}">
                <a16:creationId xmlns:a16="http://schemas.microsoft.com/office/drawing/2014/main" id="{9BFA33AB-30CC-65AF-33CB-69B813D61D06}"/>
              </a:ext>
            </a:extLst>
          </p:cNvPr>
          <p:cNvSpPr>
            <a:spLocks noGrp="1"/>
          </p:cNvSpPr>
          <p:nvPr>
            <p:ph type="body" idx="1"/>
          </p:nvPr>
        </p:nvSpPr>
        <p:spPr>
          <a:xfrm>
            <a:off x="0" y="1627444"/>
            <a:ext cx="6411817" cy="4013191"/>
          </a:xfrm>
        </p:spPr>
        <p:txBody>
          <a:bodyPr>
            <a:normAutofit/>
          </a:bodyPr>
          <a:lstStyle/>
          <a:p>
            <a:r>
              <a:rPr lang="en-US" dirty="0"/>
              <a:t>Route parameters can be specified using a link parameter while specifying the link</a:t>
            </a:r>
          </a:p>
          <a:p>
            <a:r>
              <a:rPr lang="en-US" dirty="0"/>
              <a:t>e.g., &lt;Link to={`/orchid/${orchid.id}`} &gt;</a:t>
            </a:r>
          </a:p>
          <a:p>
            <a:r>
              <a:rPr lang="en-US" dirty="0"/>
              <a:t>Using ‘</a:t>
            </a:r>
            <a:r>
              <a:rPr lang="en-US" dirty="0" err="1"/>
              <a:t>useParams</a:t>
            </a:r>
            <a:r>
              <a:rPr lang="en-US" dirty="0"/>
              <a:t>’ Hook to returns an object of key/value pairs of the dynamic params from the current URL that were matched by the &lt;Route path&gt;</a:t>
            </a:r>
          </a:p>
          <a:p>
            <a:pPr marL="339725" lvl="1" indent="0">
              <a:buNone/>
            </a:pPr>
            <a:endParaRPr lang="en-US" b="0" dirty="0">
              <a:solidFill>
                <a:srgbClr val="CCCCCC"/>
              </a:solidFill>
              <a:effectLst/>
              <a:latin typeface="Consolas" panose="020B0609020204030204" pitchFamily="49" charset="0"/>
            </a:endParaRPr>
          </a:p>
          <a:p>
            <a:pPr lvl="1"/>
            <a:endParaRPr lang="en-US" dirty="0"/>
          </a:p>
        </p:txBody>
      </p:sp>
      <p:sp>
        <p:nvSpPr>
          <p:cNvPr id="4" name="Slide Number Placeholder 3">
            <a:extLst>
              <a:ext uri="{FF2B5EF4-FFF2-40B4-BE49-F238E27FC236}">
                <a16:creationId xmlns:a16="http://schemas.microsoft.com/office/drawing/2014/main" id="{7EC715C2-6EED-AF18-B384-F77D752E3C25}"/>
              </a:ext>
            </a:extLst>
          </p:cNvPr>
          <p:cNvSpPr>
            <a:spLocks noGrp="1"/>
          </p:cNvSpPr>
          <p:nvPr>
            <p:ph type="sldNum" idx="12"/>
          </p:nvPr>
        </p:nvSpPr>
        <p:spPr/>
        <p:txBody>
          <a:bodyPr/>
          <a:lstStyle/>
          <a:p>
            <a:fld id="{00000000-1234-1234-1234-123412341234}" type="slidenum">
              <a:rPr lang="en-US" smtClean="0"/>
              <a:pPr/>
              <a:t>21</a:t>
            </a:fld>
            <a:endParaRPr lang="en-US" dirty="0"/>
          </a:p>
        </p:txBody>
      </p:sp>
      <p:sp>
        <p:nvSpPr>
          <p:cNvPr id="6" name="TextBox 5">
            <a:extLst>
              <a:ext uri="{FF2B5EF4-FFF2-40B4-BE49-F238E27FC236}">
                <a16:creationId xmlns:a16="http://schemas.microsoft.com/office/drawing/2014/main" id="{887EAD58-E96D-A165-AAF6-628DD52CD9CB}"/>
              </a:ext>
            </a:extLst>
          </p:cNvPr>
          <p:cNvSpPr txBox="1"/>
          <p:nvPr/>
        </p:nvSpPr>
        <p:spPr>
          <a:xfrm>
            <a:off x="6610120" y="2347420"/>
            <a:ext cx="5174210" cy="1350370"/>
          </a:xfrm>
          <a:prstGeom prst="rect">
            <a:avLst/>
          </a:prstGeom>
          <a:solidFill>
            <a:schemeClr val="tx1"/>
          </a:solidFill>
        </p:spPr>
        <p:txBody>
          <a:bodyPr wrap="square">
            <a:spAutoFit/>
          </a:bodyPr>
          <a:lstStyle/>
          <a:p>
            <a:pPr>
              <a:lnSpc>
                <a:spcPts val="1425"/>
              </a:lnSpc>
              <a:buNone/>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useParams</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dirty="0">
                <a:solidFill>
                  <a:srgbClr val="CE9178"/>
                </a:solidFill>
                <a:latin typeface="Consolas" panose="020B0609020204030204" pitchFamily="49" charset="0"/>
              </a:rPr>
              <a:t>‘</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err="1">
                <a:solidFill>
                  <a:srgbClr val="4FC1FF"/>
                </a:solidFill>
                <a:effectLst/>
                <a:latin typeface="Consolas" panose="020B0609020204030204" pitchFamily="49" charset="0"/>
              </a:rPr>
              <a:t>orchidId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useParams</a:t>
            </a:r>
            <a:r>
              <a:rPr lang="en-US" b="0" dirty="0">
                <a:solidFill>
                  <a:srgbClr val="CCCCCC"/>
                </a:solidFill>
                <a:effectLst/>
                <a:latin typeface="Consolas" panose="020B0609020204030204" pitchFamily="49" charset="0"/>
              </a:rPr>
              <a:t>();</a:t>
            </a:r>
          </a:p>
          <a:p>
            <a:pPr>
              <a:lnSpc>
                <a:spcPts val="1425"/>
              </a:lnSpc>
              <a:buNone/>
            </a:pPr>
            <a:r>
              <a:rPr lang="en-US" b="0" dirty="0">
                <a:solidFill>
                  <a:srgbClr val="569CD6"/>
                </a:solidFill>
                <a:effectLst/>
                <a:latin typeface="Consolas" panose="020B0609020204030204" pitchFamily="49" charset="0"/>
              </a:rPr>
              <a:t>const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orchid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find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obj</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=&gt;</a:t>
            </a:r>
            <a:r>
              <a:rPr lang="en-US" b="0" dirty="0">
                <a:solidFill>
                  <a:srgbClr val="CCCCCC"/>
                </a:solidFill>
                <a:effectLst/>
                <a:latin typeface="Consolas" panose="020B0609020204030204" pitchFamily="49" charset="0"/>
              </a:rPr>
              <a:t> {</a:t>
            </a:r>
          </a:p>
          <a:p>
            <a:pPr>
              <a:lnSpc>
                <a:spcPts val="1425"/>
              </a:lnSpc>
              <a:buNone/>
            </a:pP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obj</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orchidId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076559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r>
              <a:rPr lang="en-US" dirty="0"/>
              <a:t> Set up the router module to enable navigation among multiple component views</a:t>
            </a:r>
          </a:p>
          <a:p>
            <a:r>
              <a:rPr lang="en-US" dirty="0"/>
              <a:t>Set up the routes to enable the navigation</a:t>
            </a:r>
          </a:p>
          <a:p>
            <a:r>
              <a:rPr lang="en-US" dirty="0"/>
              <a:t>Client vs. </a:t>
            </a:r>
            <a:r>
              <a:rPr lang="en-US"/>
              <a:t>Server Side</a:t>
            </a:r>
          </a:p>
          <a:p>
            <a:endParaRPr lang="en-US" dirty="0"/>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router</a:t>
            </a:r>
          </a:p>
        </p:txBody>
      </p:sp>
      <p:sp>
        <p:nvSpPr>
          <p:cNvPr id="3" name="Text Placeholder 2"/>
          <p:cNvSpPr>
            <a:spLocks noGrp="1"/>
          </p:cNvSpPr>
          <p:nvPr>
            <p:ph type="body" idx="1"/>
          </p:nvPr>
        </p:nvSpPr>
        <p:spPr/>
        <p:txBody>
          <a:bodyPr/>
          <a:lstStyle/>
          <a:p>
            <a:r>
              <a:rPr lang="en-US" dirty="0"/>
              <a:t>Collection of navigational components</a:t>
            </a:r>
          </a:p>
          <a:p>
            <a:r>
              <a:rPr lang="en-US" dirty="0"/>
              <a:t>Enables navigation among views</a:t>
            </a:r>
          </a:p>
          <a:p>
            <a:r>
              <a:rPr lang="en-US" dirty="0"/>
              <a:t>Router components, route matching components and  navigation components</a:t>
            </a:r>
          </a:p>
          <a:p>
            <a:r>
              <a:rPr lang="en-US" dirty="0"/>
              <a:t>Uses a browser-based bookmarkable URLs as an instruction to navigate to a client-generated view in your web app</a:t>
            </a:r>
          </a:p>
          <a:p>
            <a:r>
              <a:rPr lang="en-US" dirty="0"/>
              <a:t>Can also pass along optional parameters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0926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88E1-8A76-0645-F085-7ED3E36C7C53}"/>
              </a:ext>
            </a:extLst>
          </p:cNvPr>
          <p:cNvSpPr>
            <a:spLocks noGrp="1"/>
          </p:cNvSpPr>
          <p:nvPr>
            <p:ph type="title"/>
          </p:nvPr>
        </p:nvSpPr>
        <p:spPr/>
        <p:txBody>
          <a:bodyPr/>
          <a:lstStyle/>
          <a:p>
            <a:r>
              <a:rPr lang="en-US" dirty="0"/>
              <a:t>Introduction of a Router</a:t>
            </a:r>
          </a:p>
        </p:txBody>
      </p:sp>
      <p:sp>
        <p:nvSpPr>
          <p:cNvPr id="3" name="Text Placeholder 2">
            <a:extLst>
              <a:ext uri="{FF2B5EF4-FFF2-40B4-BE49-F238E27FC236}">
                <a16:creationId xmlns:a16="http://schemas.microsoft.com/office/drawing/2014/main" id="{1504815C-CF37-EBF9-A4C7-310309164C27}"/>
              </a:ext>
            </a:extLst>
          </p:cNvPr>
          <p:cNvSpPr>
            <a:spLocks noGrp="1"/>
          </p:cNvSpPr>
          <p:nvPr>
            <p:ph type="body" idx="1"/>
          </p:nvPr>
        </p:nvSpPr>
        <p:spPr/>
        <p:txBody>
          <a:bodyPr/>
          <a:lstStyle/>
          <a:p>
            <a:r>
              <a:rPr lang="en-US" dirty="0"/>
              <a:t>Almost every web application requires routing: the process of responding to a URL, based on a set of route handler declarations. In other words, this is a mapping from the URL to rendered content.</a:t>
            </a:r>
          </a:p>
          <a:p>
            <a:r>
              <a:rPr lang="en-US" dirty="0"/>
              <a:t>Include:</a:t>
            </a:r>
          </a:p>
          <a:p>
            <a:pPr lvl="1"/>
            <a:r>
              <a:rPr lang="en-US" dirty="0"/>
              <a:t>Declaring routes</a:t>
            </a:r>
          </a:p>
          <a:p>
            <a:pPr lvl="1"/>
            <a:r>
              <a:rPr lang="en-US" dirty="0"/>
              <a:t>Handling route parameters</a:t>
            </a:r>
          </a:p>
          <a:p>
            <a:pPr lvl="1"/>
            <a:r>
              <a:rPr lang="en-US" dirty="0"/>
              <a:t>Using link components</a:t>
            </a:r>
          </a:p>
          <a:p>
            <a:endParaRPr lang="en-US" dirty="0"/>
          </a:p>
        </p:txBody>
      </p:sp>
      <p:sp>
        <p:nvSpPr>
          <p:cNvPr id="4" name="Slide Number Placeholder 3">
            <a:extLst>
              <a:ext uri="{FF2B5EF4-FFF2-40B4-BE49-F238E27FC236}">
                <a16:creationId xmlns:a16="http://schemas.microsoft.com/office/drawing/2014/main" id="{54BA0EE0-CC19-E64E-3A4A-3E5064522110}"/>
              </a:ext>
            </a:extLst>
          </p:cNvPr>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176161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6B095-967A-4342-588C-0AA01AB2095B}"/>
              </a:ext>
            </a:extLst>
          </p:cNvPr>
          <p:cNvSpPr>
            <a:spLocks noGrp="1"/>
          </p:cNvSpPr>
          <p:nvPr>
            <p:ph type="title"/>
          </p:nvPr>
        </p:nvSpPr>
        <p:spPr/>
        <p:txBody>
          <a:bodyPr/>
          <a:lstStyle/>
          <a:p>
            <a:r>
              <a:rPr lang="en-US" dirty="0"/>
              <a:t>Client vs. Server Side</a:t>
            </a:r>
          </a:p>
        </p:txBody>
      </p:sp>
      <p:sp>
        <p:nvSpPr>
          <p:cNvPr id="3" name="Text Placeholder 2">
            <a:extLst>
              <a:ext uri="{FF2B5EF4-FFF2-40B4-BE49-F238E27FC236}">
                <a16:creationId xmlns:a16="http://schemas.microsoft.com/office/drawing/2014/main" id="{E3B69226-E1F9-230D-EDCE-043E98B992A3}"/>
              </a:ext>
            </a:extLst>
          </p:cNvPr>
          <p:cNvSpPr>
            <a:spLocks noGrp="1"/>
          </p:cNvSpPr>
          <p:nvPr>
            <p:ph type="body" idx="1"/>
          </p:nvPr>
        </p:nvSpPr>
        <p:spPr>
          <a:xfrm>
            <a:off x="0" y="1627444"/>
            <a:ext cx="8460016" cy="4814445"/>
          </a:xfrm>
        </p:spPr>
        <p:txBody>
          <a:bodyPr/>
          <a:lstStyle/>
          <a:p>
            <a:r>
              <a:rPr lang="en-US" dirty="0"/>
              <a:t>We can’t have a conversation about routing and React Router without mentioning client side and server side. </a:t>
            </a:r>
          </a:p>
          <a:p>
            <a:r>
              <a:rPr lang="en-US" dirty="0"/>
              <a:t>Client side is the browser. Its processing happens on the local machine. </a:t>
            </a:r>
          </a:p>
          <a:p>
            <a:r>
              <a:rPr lang="en-US" dirty="0"/>
              <a:t>Server side is where the information is processed and then sent through to a browser.</a:t>
            </a:r>
          </a:p>
          <a:p>
            <a:endParaRPr lang="en-US" dirty="0"/>
          </a:p>
        </p:txBody>
      </p:sp>
      <p:sp>
        <p:nvSpPr>
          <p:cNvPr id="4" name="Slide Number Placeholder 3">
            <a:extLst>
              <a:ext uri="{FF2B5EF4-FFF2-40B4-BE49-F238E27FC236}">
                <a16:creationId xmlns:a16="http://schemas.microsoft.com/office/drawing/2014/main" id="{9C95EDCE-3A38-31F5-5D06-E0B7C89FE064}"/>
              </a:ext>
            </a:extLst>
          </p:cNvPr>
          <p:cNvSpPr>
            <a:spLocks noGrp="1"/>
          </p:cNvSpPr>
          <p:nvPr>
            <p:ph type="sldNum" idx="12"/>
          </p:nvPr>
        </p:nvSpPr>
        <p:spPr/>
        <p:txBody>
          <a:bodyPr/>
          <a:lstStyle/>
          <a:p>
            <a:fld id="{00000000-1234-1234-1234-123412341234}" type="slidenum">
              <a:rPr lang="en-US" smtClean="0"/>
              <a:pPr/>
              <a:t>5</a:t>
            </a:fld>
            <a:endParaRPr lang="en-US" dirty="0"/>
          </a:p>
        </p:txBody>
      </p:sp>
      <p:pic>
        <p:nvPicPr>
          <p:cNvPr id="5" name="Picture 4" descr="widget">
            <a:extLst>
              <a:ext uri="{FF2B5EF4-FFF2-40B4-BE49-F238E27FC236}">
                <a16:creationId xmlns:a16="http://schemas.microsoft.com/office/drawing/2014/main" id="{28BA9C38-B193-47EB-907F-368B93CCB7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015" r="16477"/>
          <a:stretch/>
        </p:blipFill>
        <p:spPr bwMode="auto">
          <a:xfrm>
            <a:off x="8460016" y="1818254"/>
            <a:ext cx="3530634" cy="296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6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5861-7A69-42DC-785D-72C7BF0A7AC6}"/>
              </a:ext>
            </a:extLst>
          </p:cNvPr>
          <p:cNvSpPr>
            <a:spLocks noGrp="1"/>
          </p:cNvSpPr>
          <p:nvPr>
            <p:ph type="title"/>
          </p:nvPr>
        </p:nvSpPr>
        <p:spPr/>
        <p:txBody>
          <a:bodyPr/>
          <a:lstStyle/>
          <a:p>
            <a:r>
              <a:rPr lang="en-US" dirty="0"/>
              <a:t>Router components</a:t>
            </a:r>
          </a:p>
        </p:txBody>
      </p:sp>
      <p:sp>
        <p:nvSpPr>
          <p:cNvPr id="3" name="Text Placeholder 2">
            <a:extLst>
              <a:ext uri="{FF2B5EF4-FFF2-40B4-BE49-F238E27FC236}">
                <a16:creationId xmlns:a16="http://schemas.microsoft.com/office/drawing/2014/main" id="{3845313D-A7E6-87FE-FA50-4BE2F446E3A3}"/>
              </a:ext>
            </a:extLst>
          </p:cNvPr>
          <p:cNvSpPr>
            <a:spLocks noGrp="1"/>
          </p:cNvSpPr>
          <p:nvPr>
            <p:ph type="body" idx="1"/>
          </p:nvPr>
        </p:nvSpPr>
        <p:spPr/>
        <p:txBody>
          <a:bodyPr>
            <a:normAutofit fontScale="85000" lnSpcReduction="20000"/>
          </a:bodyPr>
          <a:lstStyle/>
          <a:p>
            <a:r>
              <a:rPr lang="en-US" dirty="0"/>
              <a:t>&lt;</a:t>
            </a:r>
            <a:r>
              <a:rPr lang="en-US" dirty="0" err="1"/>
              <a:t>BrowserRouter</a:t>
            </a:r>
            <a:r>
              <a:rPr lang="en-US" dirty="0"/>
              <a:t>&gt; stores the current location in the browser's address bar using clean URLs and navigates using the browser's built-in history stack.</a:t>
            </a:r>
          </a:p>
          <a:p>
            <a:r>
              <a:rPr lang="en-US" dirty="0"/>
              <a:t>&lt;</a:t>
            </a:r>
            <a:r>
              <a:rPr lang="en-US" dirty="0" err="1"/>
              <a:t>HashRouter</a:t>
            </a:r>
            <a:r>
              <a:rPr lang="en-US" dirty="0"/>
              <a:t>&gt; is for use in web browsers when the URL should not (or cannot) be sent to the server for some reason. This may happen in some shared hosting scenarios where you do not have full control over the server. In these situations, &lt;</a:t>
            </a:r>
            <a:r>
              <a:rPr lang="en-US" dirty="0" err="1"/>
              <a:t>HashRouter</a:t>
            </a:r>
            <a:r>
              <a:rPr lang="en-US" dirty="0"/>
              <a:t>&gt; makes it possible to store the current location in the hash portion of the current URL, so it is never sent to the server.</a:t>
            </a:r>
          </a:p>
          <a:p>
            <a:r>
              <a:rPr lang="en-US" dirty="0"/>
              <a:t>A &lt;</a:t>
            </a:r>
            <a:r>
              <a:rPr lang="en-US" dirty="0" err="1"/>
              <a:t>MemoryRouter</a:t>
            </a:r>
            <a:r>
              <a:rPr lang="en-US" dirty="0"/>
              <a:t>&gt; stores its locations internally in an array. Unlike &lt;</a:t>
            </a:r>
            <a:r>
              <a:rPr lang="en-US" dirty="0" err="1"/>
              <a:t>BrowserHistory</a:t>
            </a:r>
            <a:r>
              <a:rPr lang="en-US" dirty="0"/>
              <a:t>&gt; and &lt;</a:t>
            </a:r>
            <a:r>
              <a:rPr lang="en-US" dirty="0" err="1"/>
              <a:t>HashHistory</a:t>
            </a:r>
            <a:r>
              <a:rPr lang="en-US" dirty="0"/>
              <a:t>&gt;, it isn't tied to an external source, like the history stack in a browser. This makes it ideal for scenarios where you need complete control over the history stack, like testing.</a:t>
            </a:r>
          </a:p>
          <a:p>
            <a:r>
              <a:rPr lang="en-US" dirty="0"/>
              <a:t>&lt;</a:t>
            </a:r>
            <a:r>
              <a:rPr lang="en-US" dirty="0" err="1"/>
              <a:t>StaticRouter</a:t>
            </a:r>
            <a:r>
              <a:rPr lang="en-US" dirty="0"/>
              <a:t>&gt; is used to render a React Router web app in node. Provide the current location via the location prop.</a:t>
            </a:r>
          </a:p>
          <a:p>
            <a:r>
              <a:rPr lang="en-US" dirty="0"/>
              <a:t>&lt;</a:t>
            </a:r>
            <a:r>
              <a:rPr lang="en-US" dirty="0" err="1"/>
              <a:t>NativeRouter</a:t>
            </a:r>
            <a:r>
              <a:rPr lang="en-US" dirty="0"/>
              <a:t>&gt; is the recommended interface for running React Router in a React Native app.</a:t>
            </a:r>
          </a:p>
          <a:p>
            <a:endParaRPr lang="en-US" dirty="0"/>
          </a:p>
          <a:p>
            <a:endParaRPr lang="en-US" dirty="0"/>
          </a:p>
        </p:txBody>
      </p:sp>
      <p:sp>
        <p:nvSpPr>
          <p:cNvPr id="4" name="Slide Number Placeholder 3">
            <a:extLst>
              <a:ext uri="{FF2B5EF4-FFF2-40B4-BE49-F238E27FC236}">
                <a16:creationId xmlns:a16="http://schemas.microsoft.com/office/drawing/2014/main" id="{7010F6F3-5D03-98EC-D956-E3B990DAEF3D}"/>
              </a:ext>
            </a:extLst>
          </p:cNvPr>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996334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 Routing – using &lt;</a:t>
            </a:r>
            <a:r>
              <a:rPr lang="en-US" dirty="0" err="1"/>
              <a:t>BrowserRouter</a:t>
            </a:r>
            <a:r>
              <a:rPr lang="en-US" dirty="0"/>
              <a:t>&gt;</a:t>
            </a:r>
          </a:p>
        </p:txBody>
      </p:sp>
      <p:sp>
        <p:nvSpPr>
          <p:cNvPr id="3" name="Text Placeholder 2"/>
          <p:cNvSpPr>
            <a:spLocks noGrp="1"/>
          </p:cNvSpPr>
          <p:nvPr>
            <p:ph type="body" idx="1"/>
          </p:nvPr>
        </p:nvSpPr>
        <p:spPr/>
        <p:txBody>
          <a:bodyPr/>
          <a:lstStyle/>
          <a:p>
            <a:r>
              <a:rPr lang="en-US" dirty="0" err="1"/>
              <a:t>npm</a:t>
            </a:r>
            <a:r>
              <a:rPr lang="en-US" dirty="0"/>
              <a:t> install react-router-</a:t>
            </a:r>
            <a:r>
              <a:rPr lang="en-US" dirty="0" err="1"/>
              <a:t>dom</a:t>
            </a:r>
            <a:endParaRPr lang="en-US" dirty="0"/>
          </a:p>
          <a:p>
            <a:r>
              <a:rPr lang="en-US" dirty="0"/>
              <a:t>Router component: &lt;</a:t>
            </a:r>
            <a:r>
              <a:rPr lang="en-US" dirty="0" err="1"/>
              <a:t>BrowserRouter</a:t>
            </a:r>
            <a:r>
              <a:rPr lang="en-US" dirty="0"/>
              <a:t>&gt;</a:t>
            </a:r>
          </a:p>
          <a:p>
            <a:r>
              <a:rPr lang="en-US" dirty="0"/>
              <a:t>Enclose your app in &lt;</a:t>
            </a:r>
            <a:r>
              <a:rPr lang="en-US" dirty="0" err="1"/>
              <a:t>BrowserRouter</a:t>
            </a:r>
            <a:r>
              <a:rPr lang="en-US" dirty="0"/>
              <a:t>&gt; &lt;/</a:t>
            </a:r>
            <a:r>
              <a:rPr lang="en-US" dirty="0" err="1"/>
              <a:t>BrowserRouter</a:t>
            </a:r>
            <a:r>
              <a:rPr lang="en-US" dirty="0"/>
              <a:t>&gt;</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
        <p:nvSpPr>
          <p:cNvPr id="8" name="TextBox 7">
            <a:extLst>
              <a:ext uri="{FF2B5EF4-FFF2-40B4-BE49-F238E27FC236}">
                <a16:creationId xmlns:a16="http://schemas.microsoft.com/office/drawing/2014/main" id="{69370F3C-7AA8-C28C-82A8-086573D55B13}"/>
              </a:ext>
            </a:extLst>
          </p:cNvPr>
          <p:cNvSpPr txBox="1"/>
          <p:nvPr/>
        </p:nvSpPr>
        <p:spPr>
          <a:xfrm>
            <a:off x="528483" y="3429000"/>
            <a:ext cx="7880554" cy="1170833"/>
          </a:xfrm>
          <a:prstGeom prst="rect">
            <a:avLst/>
          </a:prstGeom>
          <a:solidFill>
            <a:schemeClr val="tx1"/>
          </a:solidFill>
        </p:spPr>
        <p:txBody>
          <a:bodyPr wrap="square">
            <a:spAutoFit/>
          </a:bodyPr>
          <a:lstStyle/>
          <a:p>
            <a:pPr>
              <a:lnSpc>
                <a:spcPts val="1425"/>
              </a:lnSpc>
            </a:pP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 </a:t>
            </a:r>
            <a:r>
              <a:rPr lang="en-US" b="0" dirty="0" err="1">
                <a:solidFill>
                  <a:srgbClr val="9CDCFE"/>
                </a:solidFill>
                <a:effectLst/>
                <a:latin typeface="Consolas" panose="020B0609020204030204" pitchFamily="49" charset="0"/>
              </a:rPr>
              <a:t>BrowserRouter</a:t>
            </a:r>
            <a:r>
              <a:rPr lang="en-US" b="0" dirty="0">
                <a:solidFill>
                  <a:srgbClr val="CCCCCC"/>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'react-router-</a:t>
            </a:r>
            <a:r>
              <a:rPr lang="en-US" b="0" dirty="0" err="1">
                <a:solidFill>
                  <a:srgbClr val="CE9178"/>
                </a:solidFill>
                <a:effectLst/>
                <a:latin typeface="Consolas" panose="020B0609020204030204" pitchFamily="49" charset="0"/>
              </a:rPr>
              <a:t>dom</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pPr>
            <a:endParaRPr lang="en-US" b="0" dirty="0">
              <a:solidFill>
                <a:srgbClr val="808080"/>
              </a:solidFill>
              <a:effectLst/>
              <a:latin typeface="Consolas" panose="020B0609020204030204" pitchFamily="49" charset="0"/>
            </a:endParaRPr>
          </a:p>
          <a:p>
            <a:pPr>
              <a:lnSpc>
                <a:spcPts val="1425"/>
              </a:lnSpc>
            </a:pPr>
            <a:endParaRPr lang="en-US" dirty="0">
              <a:solidFill>
                <a:srgbClr val="808080"/>
              </a:solidFill>
              <a:latin typeface="Consolas" panose="020B0609020204030204" pitchFamily="49" charset="0"/>
            </a:endParaRPr>
          </a:p>
          <a:p>
            <a:pPr>
              <a:lnSpc>
                <a:spcPts val="1425"/>
              </a:lnSpc>
            </a:pP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BrowserRouter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App</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dirty="0">
              <a:solidFill>
                <a:srgbClr val="CCCCCC"/>
              </a:solidFill>
              <a:latin typeface="Consolas" panose="020B0609020204030204" pitchFamily="49" charset="0"/>
            </a:endParaRPr>
          </a:p>
          <a:p>
            <a:pPr>
              <a:lnSpc>
                <a:spcPts val="1425"/>
              </a:lnSpc>
            </a:pP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BrowserRouter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413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2C54B-47FB-C487-4F8F-139856D221B2}"/>
              </a:ext>
            </a:extLst>
          </p:cNvPr>
          <p:cNvSpPr>
            <a:spLocks noGrp="1"/>
          </p:cNvSpPr>
          <p:nvPr>
            <p:ph type="title"/>
          </p:nvPr>
        </p:nvSpPr>
        <p:spPr/>
        <p:txBody>
          <a:bodyPr/>
          <a:lstStyle/>
          <a:p>
            <a:r>
              <a:rPr lang="en-US" dirty="0"/>
              <a:t>Route Matching</a:t>
            </a:r>
          </a:p>
        </p:txBody>
      </p:sp>
      <p:sp>
        <p:nvSpPr>
          <p:cNvPr id="3" name="Text Placeholder 2">
            <a:extLst>
              <a:ext uri="{FF2B5EF4-FFF2-40B4-BE49-F238E27FC236}">
                <a16:creationId xmlns:a16="http://schemas.microsoft.com/office/drawing/2014/main" id="{741215A6-8F00-C09B-3848-0B1C8817C970}"/>
              </a:ext>
            </a:extLst>
          </p:cNvPr>
          <p:cNvSpPr>
            <a:spLocks noGrp="1"/>
          </p:cNvSpPr>
          <p:nvPr>
            <p:ph type="body" idx="1"/>
          </p:nvPr>
        </p:nvSpPr>
        <p:spPr/>
        <p:txBody>
          <a:bodyPr/>
          <a:lstStyle/>
          <a:p>
            <a:r>
              <a:rPr lang="en-US" dirty="0"/>
              <a:t>Route matching components: &lt;Routes&gt; and &lt;Route&gt;</a:t>
            </a:r>
          </a:p>
          <a:p>
            <a:r>
              <a:rPr lang="en-US" dirty="0"/>
              <a:t>&lt;Route&gt;’s path prop enables specification of the current location’s  pathname</a:t>
            </a:r>
          </a:p>
          <a:p>
            <a:r>
              <a:rPr lang="en-US" dirty="0"/>
              <a:t>&lt;Route&gt;’s component prop specifies the corresponding view for the location</a:t>
            </a:r>
          </a:p>
          <a:p>
            <a:r>
              <a:rPr lang="en-US" dirty="0"/>
              <a:t>Using exact attribute ensures that the path must be exactly matched</a:t>
            </a:r>
          </a:p>
          <a:p>
            <a:r>
              <a:rPr lang="en-US" dirty="0"/>
              <a:t>&lt;Route&gt; enables grouping together several routes</a:t>
            </a:r>
          </a:p>
          <a:p>
            <a:r>
              <a:rPr lang="en-US" dirty="0"/>
              <a:t>Syntax: &lt;Route path='/' element={component}&gt;&lt;/Route&gt;</a:t>
            </a:r>
          </a:p>
          <a:p>
            <a:pPr marL="3175" indent="0">
              <a:buNone/>
            </a:pPr>
            <a:r>
              <a:rPr lang="en-US" sz="1400" b="0" dirty="0">
                <a:solidFill>
                  <a:srgbClr val="C586C0"/>
                </a:solidFill>
                <a:effectLst/>
                <a:latin typeface="Consolas" panose="020B0609020204030204" pitchFamily="49" charset="0"/>
              </a:rPr>
              <a:t>	</a:t>
            </a:r>
            <a:r>
              <a:rPr lang="en-US" sz="1600" b="0" dirty="0">
                <a:solidFill>
                  <a:srgbClr val="C586C0"/>
                </a:solidFill>
                <a:effectLst/>
                <a:latin typeface="Consolas" panose="020B0609020204030204" pitchFamily="49" charset="0"/>
              </a:rPr>
              <a:t>import</a:t>
            </a:r>
            <a:r>
              <a:rPr lang="en-US" sz="1600" b="0" dirty="0">
                <a:solidFill>
                  <a:srgbClr val="CCCCCC"/>
                </a:solidFill>
                <a:effectLst/>
                <a:latin typeface="Consolas" panose="020B0609020204030204" pitchFamily="49" charset="0"/>
              </a:rPr>
              <a:t> { </a:t>
            </a:r>
            <a:r>
              <a:rPr lang="en-US" sz="1600" b="0" dirty="0">
                <a:solidFill>
                  <a:srgbClr val="9CDCFE"/>
                </a:solidFill>
                <a:effectLst/>
                <a:latin typeface="Consolas" panose="020B0609020204030204" pitchFamily="49" charset="0"/>
              </a:rPr>
              <a:t>Routes</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Route</a:t>
            </a:r>
            <a:r>
              <a:rPr lang="en-US" sz="1600" b="0" dirty="0">
                <a:solidFill>
                  <a:srgbClr val="CCCCCC"/>
                </a:solidFill>
                <a:effectLst/>
                <a:latin typeface="Consolas" panose="020B0609020204030204" pitchFamily="49" charset="0"/>
              </a:rPr>
              <a:t> } </a:t>
            </a:r>
            <a:r>
              <a:rPr lang="en-US" sz="1600" b="0" dirty="0">
                <a:solidFill>
                  <a:srgbClr val="C586C0"/>
                </a:solidFill>
                <a:effectLst/>
                <a:latin typeface="Consolas" panose="020B0609020204030204" pitchFamily="49" charset="0"/>
              </a:rPr>
              <a:t>from</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"react-router-</a:t>
            </a:r>
            <a:r>
              <a:rPr lang="en-US" sz="1600" b="0" dirty="0" err="1">
                <a:solidFill>
                  <a:srgbClr val="CE9178"/>
                </a:solidFill>
                <a:effectLst/>
                <a:latin typeface="Consolas" panose="020B0609020204030204" pitchFamily="49" charset="0"/>
              </a:rPr>
              <a:t>dom</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p>
          <a:p>
            <a:pPr marL="1028700" lvl="2" indent="0">
              <a:buNone/>
            </a:pP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4EC9B0"/>
                </a:solidFill>
                <a:effectLst/>
                <a:latin typeface="Consolas" panose="020B0609020204030204" pitchFamily="49" charset="0"/>
              </a:rPr>
              <a:t>Routes</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pPr marL="1028700" lvl="2" indent="0">
              <a:lnSpc>
                <a:spcPts val="1425"/>
              </a:lnSpc>
              <a:buNone/>
            </a:pP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4EC9B0"/>
                </a:solidFill>
                <a:effectLst/>
                <a:latin typeface="Consolas" panose="020B0609020204030204" pitchFamily="49" charset="0"/>
              </a:rPr>
              <a:t>Route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path</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element</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a:solidFill>
                  <a:srgbClr val="808080"/>
                </a:solidFill>
                <a:effectLst/>
                <a:latin typeface="Consolas" panose="020B0609020204030204" pitchFamily="49" charset="0"/>
              </a:rPr>
              <a:t>&lt;</a:t>
            </a:r>
            <a:r>
              <a:rPr lang="en-US" sz="1600" b="0" dirty="0">
                <a:solidFill>
                  <a:srgbClr val="4EC9B0"/>
                </a:solidFill>
                <a:effectLst/>
                <a:latin typeface="Consolas" panose="020B0609020204030204" pitchFamily="49" charset="0"/>
              </a:rPr>
              <a:t>Orchids</a:t>
            </a:r>
            <a:r>
              <a:rPr lang="en-US" sz="1600" b="0" dirty="0">
                <a:solidFill>
                  <a:srgbClr val="808080"/>
                </a:solidFill>
                <a:effectLst/>
                <a:latin typeface="Consolas" panose="020B0609020204030204" pitchFamily="49" charset="0"/>
              </a:rPr>
              <a:t>/&gt;</a:t>
            </a:r>
            <a:r>
              <a:rPr lang="en-US" sz="1600" b="0" dirty="0">
                <a:solidFill>
                  <a:srgbClr val="569CD6"/>
                </a:solidFill>
                <a:effectLst/>
                <a:latin typeface="Consolas" panose="020B0609020204030204" pitchFamily="49" charset="0"/>
              </a:rPr>
              <a:t>}</a:t>
            </a:r>
            <a:r>
              <a:rPr lang="en-US" sz="1600" b="0" dirty="0">
                <a:solidFill>
                  <a:srgbClr val="808080"/>
                </a:solidFill>
                <a:effectLst/>
                <a:latin typeface="Consolas" panose="020B0609020204030204" pitchFamily="49" charset="0"/>
              </a:rPr>
              <a:t>&gt;&lt;/</a:t>
            </a:r>
            <a:r>
              <a:rPr lang="en-US" sz="1600" b="0" dirty="0">
                <a:solidFill>
                  <a:srgbClr val="4EC9B0"/>
                </a:solidFill>
                <a:effectLst/>
                <a:latin typeface="Consolas" panose="020B0609020204030204" pitchFamily="49" charset="0"/>
              </a:rPr>
              <a:t>Route</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pPr marL="1028700" lvl="2" indent="0">
              <a:lnSpc>
                <a:spcPts val="1425"/>
              </a:lnSpc>
              <a:buNone/>
            </a:pP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4EC9B0"/>
                </a:solidFill>
                <a:effectLst/>
                <a:latin typeface="Consolas" panose="020B0609020204030204" pitchFamily="49" charset="0"/>
              </a:rPr>
              <a:t>Route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path</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'/detail/:</a:t>
            </a:r>
            <a:r>
              <a:rPr lang="en-US" sz="1600" b="0" dirty="0" err="1">
                <a:solidFill>
                  <a:srgbClr val="CE9178"/>
                </a:solidFill>
                <a:effectLst/>
                <a:latin typeface="Consolas" panose="020B0609020204030204" pitchFamily="49" charset="0"/>
              </a:rPr>
              <a:t>id'</a:t>
            </a:r>
            <a:r>
              <a:rPr lang="en-US" sz="1600" b="0" dirty="0" err="1">
                <a:solidFill>
                  <a:srgbClr val="9CDCFE"/>
                </a:solidFill>
                <a:effectLst/>
                <a:latin typeface="Consolas" panose="020B0609020204030204" pitchFamily="49" charset="0"/>
              </a:rPr>
              <a:t>element</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a:solidFill>
                  <a:srgbClr val="808080"/>
                </a:solidFill>
                <a:effectLst/>
                <a:latin typeface="Consolas" panose="020B0609020204030204" pitchFamily="49" charset="0"/>
              </a:rPr>
              <a:t>&lt;</a:t>
            </a:r>
            <a:r>
              <a:rPr lang="en-US" sz="1600" dirty="0" err="1">
                <a:solidFill>
                  <a:srgbClr val="4EC9B0"/>
                </a:solidFill>
                <a:latin typeface="Consolas" panose="020B0609020204030204" pitchFamily="49" charset="0"/>
              </a:rPr>
              <a:t>OrchidDetail</a:t>
            </a:r>
            <a:r>
              <a:rPr lang="en-US" sz="1600" b="0" dirty="0">
                <a:solidFill>
                  <a:srgbClr val="808080"/>
                </a:solidFill>
                <a:effectLst/>
                <a:latin typeface="Consolas" panose="020B0609020204030204" pitchFamily="49" charset="0"/>
              </a:rPr>
              <a:t>/&gt;</a:t>
            </a:r>
            <a:r>
              <a:rPr lang="en-US" sz="1600" b="0" dirty="0">
                <a:solidFill>
                  <a:srgbClr val="569CD6"/>
                </a:solidFill>
                <a:effectLst/>
                <a:latin typeface="Consolas" panose="020B0609020204030204" pitchFamily="49" charset="0"/>
              </a:rPr>
              <a:t>}</a:t>
            </a:r>
            <a:r>
              <a:rPr lang="en-US" sz="1600" b="0" dirty="0">
                <a:solidFill>
                  <a:srgbClr val="808080"/>
                </a:solidFill>
                <a:effectLst/>
                <a:latin typeface="Consolas" panose="020B0609020204030204" pitchFamily="49" charset="0"/>
              </a:rPr>
              <a:t>&gt;&lt;/</a:t>
            </a:r>
            <a:r>
              <a:rPr lang="en-US" sz="1600" b="0" dirty="0">
                <a:solidFill>
                  <a:srgbClr val="4EC9B0"/>
                </a:solidFill>
                <a:effectLst/>
                <a:latin typeface="Consolas" panose="020B0609020204030204" pitchFamily="49" charset="0"/>
              </a:rPr>
              <a:t>Route</a:t>
            </a:r>
            <a:r>
              <a:rPr lang="en-US" sz="1600" b="0" dirty="0">
                <a:solidFill>
                  <a:srgbClr val="808080"/>
                </a:solidFill>
                <a:effectLst/>
                <a:latin typeface="Consolas" panose="020B0609020204030204" pitchFamily="49" charset="0"/>
              </a:rPr>
              <a:t>&gt;</a:t>
            </a:r>
          </a:p>
          <a:p>
            <a:pPr marL="1028700" lvl="2" indent="0">
              <a:lnSpc>
                <a:spcPts val="1425"/>
              </a:lnSpc>
              <a:buNone/>
            </a:pPr>
            <a:r>
              <a:rPr lang="en-US" sz="1600" b="0" dirty="0">
                <a:solidFill>
                  <a:srgbClr val="CCCCCC"/>
                </a:solidFill>
                <a:effectLst/>
                <a:latin typeface="Consolas" panose="020B0609020204030204" pitchFamily="49" charset="0"/>
              </a:rPr>
              <a:t>      </a:t>
            </a:r>
            <a:r>
              <a:rPr lang="en-US" sz="1600" b="0" dirty="0">
                <a:solidFill>
                  <a:srgbClr val="808080"/>
                </a:solidFill>
                <a:effectLst/>
                <a:latin typeface="Consolas" panose="020B0609020204030204" pitchFamily="49" charset="0"/>
              </a:rPr>
              <a:t>&lt;/</a:t>
            </a:r>
            <a:r>
              <a:rPr lang="en-US" sz="1600" b="0" dirty="0">
                <a:solidFill>
                  <a:srgbClr val="4EC9B0"/>
                </a:solidFill>
                <a:effectLst/>
                <a:latin typeface="Consolas" panose="020B0609020204030204" pitchFamily="49" charset="0"/>
              </a:rPr>
              <a:t>Routes</a:t>
            </a:r>
            <a:r>
              <a:rPr lang="en-US" sz="1600" b="0" dirty="0">
                <a:solidFill>
                  <a:srgbClr val="808080"/>
                </a:solidFill>
                <a:effectLst/>
                <a:latin typeface="Consolas" panose="020B0609020204030204" pitchFamily="49" charset="0"/>
              </a:rPr>
              <a:t>&gt;</a:t>
            </a:r>
            <a:endParaRPr lang="en-US" sz="1600" b="0" dirty="0">
              <a:solidFill>
                <a:srgbClr val="CCCCCC"/>
              </a:solidFill>
              <a:effectLst/>
              <a:latin typeface="Consolas" panose="020B0609020204030204" pitchFamily="49" charset="0"/>
            </a:endParaRPr>
          </a:p>
          <a:p>
            <a:pPr marL="3175" indent="0">
              <a:buNone/>
            </a:pPr>
            <a:endParaRPr lang="en-US" b="0" dirty="0">
              <a:solidFill>
                <a:srgbClr val="CCCCCC"/>
              </a:solidFill>
              <a:effectLst/>
              <a:latin typeface="Consolas" panose="020B0609020204030204" pitchFamily="49" charset="0"/>
            </a:endParaRPr>
          </a:p>
          <a:p>
            <a:pPr marL="3175" indent="0">
              <a:buNone/>
            </a:pPr>
            <a:endParaRPr lang="en-US" b="0" dirty="0">
              <a:solidFill>
                <a:srgbClr val="CCCCCC"/>
              </a:solidFill>
              <a:effectLst/>
              <a:latin typeface="Consolas" panose="020B0609020204030204" pitchFamily="49" charset="0"/>
            </a:endParaRPr>
          </a:p>
          <a:p>
            <a:pPr marL="3175" indent="0">
              <a:buNone/>
            </a:pPr>
            <a:endParaRPr lang="en-US" dirty="0"/>
          </a:p>
          <a:p>
            <a:endParaRPr lang="en-US" dirty="0"/>
          </a:p>
        </p:txBody>
      </p:sp>
      <p:sp>
        <p:nvSpPr>
          <p:cNvPr id="4" name="Slide Number Placeholder 3">
            <a:extLst>
              <a:ext uri="{FF2B5EF4-FFF2-40B4-BE49-F238E27FC236}">
                <a16:creationId xmlns:a16="http://schemas.microsoft.com/office/drawing/2014/main" id="{147021CD-DFBF-56BA-52D3-2F379C287D5D}"/>
              </a:ext>
            </a:extLst>
          </p:cNvPr>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4896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FA1A-332C-AA39-0549-D42605F1499E}"/>
              </a:ext>
            </a:extLst>
          </p:cNvPr>
          <p:cNvSpPr>
            <a:spLocks noGrp="1"/>
          </p:cNvSpPr>
          <p:nvPr>
            <p:ph type="title"/>
          </p:nvPr>
        </p:nvSpPr>
        <p:spPr/>
        <p:txBody>
          <a:bodyPr/>
          <a:lstStyle/>
          <a:p>
            <a:r>
              <a:rPr lang="en-US" dirty="0"/>
              <a:t>&lt;Routes&gt; component</a:t>
            </a:r>
          </a:p>
        </p:txBody>
      </p:sp>
      <p:sp>
        <p:nvSpPr>
          <p:cNvPr id="3" name="Text Placeholder 2">
            <a:extLst>
              <a:ext uri="{FF2B5EF4-FFF2-40B4-BE49-F238E27FC236}">
                <a16:creationId xmlns:a16="http://schemas.microsoft.com/office/drawing/2014/main" id="{EA06FD23-C638-F09D-0814-B561408308C9}"/>
              </a:ext>
            </a:extLst>
          </p:cNvPr>
          <p:cNvSpPr>
            <a:spLocks noGrp="1"/>
          </p:cNvSpPr>
          <p:nvPr>
            <p:ph type="body" idx="1"/>
          </p:nvPr>
        </p:nvSpPr>
        <p:spPr>
          <a:xfrm>
            <a:off x="0" y="1627444"/>
            <a:ext cx="12192000" cy="3010657"/>
          </a:xfrm>
        </p:spPr>
        <p:txBody>
          <a:bodyPr/>
          <a:lstStyle/>
          <a:p>
            <a:r>
              <a:rPr lang="en-US" dirty="0"/>
              <a:t>Rendered anywhere in the app, &lt;Routes&gt; will match a set of child routes from the current location.</a:t>
            </a:r>
          </a:p>
          <a:p>
            <a:r>
              <a:rPr lang="en-US" dirty="0"/>
              <a:t>Whenever the location changes, &lt;Routes&gt; looks through all its child routes to find the best match and renders that branch of the UI. &lt;Route&gt; elements may be nested to indicate nested UI, which also correspond to nested URL paths</a:t>
            </a:r>
          </a:p>
          <a:p>
            <a:endParaRPr lang="en-US" dirty="0"/>
          </a:p>
        </p:txBody>
      </p:sp>
      <p:sp>
        <p:nvSpPr>
          <p:cNvPr id="4" name="Slide Number Placeholder 3">
            <a:extLst>
              <a:ext uri="{FF2B5EF4-FFF2-40B4-BE49-F238E27FC236}">
                <a16:creationId xmlns:a16="http://schemas.microsoft.com/office/drawing/2014/main" id="{B6648D96-A866-29F3-B399-C18FED2343EE}"/>
              </a:ext>
            </a:extLst>
          </p:cNvPr>
          <p:cNvSpPr>
            <a:spLocks noGrp="1"/>
          </p:cNvSpPr>
          <p:nvPr>
            <p:ph type="sldNum" idx="12"/>
          </p:nvPr>
        </p:nvSpPr>
        <p:spPr/>
        <p:txBody>
          <a:bodyPr/>
          <a:lstStyle/>
          <a:p>
            <a:fld id="{00000000-1234-1234-1234-123412341234}" type="slidenum">
              <a:rPr lang="en-US" smtClean="0"/>
              <a:pPr/>
              <a:t>9</a:t>
            </a:fld>
            <a:endParaRPr lang="en-US" dirty="0"/>
          </a:p>
        </p:txBody>
      </p:sp>
      <p:sp>
        <p:nvSpPr>
          <p:cNvPr id="6" name="TextBox 5">
            <a:extLst>
              <a:ext uri="{FF2B5EF4-FFF2-40B4-BE49-F238E27FC236}">
                <a16:creationId xmlns:a16="http://schemas.microsoft.com/office/drawing/2014/main" id="{43D75512-E7E8-74F4-D827-5B7DC7D85D45}"/>
              </a:ext>
            </a:extLst>
          </p:cNvPr>
          <p:cNvSpPr txBox="1"/>
          <p:nvPr/>
        </p:nvSpPr>
        <p:spPr>
          <a:xfrm>
            <a:off x="5844896" y="4157799"/>
            <a:ext cx="6055559" cy="1888979"/>
          </a:xfrm>
          <a:prstGeom prst="rect">
            <a:avLst/>
          </a:prstGeom>
          <a:solidFill>
            <a:schemeClr val="tx1"/>
          </a:solidFill>
        </p:spPr>
        <p:txBody>
          <a:bodyPr wrap="square">
            <a:spAutoFit/>
          </a:bodyPr>
          <a:lstStyle/>
          <a:p>
            <a:pPr>
              <a:lnSpc>
                <a:spcPts val="1425"/>
              </a:lnSpc>
              <a:buNone/>
            </a:pP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Dashboard</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"messages"</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DashboardMessages</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"tasks"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DashboardTasks</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path</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"about"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element</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808080"/>
                </a:solidFill>
                <a:effectLst/>
                <a:latin typeface="Consolas" panose="020B0609020204030204" pitchFamily="49" charset="0"/>
              </a:rPr>
              <a:t>&lt;</a:t>
            </a:r>
            <a:r>
              <a:rPr lang="en-US" b="0" dirty="0" err="1">
                <a:solidFill>
                  <a:srgbClr val="4EC9B0"/>
                </a:solidFill>
                <a:effectLst/>
                <a:latin typeface="Consolas" panose="020B0609020204030204" pitchFamily="49" charset="0"/>
              </a:rPr>
              <a:t>AboutPage</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r>
              <a:rPr lang="en-US" b="0" dirty="0">
                <a:solidFill>
                  <a:srgbClr val="569CD6"/>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808080"/>
                </a:solidFill>
                <a:effectLst/>
                <a:latin typeface="Consolas" panose="020B0609020204030204" pitchFamily="49" charset="0"/>
              </a:rPr>
              <a:t>&lt;/</a:t>
            </a:r>
            <a:r>
              <a:rPr lang="en-US" b="0" dirty="0">
                <a:solidFill>
                  <a:srgbClr val="4EC9B0"/>
                </a:solidFill>
                <a:effectLst/>
                <a:latin typeface="Consolas" panose="020B0609020204030204" pitchFamily="49" charset="0"/>
              </a:rPr>
              <a:t>Routes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9979357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8216</TotalTime>
  <Words>2207</Words>
  <Application>Microsoft Office PowerPoint</Application>
  <PresentationFormat>Widescreen</PresentationFormat>
  <Paragraphs>286</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Noto Sans Symbols</vt:lpstr>
      <vt:lpstr>Wingdings</vt:lpstr>
      <vt:lpstr>Office Theme</vt:lpstr>
      <vt:lpstr>Handling Navigation with Routes</vt:lpstr>
      <vt:lpstr>Objectives</vt:lpstr>
      <vt:lpstr>React router</vt:lpstr>
      <vt:lpstr>Introduction of a Router</vt:lpstr>
      <vt:lpstr>Client vs. Server Side</vt:lpstr>
      <vt:lpstr>Router components</vt:lpstr>
      <vt:lpstr>Web App Routing – using &lt;BrowserRouter&gt;</vt:lpstr>
      <vt:lpstr>Route Matching</vt:lpstr>
      <vt:lpstr>&lt;Routes&gt; component</vt:lpstr>
      <vt:lpstr>&lt;Outlet&gt; component</vt:lpstr>
      <vt:lpstr>&lt;Link&gt; component</vt:lpstr>
      <vt:lpstr>&lt;NavLink&gt; component</vt:lpstr>
      <vt:lpstr>&lt;Navigate&gt; component</vt:lpstr>
      <vt:lpstr>Hooks</vt:lpstr>
      <vt:lpstr>useLocation - Demo</vt:lpstr>
      <vt:lpstr>useNavigate - Demo</vt:lpstr>
      <vt:lpstr>useParams - Demo</vt:lpstr>
      <vt:lpstr>useSearchParams - Demo</vt:lpstr>
      <vt:lpstr>useRoutes - Demo</vt:lpstr>
      <vt:lpstr>Route Parameters</vt:lpstr>
      <vt:lpstr>Route Parameters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Navigation with Routes</dc:title>
  <dc:creator>GoF</dc:creator>
  <cp:lastModifiedBy>sang minh</cp:lastModifiedBy>
  <cp:revision>308</cp:revision>
  <dcterms:created xsi:type="dcterms:W3CDTF">2021-01-25T08:25:31Z</dcterms:created>
  <dcterms:modified xsi:type="dcterms:W3CDTF">2025-04-18T05:59:38Z</dcterms:modified>
</cp:coreProperties>
</file>