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 bookmarkIdSeed="2">
  <p:sldMasterIdLst>
    <p:sldMasterId id="2147483648" r:id="rId1"/>
  </p:sldMasterIdLst>
  <p:notesMasterIdLst>
    <p:notesMasterId r:id="rId30"/>
  </p:notesMasterIdLst>
  <p:sldIdLst>
    <p:sldId id="256" r:id="rId2"/>
    <p:sldId id="307" r:id="rId3"/>
    <p:sldId id="308" r:id="rId4"/>
    <p:sldId id="392" r:id="rId5"/>
    <p:sldId id="393" r:id="rId6"/>
    <p:sldId id="394" r:id="rId7"/>
    <p:sldId id="396" r:id="rId8"/>
    <p:sldId id="395" r:id="rId9"/>
    <p:sldId id="374" r:id="rId10"/>
    <p:sldId id="375" r:id="rId11"/>
    <p:sldId id="376" r:id="rId12"/>
    <p:sldId id="378" r:id="rId13"/>
    <p:sldId id="377" r:id="rId14"/>
    <p:sldId id="380" r:id="rId15"/>
    <p:sldId id="381" r:id="rId16"/>
    <p:sldId id="382" r:id="rId17"/>
    <p:sldId id="383" r:id="rId18"/>
    <p:sldId id="319" r:id="rId19"/>
    <p:sldId id="353" r:id="rId20"/>
    <p:sldId id="360" r:id="rId21"/>
    <p:sldId id="384" r:id="rId22"/>
    <p:sldId id="386" r:id="rId23"/>
    <p:sldId id="387" r:id="rId24"/>
    <p:sldId id="388" r:id="rId25"/>
    <p:sldId id="389" r:id="rId26"/>
    <p:sldId id="390" r:id="rId27"/>
    <p:sldId id="391" r:id="rId28"/>
    <p:sldId id="303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9" roundtripDataSignature="AMtx7mjm0V2SbzZUsP05LVTHy3YtRCoK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4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5" autoAdjust="0"/>
    <p:restoredTop sz="93883" autoAdjust="0"/>
  </p:normalViewPr>
  <p:slideViewPr>
    <p:cSldViewPr snapToGrid="0">
      <p:cViewPr>
        <p:scale>
          <a:sx n="94" d="100"/>
          <a:sy n="94" d="100"/>
        </p:scale>
        <p:origin x="6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89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90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CEAAFF-FE0C-4084-11F9-F8B3E26F6A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481214"/>
            <a:ext cx="12192000" cy="38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558A2C-75A2-6180-1CC5-B21A1BFD44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17" y="31035"/>
            <a:ext cx="1595654" cy="7764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9"/>
          <p:cNvSpPr txBox="1">
            <a:spLocks noGrp="1"/>
          </p:cNvSpPr>
          <p:nvPr>
            <p:ph type="title"/>
          </p:nvPr>
        </p:nvSpPr>
        <p:spPr>
          <a:xfrm>
            <a:off x="219897" y="659103"/>
            <a:ext cx="11169301" cy="650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49"/>
          <p:cNvSpPr txBox="1">
            <a:spLocks noGrp="1"/>
          </p:cNvSpPr>
          <p:nvPr>
            <p:ph type="body" idx="1"/>
          </p:nvPr>
        </p:nvSpPr>
        <p:spPr>
          <a:xfrm>
            <a:off x="0" y="1627444"/>
            <a:ext cx="12192000" cy="4814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6075" marR="0" lvl="0" indent="-3429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3735"/>
              </a:buClr>
              <a:buSzPct val="50000"/>
              <a:buFont typeface="Noto Sans Symbols"/>
              <a:buChar char="◆"/>
              <a:defRPr lang="en-US" sz="2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2625" lvl="1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63737"/>
              </a:buClr>
              <a:buSzPts val="1800"/>
              <a:buFont typeface="Wingdings" panose="05000000000000000000" pitchFamily="2" charset="2"/>
              <a:buChar char="§"/>
              <a:defRPr sz="26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63737"/>
              </a:buClr>
              <a:buSzPts val="1800"/>
              <a:buChar char="•"/>
              <a:defRPr sz="2300"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1"/>
            <a:endParaRPr dirty="0"/>
          </a:p>
        </p:txBody>
      </p:sp>
      <p:sp>
        <p:nvSpPr>
          <p:cNvPr id="26" name="Google Shape;26;p49"/>
          <p:cNvSpPr txBox="1"/>
          <p:nvPr userDrawn="1"/>
        </p:nvSpPr>
        <p:spPr>
          <a:xfrm>
            <a:off x="1" y="600804"/>
            <a:ext cx="219896" cy="867538"/>
          </a:xfrm>
          <a:prstGeom prst="rect">
            <a:avLst/>
          </a:prstGeom>
          <a:solidFill>
            <a:srgbClr val="FB743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89199" y="25370"/>
            <a:ext cx="802801" cy="13490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7C59A4-873A-9F24-D0CF-49407B9C51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7909"/>
            <a:ext cx="1197849" cy="58284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8BF003-DE94-8FC6-3C20-271FF86E13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53319"/>
            <a:ext cx="11784330" cy="41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9A8C01-8DC2-97C8-4F54-16BE6D03727C}"/>
              </a:ext>
            </a:extLst>
          </p:cNvPr>
          <p:cNvCxnSpPr>
            <a:cxnSpLocks/>
          </p:cNvCxnSpPr>
          <p:nvPr userDrawn="1"/>
        </p:nvCxnSpPr>
        <p:spPr>
          <a:xfrm>
            <a:off x="0" y="1468342"/>
            <a:ext cx="121920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E00232-167D-C55B-1FD9-04BD27E02609}"/>
              </a:ext>
            </a:extLst>
          </p:cNvPr>
          <p:cNvSpPr txBox="1"/>
          <p:nvPr userDrawn="1"/>
        </p:nvSpPr>
        <p:spPr>
          <a:xfrm>
            <a:off x="15556230" y="3337560"/>
            <a:ext cx="184731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sp>
        <p:nvSpPr>
          <p:cNvPr id="25" name="Google Shape;25;p49"/>
          <p:cNvSpPr txBox="1">
            <a:spLocks noGrp="1"/>
          </p:cNvSpPr>
          <p:nvPr>
            <p:ph type="sldNum" idx="12"/>
          </p:nvPr>
        </p:nvSpPr>
        <p:spPr>
          <a:xfrm>
            <a:off x="11784330" y="6460934"/>
            <a:ext cx="412640" cy="387127"/>
          </a:xfrm>
          <a:prstGeom prst="rect">
            <a:avLst/>
          </a:prstGeom>
          <a:solidFill>
            <a:srgbClr val="FB7432"/>
          </a:solidFill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non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 b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1" name="Google Shape;11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FB8E955E-38D4-6645-BF9C-5404CE26DFBD}" type="datetime1">
              <a:rPr lang="en-US" smtClean="0"/>
              <a:t>21/04/2025</a:t>
            </a:fld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4400" b="1" kern="120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Client-Server Communication </a:t>
            </a:r>
            <a:endParaRPr sz="4400" b="1" kern="1200" dirty="0">
              <a:solidFill>
                <a:schemeClr val="accent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11A35-70F7-0AC7-34D6-A590A21D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 (HTTP)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1946-3A97-CD4A-8853-6DD76CCF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Google Shape;124;p6">
            <a:extLst>
              <a:ext uri="{FF2B5EF4-FFF2-40B4-BE49-F238E27FC236}">
                <a16:creationId xmlns:a16="http://schemas.microsoft.com/office/drawing/2014/main" id="{8C56BE8D-BE9D-FA96-788A-D0DCC6B88B25}"/>
              </a:ext>
            </a:extLst>
          </p:cNvPr>
          <p:cNvSpPr txBox="1">
            <a:spLocks/>
          </p:cNvSpPr>
          <p:nvPr/>
        </p:nvSpPr>
        <p:spPr>
          <a:xfrm>
            <a:off x="1184009" y="2230437"/>
            <a:ext cx="4437888" cy="4627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/>
                <a:cs typeface="Arial"/>
              </a:rPr>
              <a:t>A client-server  communications protocol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/>
                <a:cs typeface="Arial"/>
              </a:rPr>
              <a:t>Allows retrieving inter-linked text documents  (hypertext)</a:t>
            </a:r>
          </a:p>
          <a:p>
            <a:pPr marL="801687" lvl="1" indent="-457200"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cs typeface="Arial"/>
              </a:rPr>
              <a:t>World Wide Web.</a:t>
            </a:r>
          </a:p>
        </p:txBody>
      </p:sp>
      <p:sp>
        <p:nvSpPr>
          <p:cNvPr id="6" name="Google Shape;125;p6">
            <a:extLst>
              <a:ext uri="{FF2B5EF4-FFF2-40B4-BE49-F238E27FC236}">
                <a16:creationId xmlns:a16="http://schemas.microsoft.com/office/drawing/2014/main" id="{0034BFC5-0FE2-1858-D69F-E4EC2C8BBE6C}"/>
              </a:ext>
            </a:extLst>
          </p:cNvPr>
          <p:cNvSpPr txBox="1"/>
          <p:nvPr/>
        </p:nvSpPr>
        <p:spPr>
          <a:xfrm>
            <a:off x="6377801" y="2184717"/>
            <a:ext cx="4437888" cy="462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8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Verbs</a:t>
            </a:r>
            <a:endParaRPr dirty="0"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dirty="0"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</a:t>
            </a:r>
            <a:endParaRPr dirty="0"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</a:t>
            </a:r>
            <a:endParaRPr dirty="0"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endParaRPr dirty="0"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endParaRPr dirty="0"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TRACE</a:t>
            </a:r>
            <a:endParaRPr dirty="0"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OPTIONS</a:t>
            </a:r>
            <a:endParaRPr dirty="0"/>
          </a:p>
          <a:p>
            <a:pPr marL="685800" marR="0" lvl="1" indent="-34131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4557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9D64-BF30-F17D-74E5-BD53F242C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Hypertext Transfer Protocol (HTTP)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7C367-E7AD-38B4-A2EC-6CE711D1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5" name="Google Shape;133;p7">
            <a:extLst>
              <a:ext uri="{FF2B5EF4-FFF2-40B4-BE49-F238E27FC236}">
                <a16:creationId xmlns:a16="http://schemas.microsoft.com/office/drawing/2014/main" id="{BAB30BC2-4D56-0C98-EB22-CF72F1BCA9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60235" y="2423945"/>
            <a:ext cx="9198065" cy="33766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72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4D0A-0A86-F05D-4AAB-9E3AFBDAC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ADE9B-5711-C2FD-0E23-0A658302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7" name="Google Shape;141;p8">
            <a:extLst>
              <a:ext uri="{FF2B5EF4-FFF2-40B4-BE49-F238E27FC236}">
                <a16:creationId xmlns:a16="http://schemas.microsoft.com/office/drawing/2014/main" id="{31BA1ED9-1963-2317-5CCD-CE0A60116CA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68600" y="2036665"/>
            <a:ext cx="6654800" cy="4445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033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9F22-4F7C-E028-9E99-EDC169BB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Response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C8D99-E093-1EEE-6DBA-28711EEF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7" name="Google Shape;149;p9">
            <a:extLst>
              <a:ext uri="{FF2B5EF4-FFF2-40B4-BE49-F238E27FC236}">
                <a16:creationId xmlns:a16="http://schemas.microsoft.com/office/drawing/2014/main" id="{E61085DA-DC86-2357-9B61-DE6AA234DF8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62250" y="2165154"/>
            <a:ext cx="6667500" cy="443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845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C77F-20D8-6FFF-3A9B-F1457C086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HTTP </a:t>
            </a:r>
            <a:r>
              <a:rPr lang="fr-FR" dirty="0" err="1"/>
              <a:t>Response</a:t>
            </a:r>
            <a:r>
              <a:rPr lang="fr-FR" dirty="0"/>
              <a:t> Codes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C237C-9CFA-3777-C216-4EF62D38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Google Shape;157;p10">
            <a:extLst>
              <a:ext uri="{FF2B5EF4-FFF2-40B4-BE49-F238E27FC236}">
                <a16:creationId xmlns:a16="http://schemas.microsoft.com/office/drawing/2014/main" id="{C22F84B6-1AFB-54B4-FB7D-74AD7D57D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625098"/>
              </p:ext>
            </p:extLst>
          </p:nvPr>
        </p:nvGraphicFramePr>
        <p:xfrm>
          <a:off x="3739534" y="1814097"/>
          <a:ext cx="4130025" cy="43848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5550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Meaning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5550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OK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571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Created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Moved Permanently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304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Modified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Bad Request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Unauthorized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403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Forbidden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404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Found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Unprocessable Entry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Internal Server Error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967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679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 Version Not Supported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325" marB="0">
                    <a:lnL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48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65569-DF65-7F49-DAF8-16D3EE61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Response - </a:t>
            </a:r>
            <a:r>
              <a:rPr lang="fr-FR" dirty="0"/>
              <a:t>Message Formats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2EA4-147C-9AD0-30FA-D078ABC03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Format: JSON (JavaScript Object Notation)</a:t>
            </a:r>
          </a:p>
          <a:p>
            <a:pPr lvl="1"/>
            <a:r>
              <a:rPr lang="en-US" dirty="0"/>
              <a:t>lightweight, human-readable, and widely supported.</a:t>
            </a:r>
          </a:p>
          <a:p>
            <a:r>
              <a:rPr lang="en-US" dirty="0"/>
              <a:t>Alternative Format: </a:t>
            </a:r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en-US" dirty="0"/>
              <a:t>Clients request specific data structures, reducing over/under-fetching.</a:t>
            </a:r>
          </a:p>
          <a:p>
            <a:r>
              <a:rPr lang="en-US" dirty="0"/>
              <a:t>Other Formats: </a:t>
            </a:r>
          </a:p>
          <a:p>
            <a:pPr lvl="1"/>
            <a:r>
              <a:rPr lang="en-US" dirty="0"/>
              <a:t>XML (less common in modern React apps).</a:t>
            </a:r>
          </a:p>
          <a:p>
            <a:pPr lvl="1"/>
            <a:r>
              <a:rPr lang="en-US" dirty="0" err="1"/>
              <a:t>FormData</a:t>
            </a:r>
            <a:r>
              <a:rPr lang="en-US" dirty="0"/>
              <a:t> for file uploads.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D3DBB-B7D3-7CAE-8B37-D62220C5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2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0E676-10FA-F8B0-F87A-6A8DE6705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Object Notation (JSON)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C5C87-ADDD-134C-3060-803C9BB3F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http://www.json.org</a:t>
            </a:r>
          </a:p>
          <a:p>
            <a:r>
              <a:rPr lang="en-US" dirty="0"/>
              <a:t>Lightweight data interchange format</a:t>
            </a:r>
          </a:p>
          <a:p>
            <a:r>
              <a:rPr lang="en-US" dirty="0"/>
              <a:t>Language independent *</a:t>
            </a:r>
          </a:p>
          <a:p>
            <a:r>
              <a:rPr lang="en-US" dirty="0"/>
              <a:t>Self-describing and easy to understand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B6E43-5311-DE04-12A3-7D222D1C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AB52A-9E2A-983B-46B2-F723AC1E4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Object Notation (JSON)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B75A3-73DE-A46E-0192-62ED9F70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Google Shape;181;p13">
            <a:extLst>
              <a:ext uri="{FF2B5EF4-FFF2-40B4-BE49-F238E27FC236}">
                <a16:creationId xmlns:a16="http://schemas.microsoft.com/office/drawing/2014/main" id="{FF39C913-D2F4-FAF3-FEE3-F05F734007EF}"/>
              </a:ext>
            </a:extLst>
          </p:cNvPr>
          <p:cNvSpPr txBox="1"/>
          <p:nvPr/>
        </p:nvSpPr>
        <p:spPr>
          <a:xfrm>
            <a:off x="581192" y="1962941"/>
            <a:ext cx="4097020" cy="1798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4775" rIns="0" bIns="0" anchor="t" anchorCtr="0">
            <a:spAutoFit/>
          </a:bodyPr>
          <a:lstStyle/>
          <a:p>
            <a:pPr marL="3556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structured as: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5650" marR="488315" lvl="1" indent="-285750" algn="l" rtl="0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collection of  name/value pairs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55650" marR="0" lvl="1" indent="-285750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Ordered list of values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82;p13">
            <a:extLst>
              <a:ext uri="{FF2B5EF4-FFF2-40B4-BE49-F238E27FC236}">
                <a16:creationId xmlns:a16="http://schemas.microsoft.com/office/drawing/2014/main" id="{271B9700-0B08-A04C-3060-16DF03DFBE96}"/>
              </a:ext>
            </a:extLst>
          </p:cNvPr>
          <p:cNvSpPr txBox="1"/>
          <p:nvPr/>
        </p:nvSpPr>
        <p:spPr>
          <a:xfrm>
            <a:off x="5173239" y="1649576"/>
            <a:ext cx="5951788" cy="3895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2750" marR="0" lvl="0" indent="0" algn="l" rtl="0">
              <a:lnSpc>
                <a:spcPct val="100000"/>
              </a:lnSpc>
              <a:spcBef>
                <a:spcPts val="295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245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"id": “1”,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1607185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"name": “Damari", </a:t>
            </a:r>
          </a:p>
          <a:p>
            <a:pPr marL="622300" marR="1607185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"image": "images/damari.jpg",  “category": “Dendrobium",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2300" marR="0" lvl="0" indent="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“rating": 4.5,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2450" marR="0" lvl="0" indent="0" algn="l" rtl="0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},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8260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275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7715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5B5E-7DB1-8CD8-6341-0AFFBA9F8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6274B-1F98-B105-060F-4B60527E0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system designed to support interoperability of systems connected over a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Service oriented architecture (SOA)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 standardized way of integrating web-based applications using open standards operating over the Internet</a:t>
            </a:r>
          </a:p>
          <a:p>
            <a:r>
              <a:rPr lang="en-US" dirty="0"/>
              <a:t>Two common approaches used in practice: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SOAP (Simple Object Access Protocol) based services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Uses WSDL (Web Services Description Language)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XML based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REST (Representational State Transfer)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Use Web standards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Exchange of data using either XML or JSON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000" dirty="0"/>
              <a:t>Simpler compared to SOAP, WSDL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B65CD-3443-216F-2696-9C45C1956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94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25F0-1E66-3ABF-3C05-F153D619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Representational State Transfer (REST)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281A1-B44A-49E1-2D63-8014A6658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style of software architecture for distributed hypermedia systems such as the World Wide Web.</a:t>
            </a:r>
          </a:p>
          <a:p>
            <a:r>
              <a:rPr lang="en-US" dirty="0"/>
              <a:t>Introduced in the doctoral dissertation of Roy Fielding</a:t>
            </a:r>
          </a:p>
          <a:p>
            <a:r>
              <a:rPr lang="en-US" dirty="0"/>
              <a:t>One of the principal authors of the HTTP specification.</a:t>
            </a:r>
          </a:p>
          <a:p>
            <a:r>
              <a:rPr lang="en-US" dirty="0"/>
              <a:t>A collection of network architecture principles which  outline how resources are defined and addressed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4BAA4-EB84-ADB0-48CF-DB262EE9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9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Introduction to Client-Server Architecture</a:t>
            </a:r>
          </a:p>
          <a:p>
            <a:pPr>
              <a:lnSpc>
                <a:spcPct val="120000"/>
              </a:lnSpc>
            </a:pPr>
            <a:r>
              <a:rPr lang="en-US" dirty="0"/>
              <a:t>Architecture of ReactJS Applications</a:t>
            </a:r>
          </a:p>
          <a:p>
            <a:pPr>
              <a:lnSpc>
                <a:spcPct val="120000"/>
              </a:lnSpc>
            </a:pPr>
            <a:r>
              <a:rPr lang="en-US" dirty="0"/>
              <a:t>Client-Server Communication Methods</a:t>
            </a:r>
          </a:p>
          <a:p>
            <a:pPr>
              <a:lnSpc>
                <a:spcPct val="120000"/>
              </a:lnSpc>
            </a:pPr>
            <a:r>
              <a:rPr lang="fr-FR" dirty="0"/>
              <a:t>Message Formats in </a:t>
            </a:r>
            <a:r>
              <a:rPr lang="fr-FR" dirty="0" err="1"/>
              <a:t>Client-Server</a:t>
            </a:r>
            <a:r>
              <a:rPr lang="fr-FR" dirty="0"/>
              <a:t> Communication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Set up a simple server that makes data available for clients</a:t>
            </a:r>
          </a:p>
          <a:p>
            <a:pPr>
              <a:lnSpc>
                <a:spcPct val="120000"/>
              </a:lnSpc>
            </a:pPr>
            <a:r>
              <a:rPr lang="en-US" dirty="0"/>
              <a:t>Access the data from the server using a browser</a:t>
            </a:r>
            <a:endParaRPr lang="en-US" sz="2600" dirty="0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987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B363-8DC1-BFFE-3E3F-ABB9DC7E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Representational State Transfer (REST)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DB3ED-3647-D19C-D871-E5C50B49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basic design principles: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Use HTTP methods explicitly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Be stateless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Expose directory structure-like URIs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Transfer using XML, JavaScript Object Notation (JSON),  or 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7311B-D60D-7C42-579A-04D43962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48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525BC-B5DD-3F9C-5625-A16F08656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A5C2C-6E62-9FD9-66F8-987F78E60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motivation for REST was to capture the characteristics of the  Web that made the Web successful</a:t>
            </a:r>
          </a:p>
          <a:p>
            <a:r>
              <a:rPr lang="en-US" dirty="0"/>
              <a:t>URI (Uniform Resource Indicator) Addressable resources</a:t>
            </a:r>
          </a:p>
          <a:p>
            <a:r>
              <a:rPr lang="en-US" dirty="0"/>
              <a:t>HTTP Protocol</a:t>
            </a:r>
          </a:p>
          <a:p>
            <a:r>
              <a:rPr lang="en-US" dirty="0"/>
              <a:t>Make a Request – Receive Response – Display Response</a:t>
            </a:r>
          </a:p>
          <a:p>
            <a:r>
              <a:rPr lang="en-US" dirty="0"/>
              <a:t>Exploits the use of the HTTP protocol beyond HTTP POST and HTTP  GET</a:t>
            </a:r>
          </a:p>
          <a:p>
            <a:r>
              <a:rPr lang="en-US" dirty="0"/>
              <a:t>HTTP PUT, HTTP DELETE</a:t>
            </a:r>
          </a:p>
          <a:p>
            <a:r>
              <a:rPr lang="en-US" dirty="0"/>
              <a:t>Preserve Idempotence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3AFCF-5735-3BE6-D4EB-DEDD8171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45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1AA0-5D9F-8265-F43B-C6BDF20B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28688-10A6-85F3-4714-8FF5EA79C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abstraction of information in REST is a resource.</a:t>
            </a:r>
          </a:p>
          <a:p>
            <a:r>
              <a:rPr lang="en-US" dirty="0"/>
              <a:t>A resource is a conceptual mapping to a set of entities</a:t>
            </a:r>
          </a:p>
          <a:p>
            <a:r>
              <a:rPr lang="en-US" dirty="0"/>
              <a:t>Any information that can be named can be a resource: a document or image, a  temporal service (e.g. "today's weather in Hong Kong"), a collection of other  resources, a non-virtual object (e.g. a person), and so on</a:t>
            </a:r>
          </a:p>
          <a:p>
            <a:r>
              <a:rPr lang="en-US" dirty="0"/>
              <a:t>Represented with a global identifier (URI in HTTP)</a:t>
            </a:r>
          </a:p>
          <a:p>
            <a:r>
              <a:rPr lang="en-US" dirty="0"/>
              <a:t>http://doamin/api/v1/orchids/3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F5582-3FC8-2EC5-9D07-A5353745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14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EB8F-267B-0FB0-D8ED-0C30757F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73C85-95BC-C6FC-6AAC-7A314155C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uses URI to identify resources</a:t>
            </a:r>
          </a:p>
          <a:p>
            <a:r>
              <a:rPr lang="en-US" dirty="0"/>
              <a:t>http://domain/api/v1/orchids/</a:t>
            </a:r>
          </a:p>
          <a:p>
            <a:r>
              <a:rPr lang="en-US" dirty="0"/>
              <a:t>http://domain/api/v1/orchids/3</a:t>
            </a:r>
          </a:p>
          <a:p>
            <a:r>
              <a:rPr lang="en-US" dirty="0"/>
              <a:t>http://domain/api/v1/categories/</a:t>
            </a:r>
          </a:p>
          <a:p>
            <a:r>
              <a:rPr lang="en-US" dirty="0"/>
              <a:t>http://domain/api/v1/categories/3</a:t>
            </a:r>
          </a:p>
          <a:p>
            <a:r>
              <a:rPr lang="en-US" dirty="0"/>
              <a:t>As you traverse the path from more generic to more specific, you are navigating the data</a:t>
            </a:r>
          </a:p>
          <a:p>
            <a:r>
              <a:rPr lang="en-US" dirty="0"/>
              <a:t>Directory structure to identify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9F72D-1DFE-CBC1-D520-04E24B26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53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2542-32A5-8D17-E50B-334DCA8D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E560-D28E-86F9-D8E0-8314364C6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the actions to be performed on resources</a:t>
            </a:r>
          </a:p>
          <a:p>
            <a:r>
              <a:rPr lang="en-US" dirty="0"/>
              <a:t>Corresponding to the CRUD operations</a:t>
            </a:r>
          </a:p>
          <a:p>
            <a:r>
              <a:rPr lang="en-US" dirty="0"/>
              <a:t>HTTP GET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READ</a:t>
            </a:r>
          </a:p>
          <a:p>
            <a:r>
              <a:rPr lang="en-US" dirty="0"/>
              <a:t>HTTP POST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CREATE</a:t>
            </a:r>
          </a:p>
          <a:p>
            <a:r>
              <a:rPr lang="en-US" dirty="0"/>
              <a:t>HTTP PUT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UPDATE</a:t>
            </a:r>
          </a:p>
          <a:p>
            <a:r>
              <a:rPr lang="en-US" dirty="0"/>
              <a:t>HTTP DELETE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DELETE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04B93-5DC5-7B0B-BA7A-06449778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1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89D3-8FA3-732E-D93B-E9AA873F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2887B-6B49-36B4-2221-819BE0B56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by clients to request for information</a:t>
            </a:r>
          </a:p>
          <a:p>
            <a:r>
              <a:rPr lang="en-US" dirty="0"/>
              <a:t>Issuing a GET request transfers the data from the  server to the client in some representation (XML, JSON)</a:t>
            </a:r>
          </a:p>
          <a:p>
            <a:r>
              <a:rPr lang="en-US" dirty="0"/>
              <a:t>GET http://domain/api/v1/orchids/</a:t>
            </a:r>
          </a:p>
          <a:p>
            <a:r>
              <a:rPr lang="en-US" dirty="0"/>
              <a:t>Retrieve all orchids</a:t>
            </a:r>
          </a:p>
          <a:p>
            <a:r>
              <a:rPr lang="en-US" dirty="0"/>
              <a:t>GET http://domain/api/v1/orchids/3</a:t>
            </a:r>
          </a:p>
          <a:p>
            <a:r>
              <a:rPr lang="en-US" dirty="0"/>
              <a:t>Retrieve information about the specific orchid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1708A-7506-B62E-B9B1-2EDCC1951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52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5BD9-9ABF-DE07-6ACD-8258F88DF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PUT, HTTP POST, HTTP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C409A-C86D-DAF5-E2B8-D35717354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02" y="1853902"/>
            <a:ext cx="11029615" cy="434499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HTTP POST creates a resource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POST http://domain/api/v1/feedback/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Content: {first name, last name, email, comment etc.}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Creates a new feedback with given properties</a:t>
            </a:r>
          </a:p>
          <a:p>
            <a:r>
              <a:rPr lang="en-US" dirty="0"/>
              <a:t>HTTP PUT updates a resource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PUT http://domain/api/v1/orchids/3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Content: {name, image, description, category, …}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Updates the information about the orchid</a:t>
            </a:r>
          </a:p>
          <a:p>
            <a:r>
              <a:rPr lang="en-US" dirty="0"/>
              <a:t>HTTP DELETE removes the resource identified by the URI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DELETE http://domain/api/v1/orchids/3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dirty="0"/>
              <a:t>Delete the specified orchid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F67AB-D911-0549-A354-224263E67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20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4C13-9067-50DA-10EE-6FD9174FA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5F2DC-09F9-36AB-230B-35484402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data is represented or returned to the client for presentation</a:t>
            </a:r>
          </a:p>
          <a:p>
            <a:r>
              <a:rPr lang="en-US" dirty="0"/>
              <a:t>Two main formats:</a:t>
            </a:r>
          </a:p>
          <a:p>
            <a:pPr lvl="1"/>
            <a:r>
              <a:rPr lang="en-US" sz="2000" dirty="0"/>
              <a:t>JavaScript Object Notation (JSON)</a:t>
            </a:r>
          </a:p>
          <a:p>
            <a:pPr lvl="1"/>
            <a:r>
              <a:rPr lang="en-US" sz="2000" dirty="0"/>
              <a:t>XML</a:t>
            </a:r>
          </a:p>
          <a:p>
            <a:r>
              <a:rPr lang="en-US" dirty="0"/>
              <a:t>It is common to have multiple representations of the same data</a:t>
            </a:r>
          </a:p>
          <a:p>
            <a:r>
              <a:rPr lang="en-US" dirty="0"/>
              <a:t>Client can request the data in a specific format if supported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A0AF0-6F4A-F46C-FCCE-BFB2DFC1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76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175" indent="0">
              <a:lnSpc>
                <a:spcPct val="120000"/>
              </a:lnSpc>
              <a:buNone/>
            </a:pPr>
            <a:r>
              <a:rPr lang="en-US" dirty="0"/>
              <a:t>Concepts were introduced:</a:t>
            </a:r>
          </a:p>
          <a:p>
            <a:pPr>
              <a:lnSpc>
                <a:spcPct val="130000"/>
              </a:lnSpc>
            </a:pPr>
            <a:r>
              <a:rPr lang="en-US" dirty="0"/>
              <a:t>Introduction to Client-Server Architecture</a:t>
            </a:r>
          </a:p>
          <a:p>
            <a:pPr>
              <a:lnSpc>
                <a:spcPct val="130000"/>
              </a:lnSpc>
            </a:pPr>
            <a:r>
              <a:rPr lang="en-US" dirty="0"/>
              <a:t>Architecture of ReactJS Applications</a:t>
            </a:r>
          </a:p>
          <a:p>
            <a:pPr>
              <a:lnSpc>
                <a:spcPct val="130000"/>
              </a:lnSpc>
            </a:pPr>
            <a:r>
              <a:rPr lang="en-US" dirty="0"/>
              <a:t>Client-Server Communication Methods</a:t>
            </a:r>
          </a:p>
          <a:p>
            <a:pPr>
              <a:lnSpc>
                <a:spcPct val="130000"/>
              </a:lnSpc>
            </a:pPr>
            <a:r>
              <a:rPr lang="en-US" dirty="0"/>
              <a:t>Message Formats in Client-Server Communication</a:t>
            </a:r>
          </a:p>
          <a:p>
            <a:pPr>
              <a:lnSpc>
                <a:spcPct val="130000"/>
              </a:lnSpc>
            </a:pPr>
            <a:r>
              <a:rPr lang="en-US" dirty="0"/>
              <a:t>Set up a simple server that makes data available for clients</a:t>
            </a:r>
          </a:p>
          <a:p>
            <a:pPr>
              <a:lnSpc>
                <a:spcPct val="130000"/>
              </a:lnSpc>
            </a:pPr>
            <a:r>
              <a:rPr lang="en-US" dirty="0"/>
              <a:t>Access the data from the server using a browser</a:t>
            </a:r>
          </a:p>
          <a:p>
            <a:pPr>
              <a:lnSpc>
                <a:spcPct val="130000"/>
              </a:lnSpc>
            </a:pPr>
            <a:endParaRPr lang="en-US"/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/>
              <a:t>Client and Server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applications are not stand-alone</a:t>
            </a:r>
          </a:p>
          <a:p>
            <a:r>
              <a:rPr lang="en-US" dirty="0"/>
              <a:t>Many of them have a “Cloud” backend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Google Shape;108;p4">
            <a:extLst>
              <a:ext uri="{FF2B5EF4-FFF2-40B4-BE49-F238E27FC236}">
                <a16:creationId xmlns:a16="http://schemas.microsoft.com/office/drawing/2014/main" id="{D350DDDF-42A4-3BED-F4F5-D334D13EA29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8405" y="2596718"/>
            <a:ext cx="9474200" cy="3441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573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09E5-BD2F-0D39-766F-D6DB970E1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Client-Server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DDF77-5945-226C-9DE2-D4CB2BF8B7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Client-Server Architecture?</a:t>
            </a:r>
          </a:p>
          <a:p>
            <a:pPr lvl="1"/>
            <a:r>
              <a:rPr lang="en-US" dirty="0"/>
              <a:t>A model where the client (user interface) and server (backend) communicate to deliver services.</a:t>
            </a:r>
          </a:p>
          <a:p>
            <a:pPr lvl="1"/>
            <a:r>
              <a:rPr lang="en-US" dirty="0"/>
              <a:t>Client: Requests services or data (e.g., a web browser or ReactJS app).</a:t>
            </a:r>
          </a:p>
          <a:p>
            <a:pPr lvl="1"/>
            <a:r>
              <a:rPr lang="en-US" dirty="0"/>
              <a:t>Server: Processes requests, stores data, and sends responses (e.g., Node.js, Django, .NET).</a:t>
            </a:r>
          </a:p>
          <a:p>
            <a:pPr marL="346075" lvl="1">
              <a:lnSpc>
                <a:spcPct val="130000"/>
              </a:lnSpc>
              <a:buClr>
                <a:srgbClr val="973735"/>
              </a:buClr>
              <a:buSzPct val="50000"/>
              <a:buFont typeface="Noto Sans Symbols"/>
              <a:buChar char="◆"/>
            </a:pPr>
            <a:r>
              <a:rPr lang="en-US" dirty="0"/>
              <a:t>Key Features: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Separation of concerns: Client handles UI, Server manages logic and data.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Scalability: Servers can handle multiple clients.</a:t>
            </a:r>
          </a:p>
          <a:p>
            <a:pPr lvl="1">
              <a:lnSpc>
                <a:spcPct val="130000"/>
              </a:lnSpc>
            </a:pPr>
            <a:r>
              <a:rPr lang="en-US" dirty="0"/>
              <a:t>Example: A ReactJS app (client) fetching data from an API (server).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3958B-ED0F-59AD-713B-8E297C17F0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2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97982-2A18-590F-88A9-DCDF3863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ReactJS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5E066-E390-4295-D1BC-A3EA48B96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Architecture Do ReactJS Apps Use?</a:t>
            </a:r>
          </a:p>
          <a:p>
            <a:pPr lvl="1"/>
            <a:r>
              <a:rPr lang="en-US" dirty="0"/>
              <a:t>ReactJS applications typically follow the Client-Server Architecture.</a:t>
            </a:r>
          </a:p>
          <a:p>
            <a:pPr lvl="1"/>
            <a:r>
              <a:rPr lang="en-US" dirty="0"/>
              <a:t>Client: ReactJS frontend, running in the browser, built with components, state, and hooks.</a:t>
            </a:r>
          </a:p>
          <a:p>
            <a:pPr lvl="1"/>
            <a:r>
              <a:rPr lang="en-US" dirty="0"/>
              <a:t>Server: Backend services (e.g., REST API, </a:t>
            </a:r>
            <a:r>
              <a:rPr lang="en-US" dirty="0" err="1"/>
              <a:t>GraphQL</a:t>
            </a:r>
            <a:r>
              <a:rPr lang="en-US" dirty="0"/>
              <a:t>) handling data, authentication, and business logic.</a:t>
            </a:r>
          </a:p>
          <a:p>
            <a:r>
              <a:rPr lang="en-US" dirty="0"/>
              <a:t>Why Client-Server?</a:t>
            </a:r>
          </a:p>
          <a:p>
            <a:pPr lvl="1"/>
            <a:r>
              <a:rPr lang="en-US" dirty="0"/>
              <a:t>ReactJS excels at building dynamic, interactive UIs (client-side).</a:t>
            </a:r>
          </a:p>
          <a:p>
            <a:pPr lvl="1"/>
            <a:r>
              <a:rPr lang="en-US" dirty="0"/>
              <a:t>Servers provide data and processing power, enabling scalability and security.</a:t>
            </a:r>
          </a:p>
          <a:p>
            <a:r>
              <a:rPr lang="en-US" dirty="0"/>
              <a:t>Alternative Architectures:</a:t>
            </a:r>
          </a:p>
          <a:p>
            <a:pPr lvl="1"/>
            <a:r>
              <a:rPr lang="en-US" dirty="0"/>
              <a:t>Client-Side Rendering (CSR): the browser renders the application's UI by executing JavaScript. (Example: A ReactJS single-page application (SPA) like a dashboard fetching data via a REST API.)</a:t>
            </a:r>
          </a:p>
          <a:p>
            <a:pPr lvl="1"/>
            <a:r>
              <a:rPr lang="en-US" dirty="0"/>
              <a:t>Server-Side Rendering (SSR): React renders on the server for faster initial load (e.g., Next.js).</a:t>
            </a:r>
          </a:p>
          <a:p>
            <a:pPr lvl="1"/>
            <a:r>
              <a:rPr lang="en-US" dirty="0"/>
              <a:t>Static Site Generation (SSG): Pre-rendered pages for performance (e.g., Gatsby).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32DFA-2771-AA7A-2EDA-A8440E07A6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6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AFD4F-B120-18C1-E2D1-A3BE7EA6B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Client in ReactJS?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4494E-F428-F49D-3515-5E4EDD0CD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 Definition:</a:t>
            </a:r>
          </a:p>
          <a:p>
            <a:pPr lvl="1"/>
            <a:r>
              <a:rPr lang="en-US" dirty="0"/>
              <a:t>The client is the frontend of the application, running in the user’s browser.</a:t>
            </a:r>
          </a:p>
          <a:p>
            <a:pPr lvl="1"/>
            <a:r>
              <a:rPr lang="en-US" dirty="0"/>
              <a:t>In ReactJS, the client is a single-page application (SPA) built with components, managed by libraries like React Router for navigation.</a:t>
            </a:r>
          </a:p>
          <a:p>
            <a:r>
              <a:rPr lang="en-US" dirty="0"/>
              <a:t>Key Responsibilities:</a:t>
            </a:r>
          </a:p>
          <a:p>
            <a:pPr lvl="1"/>
            <a:r>
              <a:rPr lang="en-US" dirty="0"/>
              <a:t>Render UI dynamically using JSX and React components.</a:t>
            </a:r>
          </a:p>
          <a:p>
            <a:pPr lvl="1"/>
            <a:r>
              <a:rPr lang="en-US" dirty="0"/>
              <a:t>Manage local state (e.g., using </a:t>
            </a:r>
            <a:r>
              <a:rPr lang="en-US" dirty="0" err="1"/>
              <a:t>useState</a:t>
            </a:r>
            <a:r>
              <a:rPr lang="en-US" dirty="0"/>
              <a:t>, </a:t>
            </a:r>
            <a:r>
              <a:rPr lang="en-US" dirty="0" err="1"/>
              <a:t>useReducer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Send requests to the server (e.g., via fetch or </a:t>
            </a:r>
            <a:r>
              <a:rPr lang="en-US" dirty="0" err="1"/>
              <a:t>axios</a:t>
            </a:r>
            <a:r>
              <a:rPr lang="en-US" dirty="0"/>
              <a:t>).</a:t>
            </a:r>
          </a:p>
          <a:p>
            <a:r>
              <a:rPr lang="en-US" dirty="0"/>
              <a:t>Example: A ReactJS app displaying a list of products fetched from a server.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B02161-988C-CF41-8F14-2C175A2BE8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80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E4E5-E626-42AE-C1C0-88BE4FF7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CSR in ReactJS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2B2C8-9BF7-54A8-2363-F820E068B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Fast Navigation: After initial load, page transitions are quick since rendering happens in the browser.</a:t>
            </a:r>
          </a:p>
          <a:p>
            <a:r>
              <a:rPr lang="en-US" dirty="0"/>
              <a:t>Rich Interactivity: Ideal for dynamic SPAs (e.g., social media feeds, dashboards).</a:t>
            </a:r>
          </a:p>
          <a:p>
            <a:r>
              <a:rPr lang="en-US" dirty="0"/>
              <a:t>Reduced Server Load: Servers focus on delivering data, not rendering HTML.</a:t>
            </a:r>
          </a:p>
          <a:p>
            <a:r>
              <a:rPr lang="en-US" dirty="0"/>
              <a:t>Developer Experience: </a:t>
            </a:r>
            <a:r>
              <a:rPr lang="en-US" dirty="0" err="1"/>
              <a:t>React’s</a:t>
            </a:r>
            <a:r>
              <a:rPr lang="en-US" dirty="0"/>
              <a:t> component-based structure simplifies building complex UIs.</a:t>
            </a:r>
          </a:p>
          <a:p>
            <a:r>
              <a:rPr lang="en-US" dirty="0"/>
              <a:t>Example: A ReactJS e-commerce app where users filter products without page reloads.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627EF-1841-C338-A518-766B48127F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8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C1B43-F6B8-2EEE-B403-CD41943A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Server in ReactJS Applications?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7D20D-2F2E-0E65-9D49-C27174471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Server Definition:</a:t>
            </a:r>
          </a:p>
          <a:p>
            <a:pPr lvl="1"/>
            <a:r>
              <a:rPr lang="en-US" dirty="0"/>
              <a:t>The server is the backend that processes client requests, manages data, and responds with results.</a:t>
            </a:r>
          </a:p>
          <a:p>
            <a:pPr lvl="1"/>
            <a:r>
              <a:rPr lang="en-US" dirty="0"/>
              <a:t>Built with technologies like Node.js, Express, Django, .NET or Spring Boot.</a:t>
            </a:r>
          </a:p>
          <a:p>
            <a:r>
              <a:rPr lang="en-US" dirty="0"/>
              <a:t>Key Responsibilities:</a:t>
            </a:r>
          </a:p>
          <a:p>
            <a:pPr lvl="1"/>
            <a:r>
              <a:rPr lang="en-US" dirty="0"/>
              <a:t>Handle API requests (e.g., GET /products, POST /orders).</a:t>
            </a:r>
          </a:p>
          <a:p>
            <a:pPr lvl="1"/>
            <a:r>
              <a:rPr lang="en-US" dirty="0"/>
              <a:t>Manage databases (e.g., MongoDB, PostgreSQL, SQL Server).</a:t>
            </a:r>
          </a:p>
          <a:p>
            <a:pPr lvl="1"/>
            <a:r>
              <a:rPr lang="en-US" dirty="0"/>
              <a:t>Ensure security (e.g., authentication, authorization).</a:t>
            </a:r>
          </a:p>
          <a:p>
            <a:r>
              <a:rPr lang="en-US" dirty="0"/>
              <a:t>Example: A Node.js server with a REST API endpoint /</a:t>
            </a:r>
            <a:r>
              <a:rPr lang="en-US" dirty="0" err="1"/>
              <a:t>api</a:t>
            </a:r>
            <a:r>
              <a:rPr lang="en-US" dirty="0"/>
              <a:t>/products returning JSON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4A989-6822-C8D2-7DBF-0FCA9CC3F4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03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6B07-AD2D-92E8-B833-45F207DC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Communication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8E01-5550-F36A-36F8-45D37E264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Network operations cause unexpected delays</a:t>
            </a:r>
          </a:p>
          <a:p>
            <a:r>
              <a:rPr lang="en-US" dirty="0"/>
              <a:t>You need to write applications recognizing the asynchronous nature of communication</a:t>
            </a:r>
          </a:p>
          <a:p>
            <a:r>
              <a:rPr lang="en-US" dirty="0"/>
              <a:t>Data is not instantaneously available</a:t>
            </a:r>
          </a:p>
          <a:p>
            <a:r>
              <a:rPr lang="en-US" dirty="0"/>
              <a:t>Primary Method: HTTP/HTTPS Requests</a:t>
            </a:r>
          </a:p>
          <a:p>
            <a:pPr lvl="1"/>
            <a:r>
              <a:rPr lang="en-US" dirty="0"/>
              <a:t>ReactJS clients use HTTP methods (GET, POST, PUT, DELETE) to communicate with servers.</a:t>
            </a:r>
          </a:p>
          <a:p>
            <a:pPr lvl="1"/>
            <a:r>
              <a:rPr lang="en-US" dirty="0"/>
              <a:t>Libraries like </a:t>
            </a:r>
            <a:r>
              <a:rPr lang="en-US" dirty="0" err="1"/>
              <a:t>axios</a:t>
            </a:r>
            <a:r>
              <a:rPr lang="en-US" dirty="0"/>
              <a:t> or fetch are commonly used.</a:t>
            </a:r>
          </a:p>
          <a:p>
            <a:r>
              <a:rPr lang="en-US" dirty="0"/>
              <a:t>Advanced Method: </a:t>
            </a:r>
            <a:r>
              <a:rPr lang="en-US" dirty="0" err="1"/>
              <a:t>WebSockets</a:t>
            </a:r>
            <a:endParaRPr lang="en-US" dirty="0"/>
          </a:p>
          <a:p>
            <a:pPr lvl="1"/>
            <a:r>
              <a:rPr lang="en-US" dirty="0"/>
              <a:t>For real-time applications (e.g., chat apps), </a:t>
            </a:r>
            <a:r>
              <a:rPr lang="en-US" dirty="0" err="1"/>
              <a:t>WebSockets</a:t>
            </a:r>
            <a:r>
              <a:rPr lang="en-US" dirty="0"/>
              <a:t> enable two-way communication.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33F63-AB46-4252-8922-9C789646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1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8181</TotalTime>
  <Words>1636</Words>
  <Application>Microsoft Office PowerPoint</Application>
  <PresentationFormat>Widescreen</PresentationFormat>
  <Paragraphs>245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 New</vt:lpstr>
      <vt:lpstr>Noto Sans Symbols</vt:lpstr>
      <vt:lpstr>Wingdings</vt:lpstr>
      <vt:lpstr>Office Theme</vt:lpstr>
      <vt:lpstr>Client-Server Communication </vt:lpstr>
      <vt:lpstr>Objectives</vt:lpstr>
      <vt:lpstr>Client and Server</vt:lpstr>
      <vt:lpstr>Introduction to Client-Server Architecture</vt:lpstr>
      <vt:lpstr>Architecture of ReactJS Applications</vt:lpstr>
      <vt:lpstr>What is a Client in ReactJS?</vt:lpstr>
      <vt:lpstr>Advantages of CSR in ReactJS</vt:lpstr>
      <vt:lpstr>What is a Server in ReactJS Applications?</vt:lpstr>
      <vt:lpstr>Client-Server Communication Methods</vt:lpstr>
      <vt:lpstr>Hypertext Transfer Protocol (HTTP)</vt:lpstr>
      <vt:lpstr>Hypertext Transfer Protocol (HTTP)</vt:lpstr>
      <vt:lpstr>HTTP Request Message</vt:lpstr>
      <vt:lpstr>HTTP Response Message</vt:lpstr>
      <vt:lpstr>HTTP Response Codes</vt:lpstr>
      <vt:lpstr>HTTP Response - Message Formats</vt:lpstr>
      <vt:lpstr>Javascript Object Notation (JSON)</vt:lpstr>
      <vt:lpstr>Javascript Object Notation (JSON)</vt:lpstr>
      <vt:lpstr>Web Services</vt:lpstr>
      <vt:lpstr>Representational State Transfer (REST)</vt:lpstr>
      <vt:lpstr>Representational State Transfer (REST)</vt:lpstr>
      <vt:lpstr>REST and HTTP</vt:lpstr>
      <vt:lpstr>Resources</vt:lpstr>
      <vt:lpstr>Naming Resources</vt:lpstr>
      <vt:lpstr>Verbs</vt:lpstr>
      <vt:lpstr>HTTP GET</vt:lpstr>
      <vt:lpstr>HTTP PUT, HTTP POST, HTTP DELETE</vt:lpstr>
      <vt:lpstr>Representations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07. Client-Server Communication</dc:title>
  <dc:creator>GoF</dc:creator>
  <cp:lastModifiedBy>sang minh</cp:lastModifiedBy>
  <cp:revision>295</cp:revision>
  <dcterms:created xsi:type="dcterms:W3CDTF">2021-01-25T08:25:31Z</dcterms:created>
  <dcterms:modified xsi:type="dcterms:W3CDTF">2025-04-21T04:01:42Z</dcterms:modified>
</cp:coreProperties>
</file>