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 bookmarkIdSeed="2">
  <p:sldMasterIdLst>
    <p:sldMasterId id="2147483648" r:id="rId1"/>
  </p:sldMasterIdLst>
  <p:notesMasterIdLst>
    <p:notesMasterId r:id="rId25"/>
  </p:notesMasterIdLst>
  <p:sldIdLst>
    <p:sldId id="256" r:id="rId2"/>
    <p:sldId id="307" r:id="rId3"/>
    <p:sldId id="533" r:id="rId4"/>
    <p:sldId id="465" r:id="rId5"/>
    <p:sldId id="534" r:id="rId6"/>
    <p:sldId id="450" r:id="rId7"/>
    <p:sldId id="451" r:id="rId8"/>
    <p:sldId id="520" r:id="rId9"/>
    <p:sldId id="521" r:id="rId10"/>
    <p:sldId id="535" r:id="rId11"/>
    <p:sldId id="536" r:id="rId12"/>
    <p:sldId id="524" r:id="rId13"/>
    <p:sldId id="525" r:id="rId14"/>
    <p:sldId id="537" r:id="rId15"/>
    <p:sldId id="538" r:id="rId16"/>
    <p:sldId id="526" r:id="rId17"/>
    <p:sldId id="532" r:id="rId18"/>
    <p:sldId id="527" r:id="rId19"/>
    <p:sldId id="528" r:id="rId20"/>
    <p:sldId id="529" r:id="rId21"/>
    <p:sldId id="530" r:id="rId22"/>
    <p:sldId id="539" r:id="rId23"/>
    <p:sldId id="328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9" roundtripDataSignature="AMtx7mjm0V2SbzZUsP05LVTHy3YtRCoK1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74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05" autoAdjust="0"/>
    <p:restoredTop sz="93883" autoAdjust="0"/>
  </p:normalViewPr>
  <p:slideViewPr>
    <p:cSldViewPr snapToGrid="0">
      <p:cViewPr>
        <p:scale>
          <a:sx n="94" d="100"/>
          <a:sy n="94" d="100"/>
        </p:scale>
        <p:origin x="66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89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90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vi-VN" b="0" i="0">
                <a:solidFill>
                  <a:srgbClr val="050E17"/>
                </a:solidFill>
                <a:effectLst/>
                <a:latin typeface="-apple-system"/>
              </a:rPr>
              <a:t>Sử dụng Promise giúp giải quyết vấn đề "callback hell" (mã callback lồng sâu) như sau: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b="0" i="0">
                <a:solidFill>
                  <a:srgbClr val="050E17"/>
                </a:solidFill>
                <a:effectLst/>
                <a:latin typeface="-apple-system"/>
              </a:rPr>
              <a:t>Promises có thể được gắn chuỗi (chained) với nhau. Bạn có thể truyền kết quả của một promise cho promise tiếp theo.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b="0" i="0">
                <a:solidFill>
                  <a:srgbClr val="050E17"/>
                </a:solidFill>
                <a:effectLst/>
                <a:latin typeface="-apple-system"/>
              </a:rPr>
              <a:t>Promise có thể trả về ngay: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vi-VN" b="0" i="0">
                <a:solidFill>
                  <a:srgbClr val="050E17"/>
                </a:solidFill>
                <a:effectLst/>
                <a:latin typeface="-apple-system"/>
              </a:rPr>
              <a:t>Promise.resolve(result) để trả về kết quả thành công.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vi-VN" b="0" i="0">
                <a:solidFill>
                  <a:srgbClr val="050E17"/>
                </a:solidFill>
                <a:effectLst/>
                <a:latin typeface="-apple-system"/>
              </a:rPr>
              <a:t>Promise.reject(error) để trả về lỗi.</a:t>
            </a:r>
          </a:p>
          <a:p>
            <a:pPr algn="l"/>
            <a:r>
              <a:rPr lang="vi-VN" b="0" i="0">
                <a:solidFill>
                  <a:srgbClr val="050E17"/>
                </a:solidFill>
                <a:effectLst/>
                <a:latin typeface="-apple-system"/>
              </a:rPr>
              <a:t>Chained là việc gắn liền, liên kết nhiều promise với nhau.</a:t>
            </a:r>
          </a:p>
          <a:p>
            <a:pPr algn="l"/>
            <a:r>
              <a:rPr lang="vi-VN" b="0" i="0">
                <a:solidFill>
                  <a:srgbClr val="050E17"/>
                </a:solidFill>
                <a:effectLst/>
                <a:latin typeface="-apple-system"/>
              </a:rPr>
              <a:t>Chẳng hạn như ví dụ trên, ta có: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b="0" i="0">
                <a:solidFill>
                  <a:srgbClr val="050E17"/>
                </a:solidFill>
                <a:effectLst/>
                <a:latin typeface="-apple-system"/>
              </a:rPr>
              <a:t>func1() trả về promise.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b="0" i="0">
                <a:solidFill>
                  <a:srgbClr val="050E17"/>
                </a:solidFill>
                <a:effectLst/>
                <a:latin typeface="-apple-system"/>
              </a:rPr>
              <a:t>Sau đó ta dùng .then() để thực thi hàm func2(), hàm này cũng trả về một promise.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b="0" i="0">
                <a:solidFill>
                  <a:srgbClr val="050E17"/>
                </a:solidFill>
                <a:effectLst/>
                <a:latin typeface="-apple-system"/>
              </a:rPr>
              <a:t>Tiếp tục ta dùng .then() nữa để thực thi func3(), ...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AA926E-82D6-5F4B-8D0C-176071C1827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777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52" name="Google Shape;752;p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8"/>
          <p:cNvSpPr txBox="1">
            <a:spLocks noGrp="1"/>
          </p:cNvSpPr>
          <p:nvPr>
            <p:ph type="ctrTitle"/>
          </p:nvPr>
        </p:nvSpPr>
        <p:spPr>
          <a:xfrm>
            <a:off x="1524000" y="1988598"/>
            <a:ext cx="9144000" cy="1521364"/>
          </a:xfrm>
          <a:prstGeom prst="rect">
            <a:avLst/>
          </a:prstGeom>
          <a:solidFill>
            <a:srgbClr val="FB7432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7" name="Google Shape;17;p4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227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89199" y="25370"/>
            <a:ext cx="802801" cy="134906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8CEAAFF-FE0C-4084-11F9-F8B3E26F6AB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481214"/>
            <a:ext cx="12192000" cy="382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4558A2C-75A2-6180-1CC5-B21A1BFD44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817" y="31035"/>
            <a:ext cx="1595654" cy="7764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9"/>
          <p:cNvSpPr txBox="1">
            <a:spLocks noGrp="1"/>
          </p:cNvSpPr>
          <p:nvPr>
            <p:ph type="title"/>
          </p:nvPr>
        </p:nvSpPr>
        <p:spPr>
          <a:xfrm>
            <a:off x="219897" y="659103"/>
            <a:ext cx="11169301" cy="6501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4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4" name="Google Shape;24;p49"/>
          <p:cNvSpPr txBox="1">
            <a:spLocks noGrp="1"/>
          </p:cNvSpPr>
          <p:nvPr>
            <p:ph type="body" idx="1"/>
          </p:nvPr>
        </p:nvSpPr>
        <p:spPr>
          <a:xfrm>
            <a:off x="0" y="1627444"/>
            <a:ext cx="12192000" cy="4814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6075" marR="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3735"/>
              </a:buClr>
              <a:buSzPct val="50000"/>
              <a:buFont typeface="Noto Sans Symbols"/>
              <a:buChar char="◆"/>
              <a:defRPr lang="en-US" sz="26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2625" lvl="1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63737"/>
              </a:buClr>
              <a:buSzPts val="1800"/>
              <a:buFont typeface="Wingdings" panose="05000000000000000000" pitchFamily="2" charset="2"/>
              <a:buChar char="§"/>
              <a:defRPr sz="26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63737"/>
              </a:buClr>
              <a:buSzPts val="1800"/>
              <a:buChar char="•"/>
              <a:defRPr sz="2300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lang="en-US" dirty="0"/>
          </a:p>
          <a:p>
            <a:pPr lvl="1"/>
            <a:endParaRPr lang="en-US" dirty="0"/>
          </a:p>
          <a:p>
            <a:pPr lvl="1"/>
            <a:endParaRPr dirty="0"/>
          </a:p>
        </p:txBody>
      </p:sp>
      <p:sp>
        <p:nvSpPr>
          <p:cNvPr id="26" name="Google Shape;26;p49"/>
          <p:cNvSpPr txBox="1"/>
          <p:nvPr userDrawn="1"/>
        </p:nvSpPr>
        <p:spPr>
          <a:xfrm>
            <a:off x="1" y="600804"/>
            <a:ext cx="219896" cy="867538"/>
          </a:xfrm>
          <a:prstGeom prst="rect">
            <a:avLst/>
          </a:prstGeom>
          <a:solidFill>
            <a:srgbClr val="FB743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89199" y="25370"/>
            <a:ext cx="802801" cy="13490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7C59A4-873A-9F24-D0CF-49407B9C51B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7909"/>
            <a:ext cx="1197849" cy="58284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C8BF003-DE94-8FC6-3C20-271FF86E136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3319"/>
            <a:ext cx="11784330" cy="412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49A8C01-8DC2-97C8-4F54-16BE6D03727C}"/>
              </a:ext>
            </a:extLst>
          </p:cNvPr>
          <p:cNvCxnSpPr>
            <a:cxnSpLocks/>
          </p:cNvCxnSpPr>
          <p:nvPr userDrawn="1"/>
        </p:nvCxnSpPr>
        <p:spPr>
          <a:xfrm>
            <a:off x="0" y="1468342"/>
            <a:ext cx="12192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5E00232-167D-C55B-1FD9-04BD27E02609}"/>
              </a:ext>
            </a:extLst>
          </p:cNvPr>
          <p:cNvSpPr txBox="1"/>
          <p:nvPr userDrawn="1"/>
        </p:nvSpPr>
        <p:spPr>
          <a:xfrm>
            <a:off x="15556230" y="3337560"/>
            <a:ext cx="184731" cy="30777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endParaRPr lang="en-VN" dirty="0"/>
          </a:p>
        </p:txBody>
      </p:sp>
      <p:sp>
        <p:nvSpPr>
          <p:cNvPr id="25" name="Google Shape;25;p49"/>
          <p:cNvSpPr txBox="1">
            <a:spLocks noGrp="1"/>
          </p:cNvSpPr>
          <p:nvPr>
            <p:ph type="sldNum" idx="12"/>
          </p:nvPr>
        </p:nvSpPr>
        <p:spPr>
          <a:xfrm>
            <a:off x="11784330" y="6460934"/>
            <a:ext cx="412640" cy="387127"/>
          </a:xfrm>
          <a:prstGeom prst="rect">
            <a:avLst/>
          </a:prstGeom>
          <a:solidFill>
            <a:srgbClr val="FB743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non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1" name="Google Shape;11;p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FB8E955E-38D4-6645-BF9C-5404CE26DFBD}" type="datetime1">
              <a:rPr lang="en-US" smtClean="0"/>
              <a:t>21/04/2025</a:t>
            </a:fld>
            <a:endParaRPr/>
          </a:p>
        </p:txBody>
      </p:sp>
      <p:sp>
        <p:nvSpPr>
          <p:cNvPr id="13" name="Google Shape;13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>
            <a:spLocks noGrp="1"/>
          </p:cNvSpPr>
          <p:nvPr>
            <p:ph type="ctrTitle"/>
          </p:nvPr>
        </p:nvSpPr>
        <p:spPr>
          <a:xfrm>
            <a:off x="1524000" y="2241458"/>
            <a:ext cx="9202270" cy="177436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4400" b="1" kern="1200">
                <a:solidFill>
                  <a:schemeClr val="accent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Fetching and Caching Data</a:t>
            </a:r>
            <a:endParaRPr sz="4400" b="1" kern="1200" dirty="0">
              <a:solidFill>
                <a:schemeClr val="accent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0EC77-DE09-A0D6-611B-A30B2AABE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Introduction to Fetch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5CC00-A039-7D60-4E04-B3C8E366B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627444"/>
            <a:ext cx="12192000" cy="4722555"/>
          </a:xfrm>
        </p:spPr>
        <p:txBody>
          <a:bodyPr>
            <a:normAutofit/>
          </a:bodyPr>
          <a:lstStyle/>
          <a:p>
            <a:r>
              <a:rPr lang="en-US" dirty="0"/>
              <a:t>What is Fetch?</a:t>
            </a:r>
          </a:p>
          <a:p>
            <a:pPr lvl="1"/>
            <a:r>
              <a:rPr lang="en-US" dirty="0"/>
              <a:t>A modern, browser-native API for making HTTP requests (GET, POST, etc.).</a:t>
            </a:r>
          </a:p>
          <a:p>
            <a:pPr lvl="1"/>
            <a:r>
              <a:rPr lang="en-US" dirty="0"/>
              <a:t>Returns a Promise that resolves to the response object.</a:t>
            </a:r>
          </a:p>
          <a:p>
            <a:r>
              <a:rPr lang="en-US" dirty="0"/>
              <a:t>Key Features:</a:t>
            </a:r>
          </a:p>
          <a:p>
            <a:pPr lvl="1"/>
            <a:r>
              <a:rPr lang="en-US" dirty="0"/>
              <a:t>Supports all HTTP methods (GET, POST, PUT, DELETE).</a:t>
            </a:r>
          </a:p>
          <a:p>
            <a:pPr lvl="1"/>
            <a:r>
              <a:rPr lang="en-US" dirty="0"/>
              <a:t>Handles JSON, text, and other response types.</a:t>
            </a:r>
          </a:p>
          <a:p>
            <a:pPr lvl="1"/>
            <a:r>
              <a:rPr lang="en-US" dirty="0"/>
              <a:t>Lightweight, no external dependencies.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2BDF2-644A-35AF-5384-83AB00C2AF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33A5F7-019F-9AF5-63BF-FDD59CE52871}"/>
              </a:ext>
            </a:extLst>
          </p:cNvPr>
          <p:cNvSpPr txBox="1"/>
          <p:nvPr/>
        </p:nvSpPr>
        <p:spPr>
          <a:xfrm>
            <a:off x="7583170" y="4824675"/>
            <a:ext cx="4201160" cy="81176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'https://api.example.com/data'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3721295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31160-0F84-7E6F-C95D-D2BEE2644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of Fetch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C0459-B83F-4F7D-3F13-19D6DF026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627444"/>
            <a:ext cx="11990650" cy="457145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Response Handling:</a:t>
            </a:r>
          </a:p>
          <a:p>
            <a:pPr lvl="1"/>
            <a:r>
              <a:rPr lang="en-US" dirty="0" err="1"/>
              <a:t>response.json</a:t>
            </a:r>
            <a:r>
              <a:rPr lang="en-US" dirty="0"/>
              <a:t>(): Parses JSON responses.</a:t>
            </a:r>
          </a:p>
          <a:p>
            <a:pPr lvl="1"/>
            <a:r>
              <a:rPr lang="en-US" dirty="0" err="1"/>
              <a:t>response.text</a:t>
            </a:r>
            <a:r>
              <a:rPr lang="en-US" dirty="0"/>
              <a:t>(): Parses text responses.</a:t>
            </a:r>
          </a:p>
          <a:p>
            <a:pPr lvl="1"/>
            <a:r>
              <a:rPr lang="en-US" dirty="0" err="1"/>
              <a:t>response.status</a:t>
            </a:r>
            <a:r>
              <a:rPr lang="en-US" dirty="0"/>
              <a:t>: Checks HTTP status (e.g., 200, 404).</a:t>
            </a:r>
          </a:p>
          <a:p>
            <a:r>
              <a:rPr lang="en-US" dirty="0"/>
              <a:t>Request Configuration: Customize requests with options (method, headers, body).</a:t>
            </a:r>
          </a:p>
          <a:p>
            <a:r>
              <a:rPr lang="en-US" dirty="0"/>
              <a:t>Error Handling: </a:t>
            </a:r>
          </a:p>
          <a:p>
            <a:pPr lvl="1"/>
            <a:r>
              <a:rPr lang="en-US" dirty="0"/>
              <a:t>Fetch only rejects on network errors</a:t>
            </a:r>
          </a:p>
          <a:p>
            <a:pPr lvl="1"/>
            <a:r>
              <a:rPr lang="en-US" dirty="0"/>
              <a:t>check </a:t>
            </a:r>
            <a:r>
              <a:rPr lang="en-US" dirty="0" err="1"/>
              <a:t>response.ok</a:t>
            </a:r>
            <a:r>
              <a:rPr lang="en-US" dirty="0"/>
              <a:t> for HTTP errors.</a:t>
            </a:r>
          </a:p>
          <a:p>
            <a:r>
              <a:rPr lang="en-US" dirty="0"/>
              <a:t>Limitation: </a:t>
            </a:r>
          </a:p>
          <a:p>
            <a:pPr lvl="1"/>
            <a:r>
              <a:rPr lang="en-US" dirty="0"/>
              <a:t>Response data is NOT automatically parsed</a:t>
            </a:r>
          </a:p>
          <a:p>
            <a:pPr lvl="1"/>
            <a:r>
              <a:rPr lang="en-US" dirty="0"/>
              <a:t>No built-in request cancellation (use </a:t>
            </a:r>
            <a:r>
              <a:rPr lang="en-US" dirty="0" err="1"/>
              <a:t>AbortController</a:t>
            </a:r>
            <a:r>
              <a:rPr lang="en-US" dirty="0"/>
              <a:t> for this).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20D67-A495-66EA-3E23-0F9B0C616E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4BB400-9D1B-47D8-15B8-C438004BA599}"/>
              </a:ext>
            </a:extLst>
          </p:cNvPr>
          <p:cNvSpPr txBox="1"/>
          <p:nvPr/>
        </p:nvSpPr>
        <p:spPr>
          <a:xfrm>
            <a:off x="6803970" y="1719232"/>
            <a:ext cx="5186680" cy="9912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'https://api.example.com/data'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headers: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'application/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'value'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})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EC5F22-488B-CCFA-63FD-13D0C1027B30}"/>
              </a:ext>
            </a:extLst>
          </p:cNvPr>
          <p:cNvSpPr txBox="1"/>
          <p:nvPr/>
        </p:nvSpPr>
        <p:spPr>
          <a:xfrm>
            <a:off x="6732850" y="4119184"/>
            <a:ext cx="5257800" cy="81176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 error'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23172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A5185-1445-4395-9B5E-6E7082EED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Ways to Fetch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71CF5-77CE-4FDA-917A-7D80EC36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6813" y="1646489"/>
            <a:ext cx="11018374" cy="4814445"/>
          </a:xfrm>
        </p:spPr>
        <p:txBody>
          <a:bodyPr/>
          <a:lstStyle/>
          <a:p>
            <a:r>
              <a:rPr lang="en-US" dirty="0"/>
              <a:t>Representational State Transfer, or REST, is an architectural style for application programming interfaces (APIs). RESTful APIs use HTTP requests to get, add, update, and delete data using unique URLs.</a:t>
            </a:r>
          </a:p>
          <a:p>
            <a:r>
              <a:rPr lang="en-US" dirty="0"/>
              <a:t>Using API:</a:t>
            </a:r>
          </a:p>
          <a:p>
            <a:pPr lvl="1"/>
            <a:r>
              <a:rPr lang="en-US" dirty="0"/>
              <a:t>To fetch data, use the </a:t>
            </a:r>
            <a:r>
              <a:rPr lang="en-US" b="1" dirty="0"/>
              <a:t>HTTP GET </a:t>
            </a:r>
            <a:r>
              <a:rPr lang="en-US" dirty="0"/>
              <a:t>method. </a:t>
            </a:r>
          </a:p>
          <a:p>
            <a:pPr lvl="1"/>
            <a:r>
              <a:rPr lang="en-US" dirty="0"/>
              <a:t>To add data, use the </a:t>
            </a:r>
            <a:r>
              <a:rPr lang="en-US" b="1" dirty="0"/>
              <a:t>HTTP POST </a:t>
            </a:r>
            <a:r>
              <a:rPr lang="en-US" dirty="0"/>
              <a:t>method. </a:t>
            </a:r>
          </a:p>
          <a:p>
            <a:pPr lvl="1"/>
            <a:r>
              <a:rPr lang="en-US" dirty="0"/>
              <a:t>To update data, use the </a:t>
            </a:r>
            <a:r>
              <a:rPr lang="en-US" b="1" dirty="0"/>
              <a:t>HTTP PUT </a:t>
            </a:r>
            <a:r>
              <a:rPr lang="en-US" dirty="0"/>
              <a:t>method. </a:t>
            </a:r>
          </a:p>
          <a:p>
            <a:pPr lvl="1"/>
            <a:r>
              <a:rPr lang="en-US" dirty="0"/>
              <a:t>To delete data, use the </a:t>
            </a:r>
            <a:r>
              <a:rPr lang="en-US" b="1" dirty="0"/>
              <a:t>HTTP DELETE </a:t>
            </a:r>
            <a:r>
              <a:rPr lang="en-US" dirty="0"/>
              <a:t>method.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31F46-E545-4D65-B1AA-DF569D0FED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06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52A7E-32A9-4B16-94B4-F84747C47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Getting data with Fetch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2F7BB-F33F-4C90-A6EF-C946C351C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35811"/>
            <a:ext cx="5040086" cy="4351338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 err="1"/>
              <a:t>window.fetch</a:t>
            </a:r>
            <a:r>
              <a:rPr lang="en-US" dirty="0"/>
              <a:t> is a method built into all modern browsers that allows you to perform HTTP requests from JavaScript without loading a separate library. </a:t>
            </a:r>
          </a:p>
          <a:p>
            <a:pPr algn="just"/>
            <a:r>
              <a:rPr lang="en-US" dirty="0"/>
              <a:t>Example of using the Fetch API to fetch data and log it to the console in a React component.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554F4-F050-46E4-9FE2-7DB55ACD11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400A96-F9C6-42AC-A040-0E04022CBF32}"/>
              </a:ext>
            </a:extLst>
          </p:cNvPr>
          <p:cNvSpPr txBox="1"/>
          <p:nvPr/>
        </p:nvSpPr>
        <p:spPr>
          <a:xfrm>
            <a:off x="5999353" y="1579043"/>
            <a:ext cx="6094324" cy="371896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FetchAPIDemo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	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setAPI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([])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	const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baseUrl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VITE_API_URL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	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	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fetchData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	}, [])</a:t>
            </a:r>
          </a:p>
          <a:p>
            <a:pPr>
              <a:lnSpc>
                <a:spcPts val="1425"/>
              </a:lnSpc>
            </a:pP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	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fetchData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	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baseUrl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	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	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sortedData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	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	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setAPI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sortedData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})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'Error fetching data:'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})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108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FD0E9-FAB4-78CD-95E2-65B8E7E83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Introduction to Axios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1CB258-56E2-929B-012D-ABC1DB2E6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627444"/>
            <a:ext cx="12192000" cy="4833490"/>
          </a:xfrm>
        </p:spPr>
        <p:txBody>
          <a:bodyPr>
            <a:normAutofit/>
          </a:bodyPr>
          <a:lstStyle/>
          <a:p>
            <a:r>
              <a:rPr lang="en-US" dirty="0"/>
              <a:t>What is Axios?</a:t>
            </a:r>
          </a:p>
          <a:p>
            <a:pPr lvl="1"/>
            <a:r>
              <a:rPr lang="en-US" dirty="0"/>
              <a:t>A third-party JavaScript library for making HTTP requests.</a:t>
            </a:r>
          </a:p>
          <a:p>
            <a:pPr lvl="1"/>
            <a:r>
              <a:rPr lang="en-US" dirty="0"/>
              <a:t>Works in browsers and Node.js, built on top of </a:t>
            </a:r>
            <a:r>
              <a:rPr lang="en-US" dirty="0" err="1"/>
              <a:t>XMLHttpRequest</a:t>
            </a:r>
            <a:r>
              <a:rPr lang="en-US" dirty="0"/>
              <a:t> and Fetch.</a:t>
            </a:r>
          </a:p>
          <a:p>
            <a:r>
              <a:rPr lang="en-US" dirty="0"/>
              <a:t>Why Use Axios?</a:t>
            </a:r>
          </a:p>
          <a:p>
            <a:pPr lvl="1"/>
            <a:r>
              <a:rPr lang="en-US" dirty="0"/>
              <a:t>Simplifies request/response handling compared to Fetch.</a:t>
            </a:r>
          </a:p>
          <a:p>
            <a:pPr lvl="1"/>
            <a:r>
              <a:rPr lang="en-US" dirty="0"/>
              <a:t>Automatic JSON parsing, better error handling, and request cancellation.</a:t>
            </a:r>
          </a:p>
          <a:p>
            <a:r>
              <a:rPr lang="en-US" dirty="0"/>
              <a:t>Basic Syntax: </a:t>
            </a:r>
          </a:p>
          <a:p>
            <a:pPr marL="336550" lvl="1" indent="0">
              <a:lnSpc>
                <a:spcPts val="1425"/>
              </a:lnSpc>
              <a:buClr>
                <a:srgbClr val="000000"/>
              </a:buClr>
              <a:buSzTx/>
              <a:buNone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import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axios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from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'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axios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'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;</a:t>
            </a:r>
          </a:p>
          <a:p>
            <a:pPr marL="336550" lvl="1" indent="0">
              <a:lnSpc>
                <a:spcPts val="1425"/>
              </a:lnSpc>
              <a:buClr>
                <a:srgbClr val="000000"/>
              </a:buClr>
              <a:buSzTx/>
              <a:buNone/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axios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.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get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(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'https://api.example.com/data'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)</a:t>
            </a:r>
          </a:p>
          <a:p>
            <a:pPr marL="336550" lvl="1" indent="0">
              <a:lnSpc>
                <a:spcPts val="1425"/>
              </a:lnSpc>
              <a:buClr>
                <a:srgbClr val="000000"/>
              </a:buClr>
              <a:buSzTx/>
              <a:buNone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 .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then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(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response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=&gt;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console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.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log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(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response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.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data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))</a:t>
            </a:r>
          </a:p>
          <a:p>
            <a:pPr marL="336550" lvl="1" indent="0">
              <a:lnSpc>
                <a:spcPts val="1425"/>
              </a:lnSpc>
              <a:buClr>
                <a:srgbClr val="000000"/>
              </a:buClr>
              <a:buSzTx/>
              <a:buNone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 .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catch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(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error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=&gt;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console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.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error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(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error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));</a:t>
            </a:r>
          </a:p>
          <a:p>
            <a:r>
              <a:rPr lang="en-US" dirty="0"/>
              <a:t>Installation: </a:t>
            </a:r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err="1"/>
              <a:t>axios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B21DC-210C-FA0F-E38B-8683D74F23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921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1E3AB-14BE-42EA-71AE-37EBB57A8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Features of Axios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814EB-4B43-C0F7-E158-CE554D8F0F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Automatic JSON Parsing: Response data is automatically parsed (</a:t>
            </a:r>
            <a:r>
              <a:rPr lang="en-US" dirty="0" err="1"/>
              <a:t>response.data</a:t>
            </a:r>
            <a:r>
              <a:rPr lang="en-US" dirty="0"/>
              <a:t>).</a:t>
            </a:r>
          </a:p>
          <a:p>
            <a:r>
              <a:rPr lang="en-US" dirty="0"/>
              <a:t>Request Configuration: Supports headers, query params, and request body.</a:t>
            </a:r>
          </a:p>
          <a:p>
            <a:pPr>
              <a:lnSpc>
                <a:spcPts val="1425"/>
              </a:lnSpc>
              <a:buNone/>
            </a:pPr>
            <a:r>
              <a:rPr lang="en-US" sz="1400" dirty="0"/>
              <a:t>	</a:t>
            </a:r>
            <a:r>
              <a:rPr lang="en-US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axios</a:t>
            </a:r>
            <a:r>
              <a:rPr lang="en-US" sz="14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'https://api.example.com/data'</a:t>
            </a:r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en-US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'value'</a:t>
            </a:r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}, {</a:t>
            </a:r>
          </a:p>
          <a:p>
            <a:pPr marL="396875" lvl="2" indent="-112713">
              <a:lnSpc>
                <a:spcPts val="1425"/>
              </a:lnSpc>
              <a:buNone/>
            </a:pPr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headers:</a:t>
            </a:r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'Authorization'</a:t>
            </a:r>
            <a:r>
              <a:rPr lang="en-US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'Bearer token'</a:t>
            </a:r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pPr marL="1028700" lvl="2" indent="-571500">
              <a:lnSpc>
                <a:spcPts val="1425"/>
              </a:lnSpc>
              <a:buNone/>
            </a:pPr>
            <a:r>
              <a:rPr lang="en-US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  <a:buNone/>
            </a:pPr>
            <a:endParaRPr lang="en-US" dirty="0"/>
          </a:p>
          <a:p>
            <a:r>
              <a:rPr lang="en-US" dirty="0"/>
              <a:t>Error Handling: Catches both network and HTTP errors (e.g., 404, 500).</a:t>
            </a:r>
          </a:p>
          <a:p>
            <a:r>
              <a:rPr lang="en-US" dirty="0"/>
              <a:t>Interceptors: Modify requests/responses globally (e.g., add auth tokens).</a:t>
            </a:r>
          </a:p>
          <a:p>
            <a:pPr lvl="1">
              <a:lnSpc>
                <a:spcPts val="1425"/>
              </a:lnSpc>
              <a:buNone/>
            </a:pP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axios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interceptors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1"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headers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Authorization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'Bearer token'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39725" lvl="1" indent="0"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dirty="0"/>
              <a:t>Request Cancellation: Built-in support using </a:t>
            </a:r>
            <a:r>
              <a:rPr lang="en-US" dirty="0" err="1"/>
              <a:t>CancelToken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091CB-CCAA-EB33-72C0-55C1BC8CD4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157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A8966-A492-4206-8F82-02DCC56B6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Getting data with AXIOS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B6F86-59C6-4D12-8A9A-15F2AE55F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35810"/>
            <a:ext cx="5894196" cy="4944889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To install Axios, use the following command:</a:t>
            </a:r>
          </a:p>
          <a:p>
            <a:pPr marL="114300" indent="0" algn="just">
              <a:buNone/>
            </a:pPr>
            <a:r>
              <a:rPr lang="en-US" dirty="0"/>
              <a:t> </a:t>
            </a:r>
            <a:r>
              <a:rPr lang="en-US" dirty="0" err="1"/>
              <a:t>npm</a:t>
            </a:r>
            <a:r>
              <a:rPr lang="en-US" dirty="0"/>
              <a:t> install axios@1.7.8</a:t>
            </a:r>
          </a:p>
          <a:p>
            <a:pPr algn="just"/>
            <a:r>
              <a:rPr lang="en-US" dirty="0"/>
              <a:t>The convenience methods include: </a:t>
            </a:r>
          </a:p>
          <a:p>
            <a:pPr lvl="1" algn="just"/>
            <a:r>
              <a:rPr lang="en-US" dirty="0" err="1"/>
              <a:t>axios.get</a:t>
            </a:r>
            <a:endParaRPr lang="en-US" dirty="0"/>
          </a:p>
          <a:p>
            <a:pPr lvl="1" algn="just"/>
            <a:r>
              <a:rPr lang="en-US" dirty="0" err="1"/>
              <a:t>axios.post</a:t>
            </a:r>
            <a:endParaRPr lang="en-US" dirty="0"/>
          </a:p>
          <a:p>
            <a:pPr lvl="1" algn="just"/>
            <a:r>
              <a:rPr lang="en-US" dirty="0" err="1"/>
              <a:t>axios.delete</a:t>
            </a:r>
            <a:endParaRPr lang="en-US" dirty="0"/>
          </a:p>
          <a:p>
            <a:pPr lvl="1" algn="just"/>
            <a:r>
              <a:rPr lang="en-US" dirty="0" err="1"/>
              <a:t>axios.put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66433F-C19E-4332-A704-42093B30CE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1C3977-0C0B-4A3C-AD3B-548E60D00AB1}"/>
              </a:ext>
            </a:extLst>
          </p:cNvPr>
          <p:cNvSpPr txBox="1"/>
          <p:nvPr/>
        </p:nvSpPr>
        <p:spPr>
          <a:xfrm>
            <a:off x="6732396" y="1747380"/>
            <a:ext cx="5367492" cy="36830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axios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‘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axios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’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	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baseUrl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VITE_API_URL</a:t>
            </a:r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FetchAPIDemo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	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setAPI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([])</a:t>
            </a: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	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	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fetchData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	}, [])</a:t>
            </a:r>
          </a:p>
          <a:p>
            <a:pPr>
              <a:lnSpc>
                <a:spcPts val="1425"/>
              </a:lnSpc>
            </a:pPr>
            <a:endParaRPr lang="en-US" sz="12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	const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fetchData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	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	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	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axios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baseUrl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	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sortedData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	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	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	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setAPI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sortedData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	 }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	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'Error fetching data:'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};</a:t>
            </a:r>
          </a:p>
        </p:txBody>
      </p:sp>
    </p:spTree>
    <p:extLst>
      <p:ext uri="{BB962C8B-B14F-4D97-AF65-F5344CB8AC3E}">
        <p14:creationId xmlns:p14="http://schemas.microsoft.com/office/powerpoint/2010/main" val="278196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013FA-9F90-4538-98F5-33287AFF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 with AXIOS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7B2CE-2D7A-4DD5-8628-345E002E9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1083" y="1646489"/>
            <a:ext cx="10549833" cy="4814445"/>
          </a:xfrm>
        </p:spPr>
        <p:txBody>
          <a:bodyPr/>
          <a:lstStyle/>
          <a:p>
            <a:pPr algn="just"/>
            <a:r>
              <a:rPr lang="en-US" dirty="0"/>
              <a:t>The GET method is used to query data from a server resource or API. </a:t>
            </a:r>
          </a:p>
          <a:p>
            <a:pPr algn="just"/>
            <a:r>
              <a:rPr lang="en-US" dirty="0"/>
              <a:t>When sending a GET request, data is requested from the server and returned to the user.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3CBD19-039D-4850-94F9-094F9C1FD7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8E86A3-CC1E-4CA4-A606-9939269D2D7B}"/>
              </a:ext>
            </a:extLst>
          </p:cNvPr>
          <p:cNvSpPr txBox="1"/>
          <p:nvPr/>
        </p:nvSpPr>
        <p:spPr>
          <a:xfrm>
            <a:off x="1059262" y="3711480"/>
            <a:ext cx="10848485" cy="152990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fetchData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	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	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axios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baseUrl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	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sortedData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	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setAPI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sortedData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	 }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	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'Error fetching data:'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</a:t>
            </a:r>
          </a:p>
        </p:txBody>
      </p:sp>
    </p:spTree>
    <p:extLst>
      <p:ext uri="{BB962C8B-B14F-4D97-AF65-F5344CB8AC3E}">
        <p14:creationId xmlns:p14="http://schemas.microsoft.com/office/powerpoint/2010/main" val="3576953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52BDB-A1D8-4650-8C0D-D627A9689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Show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786A2F-5F80-4B76-A991-BC8B3AFAEB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B69068-3AC4-2ED4-AF04-E3F10C9F7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652" y="1690135"/>
            <a:ext cx="7853515" cy="46558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7601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0E92B-0E3A-47FB-912B-78AF5F92A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Post with AXIOS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6E3FA-29B4-47DC-BADA-0BC997B2A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35811"/>
            <a:ext cx="6507822" cy="4351338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 POST method is used to create a new resource on the server or API. </a:t>
            </a:r>
          </a:p>
          <a:p>
            <a:pPr algn="just"/>
            <a:r>
              <a:rPr lang="en-US" sz="2400" dirty="0"/>
              <a:t>When sending a POST request, data is sent with the request and is passed to the server to create a new resource.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33C2F-CE5B-4392-A55B-A3DAD56ACF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FD9B59-860C-4A8D-BC3A-6028E3D9133C}"/>
              </a:ext>
            </a:extLst>
          </p:cNvPr>
          <p:cNvSpPr txBox="1"/>
          <p:nvPr/>
        </p:nvSpPr>
        <p:spPr>
          <a:xfrm>
            <a:off x="1510302" y="3721711"/>
            <a:ext cx="5753528" cy="25939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axios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baseUrl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{ </a:t>
            </a:r>
          </a:p>
          <a:p>
            <a:pPr>
              <a:lnSpc>
                <a:spcPts val="1425"/>
              </a:lnSpc>
            </a:pP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headers: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'application/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},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withCredentials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pPr>
              <a:lnSpc>
                <a:spcPts val="1425"/>
              </a:lnSpc>
            </a:pP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onOpenChange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fetchData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</a:pP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reset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 </a:t>
            </a:r>
          </a:p>
          <a:p>
            <a:pPr>
              <a:lnSpc>
                <a:spcPts val="1425"/>
              </a:lnSpc>
            </a:pP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toast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"Orchid added successfully!"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</a:pP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toast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"Orchid added fail!"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pPr>
              <a:lnSpc>
                <a:spcPts val="1425"/>
              </a:lnSpc>
            </a:pP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88B55F-961E-7225-8146-E0B7A90F9D3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104" t="7874"/>
          <a:stretch/>
        </p:blipFill>
        <p:spPr>
          <a:xfrm>
            <a:off x="7500875" y="907925"/>
            <a:ext cx="4525026" cy="404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795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831" y="1646489"/>
            <a:ext cx="11287432" cy="4814445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Overview of Asynchronous Operations in ReactJS</a:t>
            </a:r>
          </a:p>
          <a:p>
            <a:pPr algn="just"/>
            <a:r>
              <a:rPr lang="en-US" sz="2800" dirty="0"/>
              <a:t>Promise and Async/Await</a:t>
            </a:r>
          </a:p>
          <a:p>
            <a:pPr algn="just"/>
            <a:r>
              <a:rPr lang="en-US" sz="2800" dirty="0"/>
              <a:t>Introduction to Fetch/Axios</a:t>
            </a:r>
          </a:p>
          <a:p>
            <a:pPr algn="just"/>
            <a:r>
              <a:rPr lang="en-US" sz="2800" dirty="0"/>
              <a:t>Using Promise, Fetch, and Axios in ReactJS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9870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0E92B-0E3A-47FB-912B-78AF5F92A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Put with AXIOS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6E3FA-29B4-47DC-BADA-0BC997B2A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35811"/>
            <a:ext cx="4997521" cy="435133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The PUT method is used to update a resource that already exists on the server or API. </a:t>
            </a:r>
          </a:p>
          <a:p>
            <a:pPr algn="just"/>
            <a:r>
              <a:rPr lang="en-US" dirty="0"/>
              <a:t>When sending a PUT request, data is sent with the request and is passed to the server to update the information of the existing resource.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33C2F-CE5B-4392-A55B-A3DAD56ACF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B7511B-15BB-4545-9781-872A43EB2186}"/>
              </a:ext>
            </a:extLst>
          </p:cNvPr>
          <p:cNvSpPr txBox="1"/>
          <p:nvPr/>
        </p:nvSpPr>
        <p:spPr>
          <a:xfrm>
            <a:off x="6499123" y="1309241"/>
            <a:ext cx="5580096" cy="76209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axios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axios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Edit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1425"/>
              </a:lnSpc>
            </a:pP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setAPI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({});</a:t>
            </a:r>
          </a:p>
          <a:p>
            <a:pPr>
              <a:lnSpc>
                <a:spcPts val="1425"/>
              </a:lnSpc>
            </a:pP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baseUrl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VITE_API_URL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fetchData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</a:pP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}, [])</a:t>
            </a:r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</a:pP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setValue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orchidName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orchidName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setValue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'image'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setValue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'description'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setValue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isNatural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isNatural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setValue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isAttractive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isAttractive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setValue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'category'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</a:pP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}, [</a:t>
            </a:r>
            <a:r>
              <a:rPr lang="en-US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setValue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>
              <a:lnSpc>
                <a:spcPts val="1425"/>
              </a:lnSpc>
            </a:pP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fetchData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axios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.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baseUrl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.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setAPI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})</a:t>
            </a:r>
          </a:p>
          <a:p>
            <a:pPr>
              <a:lnSpc>
                <a:spcPts val="1425"/>
              </a:lnSpc>
            </a:pP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.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lnSpc>
                <a:spcPts val="1425"/>
              </a:lnSpc>
            </a:pP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'Error fetching data:'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pPr>
              <a:lnSpc>
                <a:spcPts val="1425"/>
              </a:lnSpc>
            </a:pP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pPr>
              <a:lnSpc>
                <a:spcPts val="1425"/>
              </a:lnSpc>
            </a:pP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axios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.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put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baseUrl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pPr>
              <a:lnSpc>
                <a:spcPts val="1425"/>
              </a:lnSpc>
            </a:pP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headers: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'application/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pPr>
              <a:lnSpc>
                <a:spcPts val="1425"/>
              </a:lnSpc>
            </a:pP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})</a:t>
            </a:r>
          </a:p>
          <a:p>
            <a:pPr>
              <a:lnSpc>
                <a:spcPts val="1425"/>
              </a:lnSpc>
            </a:pP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.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lnSpc>
                <a:spcPts val="1425"/>
              </a:lnSpc>
            </a:pP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.log(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'Orchid edited successfully!'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)</a:t>
            </a:r>
          </a:p>
          <a:p>
            <a:pPr>
              <a:lnSpc>
                <a:spcPts val="1425"/>
              </a:lnSpc>
            </a:pP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.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pPr>
              <a:lnSpc>
                <a:spcPts val="1425"/>
              </a:lnSpc>
            </a:pP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};</a:t>
            </a:r>
          </a:p>
        </p:txBody>
      </p:sp>
    </p:spTree>
    <p:extLst>
      <p:ext uri="{BB962C8B-B14F-4D97-AF65-F5344CB8AC3E}">
        <p14:creationId xmlns:p14="http://schemas.microsoft.com/office/powerpoint/2010/main" val="1759788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0E92B-0E3A-47FB-912B-78AF5F92A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Delete with AXIOS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6E3FA-29B4-47DC-BADA-0BC997B2A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8987" y="1528505"/>
            <a:ext cx="11281024" cy="4814445"/>
          </a:xfrm>
        </p:spPr>
        <p:txBody>
          <a:bodyPr/>
          <a:lstStyle/>
          <a:p>
            <a:pPr algn="just"/>
            <a:r>
              <a:rPr lang="en-US" dirty="0"/>
              <a:t>The DELETE method is used to delete a resource that already exists on the server or API. </a:t>
            </a:r>
          </a:p>
          <a:p>
            <a:pPr algn="just"/>
            <a:r>
              <a:rPr lang="en-US" dirty="0"/>
              <a:t>When sending a DELETE request, a request is sent to the server to delete the specified resource.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33C2F-CE5B-4392-A55B-A3DAD56ACF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C9BB85-0425-4115-A56D-C8FD32B5E3BF}"/>
              </a:ext>
            </a:extLst>
          </p:cNvPr>
          <p:cNvSpPr txBox="1"/>
          <p:nvPr/>
        </p:nvSpPr>
        <p:spPr>
          <a:xfrm>
            <a:off x="1137975" y="3715118"/>
            <a:ext cx="10143049" cy="242758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handleDelete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axios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baseUrl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headers: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'application/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withCredentials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fetchData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toast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"Orchid deleted successfully!"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toast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"Orchid deleted failed!"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};</a:t>
            </a:r>
          </a:p>
        </p:txBody>
      </p:sp>
    </p:spTree>
    <p:extLst>
      <p:ext uri="{BB962C8B-B14F-4D97-AF65-F5344CB8AC3E}">
        <p14:creationId xmlns:p14="http://schemas.microsoft.com/office/powerpoint/2010/main" val="21320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BFA55-4ED3-EBAC-CA27-521ED940D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vs. Axios: Comparison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04DF1E-D858-7C77-F773-D93AF2F3C7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450D83F-3486-4CD9-220B-9D89357E98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54136"/>
              </p:ext>
            </p:extLst>
          </p:nvPr>
        </p:nvGraphicFramePr>
        <p:xfrm>
          <a:off x="508001" y="1938866"/>
          <a:ext cx="10881199" cy="4116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7539">
                  <a:extLst>
                    <a:ext uri="{9D8B030D-6E8A-4147-A177-3AD203B41FA5}">
                      <a16:colId xmlns:a16="http://schemas.microsoft.com/office/drawing/2014/main" val="2381245260"/>
                    </a:ext>
                  </a:extLst>
                </a:gridCol>
                <a:gridCol w="3616830">
                  <a:extLst>
                    <a:ext uri="{9D8B030D-6E8A-4147-A177-3AD203B41FA5}">
                      <a16:colId xmlns:a16="http://schemas.microsoft.com/office/drawing/2014/main" val="1230135179"/>
                    </a:ext>
                  </a:extLst>
                </a:gridCol>
                <a:gridCol w="3616830">
                  <a:extLst>
                    <a:ext uri="{9D8B030D-6E8A-4147-A177-3AD203B41FA5}">
                      <a16:colId xmlns:a16="http://schemas.microsoft.com/office/drawing/2014/main" val="1236582892"/>
                    </a:ext>
                  </a:extLst>
                </a:gridCol>
              </a:tblGrid>
              <a:tr h="514562"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en-US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en-US"/>
                        <a:t>Fetch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en-US"/>
                        <a:t>Axios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5382887"/>
                  </a:ext>
                </a:extLst>
              </a:tr>
              <a:tr h="514562"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en-US" b="1" dirty="0"/>
                        <a:t>Built-in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en-US"/>
                        <a:t>Yes (browser-native)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en-US"/>
                        <a:t>No (requires installation)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9480549"/>
                  </a:ext>
                </a:extLst>
              </a:tr>
              <a:tr h="514562"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en-US" b="1"/>
                        <a:t>JSON Parsing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en-US"/>
                        <a:t>Manual (response.json())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en-US"/>
                        <a:t>Automatic (response.data)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5946273"/>
                  </a:ext>
                </a:extLst>
              </a:tr>
              <a:tr h="514562"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en-US" b="1"/>
                        <a:t>Error Handling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en-US"/>
                        <a:t>Network errors only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en-US"/>
                        <a:t>Network + HTTP errors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2695041"/>
                  </a:ext>
                </a:extLst>
              </a:tr>
              <a:tr h="514562"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en-US" b="1"/>
                        <a:t>Request Cancellation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en-US"/>
                        <a:t>Via AbortController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en-US"/>
                        <a:t>Built-in CancelToken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6276737"/>
                  </a:ext>
                </a:extLst>
              </a:tr>
              <a:tr h="514562"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en-US" b="1"/>
                        <a:t>Interceptors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en-US"/>
                        <a:t>Not supported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en-US"/>
                        <a:t>Supported (e.g., for auth)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6251093"/>
                  </a:ext>
                </a:extLst>
              </a:tr>
              <a:tr h="514562"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en-US" b="1" dirty="0"/>
                        <a:t>Size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en-US" dirty="0"/>
                        <a:t>Lightweight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en-US" dirty="0"/>
                        <a:t>Larger (third-party library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2408277"/>
                  </a:ext>
                </a:extLst>
              </a:tr>
              <a:tr h="514562"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Use 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Simple apps, no dependencies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Complex apps, advanced features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9978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0672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73"/>
          <p:cNvSpPr txBox="1">
            <a:spLocks noGrp="1"/>
          </p:cNvSpPr>
          <p:nvPr>
            <p:ph type="title"/>
          </p:nvPr>
        </p:nvSpPr>
        <p:spPr>
          <a:xfrm>
            <a:off x="1008993" y="679111"/>
            <a:ext cx="9850820" cy="59264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/>
              <a:t>Summary</a:t>
            </a:r>
            <a:endParaRPr/>
          </a:p>
        </p:txBody>
      </p:sp>
      <p:sp>
        <p:nvSpPr>
          <p:cNvPr id="755" name="Google Shape;755;p73"/>
          <p:cNvSpPr txBox="1">
            <a:spLocks noGrp="1"/>
          </p:cNvSpPr>
          <p:nvPr>
            <p:ph type="body" idx="1"/>
          </p:nvPr>
        </p:nvSpPr>
        <p:spPr>
          <a:xfrm>
            <a:off x="609132" y="1611123"/>
            <a:ext cx="10973736" cy="5331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973735"/>
              </a:buClr>
              <a:buSzPct val="50000"/>
              <a:buFont typeface="Noto Sans Symbols"/>
              <a:buChar char="◆"/>
            </a:pPr>
            <a:r>
              <a:rPr lang="en-US" sz="3000" dirty="0"/>
              <a:t>Concepts were introduced:</a:t>
            </a:r>
          </a:p>
          <a:p>
            <a:pPr lvl="1"/>
            <a:r>
              <a:rPr lang="en-US" dirty="0"/>
              <a:t>Overview of Asynchronous Operations in ReactJS</a:t>
            </a:r>
          </a:p>
          <a:p>
            <a:pPr lvl="1"/>
            <a:r>
              <a:rPr lang="en-US" dirty="0"/>
              <a:t>Promise and Async/Await</a:t>
            </a:r>
          </a:p>
          <a:p>
            <a:pPr lvl="1"/>
            <a:r>
              <a:rPr lang="en-US" dirty="0"/>
              <a:t>Introduction to Fetch/Axios</a:t>
            </a:r>
          </a:p>
          <a:p>
            <a:pPr lvl="1"/>
            <a:r>
              <a:rPr lang="en-US" dirty="0"/>
              <a:t>Using Promise, Fetch, and Axios in ReactJS</a:t>
            </a:r>
          </a:p>
          <a:p>
            <a:pPr lvl="1" algn="just">
              <a:lnSpc>
                <a:spcPct val="110000"/>
              </a:lnSpc>
            </a:pPr>
            <a:endParaRPr lang="en-US" dirty="0"/>
          </a:p>
        </p:txBody>
      </p:sp>
      <p:sp>
        <p:nvSpPr>
          <p:cNvPr id="756" name="Google Shape;756;p73"/>
          <p:cNvSpPr txBox="1">
            <a:spLocks noGrp="1"/>
          </p:cNvSpPr>
          <p:nvPr>
            <p:ph type="sldNum" idx="12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92B05-11A1-DA77-F85A-F599AD919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897" y="659103"/>
            <a:ext cx="11108503" cy="650138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 of Asynchronous Operations in ReactJS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BBEC9-11D3-E292-F6C1-736C3BEE1B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Why Asynchronous Operations?</a:t>
            </a:r>
          </a:p>
          <a:p>
            <a:pPr lvl="1"/>
            <a:r>
              <a:rPr lang="en-US" dirty="0"/>
              <a:t>ReactJS apps often fetch data from servers (e.g., APIs) to render dynamic UIs.</a:t>
            </a:r>
          </a:p>
          <a:p>
            <a:pPr lvl="1"/>
            <a:r>
              <a:rPr lang="en-US" dirty="0"/>
              <a:t>Asynchronous operations allow non-blocking code execution, improving user experience.</a:t>
            </a:r>
          </a:p>
          <a:p>
            <a:r>
              <a:rPr lang="en-US" dirty="0"/>
              <a:t>Key Tools:</a:t>
            </a:r>
          </a:p>
          <a:p>
            <a:pPr lvl="1"/>
            <a:r>
              <a:rPr lang="en-US" dirty="0"/>
              <a:t>Promise: Handles asynchronous operations and their </a:t>
            </a:r>
            <a:r>
              <a:rPr lang="en-US" dirty="0" err="1"/>
              <a:t>results.Fetch</a:t>
            </a:r>
            <a:r>
              <a:rPr lang="en-US" dirty="0"/>
              <a:t>: Browser-native API for making HTTP requests.</a:t>
            </a:r>
          </a:p>
          <a:p>
            <a:pPr lvl="1"/>
            <a:r>
              <a:rPr lang="en-US" dirty="0"/>
              <a:t>Axios: A popular third-party library for HTTP requests.</a:t>
            </a:r>
          </a:p>
          <a:p>
            <a:r>
              <a:rPr lang="en-US" dirty="0"/>
              <a:t>Context: Used in client-side rendering (CSR) to fetch data from servers in ReactJS apps.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B307B-C950-766E-C4AC-4F0D97C51B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188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BFA0D-57CE-4B78-B497-E6E780513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 and Async/Await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109DA-A501-4C9D-ACC1-0A3CAA151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535810"/>
            <a:ext cx="12192000" cy="4944889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sz="2600" dirty="0"/>
              <a:t>Promise is a mechanism that supports asynchronous computation</a:t>
            </a:r>
          </a:p>
          <a:p>
            <a:pPr algn="just">
              <a:lnSpc>
                <a:spcPct val="110000"/>
              </a:lnSpc>
            </a:pPr>
            <a:r>
              <a:rPr lang="en-US" sz="2600" dirty="0"/>
              <a:t>It lets you write asynchronous code in a synchronous way, but instead of returning the final value, it returns a “promise” to return the final value at some point.</a:t>
            </a:r>
          </a:p>
          <a:p>
            <a:pPr algn="just">
              <a:lnSpc>
                <a:spcPct val="110000"/>
              </a:lnSpc>
            </a:pPr>
            <a:r>
              <a:rPr lang="en-US" sz="2600" dirty="0"/>
              <a:t> Promises can be in one of three states:</a:t>
            </a:r>
          </a:p>
          <a:p>
            <a:pPr lvl="1" algn="l">
              <a:lnSpc>
                <a:spcPct val="110000"/>
              </a:lnSpc>
            </a:pPr>
            <a:r>
              <a:rPr lang="en-US" sz="2200" dirty="0"/>
              <a:t>Pending: This is the initial state of a promise.</a:t>
            </a:r>
          </a:p>
          <a:p>
            <a:pPr lvl="1" algn="l">
              <a:lnSpc>
                <a:spcPct val="110000"/>
              </a:lnSpc>
            </a:pPr>
            <a:r>
              <a:rPr lang="en-US" sz="2200" dirty="0"/>
              <a:t>Fulfilled: The operation was completed </a:t>
            </a:r>
            <a:br>
              <a:rPr lang="en-US" sz="2200" dirty="0"/>
            </a:br>
            <a:r>
              <a:rPr lang="en-US" sz="2200" dirty="0"/>
              <a:t>successfully.</a:t>
            </a:r>
          </a:p>
          <a:p>
            <a:pPr lvl="1" algn="l">
              <a:lnSpc>
                <a:spcPct val="110000"/>
              </a:lnSpc>
            </a:pPr>
            <a:r>
              <a:rPr lang="en-US" sz="2200" dirty="0"/>
              <a:t>Rejected: The operation failed.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FDDAD0-3913-49FE-9C7B-F6F82FEFE6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C6C965-44D3-4ED2-98E8-5C3D2FAEC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856" y="3556629"/>
            <a:ext cx="4749144" cy="254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200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516DE-8E93-155D-0257-4FE59C1C8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of Promise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C198-E77F-6853-27C3-AB2B039DC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627444"/>
            <a:ext cx="7995920" cy="4833489"/>
          </a:xfrm>
        </p:spPr>
        <p:txBody>
          <a:bodyPr>
            <a:normAutofit fontScale="92500"/>
          </a:bodyPr>
          <a:lstStyle/>
          <a:p>
            <a:r>
              <a:rPr lang="en-US" dirty="0"/>
              <a:t>Chaining: Use .then() for success and .catch() for errors.</a:t>
            </a:r>
          </a:p>
          <a:p>
            <a:r>
              <a:rPr lang="en-US" dirty="0"/>
              <a:t>Async/Await: Syntactic sugar for Promises, making code more readable.</a:t>
            </a:r>
          </a:p>
          <a:p>
            <a:r>
              <a:rPr lang="en-US" dirty="0"/>
              <a:t>Promise Methods:</a:t>
            </a:r>
          </a:p>
          <a:p>
            <a:pPr lvl="1"/>
            <a:r>
              <a:rPr lang="en-US" dirty="0" err="1"/>
              <a:t>Promise.all</a:t>
            </a:r>
            <a:r>
              <a:rPr lang="en-US" dirty="0"/>
              <a:t>(): Waits for multiple Promises to resolve.</a:t>
            </a:r>
          </a:p>
          <a:p>
            <a:pPr lvl="1"/>
            <a:r>
              <a:rPr lang="en-US" dirty="0" err="1"/>
              <a:t>Promise.race</a:t>
            </a:r>
            <a:r>
              <a:rPr lang="en-US" dirty="0"/>
              <a:t>(): Returns the first resolved/rejected Promise.</a:t>
            </a:r>
          </a:p>
          <a:p>
            <a:r>
              <a:rPr lang="en-US" dirty="0"/>
              <a:t>Use Case: Fetching multiple API endpoints concurrently in a ReactJS app.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05A98-447B-16B3-0C61-F0532ED294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8C30AC-81A3-C71C-D2FE-4738AF1020A5}"/>
              </a:ext>
            </a:extLst>
          </p:cNvPr>
          <p:cNvSpPr txBox="1"/>
          <p:nvPr/>
        </p:nvSpPr>
        <p:spPr>
          <a:xfrm>
            <a:off x="8202240" y="1627444"/>
            <a:ext cx="3788410" cy="81176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myPromise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71F660-42A1-E594-5545-00FC374ED7B2}"/>
              </a:ext>
            </a:extLst>
          </p:cNvPr>
          <p:cNvSpPr txBox="1"/>
          <p:nvPr/>
        </p:nvSpPr>
        <p:spPr>
          <a:xfrm>
            <a:off x="8202241" y="2555152"/>
            <a:ext cx="3788410" cy="152990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getData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myPromise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5981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2D3C16-DD38-4F4D-A7EE-354A9D49F2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069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8092C0-54D5-154D-A615-0EFDECEBA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D1623D1-F4F8-FF45-A266-25993555C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5" dirty="0"/>
              <a:t>Promise</a:t>
            </a:r>
            <a:r>
              <a:rPr lang="en-US" spc="-55" dirty="0"/>
              <a:t> </a:t>
            </a:r>
            <a:r>
              <a:rPr lang="en-US" spc="-15" dirty="0"/>
              <a:t>Example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D80400-91ED-864C-B388-A813DEE1A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146" y="1510443"/>
            <a:ext cx="8382000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466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5129B6-B552-B14F-A25A-375F1EDD4A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069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FA42BA-EB6E-574C-9750-590B106D6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7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41C1CFA-3B9B-E444-AA86-DA8FE21AA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5" dirty="0"/>
              <a:t>Why</a:t>
            </a:r>
            <a:r>
              <a:rPr lang="en-US" spc="-75" dirty="0"/>
              <a:t> </a:t>
            </a:r>
            <a:r>
              <a:rPr lang="en-US" spc="-10" dirty="0"/>
              <a:t>Promises?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389E45-4ED3-0D4D-BE70-1ADA804E2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349" y="1646489"/>
            <a:ext cx="11169301" cy="4814445"/>
          </a:xfrm>
        </p:spPr>
        <p:txBody>
          <a:bodyPr/>
          <a:lstStyle/>
          <a:p>
            <a:r>
              <a:rPr lang="en-US" dirty="0"/>
              <a:t>Solves the callback hell (heavily nested callback  code) problem</a:t>
            </a:r>
          </a:p>
          <a:p>
            <a:r>
              <a:rPr lang="en-US" dirty="0"/>
              <a:t>Promises can be chained</a:t>
            </a:r>
          </a:p>
          <a:p>
            <a:r>
              <a:rPr lang="en-US" dirty="0"/>
              <a:t>Can immediately return:</a:t>
            </a:r>
          </a:p>
          <a:p>
            <a:pPr lvl="1"/>
            <a:r>
              <a:rPr lang="en-US" dirty="0" err="1"/>
              <a:t>Promise.resolve</a:t>
            </a:r>
            <a:r>
              <a:rPr lang="en-US" dirty="0"/>
              <a:t>(result)</a:t>
            </a:r>
          </a:p>
          <a:p>
            <a:pPr lvl="1"/>
            <a:r>
              <a:rPr lang="en-US" dirty="0" err="1"/>
              <a:t>Promise.reject</a:t>
            </a:r>
            <a:r>
              <a:rPr lang="en-US" dirty="0"/>
              <a:t>(error)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174B6-C06C-4FC7-849D-4AAA97B27293}"/>
              </a:ext>
            </a:extLst>
          </p:cNvPr>
          <p:cNvSpPr txBox="1"/>
          <p:nvPr/>
        </p:nvSpPr>
        <p:spPr>
          <a:xfrm>
            <a:off x="5638898" y="2347719"/>
            <a:ext cx="6094324" cy="28931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fetchData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"Data has been loaded"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Resolve Promise with data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Promise rejected with error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Simulate loading time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722882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76235-1FF7-4B67-8502-EFBB2E739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Convert from Function to Promise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78640-6E57-4085-AF45-83597753D2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4B4D7B-599C-4684-8614-B13DF6CAB4FE}"/>
              </a:ext>
            </a:extLst>
          </p:cNvPr>
          <p:cNvSpPr txBox="1"/>
          <p:nvPr/>
        </p:nvSpPr>
        <p:spPr>
          <a:xfrm>
            <a:off x="424543" y="1535811"/>
            <a:ext cx="6094324" cy="461664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userCheck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verifyUser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userInfo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getRoles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roles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logAccess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userInfo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roles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})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})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})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1F813E-DDE4-494D-AD61-0BA2EEA220A8}"/>
              </a:ext>
            </a:extLst>
          </p:cNvPr>
          <p:cNvSpPr txBox="1"/>
          <p:nvPr/>
        </p:nvSpPr>
        <p:spPr>
          <a:xfrm>
            <a:off x="6681315" y="1535811"/>
            <a:ext cx="5259476" cy="22467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userCheck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.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(({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userInfo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roles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}) 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Process when the result is successful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"User Info:"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userInfo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"Roles:"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roles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})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.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Handle when an error occurs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"Error:"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});</a:t>
            </a:r>
          </a:p>
        </p:txBody>
      </p:sp>
    </p:spTree>
    <p:extLst>
      <p:ext uri="{BB962C8B-B14F-4D97-AF65-F5344CB8AC3E}">
        <p14:creationId xmlns:p14="http://schemas.microsoft.com/office/powerpoint/2010/main" val="484682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0A737-28C5-4D2A-AF7A-0172D62AA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Async/Await?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BACC0-EC32-4C86-92B9-35943EFB9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1349" y="1646489"/>
            <a:ext cx="11169301" cy="4814445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dirty="0"/>
              <a:t>Async/await is a JavaScript syntax that makes handling asynchronous functions easier to read and write. It uses the async and await keywords to create synchronous processing from asynchronous functions. 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When a function is marked as async, it returns a Promise and allows the use of the await keyword within it to wait until a Promise is resolved or rejected.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25529-15A0-4643-BBC4-604D40D3EF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67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8201</TotalTime>
  <Words>2658</Words>
  <Application>Microsoft Office PowerPoint</Application>
  <PresentationFormat>Widescreen</PresentationFormat>
  <Paragraphs>360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-apple-system</vt:lpstr>
      <vt:lpstr>Arial</vt:lpstr>
      <vt:lpstr>Calibri</vt:lpstr>
      <vt:lpstr>Consolas</vt:lpstr>
      <vt:lpstr>Noto Sans Symbols</vt:lpstr>
      <vt:lpstr>Wingdings</vt:lpstr>
      <vt:lpstr>Office Theme</vt:lpstr>
      <vt:lpstr>Fetching and Caching Data</vt:lpstr>
      <vt:lpstr>Objectives</vt:lpstr>
      <vt:lpstr>Overview of Asynchronous Operations in ReactJS</vt:lpstr>
      <vt:lpstr>Promise and Async/Await</vt:lpstr>
      <vt:lpstr>Key Features of Promise</vt:lpstr>
      <vt:lpstr>Promise Example</vt:lpstr>
      <vt:lpstr>Why Promises?</vt:lpstr>
      <vt:lpstr>Convert from Function to Promise</vt:lpstr>
      <vt:lpstr>What Async/Await?</vt:lpstr>
      <vt:lpstr> Introduction to Fetch</vt:lpstr>
      <vt:lpstr>Key Features of Fetch</vt:lpstr>
      <vt:lpstr>Ways to Fetch</vt:lpstr>
      <vt:lpstr>Getting data with Fetch</vt:lpstr>
      <vt:lpstr> Introduction to Axios</vt:lpstr>
      <vt:lpstr>Key Features of Axios</vt:lpstr>
      <vt:lpstr>Getting data with AXIOS</vt:lpstr>
      <vt:lpstr>Get with AXIOS</vt:lpstr>
      <vt:lpstr>Show result</vt:lpstr>
      <vt:lpstr>Post with AXIOS</vt:lpstr>
      <vt:lpstr>Put with AXIOS</vt:lpstr>
      <vt:lpstr>Delete with AXIOS</vt:lpstr>
      <vt:lpstr>Fetch vs. Axios: Comparison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Fetching and Caching Data</dc:title>
  <dc:creator>GoF</dc:creator>
  <cp:lastModifiedBy>sang minh</cp:lastModifiedBy>
  <cp:revision>296</cp:revision>
  <dcterms:created xsi:type="dcterms:W3CDTF">2021-01-25T08:25:31Z</dcterms:created>
  <dcterms:modified xsi:type="dcterms:W3CDTF">2025-04-21T04:49:13Z</dcterms:modified>
</cp:coreProperties>
</file>