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4"/>
  </p:notesMasterIdLst>
  <p:sldIdLst>
    <p:sldId id="256" r:id="rId2"/>
    <p:sldId id="307" r:id="rId3"/>
    <p:sldId id="317" r:id="rId4"/>
    <p:sldId id="313" r:id="rId5"/>
    <p:sldId id="314" r:id="rId6"/>
    <p:sldId id="318" r:id="rId7"/>
    <p:sldId id="319" r:id="rId8"/>
    <p:sldId id="320" r:id="rId9"/>
    <p:sldId id="321" r:id="rId10"/>
    <p:sldId id="322" r:id="rId11"/>
    <p:sldId id="323" r:id="rId12"/>
    <p:sldId id="308" r:id="rId13"/>
    <p:sldId id="325" r:id="rId14"/>
    <p:sldId id="332" r:id="rId15"/>
    <p:sldId id="333" r:id="rId16"/>
    <p:sldId id="326" r:id="rId17"/>
    <p:sldId id="327" r:id="rId18"/>
    <p:sldId id="328" r:id="rId19"/>
    <p:sldId id="329" r:id="rId20"/>
    <p:sldId id="330" r:id="rId21"/>
    <p:sldId id="331" r:id="rId22"/>
    <p:sldId id="30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5" autoAdjust="0"/>
    <p:restoredTop sz="93883" autoAdjust="0"/>
  </p:normalViewPr>
  <p:slideViewPr>
    <p:cSldViewPr snapToGrid="0">
      <p:cViewPr>
        <p:scale>
          <a:sx n="94" d="100"/>
          <a:sy n="94" d="100"/>
        </p:scale>
        <p:origin x="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26/04/2025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React </a:t>
            </a: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Router and Single Page Application (</a:t>
            </a:r>
            <a:r>
              <a:rPr lang="en-US" sz="4400" b="1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SPA) 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B340-9F59-438A-30DD-66648AB3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SPAs in the Client-Server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50C0-8D85-9A96-7F46-4208DE9C6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Integration:</a:t>
            </a:r>
          </a:p>
          <a:p>
            <a:pPr lvl="1"/>
            <a:r>
              <a:rPr lang="en-US" dirty="0"/>
              <a:t>SPAs are client-heavy, relying on APIs for data.</a:t>
            </a:r>
          </a:p>
          <a:p>
            <a:pPr lvl="1"/>
            <a:r>
              <a:rPr lang="en-US" dirty="0"/>
              <a:t>Communication: HTTP/HTTPS (REST, </a:t>
            </a:r>
            <a:r>
              <a:rPr lang="en-US" dirty="0" err="1"/>
              <a:t>GraphQL</a:t>
            </a:r>
            <a:r>
              <a:rPr lang="en-US" dirty="0"/>
              <a:t>) or </a:t>
            </a:r>
            <a:r>
              <a:rPr lang="en-US" dirty="0" err="1"/>
              <a:t>WebSockets</a:t>
            </a:r>
            <a:r>
              <a:rPr lang="en-US" dirty="0"/>
              <a:t> for real-time.</a:t>
            </a:r>
          </a:p>
          <a:p>
            <a:pPr lvl="1"/>
            <a:r>
              <a:rPr lang="en-US" dirty="0"/>
              <a:t>Message Format: Primarily JSON.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5FA06-8958-988B-F336-B0552492EE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C01-FED3-EA3F-8F4C-A288AC49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SPAs?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1677-8C78-2046-1EB2-BD8A6E94A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Use Cases:</a:t>
            </a:r>
          </a:p>
          <a:p>
            <a:pPr lvl="1"/>
            <a:r>
              <a:rPr lang="en-US" dirty="0"/>
              <a:t>Interactive applications (e.g., dashboards, CRMs, email clients).</a:t>
            </a:r>
          </a:p>
          <a:p>
            <a:pPr lvl="1"/>
            <a:r>
              <a:rPr lang="en-US" dirty="0"/>
              <a:t>Apps requiring real-time updates (e.g., chat, collaborative tools).</a:t>
            </a:r>
          </a:p>
          <a:p>
            <a:pPr lvl="1"/>
            <a:r>
              <a:rPr lang="en-US" dirty="0"/>
              <a:t>Internal tools where SEO is not critical.</a:t>
            </a:r>
          </a:p>
          <a:p>
            <a:r>
              <a:rPr lang="en-US" dirty="0"/>
              <a:t>Not Ideal For:</a:t>
            </a:r>
          </a:p>
          <a:p>
            <a:pPr lvl="1"/>
            <a:r>
              <a:rPr lang="en-US" dirty="0"/>
              <a:t>Content-heavy sites needing strong SEO (e.g., blogs, news sites).</a:t>
            </a:r>
          </a:p>
          <a:p>
            <a:pPr lvl="1"/>
            <a:r>
              <a:rPr lang="en-US" dirty="0"/>
              <a:t>Apps targeting low-power devices with limited JavaScript capabilities.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SSR (Next.js): For SEO and faster initial loads.</a:t>
            </a:r>
          </a:p>
          <a:p>
            <a:pPr lvl="1"/>
            <a:r>
              <a:rPr lang="en-US" dirty="0"/>
              <a:t>SSG (Gatsby): For static content with some dynamic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A6BB-7F87-6E7F-9AE7-0176EC0A75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6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of SPA with React Router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ReactJS SPA with two "pages": </a:t>
            </a:r>
            <a:r>
              <a:rPr lang="en-US" dirty="0" err="1"/>
              <a:t>ListOfOrchids</a:t>
            </a:r>
            <a:r>
              <a:rPr lang="en-US" dirty="0"/>
              <a:t>, </a:t>
            </a:r>
            <a:r>
              <a:rPr lang="en-US" dirty="0" err="1"/>
              <a:t>OrchidDetails</a:t>
            </a:r>
            <a:endParaRPr lang="en-US" dirty="0"/>
          </a:p>
          <a:p>
            <a:r>
              <a:rPr lang="en-US" dirty="0"/>
              <a:t>Use React Router DOM for navigation and Axios for API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9CCE-F540-FC89-7336-74E87D1C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C9737-EC9B-4519-A9FB-76768FCD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7649497" cy="3604955"/>
          </a:xfrm>
        </p:spPr>
        <p:txBody>
          <a:bodyPr>
            <a:normAutofit fontScale="85000" lnSpcReduction="20000"/>
          </a:bodyPr>
          <a:lstStyle/>
          <a:p>
            <a:pPr marL="233363" indent="-230188">
              <a:buFont typeface="+mj-lt"/>
              <a:buAutoNum type="arabicPeriod"/>
            </a:pPr>
            <a:r>
              <a:rPr lang="it-IT" dirty="0"/>
              <a:t>Create a Vite project:</a:t>
            </a:r>
          </a:p>
          <a:p>
            <a:pPr lvl="1"/>
            <a:r>
              <a:rPr lang="it-IT" dirty="0"/>
              <a:t>npm create vite@latest spa-demo -- --template react</a:t>
            </a:r>
            <a:endParaRPr lang="en-US" dirty="0"/>
          </a:p>
          <a:p>
            <a:pPr lvl="1"/>
            <a:r>
              <a:rPr lang="en-US" dirty="0"/>
              <a:t>cd spa-demo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233363" indent="-230188">
              <a:buFont typeface="+mj-lt"/>
              <a:buAutoNum type="arabicPeriod"/>
            </a:pPr>
            <a:r>
              <a:rPr lang="en-US" dirty="0"/>
              <a:t>Install dependencies: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react-router </a:t>
            </a:r>
            <a:r>
              <a:rPr lang="en-US" dirty="0" err="1"/>
              <a:t>axios</a:t>
            </a:r>
            <a:r>
              <a:rPr lang="en-US" dirty="0"/>
              <a:t> react-bootstrap bootstrap</a:t>
            </a:r>
          </a:p>
          <a:p>
            <a:pPr marL="284163" indent="-280988">
              <a:buFont typeface="+mj-lt"/>
              <a:buAutoNum type="arabicPeriod"/>
            </a:pPr>
            <a:r>
              <a:rPr lang="en-US" dirty="0" err="1"/>
              <a:t>MockAPI</a:t>
            </a:r>
            <a:r>
              <a:rPr lang="en-US" dirty="0"/>
              <a:t> Setup:</a:t>
            </a:r>
          </a:p>
          <a:p>
            <a:pPr lvl="1"/>
            <a:r>
              <a:rPr lang="en-US" dirty="0"/>
              <a:t>Sign up at mockapi.io.</a:t>
            </a:r>
          </a:p>
          <a:p>
            <a:pPr lvl="1"/>
            <a:r>
              <a:rPr lang="en-US" dirty="0"/>
              <a:t>Create a project and define a resource.</a:t>
            </a:r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3A8F-A651-6FB7-CBFB-05BD9A483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4489F-C55A-91D4-2FA1-2E702441F8C3}"/>
              </a:ext>
            </a:extLst>
          </p:cNvPr>
          <p:cNvSpPr txBox="1"/>
          <p:nvPr/>
        </p:nvSpPr>
        <p:spPr>
          <a:xfrm>
            <a:off x="7755890" y="3303833"/>
            <a:ext cx="40284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spa-demo/</a:t>
            </a:r>
          </a:p>
          <a:p>
            <a:r>
              <a:rPr lang="en-US" dirty="0"/>
              <a:t>├──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│   ├── components/</a:t>
            </a:r>
          </a:p>
          <a:p>
            <a:r>
              <a:rPr lang="en-US" dirty="0"/>
              <a:t>│   │   ├── </a:t>
            </a:r>
            <a:r>
              <a:rPr lang="en-US" dirty="0" err="1"/>
              <a:t>ListOfOrchids.jsx</a:t>
            </a:r>
            <a:endParaRPr lang="en-US" dirty="0"/>
          </a:p>
          <a:p>
            <a:r>
              <a:rPr lang="en-US" dirty="0"/>
              <a:t>│   │   ├── </a:t>
            </a:r>
            <a:r>
              <a:rPr lang="en-US" dirty="0" err="1"/>
              <a:t>OrchidDetails.jsx</a:t>
            </a:r>
            <a:endParaRPr lang="en-US" dirty="0"/>
          </a:p>
          <a:p>
            <a:r>
              <a:rPr lang="en-US" dirty="0"/>
              <a:t>│   ├── </a:t>
            </a:r>
            <a:r>
              <a:rPr lang="en-US" dirty="0" err="1"/>
              <a:t>App.jsx</a:t>
            </a:r>
            <a:endParaRPr lang="en-US" dirty="0"/>
          </a:p>
          <a:p>
            <a:r>
              <a:rPr lang="en-US" dirty="0"/>
              <a:t>│   ├── </a:t>
            </a:r>
            <a:r>
              <a:rPr lang="en-US" dirty="0" err="1"/>
              <a:t>main.jsx</a:t>
            </a:r>
            <a:endParaRPr lang="en-US" dirty="0"/>
          </a:p>
          <a:p>
            <a:r>
              <a:rPr lang="en-US" dirty="0"/>
              <a:t>│   ├── index.css</a:t>
            </a:r>
          </a:p>
          <a:p>
            <a:r>
              <a:rPr lang="en-US" dirty="0"/>
              <a:t>├── vite.config.js</a:t>
            </a:r>
          </a:p>
          <a:p>
            <a:r>
              <a:rPr lang="en-US" dirty="0"/>
              <a:t>├──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├── .env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7C149-2012-4454-B1EE-68054A660F9C}"/>
              </a:ext>
            </a:extLst>
          </p:cNvPr>
          <p:cNvSpPr txBox="1"/>
          <p:nvPr/>
        </p:nvSpPr>
        <p:spPr>
          <a:xfrm>
            <a:off x="7737475" y="2965752"/>
            <a:ext cx="2534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Project Structure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130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D4A7-3326-7927-7A93-1C061BE9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MockAPI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5350-F5D4-3F4C-8D2B-9D073B40A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</a:t>
            </a:r>
            <a:r>
              <a:rPr lang="en-US" dirty="0" err="1"/>
              <a:t>MockAPI</a:t>
            </a:r>
            <a:r>
              <a:rPr lang="en-US" dirty="0"/>
              <a:t> Project:</a:t>
            </a:r>
          </a:p>
          <a:p>
            <a:pPr lvl="1"/>
            <a:r>
              <a:rPr lang="en-US" dirty="0"/>
              <a:t>Go to mockapi.io and log in.</a:t>
            </a:r>
          </a:p>
          <a:p>
            <a:pPr lvl="1"/>
            <a:r>
              <a:rPr lang="en-US" dirty="0"/>
              <a:t>Create a new project (e.g., orchids).</a:t>
            </a:r>
          </a:p>
          <a:p>
            <a:r>
              <a:rPr lang="en-US" dirty="0"/>
              <a:t>Define a Resource:</a:t>
            </a:r>
          </a:p>
          <a:p>
            <a:pPr lvl="1"/>
            <a:r>
              <a:rPr lang="en-US" dirty="0"/>
              <a:t>Resource: orchids</a:t>
            </a:r>
          </a:p>
          <a:p>
            <a:pPr lvl="1"/>
            <a:r>
              <a:rPr lang="en-US" dirty="0"/>
              <a:t>Fields: id (auto-generated), </a:t>
            </a:r>
            <a:r>
              <a:rPr lang="en-US" dirty="0" err="1"/>
              <a:t>orchidName</a:t>
            </a:r>
            <a:r>
              <a:rPr lang="en-US" dirty="0"/>
              <a:t> (string), </a:t>
            </a:r>
            <a:r>
              <a:rPr lang="en-US" dirty="0" err="1"/>
              <a:t>isNatural</a:t>
            </a:r>
            <a:r>
              <a:rPr lang="en-US" dirty="0"/>
              <a:t> (Boolean), description (String), </a:t>
            </a:r>
            <a:r>
              <a:rPr lang="en-US" dirty="0" err="1"/>
              <a:t>isNatural</a:t>
            </a:r>
            <a:r>
              <a:rPr lang="en-US" dirty="0"/>
              <a:t> (Boolean), image (String) .</a:t>
            </a:r>
          </a:p>
          <a:p>
            <a:pPr lvl="1"/>
            <a:r>
              <a:rPr lang="en-US" dirty="0"/>
              <a:t>Example endpoint: https://&lt;your-mockapi-id&gt;.mockapi.io/orchids</a:t>
            </a:r>
          </a:p>
          <a:p>
            <a:pPr lvl="1"/>
            <a:r>
              <a:rPr lang="en-US" dirty="0"/>
              <a:t>Endpoint: Stored in .env as VITE_API_URL</a:t>
            </a:r>
          </a:p>
          <a:p>
            <a:r>
              <a:rPr lang="en-US" dirty="0"/>
              <a:t>Test the API: Use a browser or Postman to verify GET/POST requests.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D2E83-8C1F-CFBD-8F8A-CAAD0071D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1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B805-DC34-96A5-7CAB-AC22986F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</a:t>
            </a:r>
            <a:r>
              <a:rPr lang="en-US" dirty="0"/>
              <a:t>.env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2767-0480-2C7E-3B4A-E04D22BEE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.env in Project Root:</a:t>
            </a:r>
          </a:p>
          <a:p>
            <a:pPr marL="339725" lvl="1" indent="0">
              <a:buNone/>
            </a:pPr>
            <a:r>
              <a:rPr lang="en-US" dirty="0"/>
              <a:t>VITE_API_URL=https://&lt;your-mockapi-id&gt;.mockapi.io/orchids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Use VITE_ prefix for environment variables in Vite.</a:t>
            </a:r>
          </a:p>
          <a:p>
            <a:pPr lvl="1"/>
            <a:r>
              <a:rPr lang="en-US" dirty="0"/>
              <a:t>Access variables with </a:t>
            </a:r>
            <a:r>
              <a:rPr lang="en-US" dirty="0" err="1"/>
              <a:t>import.meta.env.VITE_API_URL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.env to .</a:t>
            </a:r>
            <a:r>
              <a:rPr lang="en-US" dirty="0" err="1"/>
              <a:t>gitignore</a:t>
            </a:r>
            <a:r>
              <a:rPr lang="en-US" dirty="0"/>
              <a:t> to avoid exposing sensitive data.</a:t>
            </a:r>
          </a:p>
          <a:p>
            <a:r>
              <a:rPr lang="en-US" dirty="0"/>
              <a:t>Restart Server: After adding .env, restart with </a:t>
            </a:r>
            <a:r>
              <a:rPr lang="en-US" dirty="0" err="1"/>
              <a:t>npm</a:t>
            </a:r>
            <a:r>
              <a:rPr lang="en-US" dirty="0"/>
              <a:t> run dev.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EC26-34F6-7215-4A26-0B87A4741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4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FD2F-3A7D-D549-B901-AB74373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Routes (</a:t>
            </a:r>
            <a:r>
              <a:rPr lang="en-US" dirty="0" err="1"/>
              <a:t>App.jsx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AB82-35AD-903A-0A3E-AA80D7C59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E1BFA-0FC8-AF6B-BE29-7739A2C747A9}"/>
              </a:ext>
            </a:extLst>
          </p:cNvPr>
          <p:cNvSpPr txBox="1"/>
          <p:nvPr/>
        </p:nvSpPr>
        <p:spPr>
          <a:xfrm>
            <a:off x="706120" y="1796781"/>
            <a:ext cx="10764520" cy="386387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'bootstrap/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ListOfOrchids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ListOfOrchids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DetailOrchid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DetailOrchid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ListOfOrchids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detail/:id'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DetailOrchid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8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2BFC-5999-E83E-88F4-FD294510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ListOfOrchids</a:t>
            </a:r>
            <a:r>
              <a:rPr lang="en-US" dirty="0"/>
              <a:t> Components -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3C5C0-FF73-1C6D-7F6A-2C1C3F661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54F75-ADA7-BF45-EDDD-F91001344FB6}"/>
              </a:ext>
            </a:extLst>
          </p:cNvPr>
          <p:cNvSpPr txBox="1"/>
          <p:nvPr/>
        </p:nvSpPr>
        <p:spPr>
          <a:xfrm>
            <a:off x="1" y="1521120"/>
            <a:ext cx="6587612" cy="5298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'react-bootstrap/Table'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/Container'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'react-bootstrap'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'react-router'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ListOfOrchids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VITE_API_URL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orchids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setOrchids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 [])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setAPI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data:'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....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67414-9186-99FD-CD6F-3B9098AF37D8}"/>
              </a:ext>
            </a:extLst>
          </p:cNvPr>
          <p:cNvSpPr txBox="1"/>
          <p:nvPr/>
        </p:nvSpPr>
        <p:spPr>
          <a:xfrm>
            <a:off x="6664881" y="1521120"/>
            <a:ext cx="5202656" cy="49410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striped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bordered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my-5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Orchid name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orchids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`edit/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isNatural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"badge text-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-success"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Natural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"badge text-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-warning"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B0FBF38-2FE3-C6F0-EBCC-E76CD74F4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6931" y="3428999"/>
            <a:ext cx="5142966" cy="2657165"/>
          </a:xfrm>
          <a:prstGeom prst="bentConnector3">
            <a:avLst>
              <a:gd name="adj1" fmla="val 373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2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670C-2F9C-E7A9-D9A9-6A1557EC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OrchidDetails</a:t>
            </a:r>
            <a:r>
              <a:rPr lang="en-US" dirty="0"/>
              <a:t> Components -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7CD8-D6A9-B409-1A6E-097B57C3D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3CAEA-E45D-F1E8-0151-F9F2E287F29A}"/>
              </a:ext>
            </a:extLst>
          </p:cNvPr>
          <p:cNvSpPr txBox="1"/>
          <p:nvPr/>
        </p:nvSpPr>
        <p:spPr>
          <a:xfrm>
            <a:off x="0" y="1437337"/>
            <a:ext cx="5525729" cy="5469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Breadcrumb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setOrchid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VITE_API_URL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setOrchid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data:'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 py-5"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	………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pPr>
              <a:lnSpc>
                <a:spcPts val="1425"/>
              </a:lnSpc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57586-92FD-FF23-6559-0AB7841F68F2}"/>
              </a:ext>
            </a:extLst>
          </p:cNvPr>
          <p:cNvSpPr txBox="1"/>
          <p:nvPr/>
        </p:nvSpPr>
        <p:spPr>
          <a:xfrm>
            <a:off x="5604599" y="1567706"/>
            <a:ext cx="6386051" cy="52902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"col-12 col-md-8 p-3"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"custom-chip my-3"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"mt-3"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Card.Header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"text-primary fs-5"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Card.Header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isNatural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(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"custom-natural-chip"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This Orchid is a natural product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) : (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"warning"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"dark"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This Orchid is an industrial product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Card.Body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"col-12 col-md-4 p-3"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"badge-container"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orchid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17D6CF6-7A9D-6412-C0B4-169D4E7149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1819" y="4518460"/>
            <a:ext cx="4857138" cy="1439888"/>
          </a:xfrm>
          <a:prstGeom prst="bentConnector3">
            <a:avLst>
              <a:gd name="adj1" fmla="val 4129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3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C4B1-5C19-5D9D-30BF-FADA1B35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FCC3-EBC3-38EC-562C-25A588843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4075" lvl="1" indent="-514350">
              <a:buFont typeface="+mj-lt"/>
              <a:buAutoNum type="arabicPeriod"/>
            </a:pPr>
            <a:r>
              <a:rPr lang="en-US" dirty="0"/>
              <a:t>Start the dev server: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pPr marL="854075" lvl="1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>
                <a:hlinkClick r:id="rId2"/>
              </a:rPr>
              <a:t>http://localhost:5173</a:t>
            </a:r>
            <a:r>
              <a:rPr lang="en-US" dirty="0"/>
              <a:t> in the browser.</a:t>
            </a:r>
          </a:p>
          <a:p>
            <a:pPr marL="854075" lvl="1" indent="-514350">
              <a:buFont typeface="+mj-lt"/>
              <a:buAutoNum type="arabicPeriod"/>
            </a:pPr>
            <a:r>
              <a:rPr lang="en-US" dirty="0"/>
              <a:t>Verify .env: </a:t>
            </a:r>
          </a:p>
          <a:p>
            <a:pPr lvl="2"/>
            <a:r>
              <a:rPr lang="en-US" dirty="0"/>
              <a:t>Ensure </a:t>
            </a:r>
            <a:r>
              <a:rPr lang="en-US" dirty="0" err="1"/>
              <a:t>import.meta.env.VITE_API_URL</a:t>
            </a:r>
            <a:r>
              <a:rPr lang="en-US" dirty="0"/>
              <a:t> is used in API calls.</a:t>
            </a:r>
          </a:p>
          <a:p>
            <a:pPr lvl="2"/>
            <a:r>
              <a:rPr lang="en-US" dirty="0"/>
              <a:t>Check console for errors if .env is misconfigured.</a:t>
            </a:r>
          </a:p>
          <a:p>
            <a:pPr marL="854075" lvl="1" indent="-514350">
              <a:buFont typeface="+mj-lt"/>
              <a:buAutoNum type="arabicPeriod"/>
            </a:pPr>
            <a:r>
              <a:rPr lang="en-US" dirty="0"/>
              <a:t>Test Features: </a:t>
            </a:r>
          </a:p>
          <a:p>
            <a:pPr lvl="2"/>
            <a:r>
              <a:rPr lang="en-US" dirty="0"/>
              <a:t>Show list of orchids.</a:t>
            </a:r>
          </a:p>
          <a:p>
            <a:pPr lvl="2"/>
            <a:r>
              <a:rPr lang="en-US" dirty="0"/>
              <a:t>Detail of orchid.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9BB10-B65F-27C0-09DB-7B46BA2A1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3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548" y="1646489"/>
            <a:ext cx="10931998" cy="48144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Single Page Application?</a:t>
            </a:r>
          </a:p>
          <a:p>
            <a:pPr>
              <a:lnSpc>
                <a:spcPct val="120000"/>
              </a:lnSpc>
            </a:pPr>
            <a:r>
              <a:rPr lang="en-US" dirty="0"/>
              <a:t>How SPAs Work</a:t>
            </a:r>
          </a:p>
          <a:p>
            <a:pPr>
              <a:lnSpc>
                <a:spcPct val="120000"/>
              </a:lnSpc>
            </a:pPr>
            <a:r>
              <a:rPr lang="en-US" dirty="0"/>
              <a:t>Advantages/Disadvantages of SPAs</a:t>
            </a:r>
          </a:p>
          <a:p>
            <a:pPr>
              <a:lnSpc>
                <a:spcPct val="120000"/>
              </a:lnSpc>
            </a:pPr>
            <a:r>
              <a:rPr lang="en-US" dirty="0"/>
              <a:t> Create Single Page Application with React Router.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4838-EF3A-9D26-98DA-59E8EB0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List of orchids -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B1F17-BB0A-0BB2-D62B-799897D4D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15A84-70BD-AE37-7F2A-C298462D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023"/>
          <a:stretch/>
        </p:blipFill>
        <p:spPr>
          <a:xfrm>
            <a:off x="5902328" y="1490948"/>
            <a:ext cx="5349218" cy="486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54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A3D5-5571-527D-3319-399222B8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detail of orchid -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49127-01EF-C005-7082-54DA2B240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90DF-0D57-863F-176F-4284C95B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68" y="1638004"/>
            <a:ext cx="8136562" cy="4653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69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pPr>
              <a:lnSpc>
                <a:spcPct val="120000"/>
              </a:lnSpc>
            </a:pPr>
            <a:r>
              <a:rPr lang="en-US" dirty="0"/>
              <a:t> What is Single Page Application?</a:t>
            </a:r>
          </a:p>
          <a:p>
            <a:pPr>
              <a:lnSpc>
                <a:spcPct val="120000"/>
              </a:lnSpc>
            </a:pPr>
            <a:r>
              <a:rPr lang="en-US" dirty="0"/>
              <a:t>How SPAs Work</a:t>
            </a:r>
          </a:p>
          <a:p>
            <a:pPr>
              <a:lnSpc>
                <a:spcPct val="120000"/>
              </a:lnSpc>
            </a:pPr>
            <a:r>
              <a:rPr lang="en-US" dirty="0"/>
              <a:t>Advantages/Disadvantages of SPAs</a:t>
            </a:r>
          </a:p>
          <a:p>
            <a:pPr>
              <a:lnSpc>
                <a:spcPct val="120000"/>
              </a:lnSpc>
            </a:pPr>
            <a:r>
              <a:rPr lang="en-US"/>
              <a:t> Create Single Page Application with React Router.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76D8-32B6-DB62-E127-63CF5E96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Single Page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793D-41D0-901E-5835-6AFCD282D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an SPA?</a:t>
            </a:r>
          </a:p>
          <a:p>
            <a:pPr lvl="1"/>
            <a:r>
              <a:rPr lang="en-US" dirty="0"/>
              <a:t>A Single Page Application (SPA) is a web application that loads a single HTML page and dynamically updates its content as the user interacts, without full page reloads.</a:t>
            </a:r>
          </a:p>
          <a:p>
            <a:pPr lvl="1"/>
            <a:r>
              <a:rPr lang="en-US" dirty="0"/>
              <a:t>Built using JavaScript frameworks like ReactJS, Angular, or Vue.js.</a:t>
            </a:r>
          </a:p>
          <a:p>
            <a:r>
              <a:rPr lang="en-US" dirty="0"/>
              <a:t>Core Concept: </a:t>
            </a:r>
          </a:p>
          <a:p>
            <a:pPr lvl="1"/>
            <a:r>
              <a:rPr lang="en-US" dirty="0"/>
              <a:t>The browser loads a JavaScript bundle that handles rendering and navigation client-side.</a:t>
            </a:r>
          </a:p>
          <a:p>
            <a:pPr lvl="1"/>
            <a:r>
              <a:rPr lang="en-US" dirty="0"/>
              <a:t>Data is fetched from servers (e.g., via APIs) to update the UI dynamically.</a:t>
            </a:r>
          </a:p>
          <a:p>
            <a:r>
              <a:rPr lang="en-US" dirty="0"/>
              <a:t>Key Difference from Traditional Websites:</a:t>
            </a:r>
          </a:p>
          <a:p>
            <a:pPr lvl="1"/>
            <a:r>
              <a:rPr lang="en-US" dirty="0"/>
              <a:t>Traditional: Each page request reloads the entire page from the server.</a:t>
            </a:r>
          </a:p>
          <a:p>
            <a:pPr lvl="1"/>
            <a:r>
              <a:rPr lang="en-US" dirty="0"/>
              <a:t>SPA: Only data is fetched, and the UI is updated in the browser.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52382-36D2-E74E-29FA-CAB64C8CA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8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424D-8017-D154-0089-FCDE72F7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WebSites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74804-299D-F69D-3C19-3A96EE5FA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4D869-492D-0CF2-873F-3D9D26C4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3" y="1961388"/>
            <a:ext cx="10593554" cy="34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4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54DB-360B-1C15-6202-ADF8F92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7E583-9A81-ACF5-F513-D6734B8E4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BC221-0AEA-9BEB-4B34-2B9C5EA0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9" y="1932178"/>
            <a:ext cx="10765762" cy="35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55C3-F57E-F228-1032-AEC0AB9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SPAs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3A4D6-5F61-4AAF-4565-F2FF5BB52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SPAs rely on Client-Side Rendering (CSR) within a client-server model.</a:t>
            </a:r>
          </a:p>
          <a:p>
            <a:pPr lvl="1"/>
            <a:r>
              <a:rPr lang="en-US" dirty="0"/>
              <a:t>Client: ReactJS app running in the browser, managing UI and state.</a:t>
            </a:r>
          </a:p>
          <a:p>
            <a:pPr lvl="1"/>
            <a:r>
              <a:rPr lang="en-US" dirty="0"/>
              <a:t>Server: Provides data via APIs (REST, </a:t>
            </a:r>
            <a:r>
              <a:rPr lang="en-US" dirty="0" err="1"/>
              <a:t>GraphQL</a:t>
            </a:r>
            <a:r>
              <a:rPr lang="en-US" dirty="0"/>
              <a:t>).</a:t>
            </a:r>
          </a:p>
          <a:p>
            <a:r>
              <a:rPr lang="en-US" dirty="0"/>
              <a:t>Process:</a:t>
            </a:r>
          </a:p>
          <a:p>
            <a:pPr marL="630238" lvl="1" indent="-290513">
              <a:buFont typeface="+mj-lt"/>
              <a:buAutoNum type="arabicPeriod"/>
            </a:pPr>
            <a:r>
              <a:rPr lang="en-US" dirty="0"/>
              <a:t>Browser loads a minimal HTML file with a JavaScript bundle.</a:t>
            </a:r>
          </a:p>
          <a:p>
            <a:pPr marL="630238" lvl="1" indent="-290513">
              <a:buFont typeface="+mj-lt"/>
              <a:buAutoNum type="arabicPeriod"/>
            </a:pPr>
            <a:r>
              <a:rPr lang="en-US" dirty="0"/>
              <a:t>ReactJS renders the initial UI and listens for user interactions.</a:t>
            </a:r>
          </a:p>
          <a:p>
            <a:pPr marL="630238" lvl="1" indent="-290513">
              <a:buFont typeface="+mj-lt"/>
              <a:buAutoNum type="arabicPeriod"/>
            </a:pPr>
            <a:r>
              <a:rPr lang="en-US" dirty="0"/>
              <a:t>Navigation or actions trigger API calls to fetch/update data.</a:t>
            </a:r>
          </a:p>
          <a:p>
            <a:pPr marL="630238" lvl="1" indent="-290513">
              <a:buFont typeface="+mj-lt"/>
              <a:buAutoNum type="arabicPeriod"/>
            </a:pPr>
            <a:r>
              <a:rPr lang="en-US" dirty="0"/>
              <a:t>UI updates dynamically without reloading the page.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React Router: For client-side navigation.</a:t>
            </a:r>
          </a:p>
          <a:p>
            <a:pPr lvl="1"/>
            <a:r>
              <a:rPr lang="en-US" dirty="0"/>
              <a:t>Axios/Fetch: For API communication.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FA492-7FCE-CBED-AE7A-2934BABD41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796-08AE-26C3-74EE-694DA239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Single Page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A6FD1-F34E-B536-EBCF-3E6EEE1A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5"/>
            <a:ext cx="7955280" cy="45714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Real-World Examples:</a:t>
            </a:r>
          </a:p>
          <a:p>
            <a:pPr lvl="1"/>
            <a:r>
              <a:rPr lang="en-US" dirty="0"/>
              <a:t>Gmail: Email interface updates dynamically without page reloads.</a:t>
            </a:r>
          </a:p>
          <a:p>
            <a:pPr lvl="1"/>
            <a:r>
              <a:rPr lang="en-US" dirty="0"/>
              <a:t>Trello: Boards and cards are managed client-side with API calls.</a:t>
            </a:r>
          </a:p>
          <a:p>
            <a:pPr lvl="1"/>
            <a:r>
              <a:rPr lang="en-US" dirty="0"/>
              <a:t>Spotify Web Player: Music playback and navigation in a single page.</a:t>
            </a:r>
          </a:p>
          <a:p>
            <a:r>
              <a:rPr lang="en-US" dirty="0"/>
              <a:t>ReactJS SPA Example: A to-do list app</a:t>
            </a:r>
          </a:p>
          <a:p>
            <a:pPr marL="854075" lvl="1" indent="-514350">
              <a:buFont typeface="+mj-lt"/>
              <a:buAutoNum type="arabicPeriod"/>
            </a:pPr>
            <a:r>
              <a:rPr lang="en-US" dirty="0"/>
              <a:t>Loads once, renders a list of tasks.</a:t>
            </a:r>
          </a:p>
          <a:p>
            <a:pPr marL="854075" lvl="1" indent="-514350">
              <a:buFont typeface="+mj-lt"/>
              <a:buAutoNum type="arabicPeriod"/>
            </a:pPr>
            <a:r>
              <a:rPr lang="en-US" dirty="0"/>
              <a:t>User adds/deletes tasks, triggering API calls (e.g., POST /</a:t>
            </a:r>
            <a:r>
              <a:rPr lang="en-US" dirty="0" err="1"/>
              <a:t>api</a:t>
            </a:r>
            <a:r>
              <a:rPr lang="en-US" dirty="0"/>
              <a:t>/tasks).</a:t>
            </a:r>
          </a:p>
          <a:p>
            <a:pPr marL="854075" lvl="1" indent="-514350">
              <a:buFont typeface="+mj-lt"/>
              <a:buAutoNum type="arabicPeriod"/>
            </a:pPr>
            <a:r>
              <a:rPr lang="en-US" dirty="0"/>
              <a:t>UI updates instantly using React state and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64C20-81D1-0697-565D-27E92AAA9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E3886-D763-C64B-68CA-D77F3BD8A198}"/>
              </a:ext>
            </a:extLst>
          </p:cNvPr>
          <p:cNvSpPr txBox="1"/>
          <p:nvPr/>
        </p:nvSpPr>
        <p:spPr>
          <a:xfrm>
            <a:off x="8056880" y="2269415"/>
            <a:ext cx="3933770" cy="26058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24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4F2C-DADC-57D6-BBD2-20AAEE23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SPAs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7731-6F43-7023-9CAD-DE54FA629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Fast User Experience:</a:t>
            </a:r>
          </a:p>
          <a:p>
            <a:pPr lvl="1"/>
            <a:r>
              <a:rPr lang="en-US" dirty="0"/>
              <a:t>After initial load, navigation is instantaneous since only data is fetched.</a:t>
            </a:r>
          </a:p>
          <a:p>
            <a:pPr lvl="1"/>
            <a:r>
              <a:rPr lang="en-US" dirty="0"/>
              <a:t>Example: Clicking a menu in a ReactJS app updates the view without reloading.</a:t>
            </a:r>
          </a:p>
          <a:p>
            <a:r>
              <a:rPr lang="en-US" dirty="0"/>
              <a:t>Rich Interactivity:</a:t>
            </a:r>
          </a:p>
          <a:p>
            <a:pPr lvl="1"/>
            <a:r>
              <a:rPr lang="en-US" dirty="0"/>
              <a:t>Supports complex, desktop-like interfaces (e.g., drag-and-drop, real-time updates).</a:t>
            </a:r>
          </a:p>
          <a:p>
            <a:pPr lvl="1"/>
            <a:r>
              <a:rPr lang="en-US" dirty="0"/>
              <a:t>Ideal for apps like project management tools or social media platforms.</a:t>
            </a:r>
          </a:p>
          <a:p>
            <a:pPr lvl="1"/>
            <a:r>
              <a:rPr lang="en-US" dirty="0"/>
              <a:t>Reduced Server Load: Servers handle data requests (APIs) rather than rendering HTML.</a:t>
            </a:r>
          </a:p>
          <a:p>
            <a:r>
              <a:rPr lang="en-US" dirty="0"/>
              <a:t>Developer Productivity: Frameworks like ReactJS simplify UI development with reusable components.</a:t>
            </a:r>
          </a:p>
          <a:p>
            <a:r>
              <a:rPr lang="en-US" dirty="0"/>
              <a:t>Offline Capabilities: SPAs can cache data (e.g., using Service Workers) for partial offline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7B8D2-CF36-85BB-9064-578D3E76C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DD7D-DF23-0695-4F6A-B891436E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SPAs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A5C5D-427E-E516-CDBE-7CAB5FAA5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Load Time: </a:t>
            </a:r>
          </a:p>
          <a:p>
            <a:pPr lvl="1"/>
            <a:r>
              <a:rPr lang="en-US" dirty="0"/>
              <a:t>Large JavaScript bundles can slow down the first page load.</a:t>
            </a:r>
          </a:p>
          <a:p>
            <a:pPr lvl="1"/>
            <a:r>
              <a:rPr lang="en-US" dirty="0"/>
              <a:t>Mitigation: Code splitting, lazy loading in ReactJS.</a:t>
            </a:r>
          </a:p>
          <a:p>
            <a:r>
              <a:rPr lang="en-US" dirty="0"/>
              <a:t>SEO Challenges:</a:t>
            </a:r>
          </a:p>
          <a:p>
            <a:pPr lvl="1"/>
            <a:r>
              <a:rPr lang="en-US" dirty="0"/>
              <a:t>Search engines may struggle to index dynamic content.</a:t>
            </a:r>
          </a:p>
          <a:p>
            <a:pPr lvl="1"/>
            <a:r>
              <a:rPr lang="en-US" dirty="0"/>
              <a:t>Mitigation: Prerendering, Server-Side Rendering (SSR), or Static Site Generation (SSG).</a:t>
            </a:r>
          </a:p>
          <a:p>
            <a:r>
              <a:rPr lang="en-US" dirty="0"/>
              <a:t>Memory Usage: SPAs keep state and DOM in memory, which can strain low-end devices.</a:t>
            </a:r>
          </a:p>
          <a:p>
            <a:r>
              <a:rPr lang="en-US" dirty="0"/>
              <a:t>JavaScript Dependency:</a:t>
            </a:r>
          </a:p>
          <a:p>
            <a:pPr lvl="1"/>
            <a:r>
              <a:rPr lang="en-US" dirty="0"/>
              <a:t>Requires JavaScript to be enabled in the browser.</a:t>
            </a:r>
          </a:p>
          <a:p>
            <a:pPr lvl="1"/>
            <a:r>
              <a:rPr lang="en-US" dirty="0"/>
              <a:t>Mitigation: Progressive enhancement or fallback content.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D01D-2533-BD96-BF25-69A57AACB1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1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11011</TotalTime>
  <Words>2055</Words>
  <Application>Microsoft Office PowerPoint</Application>
  <PresentationFormat>Widescreen</PresentationFormat>
  <Paragraphs>301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Noto Sans Symbols</vt:lpstr>
      <vt:lpstr>Wingdings</vt:lpstr>
      <vt:lpstr>Office Theme</vt:lpstr>
      <vt:lpstr>React Router and Single Page Application (SPA) </vt:lpstr>
      <vt:lpstr>Objectives</vt:lpstr>
      <vt:lpstr>Definition of a Single Page Application</vt:lpstr>
      <vt:lpstr>Traditional WebSites</vt:lpstr>
      <vt:lpstr>Single Page Applications</vt:lpstr>
      <vt:lpstr>How SPAs Work</vt:lpstr>
      <vt:lpstr>Examples of Single Page Applications</vt:lpstr>
      <vt:lpstr>Advantages of SPAs</vt:lpstr>
      <vt:lpstr>Disadvantages of SPAs</vt:lpstr>
      <vt:lpstr>SPAs in the Client-Server Context</vt:lpstr>
      <vt:lpstr>When to Use SPAs?</vt:lpstr>
      <vt:lpstr>Demo of SPA with React Router DOM</vt:lpstr>
      <vt:lpstr>Setup</vt:lpstr>
      <vt:lpstr>Setting Up MockAPI</vt:lpstr>
      <vt:lpstr>Configuring .env File</vt:lpstr>
      <vt:lpstr>Setting Up Routes (App.jsx)</vt:lpstr>
      <vt:lpstr>ListOfOrchids Components - Demo</vt:lpstr>
      <vt:lpstr>OrchidDetails Components - Demo</vt:lpstr>
      <vt:lpstr>Running the Demo</vt:lpstr>
      <vt:lpstr>Result of List of orchids - Demo</vt:lpstr>
      <vt:lpstr>Result of detail of orchid - 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Router and Single Page Application (SPA)</dc:title>
  <dc:creator>GoF</dc:creator>
  <cp:lastModifiedBy>sang minh</cp:lastModifiedBy>
  <cp:revision>332</cp:revision>
  <dcterms:created xsi:type="dcterms:W3CDTF">2021-01-25T08:25:31Z</dcterms:created>
  <dcterms:modified xsi:type="dcterms:W3CDTF">2025-04-26T04:31:53Z</dcterms:modified>
</cp:coreProperties>
</file>