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Lst>
  <p:notesMasterIdLst>
    <p:notesMasterId r:id="rId38"/>
  </p:notesMasterIdLst>
  <p:sldIdLst>
    <p:sldId id="256" r:id="rId2"/>
    <p:sldId id="307" r:id="rId3"/>
    <p:sldId id="312" r:id="rId4"/>
    <p:sldId id="308" r:id="rId5"/>
    <p:sldId id="313" r:id="rId6"/>
    <p:sldId id="314" r:id="rId7"/>
    <p:sldId id="315" r:id="rId8"/>
    <p:sldId id="332" r:id="rId9"/>
    <p:sldId id="333" r:id="rId10"/>
    <p:sldId id="334" r:id="rId11"/>
    <p:sldId id="335" r:id="rId12"/>
    <p:sldId id="336" r:id="rId13"/>
    <p:sldId id="337" r:id="rId14"/>
    <p:sldId id="319" r:id="rId15"/>
    <p:sldId id="309" r:id="rId16"/>
    <p:sldId id="311" r:id="rId17"/>
    <p:sldId id="310" r:id="rId18"/>
    <p:sldId id="328" r:id="rId19"/>
    <p:sldId id="329" r:id="rId20"/>
    <p:sldId id="338" r:id="rId21"/>
    <p:sldId id="330" r:id="rId22"/>
    <p:sldId id="339" r:id="rId23"/>
    <p:sldId id="341" r:id="rId24"/>
    <p:sldId id="316" r:id="rId25"/>
    <p:sldId id="317" r:id="rId26"/>
    <p:sldId id="318" r:id="rId27"/>
    <p:sldId id="320" r:id="rId28"/>
    <p:sldId id="321" r:id="rId29"/>
    <p:sldId id="324" r:id="rId30"/>
    <p:sldId id="325" r:id="rId31"/>
    <p:sldId id="326" r:id="rId32"/>
    <p:sldId id="323" r:id="rId33"/>
    <p:sldId id="327" r:id="rId34"/>
    <p:sldId id="322" r:id="rId35"/>
    <p:sldId id="331" r:id="rId36"/>
    <p:sldId id="303" r:id="rId3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89"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B74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05" autoAdjust="0"/>
    <p:restoredTop sz="93883" autoAdjust="0"/>
  </p:normalViewPr>
  <p:slideViewPr>
    <p:cSldViewPr snapToGrid="0">
      <p:cViewPr varScale="1">
        <p:scale>
          <a:sx n="62" d="100"/>
          <a:sy n="62" d="100"/>
        </p:scale>
        <p:origin x="212" y="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89" Type="http://customschemas.google.com/relationships/presentationmetadata" Target="metadata"/><Relationship Id="rId7" Type="http://schemas.openxmlformats.org/officeDocument/2006/relationships/slide" Target="slides/slide6.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90"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89" name="Google Shape;8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50990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https://www.javaguides.net/p/rest-api-tutorial.html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118925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https://www.javaguides.net/p/rest-api-tutorial.html</a:t>
            </a:r>
            <a:endParaRPr lang="en-US"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207774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1524000" y="1988598"/>
            <a:ext cx="9144000" cy="1521364"/>
          </a:xfrm>
          <a:prstGeom prst="rect">
            <a:avLst/>
          </a:prstGeom>
          <a:solidFill>
            <a:srgbClr val="FB743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17" name="Google Shape;17;p48"/>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4" name="Picture 3"/>
          <p:cNvPicPr>
            <a:picLocks noChangeAspect="1"/>
          </p:cNvPicPr>
          <p:nvPr userDrawn="1"/>
        </p:nvPicPr>
        <p:blipFill>
          <a:blip r:embed="rId2"/>
          <a:stretch>
            <a:fillRect/>
          </a:stretch>
        </p:blipFill>
        <p:spPr>
          <a:xfrm>
            <a:off x="11389199" y="25370"/>
            <a:ext cx="802801" cy="1349067"/>
          </a:xfrm>
          <a:prstGeom prst="rect">
            <a:avLst/>
          </a:prstGeom>
        </p:spPr>
      </p:pic>
      <p:pic>
        <p:nvPicPr>
          <p:cNvPr id="2" name="Picture 1">
            <a:extLst>
              <a:ext uri="{FF2B5EF4-FFF2-40B4-BE49-F238E27FC236}">
                <a16:creationId xmlns:a16="http://schemas.microsoft.com/office/drawing/2014/main" id="{08CEAAFF-FE0C-4084-11F9-F8B3E26F6ABB}"/>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 y="6481214"/>
            <a:ext cx="12192000" cy="38272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4558A2C-75A2-6180-1CC5-B21A1BFD447D}"/>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bwMode="auto">
          <a:xfrm>
            <a:off x="29817" y="31035"/>
            <a:ext cx="1595654" cy="776403"/>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chemeClr val="lt1"/>
        </a:solidFill>
        <a:effectLst/>
      </p:bgPr>
    </p:bg>
    <p:spTree>
      <p:nvGrpSpPr>
        <p:cNvPr id="1" name="Shape 21"/>
        <p:cNvGrpSpPr/>
        <p:nvPr/>
      </p:nvGrpSpPr>
      <p:grpSpPr>
        <a:xfrm>
          <a:off x="0" y="0"/>
          <a:ext cx="0" cy="0"/>
          <a:chOff x="0" y="0"/>
          <a:chExt cx="0" cy="0"/>
        </a:xfrm>
      </p:grpSpPr>
      <p:sp>
        <p:nvSpPr>
          <p:cNvPr id="23" name="Google Shape;23;p49"/>
          <p:cNvSpPr txBox="1">
            <a:spLocks noGrp="1"/>
          </p:cNvSpPr>
          <p:nvPr>
            <p:ph type="title"/>
          </p:nvPr>
        </p:nvSpPr>
        <p:spPr>
          <a:xfrm>
            <a:off x="219897" y="659103"/>
            <a:ext cx="11169301" cy="650138"/>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sz="4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4" name="Google Shape;24;p49"/>
          <p:cNvSpPr txBox="1">
            <a:spLocks noGrp="1"/>
          </p:cNvSpPr>
          <p:nvPr>
            <p:ph type="body" idx="1"/>
          </p:nvPr>
        </p:nvSpPr>
        <p:spPr>
          <a:xfrm>
            <a:off x="0" y="1627444"/>
            <a:ext cx="12192000" cy="4814445"/>
          </a:xfrm>
          <a:prstGeom prst="rect">
            <a:avLst/>
          </a:prstGeom>
          <a:noFill/>
          <a:ln>
            <a:noFill/>
          </a:ln>
        </p:spPr>
        <p:txBody>
          <a:bodyPr spcFirstLastPara="1" wrap="square" lIns="91425" tIns="45700" rIns="91425" bIns="45700" anchor="t" anchorCtr="0">
            <a:normAutofit/>
          </a:bodyPr>
          <a:lstStyle>
            <a:lvl1pPr marL="346075" marR="0" lvl="0" indent="-342900" algn="just" rtl="0">
              <a:lnSpc>
                <a:spcPct val="120000"/>
              </a:lnSpc>
              <a:spcBef>
                <a:spcPts val="0"/>
              </a:spcBef>
              <a:spcAft>
                <a:spcPts val="0"/>
              </a:spcAft>
              <a:buClr>
                <a:srgbClr val="973735"/>
              </a:buClr>
              <a:buSzPct val="50000"/>
              <a:buFont typeface="Noto Sans Symbols"/>
              <a:buChar char="◆"/>
              <a:defRPr lang="en-US" sz="2600" b="0" i="0" u="none" strike="noStrike" cap="none" dirty="0" smtClean="0">
                <a:solidFill>
                  <a:schemeClr val="dk1"/>
                </a:solidFill>
                <a:latin typeface="Arial"/>
                <a:ea typeface="Arial"/>
                <a:cs typeface="Arial"/>
                <a:sym typeface="Arial"/>
              </a:defRPr>
            </a:lvl1pPr>
            <a:lvl2pPr marL="682625" lvl="1" indent="-342900" algn="just">
              <a:lnSpc>
                <a:spcPct val="120000"/>
              </a:lnSpc>
              <a:spcBef>
                <a:spcPts val="0"/>
              </a:spcBef>
              <a:spcAft>
                <a:spcPts val="0"/>
              </a:spcAft>
              <a:buClr>
                <a:srgbClr val="963737"/>
              </a:buClr>
              <a:buSzPts val="1800"/>
              <a:buFont typeface="Wingdings" panose="05000000000000000000" pitchFamily="2" charset="2"/>
              <a:buChar char="§"/>
              <a:defRPr sz="2600"/>
            </a:lvl2pPr>
            <a:lvl3pPr marL="1371600" lvl="2" indent="-342900" algn="l">
              <a:lnSpc>
                <a:spcPct val="90000"/>
              </a:lnSpc>
              <a:spcBef>
                <a:spcPts val="500"/>
              </a:spcBef>
              <a:spcAft>
                <a:spcPts val="0"/>
              </a:spcAft>
              <a:buClr>
                <a:srgbClr val="963737"/>
              </a:buClr>
              <a:buSzPts val="1800"/>
              <a:buChar char="•"/>
              <a:defRPr sz="2300"/>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lang="en-US" dirty="0"/>
          </a:p>
          <a:p>
            <a:pPr lvl="1"/>
            <a:endParaRPr lang="en-US" dirty="0"/>
          </a:p>
          <a:p>
            <a:pPr lvl="1"/>
            <a:endParaRPr dirty="0"/>
          </a:p>
        </p:txBody>
      </p:sp>
      <p:sp>
        <p:nvSpPr>
          <p:cNvPr id="26" name="Google Shape;26;p49"/>
          <p:cNvSpPr txBox="1"/>
          <p:nvPr userDrawn="1"/>
        </p:nvSpPr>
        <p:spPr>
          <a:xfrm>
            <a:off x="1" y="600804"/>
            <a:ext cx="219896" cy="867538"/>
          </a:xfrm>
          <a:prstGeom prst="rect">
            <a:avLst/>
          </a:prstGeom>
          <a:solidFill>
            <a:srgbClr val="FB743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0" name="Picture 9"/>
          <p:cNvPicPr>
            <a:picLocks noChangeAspect="1"/>
          </p:cNvPicPr>
          <p:nvPr userDrawn="1"/>
        </p:nvPicPr>
        <p:blipFill>
          <a:blip r:embed="rId2"/>
          <a:stretch>
            <a:fillRect/>
          </a:stretch>
        </p:blipFill>
        <p:spPr>
          <a:xfrm>
            <a:off x="11389199" y="25370"/>
            <a:ext cx="802801" cy="1349067"/>
          </a:xfrm>
          <a:prstGeom prst="rect">
            <a:avLst/>
          </a:prstGeom>
        </p:spPr>
      </p:pic>
      <p:pic>
        <p:nvPicPr>
          <p:cNvPr id="3" name="Picture 2">
            <a:extLst>
              <a:ext uri="{FF2B5EF4-FFF2-40B4-BE49-F238E27FC236}">
                <a16:creationId xmlns:a16="http://schemas.microsoft.com/office/drawing/2014/main" id="{C27C59A4-873A-9F24-D0CF-49407B9C51B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auto">
          <a:xfrm>
            <a:off x="0" y="17909"/>
            <a:ext cx="1197849" cy="582842"/>
          </a:xfrm>
          <a:prstGeom prst="rect">
            <a:avLst/>
          </a:prstGeom>
        </p:spPr>
      </p:pic>
      <p:pic>
        <p:nvPicPr>
          <p:cNvPr id="2" name="Picture 1">
            <a:extLst>
              <a:ext uri="{FF2B5EF4-FFF2-40B4-BE49-F238E27FC236}">
                <a16:creationId xmlns:a16="http://schemas.microsoft.com/office/drawing/2014/main" id="{2C8BF003-DE94-8FC6-3C20-271FF86E136E}"/>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0" y="6453319"/>
            <a:ext cx="11784330" cy="412541"/>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449A8C01-8DC2-97C8-4F54-16BE6D03727C}"/>
              </a:ext>
            </a:extLst>
          </p:cNvPr>
          <p:cNvCxnSpPr>
            <a:cxnSpLocks/>
          </p:cNvCxnSpPr>
          <p:nvPr userDrawn="1"/>
        </p:nvCxnSpPr>
        <p:spPr>
          <a:xfrm>
            <a:off x="0" y="1468342"/>
            <a:ext cx="1219200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15E00232-167D-C55B-1FD9-04BD27E02609}"/>
              </a:ext>
            </a:extLst>
          </p:cNvPr>
          <p:cNvSpPr txBox="1"/>
          <p:nvPr userDrawn="1"/>
        </p:nvSpPr>
        <p:spPr>
          <a:xfrm>
            <a:off x="15556230" y="3337560"/>
            <a:ext cx="184731" cy="307777"/>
          </a:xfrm>
          <a:prstGeom prst="rect">
            <a:avLst/>
          </a:prstGeom>
          <a:noFill/>
          <a:ln>
            <a:solidFill>
              <a:schemeClr val="accent2"/>
            </a:solidFill>
          </a:ln>
        </p:spPr>
        <p:txBody>
          <a:bodyPr wrap="none" rtlCol="0">
            <a:spAutoFit/>
          </a:bodyPr>
          <a:lstStyle/>
          <a:p>
            <a:endParaRPr lang="en-VN" dirty="0"/>
          </a:p>
        </p:txBody>
      </p:sp>
      <p:sp>
        <p:nvSpPr>
          <p:cNvPr id="25" name="Google Shape;25;p49"/>
          <p:cNvSpPr txBox="1">
            <a:spLocks noGrp="1"/>
          </p:cNvSpPr>
          <p:nvPr>
            <p:ph type="sldNum" idx="12"/>
          </p:nvPr>
        </p:nvSpPr>
        <p:spPr>
          <a:xfrm>
            <a:off x="11784330" y="6460934"/>
            <a:ext cx="412640" cy="387127"/>
          </a:xfrm>
          <a:prstGeom prst="rect">
            <a:avLst/>
          </a:prstGeom>
          <a:solidFill>
            <a:srgbClr val="FB7432"/>
          </a:solidFill>
          <a:ln/>
        </p:spPr>
        <p:style>
          <a:lnRef idx="2">
            <a:schemeClr val="accent2"/>
          </a:lnRef>
          <a:fillRef idx="1">
            <a:schemeClr val="lt1"/>
          </a:fillRef>
          <a:effectRef idx="0">
            <a:schemeClr val="accent2"/>
          </a:effectRef>
          <a:fontRef idx="minor">
            <a:schemeClr val="dk1"/>
          </a:fontRef>
        </p:style>
        <p:txBody>
          <a:bodyPr spcFirstLastPara="1" wrap="none" lIns="91425" tIns="45700" rIns="91425" bIns="45700" anchor="ctr" anchorCtr="0">
            <a:noAutofit/>
          </a:bodyPr>
          <a:lstStyle>
            <a:lvl1pPr marL="0" lvl="0" indent="0" algn="ctr">
              <a:spcBef>
                <a:spcPts val="0"/>
              </a:spcBef>
              <a:buNone/>
              <a:defRPr sz="1400" b="1">
                <a:solidFill>
                  <a:schemeClr val="bg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fld id="{00000000-1234-1234-1234-1234123412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FB8E955E-38D4-6645-BF9C-5404CE26DFBD}" type="datetime1">
              <a:rPr lang="en-US" smtClean="0"/>
              <a:t>12/30/2024</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fld id="{00000000-1234-1234-1234-123412341234}" type="slidenum">
              <a:rPr lang="en-US" smtClean="0"/>
              <a:pPr/>
              <a:t>‹#›</a:t>
            </a:fld>
            <a:endParaRPr lang="en-US" dirty="0"/>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google.com/url?sa=E&amp;source=gmail&amp;q=https://start.spring.io/"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
          <p:cNvSpPr txBox="1">
            <a:spLocks noGrp="1"/>
          </p:cNvSpPr>
          <p:nvPr>
            <p:ph type="ctrTitle"/>
          </p:nvPr>
        </p:nvSpPr>
        <p:spPr>
          <a:xfrm>
            <a:off x="1524000" y="2241458"/>
            <a:ext cx="9202270" cy="177436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vert="horz" lIns="91440" tIns="45720" rIns="91440" bIns="45720" rtlCol="0" anchor="ctr">
            <a:normAutofit/>
          </a:bodyPr>
          <a:lstStyle/>
          <a:p>
            <a:pPr>
              <a:spcBef>
                <a:spcPct val="0"/>
              </a:spcBef>
            </a:pPr>
            <a:r>
              <a:rPr lang="en-US" sz="4400" b="1" kern="1200" dirty="0" smtClean="0">
                <a:solidFill>
                  <a:schemeClr val="accent2"/>
                </a:solidFill>
                <a:latin typeface="Arial" panose="020B0604020202020204" pitchFamily="34" charset="0"/>
                <a:ea typeface="+mj-ea"/>
                <a:cs typeface="Arial" panose="020B0604020202020204" pitchFamily="34" charset="0"/>
              </a:rPr>
              <a:t>RESTful </a:t>
            </a:r>
            <a:r>
              <a:rPr lang="en-US" sz="4400" b="1" kern="1200" dirty="0">
                <a:solidFill>
                  <a:schemeClr val="accent2"/>
                </a:solidFill>
                <a:latin typeface="Arial" panose="020B0604020202020204" pitchFamily="34" charset="0"/>
                <a:ea typeface="+mj-ea"/>
                <a:cs typeface="Arial" panose="020B0604020202020204" pitchFamily="34" charset="0"/>
              </a:rPr>
              <a:t>Web Services with Spring </a:t>
            </a:r>
            <a:r>
              <a:rPr lang="en-US" sz="4400" b="1" kern="1200" dirty="0" smtClean="0">
                <a:solidFill>
                  <a:schemeClr val="accent2"/>
                </a:solidFill>
                <a:latin typeface="Arial" panose="020B0604020202020204" pitchFamily="34" charset="0"/>
                <a:ea typeface="+mj-ea"/>
                <a:cs typeface="Arial" panose="020B0604020202020204" pitchFamily="34" charset="0"/>
              </a:rPr>
              <a:t>Boot </a:t>
            </a:r>
            <a:endParaRPr sz="4400" b="1" kern="1200" dirty="0">
              <a:solidFill>
                <a:schemeClr val="accent2"/>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URI - Uniform Resource Identifier </a:t>
            </a:r>
          </a:p>
        </p:txBody>
      </p:sp>
      <p:sp>
        <p:nvSpPr>
          <p:cNvPr id="3" name="Text Placeholder 2"/>
          <p:cNvSpPr>
            <a:spLocks noGrp="1"/>
          </p:cNvSpPr>
          <p:nvPr>
            <p:ph type="body" idx="1"/>
          </p:nvPr>
        </p:nvSpPr>
        <p:spPr/>
        <p:txBody>
          <a:bodyPr>
            <a:normAutofit/>
          </a:bodyPr>
          <a:lstStyle/>
          <a:p>
            <a:r>
              <a:rPr lang="en-US" dirty="0"/>
              <a:t>The resource can be identified by a </a:t>
            </a:r>
            <a:r>
              <a:rPr lang="en-US" i="1" dirty="0"/>
              <a:t>Uniform Resource Identifier (URI). </a:t>
            </a:r>
            <a:r>
              <a:rPr lang="en-US" dirty="0"/>
              <a:t>For web-based systems, HTTP is the most commonly used protocol for communicating with external systems. You can identify a unique resource using a URI.</a:t>
            </a:r>
          </a:p>
          <a:p>
            <a:r>
              <a:rPr lang="en-US" i="1" dirty="0" smtClean="0"/>
              <a:t>GET - http</a:t>
            </a:r>
            <a:r>
              <a:rPr lang="en-US" i="1" dirty="0"/>
              <a:t>://localhost:8080/api/products/:</a:t>
            </a:r>
            <a:r>
              <a:rPr lang="en-US" dirty="0"/>
              <a:t> Returns a list of all </a:t>
            </a:r>
            <a:r>
              <a:rPr lang="en-US" dirty="0" smtClean="0"/>
              <a:t>items</a:t>
            </a:r>
            <a:endParaRPr lang="en-US" dirty="0"/>
          </a:p>
          <a:p>
            <a:r>
              <a:rPr lang="en-US" i="1" dirty="0" smtClean="0"/>
              <a:t>GET </a:t>
            </a:r>
            <a:r>
              <a:rPr lang="en-US" i="1" dirty="0"/>
              <a:t>- </a:t>
            </a:r>
            <a:r>
              <a:rPr lang="en-US" i="1" dirty="0" smtClean="0"/>
              <a:t>http</a:t>
            </a:r>
            <a:r>
              <a:rPr lang="en-US" i="1" dirty="0"/>
              <a:t>://localhost:8080/api/products/2: </a:t>
            </a:r>
            <a:r>
              <a:rPr lang="en-US" dirty="0"/>
              <a:t>Returns </a:t>
            </a:r>
            <a:r>
              <a:rPr lang="en-US" dirty="0" smtClean="0"/>
              <a:t>an item whose </a:t>
            </a:r>
            <a:r>
              <a:rPr lang="en-US" dirty="0"/>
              <a:t>ID is 2</a:t>
            </a:r>
          </a:p>
          <a:p>
            <a:r>
              <a:rPr lang="en-US" i="1" dirty="0" smtClean="0"/>
              <a:t>POST</a:t>
            </a:r>
            <a:r>
              <a:rPr lang="en-US" i="1" dirty="0"/>
              <a:t> - </a:t>
            </a:r>
            <a:r>
              <a:rPr lang="en-US" i="1" dirty="0" smtClean="0"/>
              <a:t>http</a:t>
            </a:r>
            <a:r>
              <a:rPr lang="en-US" i="1" dirty="0"/>
              <a:t>://localhost:8080/api/products/: </a:t>
            </a:r>
            <a:r>
              <a:rPr lang="en-US" dirty="0"/>
              <a:t>Creates a new </a:t>
            </a:r>
            <a:r>
              <a:rPr lang="en-US" dirty="0" smtClean="0"/>
              <a:t>resource</a:t>
            </a:r>
            <a:endParaRPr lang="en-US" dirty="0"/>
          </a:p>
          <a:p>
            <a:r>
              <a:rPr lang="en-US" i="1" dirty="0" smtClean="0"/>
              <a:t>PUT</a:t>
            </a:r>
            <a:r>
              <a:rPr lang="en-US" i="1" dirty="0"/>
              <a:t> - </a:t>
            </a:r>
            <a:r>
              <a:rPr lang="en-US" i="1" dirty="0" smtClean="0"/>
              <a:t>http</a:t>
            </a:r>
            <a:r>
              <a:rPr lang="en-US" i="1" dirty="0"/>
              <a:t>://localhost:8080/api/products/2:</a:t>
            </a:r>
            <a:r>
              <a:rPr lang="en-US" dirty="0"/>
              <a:t> Updates a POST resource whose ID is 2</a:t>
            </a:r>
          </a:p>
          <a:p>
            <a:r>
              <a:rPr lang="en-US" i="1" dirty="0" smtClean="0"/>
              <a:t>DELETE </a:t>
            </a:r>
            <a:r>
              <a:rPr lang="en-US" i="1" dirty="0"/>
              <a:t>- </a:t>
            </a:r>
            <a:r>
              <a:rPr lang="en-US" i="1" dirty="0" smtClean="0"/>
              <a:t>http</a:t>
            </a:r>
            <a:r>
              <a:rPr lang="en-US" i="1" dirty="0"/>
              <a:t>://localhost:8080/api/products/2: </a:t>
            </a:r>
            <a:r>
              <a:rPr lang="en-US" dirty="0"/>
              <a:t>Deletes a </a:t>
            </a:r>
            <a:r>
              <a:rPr lang="en-US" dirty="0" smtClean="0"/>
              <a:t>resource</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10</a:t>
            </a:fld>
            <a:endParaRPr lang="en-US" dirty="0"/>
          </a:p>
        </p:txBody>
      </p:sp>
    </p:spTree>
    <p:extLst>
      <p:ext uri="{BB962C8B-B14F-4D97-AF65-F5344CB8AC3E}">
        <p14:creationId xmlns:p14="http://schemas.microsoft.com/office/powerpoint/2010/main" val="2041745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Sub-resource</a:t>
            </a:r>
            <a:endParaRPr lang="en-US" dirty="0"/>
          </a:p>
        </p:txBody>
      </p:sp>
      <p:sp>
        <p:nvSpPr>
          <p:cNvPr id="3" name="Text Placeholder 2"/>
          <p:cNvSpPr>
            <a:spLocks noGrp="1"/>
          </p:cNvSpPr>
          <p:nvPr>
            <p:ph type="body" idx="1"/>
          </p:nvPr>
        </p:nvSpPr>
        <p:spPr/>
        <p:txBody>
          <a:bodyPr/>
          <a:lstStyle/>
          <a:p>
            <a:r>
              <a:rPr lang="en-US" dirty="0"/>
              <a:t>In REST, the relationships are often modeled by a sub-resource. Use the following pattern for sub-resources.</a:t>
            </a:r>
          </a:p>
          <a:p>
            <a:r>
              <a:rPr lang="en-US" dirty="0"/>
              <a:t>GET  /{resource}/{resource-id}/{sub-resource}</a:t>
            </a:r>
          </a:p>
          <a:p>
            <a:r>
              <a:rPr lang="en-US" dirty="0"/>
              <a:t>GET  /{resource}/{resource-id}/{sub-resource}/{sub-resource-id}</a:t>
            </a:r>
          </a:p>
          <a:p>
            <a:r>
              <a:rPr lang="en-US" dirty="0"/>
              <a:t>POST /{resource}/{resource-id}/{sub-resource}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11</a:t>
            </a:fld>
            <a:endParaRPr lang="en-US" dirty="0"/>
          </a:p>
        </p:txBody>
      </p:sp>
    </p:spTree>
    <p:extLst>
      <p:ext uri="{BB962C8B-B14F-4D97-AF65-F5344CB8AC3E}">
        <p14:creationId xmlns:p14="http://schemas.microsoft.com/office/powerpoint/2010/main" val="1921992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Status </a:t>
            </a:r>
            <a:r>
              <a:rPr lang="en-US" dirty="0" smtClean="0"/>
              <a:t>Code - 1</a:t>
            </a:r>
            <a:endParaRPr lang="en-US" dirty="0"/>
          </a:p>
        </p:txBody>
      </p:sp>
      <p:sp>
        <p:nvSpPr>
          <p:cNvPr id="3" name="Text Placeholder 2"/>
          <p:cNvSpPr>
            <a:spLocks noGrp="1"/>
          </p:cNvSpPr>
          <p:nvPr>
            <p:ph type="body" idx="1"/>
          </p:nvPr>
        </p:nvSpPr>
        <p:spPr/>
        <p:txBody>
          <a:bodyPr>
            <a:normAutofit/>
          </a:bodyPr>
          <a:lstStyle/>
          <a:p>
            <a:r>
              <a:rPr lang="en-US" i="1" dirty="0"/>
              <a:t>200 OK:</a:t>
            </a:r>
            <a:r>
              <a:rPr lang="en-US" b="1" dirty="0"/>
              <a:t> </a:t>
            </a:r>
            <a:r>
              <a:rPr lang="en-US" dirty="0"/>
              <a:t>This code indicates that the request is successful and the response content is returned to the client as appropriate.</a:t>
            </a:r>
          </a:p>
          <a:p>
            <a:r>
              <a:rPr lang="en-US" i="1" dirty="0"/>
              <a:t>201 Created:</a:t>
            </a:r>
            <a:r>
              <a:rPr lang="en-US" dirty="0"/>
              <a:t> This code indicates that the request is successful and a new resource is created.</a:t>
            </a:r>
          </a:p>
          <a:p>
            <a:r>
              <a:rPr lang="en-US" i="1" dirty="0"/>
              <a:t>400 Bad Request: </a:t>
            </a:r>
            <a:r>
              <a:rPr lang="en-US" dirty="0"/>
              <a:t>This code indicates that the server failed to process the request because of the malformed syntax in the request. The client can try again after correcting the request.</a:t>
            </a:r>
          </a:p>
          <a:p>
            <a:r>
              <a:rPr lang="en-US" i="1" dirty="0"/>
              <a:t>401 Unauthorized: </a:t>
            </a:r>
            <a:r>
              <a:rPr lang="en-US" dirty="0"/>
              <a:t>This code indicates that authentication is required for the resource. The client can try again with appropriate authentication</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12</a:t>
            </a:fld>
            <a:endParaRPr lang="en-US" dirty="0"/>
          </a:p>
        </p:txBody>
      </p:sp>
    </p:spTree>
    <p:extLst>
      <p:ext uri="{BB962C8B-B14F-4D97-AF65-F5344CB8AC3E}">
        <p14:creationId xmlns:p14="http://schemas.microsoft.com/office/powerpoint/2010/main" val="1445433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HTTP Status </a:t>
            </a:r>
            <a:r>
              <a:rPr lang="en-US" dirty="0" smtClean="0"/>
              <a:t>Code</a:t>
            </a:r>
            <a:endParaRPr lang="en-US" dirty="0"/>
          </a:p>
        </p:txBody>
      </p:sp>
      <p:sp>
        <p:nvSpPr>
          <p:cNvPr id="3" name="Text Placeholder 2"/>
          <p:cNvSpPr>
            <a:spLocks noGrp="1"/>
          </p:cNvSpPr>
          <p:nvPr>
            <p:ph type="body" idx="1"/>
          </p:nvPr>
        </p:nvSpPr>
        <p:spPr/>
        <p:txBody>
          <a:bodyPr>
            <a:normAutofit/>
          </a:bodyPr>
          <a:lstStyle/>
          <a:p>
            <a:r>
              <a:rPr lang="en-US" i="1" dirty="0"/>
              <a:t>403 Forbidden: </a:t>
            </a:r>
            <a:r>
              <a:rPr lang="en-US" dirty="0"/>
              <a:t>This code indicates that the server is refusing to respond to the request even if the request is valid. The reason will be listed in the body content if the request is not a HEAD method.</a:t>
            </a:r>
          </a:p>
          <a:p>
            <a:r>
              <a:rPr lang="en-US" i="1" dirty="0"/>
              <a:t>404 Not Found: </a:t>
            </a:r>
            <a:r>
              <a:rPr lang="en-US" dirty="0"/>
              <a:t>This code indicates that the requested resource is not found at the location specified in the request.</a:t>
            </a:r>
          </a:p>
          <a:p>
            <a:r>
              <a:rPr lang="en-US" i="1" dirty="0"/>
              <a:t>500 Internal Server Error: </a:t>
            </a:r>
            <a:r>
              <a:rPr lang="en-US" dirty="0"/>
              <a:t>This code indicates a generic error message, and it tells that an unexpected error occurred on the server and that the request cannot be fulfilled.</a:t>
            </a:r>
          </a:p>
        </p:txBody>
      </p:sp>
      <p:sp>
        <p:nvSpPr>
          <p:cNvPr id="4" name="Slide Number Placeholder 3"/>
          <p:cNvSpPr>
            <a:spLocks noGrp="1"/>
          </p:cNvSpPr>
          <p:nvPr>
            <p:ph type="sldNum" idx="12"/>
          </p:nvPr>
        </p:nvSpPr>
        <p:spPr/>
        <p:txBody>
          <a:bodyPr/>
          <a:lstStyle/>
          <a:p>
            <a:fld id="{00000000-1234-1234-1234-123412341234}" type="slidenum">
              <a:rPr lang="en-US" smtClean="0"/>
              <a:pPr/>
              <a:t>13</a:t>
            </a:fld>
            <a:endParaRPr lang="en-US" dirty="0"/>
          </a:p>
        </p:txBody>
      </p:sp>
    </p:spTree>
    <p:extLst>
      <p:ext uri="{BB962C8B-B14F-4D97-AF65-F5344CB8AC3E}">
        <p14:creationId xmlns:p14="http://schemas.microsoft.com/office/powerpoint/2010/main" val="3927224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Spring </a:t>
            </a:r>
            <a:r>
              <a:rPr lang="en-US" dirty="0" smtClean="0"/>
              <a:t>Boot</a:t>
            </a:r>
            <a:endParaRPr lang="en-US" dirty="0"/>
          </a:p>
        </p:txBody>
      </p:sp>
      <p:sp>
        <p:nvSpPr>
          <p:cNvPr id="3" name="Text Placeholder 2"/>
          <p:cNvSpPr>
            <a:spLocks noGrp="1"/>
          </p:cNvSpPr>
          <p:nvPr>
            <p:ph type="body" idx="1"/>
          </p:nvPr>
        </p:nvSpPr>
        <p:spPr/>
        <p:txBody>
          <a:bodyPr>
            <a:normAutofit lnSpcReduction="10000"/>
          </a:bodyPr>
          <a:lstStyle/>
          <a:p>
            <a:r>
              <a:rPr lang="en-US" dirty="0"/>
              <a:t>Spring Boot makes it easy to create stand-alone, production-grade Spring based Applications that </a:t>
            </a:r>
            <a:r>
              <a:rPr lang="en-US" dirty="0" smtClean="0"/>
              <a:t>developers </a:t>
            </a:r>
            <a:r>
              <a:rPr lang="en-US" dirty="0"/>
              <a:t>can "just run</a:t>
            </a:r>
            <a:r>
              <a:rPr lang="en-US" dirty="0" smtClean="0"/>
              <a:t>".</a:t>
            </a:r>
          </a:p>
          <a:p>
            <a:r>
              <a:rPr lang="en-US" dirty="0" smtClean="0"/>
              <a:t>Spring Boot Features</a:t>
            </a:r>
            <a:endParaRPr lang="en-US" dirty="0"/>
          </a:p>
          <a:p>
            <a:pPr lvl="1"/>
            <a:r>
              <a:rPr lang="en-US" dirty="0"/>
              <a:t>Create stand-alone Spring applications</a:t>
            </a:r>
          </a:p>
          <a:p>
            <a:pPr lvl="1"/>
            <a:r>
              <a:rPr lang="en-US" dirty="0"/>
              <a:t>Embed Tomcat, Jetty or Undertow directly (no need to deploy WAR files)</a:t>
            </a:r>
          </a:p>
          <a:p>
            <a:pPr lvl="1"/>
            <a:r>
              <a:rPr lang="en-US" dirty="0"/>
              <a:t>Provide opinionated 'starter' dependencies to simplify your build configuration</a:t>
            </a:r>
          </a:p>
          <a:p>
            <a:pPr lvl="1"/>
            <a:r>
              <a:rPr lang="en-US" dirty="0"/>
              <a:t>Automatically configure Spring and 3rd party libraries whenever possible</a:t>
            </a:r>
          </a:p>
          <a:p>
            <a:pPr lvl="1"/>
            <a:r>
              <a:rPr lang="en-US" dirty="0"/>
              <a:t>Provide production-ready features such as metrics, health checks, and externalized configuration</a:t>
            </a:r>
          </a:p>
          <a:p>
            <a:pPr lvl="1"/>
            <a:r>
              <a:rPr lang="en-US" dirty="0"/>
              <a:t>Absolutely no code generation and no requirement for XML </a:t>
            </a:r>
            <a:r>
              <a:rPr lang="en-US" dirty="0" smtClean="0"/>
              <a:t>configuration</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14</a:t>
            </a:fld>
            <a:endParaRPr lang="en-US" dirty="0"/>
          </a:p>
        </p:txBody>
      </p:sp>
    </p:spTree>
    <p:extLst>
      <p:ext uri="{BB962C8B-B14F-4D97-AF65-F5344CB8AC3E}">
        <p14:creationId xmlns:p14="http://schemas.microsoft.com/office/powerpoint/2010/main" val="1618907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Spring Boot for RESTful APIs?</a:t>
            </a:r>
          </a:p>
        </p:txBody>
      </p:sp>
      <p:sp>
        <p:nvSpPr>
          <p:cNvPr id="3" name="Text Placeholder 2"/>
          <p:cNvSpPr>
            <a:spLocks noGrp="1"/>
          </p:cNvSpPr>
          <p:nvPr>
            <p:ph type="body" idx="1"/>
          </p:nvPr>
        </p:nvSpPr>
        <p:spPr/>
        <p:txBody>
          <a:bodyPr/>
          <a:lstStyle/>
          <a:p>
            <a:r>
              <a:rPr lang="en-US" dirty="0"/>
              <a:t>Simplified </a:t>
            </a:r>
            <a:r>
              <a:rPr lang="en-US" dirty="0" smtClean="0"/>
              <a:t>development</a:t>
            </a:r>
            <a:r>
              <a:rPr lang="en-US" dirty="0"/>
              <a:t>: Auto-configuration and starter dependencies  </a:t>
            </a:r>
          </a:p>
          <a:p>
            <a:r>
              <a:rPr lang="en-US" dirty="0"/>
              <a:t>Embedded </a:t>
            </a:r>
            <a:r>
              <a:rPr lang="en-US" dirty="0" smtClean="0"/>
              <a:t>servers</a:t>
            </a:r>
            <a:r>
              <a:rPr lang="en-US" dirty="0"/>
              <a:t>: No need for external servlet containers</a:t>
            </a:r>
          </a:p>
          <a:p>
            <a:r>
              <a:rPr lang="en-US" dirty="0" smtClean="0"/>
              <a:t>Production-ready features</a:t>
            </a:r>
            <a:r>
              <a:rPr lang="en-US" dirty="0"/>
              <a:t>: Health checks, metrics, and more  </a:t>
            </a:r>
          </a:p>
          <a:p>
            <a:r>
              <a:rPr lang="en-US" dirty="0" err="1"/>
              <a:t>Microservices</a:t>
            </a:r>
            <a:r>
              <a:rPr lang="en-US" dirty="0"/>
              <a:t> </a:t>
            </a:r>
            <a:r>
              <a:rPr lang="en-US" dirty="0" smtClean="0"/>
              <a:t>support</a:t>
            </a:r>
            <a:r>
              <a:rPr lang="en-US" dirty="0"/>
              <a:t>: Ideal for building distributed systems </a:t>
            </a:r>
          </a:p>
        </p:txBody>
      </p:sp>
      <p:sp>
        <p:nvSpPr>
          <p:cNvPr id="4" name="Slide Number Placeholder 3"/>
          <p:cNvSpPr>
            <a:spLocks noGrp="1"/>
          </p:cNvSpPr>
          <p:nvPr>
            <p:ph type="sldNum" idx="12"/>
          </p:nvPr>
        </p:nvSpPr>
        <p:spPr/>
        <p:txBody>
          <a:bodyPr/>
          <a:lstStyle/>
          <a:p>
            <a:fld id="{00000000-1234-1234-1234-123412341234}" type="slidenum">
              <a:rPr lang="en-US" smtClean="0"/>
              <a:pPr/>
              <a:t>15</a:t>
            </a:fld>
            <a:endParaRPr lang="en-US" dirty="0"/>
          </a:p>
        </p:txBody>
      </p:sp>
    </p:spTree>
    <p:extLst>
      <p:ext uri="{BB962C8B-B14F-4D97-AF65-F5344CB8AC3E}">
        <p14:creationId xmlns:p14="http://schemas.microsoft.com/office/powerpoint/2010/main" val="3296525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a:t>
            </a:r>
            <a:r>
              <a:rPr lang="en-US" dirty="0" smtClean="0"/>
              <a:t>of Spring Boot for REST</a:t>
            </a:r>
            <a:endParaRPr lang="en-US" dirty="0"/>
          </a:p>
        </p:txBody>
      </p:sp>
      <p:sp>
        <p:nvSpPr>
          <p:cNvPr id="3" name="Text Placeholder 2"/>
          <p:cNvSpPr>
            <a:spLocks noGrp="1"/>
          </p:cNvSpPr>
          <p:nvPr>
            <p:ph type="body" idx="1"/>
          </p:nvPr>
        </p:nvSpPr>
        <p:spPr/>
        <p:txBody>
          <a:bodyPr/>
          <a:lstStyle/>
          <a:p>
            <a:r>
              <a:rPr lang="en-US" dirty="0"/>
              <a:t>Rapid Development: Quickly build and deploy APIs  </a:t>
            </a:r>
          </a:p>
          <a:p>
            <a:r>
              <a:rPr lang="en-US" dirty="0"/>
              <a:t>Improved Productivity: Focus on business logic, not infrastructure  </a:t>
            </a:r>
          </a:p>
          <a:p>
            <a:r>
              <a:rPr lang="en-US" dirty="0"/>
              <a:t>Enhanced Maintainability: Clean and organized codebase</a:t>
            </a:r>
          </a:p>
          <a:p>
            <a:r>
              <a:rPr lang="en-US" dirty="0"/>
              <a:t>Scalability and Reliability: Robust framework for production use</a:t>
            </a:r>
          </a:p>
        </p:txBody>
      </p:sp>
      <p:sp>
        <p:nvSpPr>
          <p:cNvPr id="4" name="Slide Number Placeholder 3"/>
          <p:cNvSpPr>
            <a:spLocks noGrp="1"/>
          </p:cNvSpPr>
          <p:nvPr>
            <p:ph type="sldNum" idx="12"/>
          </p:nvPr>
        </p:nvSpPr>
        <p:spPr/>
        <p:txBody>
          <a:bodyPr/>
          <a:lstStyle/>
          <a:p>
            <a:fld id="{00000000-1234-1234-1234-123412341234}" type="slidenum">
              <a:rPr lang="en-US" smtClean="0"/>
              <a:pPr/>
              <a:t>16</a:t>
            </a:fld>
            <a:endParaRPr lang="en-US" dirty="0"/>
          </a:p>
        </p:txBody>
      </p:sp>
    </p:spTree>
    <p:extLst>
      <p:ext uri="{BB962C8B-B14F-4D97-AF65-F5344CB8AC3E}">
        <p14:creationId xmlns:p14="http://schemas.microsoft.com/office/powerpoint/2010/main" val="241324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vs. Other Frameworks</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idx="12"/>
          </p:nvPr>
        </p:nvSpPr>
        <p:spPr/>
        <p:txBody>
          <a:bodyPr/>
          <a:lstStyle/>
          <a:p>
            <a:fld id="{00000000-1234-1234-1234-123412341234}" type="slidenum">
              <a:rPr lang="en-US" smtClean="0"/>
              <a:pPr/>
              <a:t>17</a:t>
            </a:fld>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508604999"/>
              </p:ext>
            </p:extLst>
          </p:nvPr>
        </p:nvGraphicFramePr>
        <p:xfrm>
          <a:off x="133563" y="1746606"/>
          <a:ext cx="11938571" cy="4799232"/>
        </p:xfrm>
        <a:graphic>
          <a:graphicData uri="http://schemas.openxmlformats.org/drawingml/2006/table">
            <a:tbl>
              <a:tblPr>
                <a:tableStyleId>{5C22544A-7EE6-4342-B048-85BDC9FD1C3A}</a:tableStyleId>
              </a:tblPr>
              <a:tblGrid>
                <a:gridCol w="2569880">
                  <a:extLst>
                    <a:ext uri="{9D8B030D-6E8A-4147-A177-3AD203B41FA5}">
                      <a16:colId xmlns:a16="http://schemas.microsoft.com/office/drawing/2014/main" val="4050019736"/>
                    </a:ext>
                  </a:extLst>
                </a:gridCol>
                <a:gridCol w="4280831">
                  <a:extLst>
                    <a:ext uri="{9D8B030D-6E8A-4147-A177-3AD203B41FA5}">
                      <a16:colId xmlns:a16="http://schemas.microsoft.com/office/drawing/2014/main" val="1663270809"/>
                    </a:ext>
                  </a:extLst>
                </a:gridCol>
                <a:gridCol w="5087860">
                  <a:extLst>
                    <a:ext uri="{9D8B030D-6E8A-4147-A177-3AD203B41FA5}">
                      <a16:colId xmlns:a16="http://schemas.microsoft.com/office/drawing/2014/main" val="639488387"/>
                    </a:ext>
                  </a:extLst>
                </a:gridCol>
              </a:tblGrid>
              <a:tr h="476379">
                <a:tc>
                  <a:txBody>
                    <a:bodyPr/>
                    <a:lstStyle/>
                    <a:p>
                      <a:pPr algn="l" fontAlgn="b"/>
                      <a:r>
                        <a:rPr lang="en-US" sz="2400" b="1" u="none" strike="noStrike" dirty="0">
                          <a:effectLst/>
                          <a:latin typeface="+mn-lt"/>
                          <a:ea typeface="Calibri Light" panose="020F0302020204030204" pitchFamily="34" charset="0"/>
                          <a:cs typeface="Calibri Light" panose="020F0302020204030204" pitchFamily="34" charset="0"/>
                        </a:rPr>
                        <a:t>Feature</a:t>
                      </a:r>
                      <a:endParaRPr lang="en-US" sz="2400" b="1"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b="1" u="none" strike="noStrike" dirty="0">
                          <a:effectLst/>
                          <a:latin typeface="+mn-lt"/>
                          <a:ea typeface="Calibri Light" panose="020F0302020204030204" pitchFamily="34" charset="0"/>
                          <a:cs typeface="Calibri Light" panose="020F0302020204030204" pitchFamily="34" charset="0"/>
                        </a:rPr>
                        <a:t>Spring Boot</a:t>
                      </a:r>
                      <a:endParaRPr lang="en-US" sz="2400" b="1"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b="1" u="none" strike="noStrike" dirty="0">
                          <a:effectLst/>
                          <a:latin typeface="+mn-lt"/>
                          <a:ea typeface="Calibri Light" panose="020F0302020204030204" pitchFamily="34" charset="0"/>
                          <a:cs typeface="Calibri Light" panose="020F0302020204030204" pitchFamily="34" charset="0"/>
                        </a:rPr>
                        <a:t>Other Frameworks (e.g., Jersey, </a:t>
                      </a:r>
                      <a:r>
                        <a:rPr lang="en-US" sz="2400" b="1" u="none" strike="noStrike" dirty="0" err="1">
                          <a:effectLst/>
                          <a:latin typeface="+mn-lt"/>
                          <a:ea typeface="Calibri Light" panose="020F0302020204030204" pitchFamily="34" charset="0"/>
                          <a:cs typeface="Calibri Light" panose="020F0302020204030204" pitchFamily="34" charset="0"/>
                        </a:rPr>
                        <a:t>RESTEasy</a:t>
                      </a:r>
                      <a:r>
                        <a:rPr lang="en-US" sz="2400" b="1" u="none" strike="noStrike" dirty="0">
                          <a:effectLst/>
                          <a:latin typeface="+mn-lt"/>
                          <a:ea typeface="Calibri Light" panose="020F0302020204030204" pitchFamily="34" charset="0"/>
                          <a:cs typeface="Calibri Light" panose="020F0302020204030204" pitchFamily="34" charset="0"/>
                        </a:rPr>
                        <a:t>)</a:t>
                      </a:r>
                      <a:endParaRPr lang="en-US" sz="2400" b="1"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2541020302"/>
                  </a:ext>
                </a:extLst>
              </a:tr>
              <a:tr h="916113">
                <a:tc>
                  <a:txBody>
                    <a:bodyPr/>
                    <a:lstStyle/>
                    <a:p>
                      <a:pPr algn="l" fontAlgn="b"/>
                      <a:r>
                        <a:rPr lang="en-US" sz="2400" b="0" i="1" u="none" strike="noStrike" dirty="0">
                          <a:effectLst/>
                          <a:latin typeface="+mn-lt"/>
                          <a:ea typeface="Calibri Light" panose="020F0302020204030204" pitchFamily="34" charset="0"/>
                          <a:cs typeface="Calibri Light" panose="020F0302020204030204" pitchFamily="34" charset="0"/>
                        </a:rPr>
                        <a:t>Setup</a:t>
                      </a:r>
                      <a:endParaRPr lang="en-US" sz="2400" b="0" i="1"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u="none" strike="noStrike" dirty="0">
                          <a:effectLst/>
                          <a:latin typeface="+mn-lt"/>
                          <a:ea typeface="Calibri Light" panose="020F0302020204030204" pitchFamily="34" charset="0"/>
                          <a:cs typeface="Calibri Light" panose="020F0302020204030204" pitchFamily="34" charset="0"/>
                        </a:rPr>
                        <a:t>Minimal configuration, auto-configuration</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u="none" strike="noStrike" dirty="0">
                          <a:effectLst/>
                          <a:latin typeface="+mn-lt"/>
                          <a:ea typeface="Calibri Light" panose="020F0302020204030204" pitchFamily="34" charset="0"/>
                          <a:cs typeface="Calibri Light" panose="020F0302020204030204" pitchFamily="34" charset="0"/>
                        </a:rPr>
                        <a:t>More manual configuration required</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3323842716"/>
                  </a:ext>
                </a:extLst>
              </a:tr>
              <a:tr h="696246">
                <a:tc>
                  <a:txBody>
                    <a:bodyPr/>
                    <a:lstStyle/>
                    <a:p>
                      <a:pPr algn="l" fontAlgn="b"/>
                      <a:r>
                        <a:rPr lang="en-US" sz="2400" b="0" i="1" u="none" strike="noStrike" dirty="0">
                          <a:effectLst/>
                          <a:latin typeface="+mn-lt"/>
                          <a:ea typeface="Calibri Light" panose="020F0302020204030204" pitchFamily="34" charset="0"/>
                          <a:cs typeface="Calibri Light" panose="020F0302020204030204" pitchFamily="34" charset="0"/>
                        </a:rPr>
                        <a:t>Embedded Server</a:t>
                      </a:r>
                      <a:endParaRPr lang="en-US" sz="2400" b="0" i="1"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u="none" strike="noStrike" dirty="0">
                          <a:effectLst/>
                          <a:latin typeface="+mn-lt"/>
                          <a:ea typeface="Calibri Light" panose="020F0302020204030204" pitchFamily="34" charset="0"/>
                          <a:cs typeface="Calibri Light" panose="020F0302020204030204" pitchFamily="34" charset="0"/>
                        </a:rPr>
                        <a:t>Included (Tomcat, Jetty, etc.)</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u="none" strike="noStrike" dirty="0">
                          <a:effectLst/>
                          <a:latin typeface="+mn-lt"/>
                          <a:ea typeface="Calibri Light" panose="020F0302020204030204" pitchFamily="34" charset="0"/>
                          <a:cs typeface="Calibri Light" panose="020F0302020204030204" pitchFamily="34" charset="0"/>
                        </a:rPr>
                        <a:t>Requires separate setup</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1272732614"/>
                  </a:ext>
                </a:extLst>
              </a:tr>
              <a:tr h="916113">
                <a:tc>
                  <a:txBody>
                    <a:bodyPr/>
                    <a:lstStyle/>
                    <a:p>
                      <a:pPr algn="l" fontAlgn="b"/>
                      <a:r>
                        <a:rPr lang="en-US" sz="2400" b="0" i="1" u="none" strike="noStrike" dirty="0">
                          <a:effectLst/>
                          <a:latin typeface="+mn-lt"/>
                          <a:ea typeface="Calibri Light" panose="020F0302020204030204" pitchFamily="34" charset="0"/>
                          <a:cs typeface="Calibri Light" panose="020F0302020204030204" pitchFamily="34" charset="0"/>
                        </a:rPr>
                        <a:t>Dependency Management</a:t>
                      </a:r>
                      <a:endParaRPr lang="en-US" sz="2400" b="0" i="1"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u="none" strike="noStrike" dirty="0">
                          <a:effectLst/>
                          <a:latin typeface="+mn-lt"/>
                          <a:ea typeface="Calibri Light" panose="020F0302020204030204" pitchFamily="34" charset="0"/>
                          <a:cs typeface="Calibri Light" panose="020F0302020204030204" pitchFamily="34" charset="0"/>
                        </a:rPr>
                        <a:t>Starter dependencies simplify inclusion</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u="none" strike="noStrike" dirty="0">
                          <a:effectLst/>
                          <a:latin typeface="+mn-lt"/>
                          <a:ea typeface="Calibri Light" panose="020F0302020204030204" pitchFamily="34" charset="0"/>
                          <a:cs typeface="Calibri Light" panose="020F0302020204030204" pitchFamily="34" charset="0"/>
                        </a:rPr>
                        <a:t>Manual dependency management</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184057417"/>
                  </a:ext>
                </a:extLst>
              </a:tr>
              <a:tr h="696246">
                <a:tc>
                  <a:txBody>
                    <a:bodyPr/>
                    <a:lstStyle/>
                    <a:p>
                      <a:pPr algn="l" fontAlgn="b"/>
                      <a:r>
                        <a:rPr lang="en-US" sz="2400" b="0" i="1" u="none" strike="noStrike" dirty="0" err="1">
                          <a:effectLst/>
                          <a:latin typeface="+mn-lt"/>
                          <a:ea typeface="Calibri Light" panose="020F0302020204030204" pitchFamily="34" charset="0"/>
                          <a:cs typeface="Calibri Light" panose="020F0302020204030204" pitchFamily="34" charset="0"/>
                        </a:rPr>
                        <a:t>Microservices</a:t>
                      </a:r>
                      <a:endParaRPr lang="en-US" sz="2400" b="0" i="1"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u="none" strike="noStrike" dirty="0">
                          <a:effectLst/>
                          <a:latin typeface="+mn-lt"/>
                          <a:ea typeface="Calibri Light" panose="020F0302020204030204" pitchFamily="34" charset="0"/>
                          <a:cs typeface="Calibri Light" panose="020F0302020204030204" pitchFamily="34" charset="0"/>
                        </a:rPr>
                        <a:t>Excellent support with Spring Cloud</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u="none" strike="noStrike" dirty="0">
                          <a:effectLst/>
                          <a:latin typeface="+mn-lt"/>
                          <a:ea typeface="Calibri Light" panose="020F0302020204030204" pitchFamily="34" charset="0"/>
                          <a:cs typeface="Calibri Light" panose="020F0302020204030204" pitchFamily="34" charset="0"/>
                        </a:rPr>
                        <a:t>May require additional libraries</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2301212124"/>
                  </a:ext>
                </a:extLst>
              </a:tr>
              <a:tr h="696246">
                <a:tc>
                  <a:txBody>
                    <a:bodyPr/>
                    <a:lstStyle/>
                    <a:p>
                      <a:pPr algn="l" fontAlgn="b"/>
                      <a:r>
                        <a:rPr lang="en-US" sz="2400" b="0" i="1" u="none" strike="noStrike" dirty="0">
                          <a:effectLst/>
                          <a:latin typeface="+mn-lt"/>
                          <a:ea typeface="Calibri Light" panose="020F0302020204030204" pitchFamily="34" charset="0"/>
                          <a:cs typeface="Calibri Light" panose="020F0302020204030204" pitchFamily="34" charset="0"/>
                        </a:rPr>
                        <a:t>Learning Curve</a:t>
                      </a:r>
                      <a:endParaRPr lang="en-US" sz="2400" b="0" i="1"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b"/>
                      <a:r>
                        <a:rPr lang="en-US" sz="2400" u="none" strike="noStrike">
                          <a:effectLst/>
                          <a:latin typeface="+mn-lt"/>
                          <a:ea typeface="Calibri Light" panose="020F0302020204030204" pitchFamily="34" charset="0"/>
                          <a:cs typeface="Calibri Light" panose="020F0302020204030204" pitchFamily="34" charset="0"/>
                        </a:rPr>
                        <a:t>Relatively easy to learn and use</a:t>
                      </a:r>
                      <a:endParaRPr lang="en-US" sz="2400" b="0" i="0" u="none" strike="noStrike">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tc>
                  <a:txBody>
                    <a:bodyPr/>
                    <a:lstStyle/>
                    <a:p>
                      <a:pPr algn="l" fontAlgn="ctr"/>
                      <a:r>
                        <a:rPr lang="en-US" sz="2400" u="none" strike="noStrike" dirty="0">
                          <a:effectLst/>
                          <a:latin typeface="+mn-lt"/>
                          <a:ea typeface="Calibri Light" panose="020F0302020204030204" pitchFamily="34" charset="0"/>
                          <a:cs typeface="Calibri Light" panose="020F0302020204030204" pitchFamily="34" charset="0"/>
                        </a:rPr>
                        <a:t>Can be steeper for beginners</a:t>
                      </a:r>
                      <a:endParaRPr lang="en-US" sz="2400" b="0" i="0" u="none" strike="noStrike" dirty="0">
                        <a:solidFill>
                          <a:srgbClr val="000000"/>
                        </a:solidFill>
                        <a:effectLst/>
                        <a:latin typeface="+mn-lt"/>
                        <a:ea typeface="Calibri Light" panose="020F0302020204030204" pitchFamily="34" charset="0"/>
                        <a:cs typeface="Calibri Light" panose="020F0302020204030204" pitchFamily="34" charset="0"/>
                      </a:endParaRPr>
                    </a:p>
                  </a:txBody>
                  <a:tcPr marL="0" marR="0" marT="12700" marB="12700">
                    <a:solidFill>
                      <a:schemeClr val="accent2">
                        <a:lumMod val="20000"/>
                        <a:lumOff val="80000"/>
                      </a:schemeClr>
                    </a:solidFill>
                  </a:tcPr>
                </a:tc>
                <a:extLst>
                  <a:ext uri="{0D108BD9-81ED-4DB2-BD59-A6C34878D82A}">
                    <a16:rowId xmlns:a16="http://schemas.microsoft.com/office/drawing/2014/main" val="4038528979"/>
                  </a:ext>
                </a:extLst>
              </a:tr>
            </a:tbl>
          </a:graphicData>
        </a:graphic>
      </p:graphicFrame>
    </p:spTree>
    <p:extLst>
      <p:ext uri="{BB962C8B-B14F-4D97-AF65-F5344CB8AC3E}">
        <p14:creationId xmlns:p14="http://schemas.microsoft.com/office/powerpoint/2010/main" val="2092694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Boot </a:t>
            </a:r>
            <a:r>
              <a:rPr lang="en-US" dirty="0"/>
              <a:t>RESTful</a:t>
            </a:r>
            <a:r>
              <a:rPr lang="en-US" dirty="0" smtClean="0"/>
              <a:t> Annotation (1)</a:t>
            </a:r>
            <a:endParaRPr lang="en-US" dirty="0"/>
          </a:p>
        </p:txBody>
      </p:sp>
      <p:sp>
        <p:nvSpPr>
          <p:cNvPr id="3" name="Text Placeholder 2"/>
          <p:cNvSpPr>
            <a:spLocks noGrp="1"/>
          </p:cNvSpPr>
          <p:nvPr>
            <p:ph type="body" idx="1"/>
          </p:nvPr>
        </p:nvSpPr>
        <p:spPr>
          <a:xfrm>
            <a:off x="0" y="1627444"/>
            <a:ext cx="12192000" cy="5102129"/>
          </a:xfrm>
        </p:spPr>
        <p:txBody>
          <a:bodyPr>
            <a:normAutofit/>
          </a:bodyPr>
          <a:lstStyle/>
          <a:p>
            <a:r>
              <a:rPr lang="en-US" i="1" dirty="0"/>
              <a:t>@</a:t>
            </a:r>
            <a:r>
              <a:rPr lang="en-US" i="1" dirty="0" err="1"/>
              <a:t>RestController</a:t>
            </a:r>
            <a:r>
              <a:rPr lang="en-US" i="1" dirty="0"/>
              <a:t> </a:t>
            </a:r>
            <a:r>
              <a:rPr lang="en-US" dirty="0"/>
              <a:t>- This annotation marks a class as a REST controller, indicating that it handles incoming HTTP requests and sends responses. It combines </a:t>
            </a:r>
            <a:r>
              <a:rPr lang="en-US" i="1" dirty="0"/>
              <a:t>@Controller</a:t>
            </a:r>
            <a:r>
              <a:rPr lang="en-US" dirty="0"/>
              <a:t> and </a:t>
            </a:r>
            <a:r>
              <a:rPr lang="en-US" i="1" dirty="0"/>
              <a:t>@</a:t>
            </a:r>
            <a:r>
              <a:rPr lang="en-US" i="1" dirty="0" err="1"/>
              <a:t>ResponseBody</a:t>
            </a:r>
            <a:r>
              <a:rPr lang="en-US" dirty="0"/>
              <a:t>, meaning the controller's methods will directly return data that's serialized into JSON or XML (usually JSON by default</a:t>
            </a:r>
            <a:r>
              <a:rPr lang="en-US" dirty="0" smtClean="0"/>
              <a:t>).</a:t>
            </a:r>
          </a:p>
          <a:p>
            <a:r>
              <a:rPr lang="en-US" i="1" dirty="0"/>
              <a:t>@</a:t>
            </a:r>
            <a:r>
              <a:rPr lang="en-US" i="1" dirty="0" err="1"/>
              <a:t>GetMapping</a:t>
            </a:r>
            <a:r>
              <a:rPr lang="en-US" i="1" dirty="0"/>
              <a:t>, @</a:t>
            </a:r>
            <a:r>
              <a:rPr lang="en-US" i="1" dirty="0" err="1"/>
              <a:t>PostMapping</a:t>
            </a:r>
            <a:r>
              <a:rPr lang="en-US" i="1" dirty="0"/>
              <a:t>, @</a:t>
            </a:r>
            <a:r>
              <a:rPr lang="en-US" i="1" dirty="0" err="1"/>
              <a:t>PutMapping</a:t>
            </a:r>
            <a:r>
              <a:rPr lang="en-US" i="1" dirty="0"/>
              <a:t>, @</a:t>
            </a:r>
            <a:r>
              <a:rPr lang="en-US" i="1" dirty="0" err="1"/>
              <a:t>DeleteMapping</a:t>
            </a:r>
            <a:r>
              <a:rPr lang="en-US" i="1" dirty="0"/>
              <a:t> </a:t>
            </a:r>
            <a:r>
              <a:rPr lang="en-US" dirty="0"/>
              <a:t>- Shorthand annotations for @</a:t>
            </a:r>
            <a:r>
              <a:rPr lang="en-US" dirty="0" err="1"/>
              <a:t>RequestMapping</a:t>
            </a:r>
            <a:r>
              <a:rPr lang="en-US" dirty="0"/>
              <a:t> to specify the HTTP method directly. These simplify the code by clearly indicating which HTTP method each endpoint handles.</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18</a:t>
            </a:fld>
            <a:endParaRPr lang="en-US" dirty="0"/>
          </a:p>
        </p:txBody>
      </p:sp>
    </p:spTree>
    <p:extLst>
      <p:ext uri="{BB962C8B-B14F-4D97-AF65-F5344CB8AC3E}">
        <p14:creationId xmlns:p14="http://schemas.microsoft.com/office/powerpoint/2010/main" val="21584279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Boot </a:t>
            </a:r>
            <a:r>
              <a:rPr lang="en-US" dirty="0"/>
              <a:t>RESTful</a:t>
            </a:r>
            <a:r>
              <a:rPr lang="en-US" dirty="0" smtClean="0"/>
              <a:t> Annotation (2)</a:t>
            </a:r>
            <a:endParaRPr lang="en-US" dirty="0"/>
          </a:p>
        </p:txBody>
      </p:sp>
      <p:sp>
        <p:nvSpPr>
          <p:cNvPr id="3" name="Text Placeholder 2"/>
          <p:cNvSpPr>
            <a:spLocks noGrp="1"/>
          </p:cNvSpPr>
          <p:nvPr>
            <p:ph type="body" idx="1"/>
          </p:nvPr>
        </p:nvSpPr>
        <p:spPr/>
        <p:txBody>
          <a:bodyPr>
            <a:normAutofit/>
          </a:bodyPr>
          <a:lstStyle/>
          <a:p>
            <a:r>
              <a:rPr lang="en-US" i="1" dirty="0"/>
              <a:t>@</a:t>
            </a:r>
            <a:r>
              <a:rPr lang="en-US" i="1" dirty="0" err="1"/>
              <a:t>PathVariable</a:t>
            </a:r>
            <a:r>
              <a:rPr lang="en-US" i="1" dirty="0"/>
              <a:t> - </a:t>
            </a:r>
            <a:r>
              <a:rPr lang="en-US" dirty="0"/>
              <a:t>Extracts values from URI segments (parts of the URL) and binds them to method parameters. It allows to access dynamic parts of the URL</a:t>
            </a:r>
            <a:r>
              <a:rPr lang="en-US" dirty="0" smtClean="0"/>
              <a:t>.</a:t>
            </a:r>
            <a:endParaRPr lang="en-US" dirty="0"/>
          </a:p>
          <a:p>
            <a:r>
              <a:rPr lang="en-US" i="1" dirty="0"/>
              <a:t>@</a:t>
            </a:r>
            <a:r>
              <a:rPr lang="en-US" i="1" dirty="0" err="1"/>
              <a:t>RequestBody</a:t>
            </a:r>
            <a:r>
              <a:rPr lang="en-US" i="1" dirty="0"/>
              <a:t> - </a:t>
            </a:r>
            <a:r>
              <a:rPr lang="en-US" dirty="0"/>
              <a:t>Binds the body of the HTTP request to a Java object.</a:t>
            </a:r>
          </a:p>
          <a:p>
            <a:r>
              <a:rPr lang="en-US" dirty="0"/>
              <a:t>It automatically </a:t>
            </a:r>
            <a:r>
              <a:rPr lang="en-US" dirty="0" err="1"/>
              <a:t>deserializes</a:t>
            </a:r>
            <a:r>
              <a:rPr lang="en-US" dirty="0"/>
              <a:t> the request body (usually JSON) into an instance of the specified class</a:t>
            </a:r>
            <a:r>
              <a:rPr lang="en-US" dirty="0" smtClean="0"/>
              <a:t>.</a:t>
            </a:r>
          </a:p>
          <a:p>
            <a:r>
              <a:rPr lang="en-US" i="1" dirty="0"/>
              <a:t>@</a:t>
            </a:r>
            <a:r>
              <a:rPr lang="en-US" i="1" dirty="0" err="1"/>
              <a:t>ResponseBody</a:t>
            </a:r>
            <a:r>
              <a:rPr lang="en-US" i="1" dirty="0"/>
              <a:t> - </a:t>
            </a:r>
            <a:r>
              <a:rPr lang="en-US" dirty="0"/>
              <a:t>Marks a method's return value to be used as the response body. It serializes the returned object (usually into JSON) and sends it back in the HTTP response. This is automatically included in @</a:t>
            </a:r>
            <a:r>
              <a:rPr lang="en-US" dirty="0" err="1"/>
              <a:t>RestController</a:t>
            </a:r>
            <a:r>
              <a:rPr lang="en-US" dirty="0"/>
              <a:t>.</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19</a:t>
            </a:fld>
            <a:endParaRPr lang="en-US" dirty="0"/>
          </a:p>
        </p:txBody>
      </p:sp>
    </p:spTree>
    <p:extLst>
      <p:ext uri="{BB962C8B-B14F-4D97-AF65-F5344CB8AC3E}">
        <p14:creationId xmlns:p14="http://schemas.microsoft.com/office/powerpoint/2010/main" val="3323309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Text Placeholder 2"/>
          <p:cNvSpPr>
            <a:spLocks noGrp="1"/>
          </p:cNvSpPr>
          <p:nvPr>
            <p:ph type="body" idx="1"/>
          </p:nvPr>
        </p:nvSpPr>
        <p:spPr/>
        <p:txBody>
          <a:bodyPr>
            <a:normAutofit/>
          </a:bodyPr>
          <a:lstStyle/>
          <a:p>
            <a:r>
              <a:rPr lang="en-US" dirty="0"/>
              <a:t>Understand REST Principles</a:t>
            </a:r>
          </a:p>
          <a:p>
            <a:r>
              <a:rPr lang="en-US" dirty="0"/>
              <a:t>Master HTTP </a:t>
            </a:r>
            <a:r>
              <a:rPr lang="en-US" dirty="0" smtClean="0"/>
              <a:t>Methods</a:t>
            </a:r>
          </a:p>
          <a:p>
            <a:r>
              <a:rPr lang="en-US" dirty="0" smtClean="0"/>
              <a:t>Spring </a:t>
            </a:r>
            <a:r>
              <a:rPr lang="en-US" dirty="0"/>
              <a:t>Boot for REST </a:t>
            </a:r>
            <a:endParaRPr lang="en-US" dirty="0" smtClean="0"/>
          </a:p>
          <a:p>
            <a:r>
              <a:rPr lang="en-US" dirty="0"/>
              <a:t>Spring Boot RESTful </a:t>
            </a:r>
            <a:r>
              <a:rPr lang="en-US" dirty="0" smtClean="0"/>
              <a:t>Annotation</a:t>
            </a:r>
          </a:p>
          <a:p>
            <a:r>
              <a:rPr lang="en-US" sz="2600" dirty="0" smtClean="0"/>
              <a:t>Demonstration 3-Layer Architecture with Spring REST</a:t>
            </a:r>
            <a:endParaRPr lang="en-US" sz="2600"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a:t>
            </a:fld>
            <a:endParaRPr lang="en-US" dirty="0"/>
          </a:p>
        </p:txBody>
      </p:sp>
    </p:spTree>
    <p:extLst>
      <p:ext uri="{BB962C8B-B14F-4D97-AF65-F5344CB8AC3E}">
        <p14:creationId xmlns:p14="http://schemas.microsoft.com/office/powerpoint/2010/main" val="16399870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Boot </a:t>
            </a:r>
            <a:r>
              <a:rPr lang="en-US" dirty="0"/>
              <a:t>RESTful</a:t>
            </a:r>
            <a:r>
              <a:rPr lang="en-US" dirty="0" smtClean="0"/>
              <a:t> Annotation (3)</a:t>
            </a:r>
            <a:endParaRPr lang="en-US" dirty="0"/>
          </a:p>
        </p:txBody>
      </p:sp>
      <p:sp>
        <p:nvSpPr>
          <p:cNvPr id="3" name="Text Placeholder 2"/>
          <p:cNvSpPr>
            <a:spLocks noGrp="1"/>
          </p:cNvSpPr>
          <p:nvPr>
            <p:ph type="body" idx="1"/>
          </p:nvPr>
        </p:nvSpPr>
        <p:spPr/>
        <p:txBody>
          <a:bodyPr>
            <a:normAutofit/>
          </a:bodyPr>
          <a:lstStyle/>
          <a:p>
            <a:r>
              <a:rPr lang="en-US" i="1" dirty="0"/>
              <a:t>@</a:t>
            </a:r>
            <a:r>
              <a:rPr lang="en-US" i="1" dirty="0" err="1"/>
              <a:t>ResponseStatus</a:t>
            </a:r>
            <a:r>
              <a:rPr lang="en-US" i="1" dirty="0"/>
              <a:t> </a:t>
            </a:r>
            <a:r>
              <a:rPr lang="en-US" dirty="0"/>
              <a:t>- Sets the HTTP status code for a response. Can use it to indicate success (200 OK), creation (201 Created), or error conditions (404 Not Found, 500 Internal Server Error</a:t>
            </a:r>
            <a:r>
              <a:rPr lang="en-US" dirty="0" smtClean="0"/>
              <a:t>).</a:t>
            </a:r>
          </a:p>
          <a:p>
            <a:pPr lvl="1"/>
            <a:r>
              <a:rPr lang="en-US" dirty="0"/>
              <a:t>code: Specifies the HTTP status code (e.g., </a:t>
            </a:r>
            <a:r>
              <a:rPr lang="en-US" dirty="0" err="1"/>
              <a:t>HttpStatus.OK</a:t>
            </a:r>
            <a:r>
              <a:rPr lang="en-US" dirty="0"/>
              <a:t>, </a:t>
            </a:r>
            <a:r>
              <a:rPr lang="en-US" dirty="0" err="1"/>
              <a:t>HttpStatus.CREATED</a:t>
            </a:r>
            <a:r>
              <a:rPr lang="en-US" dirty="0"/>
              <a:t>).</a:t>
            </a:r>
          </a:p>
          <a:p>
            <a:pPr lvl="1"/>
            <a:r>
              <a:rPr lang="en-US" dirty="0"/>
              <a:t>reason: Specifies a custom reason phrase for the status code.</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20</a:t>
            </a:fld>
            <a:endParaRPr lang="en-US" dirty="0"/>
          </a:p>
        </p:txBody>
      </p:sp>
    </p:spTree>
    <p:extLst>
      <p:ext uri="{BB962C8B-B14F-4D97-AF65-F5344CB8AC3E}">
        <p14:creationId xmlns:p14="http://schemas.microsoft.com/office/powerpoint/2010/main" val="4298153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Spring Boot </a:t>
            </a:r>
            <a:r>
              <a:rPr lang="en-US" dirty="0"/>
              <a:t>RESTful</a:t>
            </a:r>
            <a:r>
              <a:rPr lang="en-US" dirty="0" smtClean="0"/>
              <a:t> Annotation (4)</a:t>
            </a:r>
            <a:endParaRPr lang="en-US" dirty="0"/>
          </a:p>
        </p:txBody>
      </p:sp>
      <p:sp>
        <p:nvSpPr>
          <p:cNvPr id="3" name="Text Placeholder 2"/>
          <p:cNvSpPr>
            <a:spLocks noGrp="1"/>
          </p:cNvSpPr>
          <p:nvPr>
            <p:ph type="body" idx="1"/>
          </p:nvPr>
        </p:nvSpPr>
        <p:spPr/>
        <p:txBody>
          <a:bodyPr>
            <a:normAutofit/>
          </a:bodyPr>
          <a:lstStyle/>
          <a:p>
            <a:r>
              <a:rPr lang="en-US" i="1" dirty="0"/>
              <a:t>@</a:t>
            </a:r>
            <a:r>
              <a:rPr lang="en-US" i="1" dirty="0" err="1" smtClean="0"/>
              <a:t>RequestParam</a:t>
            </a:r>
            <a:r>
              <a:rPr lang="en-US" dirty="0" smtClean="0"/>
              <a:t> - Extracts </a:t>
            </a:r>
            <a:r>
              <a:rPr lang="en-US" dirty="0"/>
              <a:t>values from query parameters and binds them to method parameters.</a:t>
            </a:r>
          </a:p>
          <a:p>
            <a:pPr lvl="1"/>
            <a:r>
              <a:rPr lang="en-US" dirty="0" smtClean="0"/>
              <a:t>value</a:t>
            </a:r>
            <a:r>
              <a:rPr lang="en-US" dirty="0"/>
              <a:t>: </a:t>
            </a:r>
            <a:r>
              <a:rPr lang="en-US" dirty="0" smtClean="0"/>
              <a:t>specifies </a:t>
            </a:r>
            <a:r>
              <a:rPr lang="en-US" dirty="0"/>
              <a:t>the name of the query parameter.</a:t>
            </a:r>
          </a:p>
          <a:p>
            <a:pPr lvl="1"/>
            <a:r>
              <a:rPr lang="en-US" dirty="0" smtClean="0"/>
              <a:t>required</a:t>
            </a:r>
            <a:r>
              <a:rPr lang="en-US" dirty="0"/>
              <a:t>: </a:t>
            </a:r>
            <a:r>
              <a:rPr lang="en-US" dirty="0" smtClean="0"/>
              <a:t>indicates </a:t>
            </a:r>
            <a:r>
              <a:rPr lang="en-US" dirty="0"/>
              <a:t>whether the parameter is required.</a:t>
            </a:r>
          </a:p>
          <a:p>
            <a:pPr lvl="1"/>
            <a:r>
              <a:rPr lang="en-US" dirty="0" err="1" smtClean="0"/>
              <a:t>defaultValue</a:t>
            </a:r>
            <a:r>
              <a:rPr lang="en-US" dirty="0"/>
              <a:t>: </a:t>
            </a:r>
            <a:r>
              <a:rPr lang="en-US" dirty="0" smtClean="0"/>
              <a:t>specifies </a:t>
            </a:r>
            <a:r>
              <a:rPr lang="en-US" dirty="0"/>
              <a:t>a default value if the parameter is not present</a:t>
            </a:r>
            <a:r>
              <a:rPr lang="en-US" dirty="0" smtClean="0"/>
              <a:t>.</a:t>
            </a:r>
            <a:endParaRPr lang="en-US" dirty="0"/>
          </a:p>
          <a:p>
            <a:r>
              <a:rPr lang="en-US" i="1" dirty="0"/>
              <a:t>@</a:t>
            </a:r>
            <a:r>
              <a:rPr lang="en-US" i="1" dirty="0" err="1" smtClean="0"/>
              <a:t>ExceptionHandler</a:t>
            </a:r>
            <a:r>
              <a:rPr lang="en-US" i="1" dirty="0" smtClean="0"/>
              <a:t> </a:t>
            </a:r>
            <a:r>
              <a:rPr lang="en-US" dirty="0" smtClean="0"/>
              <a:t>- Handles </a:t>
            </a:r>
            <a:r>
              <a:rPr lang="en-US" dirty="0"/>
              <a:t>exceptions thrown by controller methods</a:t>
            </a:r>
            <a:r>
              <a:rPr lang="en-US" dirty="0" smtClean="0"/>
              <a:t>.</a:t>
            </a:r>
            <a:endParaRPr lang="en-US" dirty="0"/>
          </a:p>
          <a:p>
            <a:r>
              <a:rPr lang="en-US" i="1" dirty="0"/>
              <a:t>@</a:t>
            </a:r>
            <a:r>
              <a:rPr lang="en-US" i="1" dirty="0" err="1" smtClean="0"/>
              <a:t>ControllerAdvice</a:t>
            </a:r>
            <a:r>
              <a:rPr lang="en-US" i="1" dirty="0" smtClean="0"/>
              <a:t> </a:t>
            </a:r>
            <a:r>
              <a:rPr lang="en-US" dirty="0" smtClean="0"/>
              <a:t>- Defines </a:t>
            </a:r>
            <a:r>
              <a:rPr lang="en-US" dirty="0"/>
              <a:t>a global exception handler that can handle exceptions from multiple controllers.</a:t>
            </a:r>
          </a:p>
        </p:txBody>
      </p:sp>
      <p:sp>
        <p:nvSpPr>
          <p:cNvPr id="4" name="Slide Number Placeholder 3"/>
          <p:cNvSpPr>
            <a:spLocks noGrp="1"/>
          </p:cNvSpPr>
          <p:nvPr>
            <p:ph type="sldNum" idx="12"/>
          </p:nvPr>
        </p:nvSpPr>
        <p:spPr/>
        <p:txBody>
          <a:bodyPr/>
          <a:lstStyle/>
          <a:p>
            <a:fld id="{00000000-1234-1234-1234-123412341234}" type="slidenum">
              <a:rPr lang="en-US" smtClean="0"/>
              <a:pPr/>
              <a:t>21</a:t>
            </a:fld>
            <a:endParaRPr lang="en-US" dirty="0"/>
          </a:p>
        </p:txBody>
      </p:sp>
    </p:spTree>
    <p:extLst>
      <p:ext uri="{BB962C8B-B14F-4D97-AF65-F5344CB8AC3E}">
        <p14:creationId xmlns:p14="http://schemas.microsoft.com/office/powerpoint/2010/main" val="3854828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RESTful Annotation (4)</a:t>
            </a:r>
          </a:p>
        </p:txBody>
      </p:sp>
      <p:sp>
        <p:nvSpPr>
          <p:cNvPr id="3" name="Text Placeholder 2"/>
          <p:cNvSpPr>
            <a:spLocks noGrp="1"/>
          </p:cNvSpPr>
          <p:nvPr>
            <p:ph type="body" idx="1"/>
          </p:nvPr>
        </p:nvSpPr>
        <p:spPr/>
        <p:txBody>
          <a:bodyPr>
            <a:normAutofit/>
          </a:bodyPr>
          <a:lstStyle/>
          <a:p>
            <a:r>
              <a:rPr lang="en-US" i="1" dirty="0"/>
              <a:t>@</a:t>
            </a:r>
            <a:r>
              <a:rPr lang="en-US" i="1" dirty="0" err="1"/>
              <a:t>RequestMapping</a:t>
            </a:r>
            <a:r>
              <a:rPr lang="en-US" i="1" dirty="0"/>
              <a:t> </a:t>
            </a:r>
            <a:r>
              <a:rPr lang="en-US" dirty="0"/>
              <a:t>- Maps HTTP requests to specific controller methods. Can map requests based on:</a:t>
            </a:r>
          </a:p>
          <a:p>
            <a:pPr lvl="1"/>
            <a:r>
              <a:rPr lang="en-US" dirty="0" smtClean="0"/>
              <a:t>value</a:t>
            </a:r>
            <a:r>
              <a:rPr lang="en-US" dirty="0"/>
              <a:t>: </a:t>
            </a:r>
            <a:r>
              <a:rPr lang="en-US" dirty="0" smtClean="0"/>
              <a:t>specifies </a:t>
            </a:r>
            <a:r>
              <a:rPr lang="en-US" dirty="0"/>
              <a:t>the request path.</a:t>
            </a:r>
          </a:p>
          <a:p>
            <a:pPr lvl="1"/>
            <a:r>
              <a:rPr lang="en-US" dirty="0"/>
              <a:t>method: </a:t>
            </a:r>
            <a:r>
              <a:rPr lang="en-US" dirty="0" smtClean="0"/>
              <a:t>specifies </a:t>
            </a:r>
            <a:r>
              <a:rPr lang="en-US" dirty="0"/>
              <a:t>the HTTP method (e.g., </a:t>
            </a:r>
            <a:r>
              <a:rPr lang="en-US" dirty="0" err="1"/>
              <a:t>RequestMethod.GET</a:t>
            </a:r>
            <a:r>
              <a:rPr lang="en-US" dirty="0"/>
              <a:t>, </a:t>
            </a:r>
            <a:r>
              <a:rPr lang="en-US" dirty="0" err="1"/>
              <a:t>RequestMethod.POST</a:t>
            </a:r>
            <a:r>
              <a:rPr lang="en-US" dirty="0"/>
              <a:t>).</a:t>
            </a:r>
          </a:p>
          <a:p>
            <a:pPr lvl="1"/>
            <a:r>
              <a:rPr lang="en-US" dirty="0" err="1"/>
              <a:t>params</a:t>
            </a:r>
            <a:r>
              <a:rPr lang="en-US" dirty="0"/>
              <a:t>: </a:t>
            </a:r>
            <a:r>
              <a:rPr lang="en-US" dirty="0" smtClean="0"/>
              <a:t>specifies </a:t>
            </a:r>
            <a:r>
              <a:rPr lang="en-US" dirty="0"/>
              <a:t>request parameters that must be present.</a:t>
            </a:r>
          </a:p>
          <a:p>
            <a:pPr lvl="1"/>
            <a:r>
              <a:rPr lang="en-US" dirty="0"/>
              <a:t>headers: </a:t>
            </a:r>
            <a:r>
              <a:rPr lang="en-US" dirty="0" smtClean="0"/>
              <a:t>specifies </a:t>
            </a:r>
            <a:r>
              <a:rPr lang="en-US" dirty="0"/>
              <a:t>request headers that must be present.</a:t>
            </a:r>
          </a:p>
          <a:p>
            <a:pPr lvl="1"/>
            <a:r>
              <a:rPr lang="en-US" dirty="0"/>
              <a:t>consumes: </a:t>
            </a:r>
            <a:r>
              <a:rPr lang="en-US" dirty="0" smtClean="0"/>
              <a:t>specifies </a:t>
            </a:r>
            <a:r>
              <a:rPr lang="en-US" dirty="0"/>
              <a:t>the content type of the request body.</a:t>
            </a:r>
          </a:p>
          <a:p>
            <a:pPr lvl="1"/>
            <a:r>
              <a:rPr lang="en-US" dirty="0"/>
              <a:t>produces: </a:t>
            </a:r>
            <a:r>
              <a:rPr lang="en-US" dirty="0" smtClean="0"/>
              <a:t>specifies </a:t>
            </a:r>
            <a:r>
              <a:rPr lang="en-US" dirty="0"/>
              <a:t>the content type of the response body.</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22</a:t>
            </a:fld>
            <a:endParaRPr lang="en-US" dirty="0"/>
          </a:p>
        </p:txBody>
      </p:sp>
    </p:spTree>
    <p:extLst>
      <p:ext uri="{BB962C8B-B14F-4D97-AF65-F5344CB8AC3E}">
        <p14:creationId xmlns:p14="http://schemas.microsoft.com/office/powerpoint/2010/main" val="1481026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Accessing REST Applications</a:t>
            </a:r>
            <a:r>
              <a:rPr lang="en-US" dirty="0"/>
              <a:t> </a:t>
            </a:r>
          </a:p>
        </p:txBody>
      </p:sp>
      <p:sp>
        <p:nvSpPr>
          <p:cNvPr id="3" name="Text Placeholder 2"/>
          <p:cNvSpPr>
            <a:spLocks noGrp="1"/>
          </p:cNvSpPr>
          <p:nvPr>
            <p:ph type="body" idx="1"/>
          </p:nvPr>
        </p:nvSpPr>
        <p:spPr/>
        <p:txBody>
          <a:bodyPr>
            <a:normAutofit/>
          </a:bodyPr>
          <a:lstStyle/>
          <a:p>
            <a:r>
              <a:rPr lang="en-US" dirty="0" smtClean="0"/>
              <a:t>Browser extension</a:t>
            </a:r>
          </a:p>
          <a:p>
            <a:pPr lvl="1"/>
            <a:r>
              <a:rPr lang="en-US" dirty="0" smtClean="0"/>
              <a:t>Postman (</a:t>
            </a:r>
            <a:r>
              <a:rPr lang="en-US" dirty="0"/>
              <a:t>Chrome browser </a:t>
            </a:r>
            <a:r>
              <a:rPr lang="en-US" dirty="0" smtClean="0"/>
              <a:t>extension)</a:t>
            </a:r>
          </a:p>
          <a:p>
            <a:pPr lvl="1"/>
            <a:r>
              <a:rPr lang="en-US" dirty="0" err="1"/>
              <a:t>RESTClient</a:t>
            </a:r>
            <a:r>
              <a:rPr lang="en-US" dirty="0"/>
              <a:t> </a:t>
            </a:r>
            <a:r>
              <a:rPr lang="en-US" dirty="0" smtClean="0"/>
              <a:t> (</a:t>
            </a:r>
            <a:r>
              <a:rPr lang="en-US" dirty="0"/>
              <a:t>Firefox </a:t>
            </a:r>
            <a:r>
              <a:rPr lang="en-US" dirty="0" smtClean="0"/>
              <a:t>extension)</a:t>
            </a:r>
          </a:p>
          <a:p>
            <a:r>
              <a:rPr lang="en-US" dirty="0"/>
              <a:t> Graphical User Interfaces (GUIs</a:t>
            </a:r>
            <a:r>
              <a:rPr lang="en-US" dirty="0" smtClean="0"/>
              <a:t>)</a:t>
            </a:r>
          </a:p>
          <a:p>
            <a:pPr lvl="1"/>
            <a:r>
              <a:rPr lang="en-US" dirty="0" smtClean="0"/>
              <a:t>Postman</a:t>
            </a:r>
            <a:endParaRPr lang="en-US" dirty="0"/>
          </a:p>
          <a:p>
            <a:pPr lvl="1"/>
            <a:r>
              <a:rPr lang="en-US" dirty="0" smtClean="0"/>
              <a:t>Swagger UI</a:t>
            </a:r>
          </a:p>
          <a:p>
            <a:pPr lvl="1"/>
            <a:r>
              <a:rPr lang="en-US" dirty="0" smtClean="0"/>
              <a:t>Insomnia</a:t>
            </a:r>
          </a:p>
        </p:txBody>
      </p:sp>
      <p:sp>
        <p:nvSpPr>
          <p:cNvPr id="4" name="Slide Number Placeholder 3"/>
          <p:cNvSpPr>
            <a:spLocks noGrp="1"/>
          </p:cNvSpPr>
          <p:nvPr>
            <p:ph type="sldNum" idx="12"/>
          </p:nvPr>
        </p:nvSpPr>
        <p:spPr/>
        <p:txBody>
          <a:bodyPr/>
          <a:lstStyle/>
          <a:p>
            <a:fld id="{00000000-1234-1234-1234-123412341234}" type="slidenum">
              <a:rPr lang="en-US" smtClean="0"/>
              <a:pPr/>
              <a:t>23</a:t>
            </a:fld>
            <a:endParaRPr lang="en-US" dirty="0"/>
          </a:p>
        </p:txBody>
      </p:sp>
      <p:pic>
        <p:nvPicPr>
          <p:cNvPr id="6" name="Picture 5"/>
          <p:cNvPicPr>
            <a:picLocks noChangeAspect="1"/>
          </p:cNvPicPr>
          <p:nvPr/>
        </p:nvPicPr>
        <p:blipFill>
          <a:blip r:embed="rId2"/>
          <a:stretch>
            <a:fillRect/>
          </a:stretch>
        </p:blipFill>
        <p:spPr>
          <a:xfrm>
            <a:off x="6793060" y="1555053"/>
            <a:ext cx="3931920" cy="2219868"/>
          </a:xfrm>
          <a:prstGeom prst="rect">
            <a:avLst/>
          </a:prstGeom>
        </p:spPr>
      </p:pic>
      <p:pic>
        <p:nvPicPr>
          <p:cNvPr id="7" name="Picture 6"/>
          <p:cNvPicPr>
            <a:picLocks noChangeAspect="1"/>
          </p:cNvPicPr>
          <p:nvPr/>
        </p:nvPicPr>
        <p:blipFill>
          <a:blip r:embed="rId3"/>
          <a:stretch>
            <a:fillRect/>
          </a:stretch>
        </p:blipFill>
        <p:spPr>
          <a:xfrm>
            <a:off x="6793060" y="3785060"/>
            <a:ext cx="3931920" cy="2666351"/>
          </a:xfrm>
          <a:prstGeom prst="rect">
            <a:avLst/>
          </a:prstGeom>
        </p:spPr>
      </p:pic>
    </p:spTree>
    <p:extLst>
      <p:ext uri="{BB962C8B-B14F-4D97-AF65-F5344CB8AC3E}">
        <p14:creationId xmlns:p14="http://schemas.microsoft.com/office/powerpoint/2010/main" val="28436010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1. Spring Boot with IntelliJ IDEA - 1</a:t>
            </a:r>
            <a:endParaRPr lang="en-US" dirty="0"/>
          </a:p>
        </p:txBody>
      </p:sp>
      <p:sp>
        <p:nvSpPr>
          <p:cNvPr id="3" name="Text Placeholder 2"/>
          <p:cNvSpPr>
            <a:spLocks noGrp="1"/>
          </p:cNvSpPr>
          <p:nvPr>
            <p:ph type="body" idx="1"/>
          </p:nvPr>
        </p:nvSpPr>
        <p:spPr/>
        <p:txBody>
          <a:bodyPr>
            <a:normAutofit lnSpcReduction="10000"/>
          </a:bodyPr>
          <a:lstStyle/>
          <a:p>
            <a:r>
              <a:rPr lang="en-US" dirty="0" smtClean="0"/>
              <a:t>Step 1. Create Project with IntelliJ IDEA</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smtClean="0"/>
              <a:t>Step 2. Choose Spring Web dependency for building a RESTful Web Service</a:t>
            </a:r>
            <a:endParaRPr lang="en-US" dirty="0"/>
          </a:p>
          <a:p>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24</a:t>
            </a:fld>
            <a:endParaRPr lang="en-US" dirty="0"/>
          </a:p>
        </p:txBody>
      </p:sp>
      <p:pic>
        <p:nvPicPr>
          <p:cNvPr id="5" name="Picture 4"/>
          <p:cNvPicPr/>
          <p:nvPr/>
        </p:nvPicPr>
        <p:blipFill>
          <a:blip r:embed="rId2"/>
          <a:stretch>
            <a:fillRect/>
          </a:stretch>
        </p:blipFill>
        <p:spPr>
          <a:xfrm>
            <a:off x="487681" y="2211976"/>
            <a:ext cx="4214948" cy="3344093"/>
          </a:xfrm>
          <a:prstGeom prst="rect">
            <a:avLst/>
          </a:prstGeom>
        </p:spPr>
      </p:pic>
      <p:pic>
        <p:nvPicPr>
          <p:cNvPr id="6" name="Picture 5"/>
          <p:cNvPicPr/>
          <p:nvPr/>
        </p:nvPicPr>
        <p:blipFill>
          <a:blip r:embed="rId3"/>
          <a:stretch>
            <a:fillRect/>
          </a:stretch>
        </p:blipFill>
        <p:spPr>
          <a:xfrm>
            <a:off x="5956663" y="2211976"/>
            <a:ext cx="4737463" cy="3344093"/>
          </a:xfrm>
          <a:prstGeom prst="rect">
            <a:avLst/>
          </a:prstGeom>
        </p:spPr>
      </p:pic>
    </p:spTree>
    <p:extLst>
      <p:ext uri="{BB962C8B-B14F-4D97-AF65-F5344CB8AC3E}">
        <p14:creationId xmlns:p14="http://schemas.microsoft.com/office/powerpoint/2010/main" val="1808781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1. Spring Boot with IntelliJ IDEA - </a:t>
            </a:r>
            <a:r>
              <a:rPr lang="en-US" dirty="0" smtClean="0"/>
              <a:t>2</a:t>
            </a:r>
            <a:endParaRPr lang="en-US" dirty="0"/>
          </a:p>
        </p:txBody>
      </p:sp>
      <p:sp>
        <p:nvSpPr>
          <p:cNvPr id="3" name="Text Placeholder 2"/>
          <p:cNvSpPr>
            <a:spLocks noGrp="1"/>
          </p:cNvSpPr>
          <p:nvPr>
            <p:ph type="body" idx="1"/>
          </p:nvPr>
        </p:nvSpPr>
        <p:spPr/>
        <p:txBody>
          <a:bodyPr/>
          <a:lstStyle/>
          <a:p>
            <a:r>
              <a:rPr lang="en-US" dirty="0" smtClean="0"/>
              <a:t>Step 3. Create a simple GET Mapping</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r>
              <a:rPr lang="en-US" dirty="0" smtClean="0"/>
              <a:t>Step 4. Run the Project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25</a:t>
            </a:fld>
            <a:endParaRPr lang="en-US" dirty="0"/>
          </a:p>
        </p:txBody>
      </p:sp>
      <p:pic>
        <p:nvPicPr>
          <p:cNvPr id="8" name="Picture 7"/>
          <p:cNvPicPr>
            <a:picLocks noChangeAspect="1"/>
          </p:cNvPicPr>
          <p:nvPr/>
        </p:nvPicPr>
        <p:blipFill>
          <a:blip r:embed="rId2"/>
          <a:stretch>
            <a:fillRect/>
          </a:stretch>
        </p:blipFill>
        <p:spPr>
          <a:xfrm>
            <a:off x="892814" y="2124120"/>
            <a:ext cx="6278880" cy="3290501"/>
          </a:xfrm>
          <a:prstGeom prst="rect">
            <a:avLst/>
          </a:prstGeom>
        </p:spPr>
      </p:pic>
      <p:pic>
        <p:nvPicPr>
          <p:cNvPr id="9" name="Picture 8"/>
          <p:cNvPicPr>
            <a:picLocks noChangeAspect="1"/>
          </p:cNvPicPr>
          <p:nvPr/>
        </p:nvPicPr>
        <p:blipFill>
          <a:blip r:embed="rId3"/>
          <a:stretch>
            <a:fillRect/>
          </a:stretch>
        </p:blipFill>
        <p:spPr>
          <a:xfrm>
            <a:off x="7325592" y="3569073"/>
            <a:ext cx="4458738" cy="2872816"/>
          </a:xfrm>
          <a:prstGeom prst="rect">
            <a:avLst/>
          </a:prstGeom>
        </p:spPr>
      </p:pic>
      <p:sp>
        <p:nvSpPr>
          <p:cNvPr id="10" name="Rectangle 9"/>
          <p:cNvSpPr/>
          <p:nvPr/>
        </p:nvSpPr>
        <p:spPr>
          <a:xfrm>
            <a:off x="2663498" y="3487798"/>
            <a:ext cx="1158240" cy="1625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2663498" y="4034666"/>
            <a:ext cx="4045226" cy="4870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9544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Demo 2 - Simple CRUD RESTful Web Service </a:t>
            </a:r>
            <a:endParaRPr lang="en-US" dirty="0"/>
          </a:p>
        </p:txBody>
      </p:sp>
      <p:sp>
        <p:nvSpPr>
          <p:cNvPr id="3" name="Text Placeholder 2"/>
          <p:cNvSpPr>
            <a:spLocks noGrp="1"/>
          </p:cNvSpPr>
          <p:nvPr>
            <p:ph type="body" idx="1"/>
          </p:nvPr>
        </p:nvSpPr>
        <p:spPr/>
        <p:txBody>
          <a:bodyPr>
            <a:normAutofit/>
          </a:bodyPr>
          <a:lstStyle/>
          <a:p>
            <a:r>
              <a:rPr lang="en-US" dirty="0" smtClean="0"/>
              <a:t>Step 1 - Project </a:t>
            </a:r>
            <a:r>
              <a:rPr lang="en-US" dirty="0"/>
              <a:t>Setup</a:t>
            </a:r>
          </a:p>
          <a:p>
            <a:pPr lvl="1"/>
            <a:r>
              <a:rPr lang="en-US" i="1" dirty="0"/>
              <a:t>Initialize with Spring </a:t>
            </a:r>
            <a:r>
              <a:rPr lang="en-US" i="1" dirty="0" err="1"/>
              <a:t>Initializr</a:t>
            </a:r>
            <a:r>
              <a:rPr lang="en-US" i="1" dirty="0"/>
              <a:t>: </a:t>
            </a:r>
            <a:r>
              <a:rPr lang="en-US" dirty="0" smtClean="0">
                <a:hlinkClick r:id="rId2"/>
              </a:rPr>
              <a:t>start.spring.io</a:t>
            </a:r>
            <a:r>
              <a:rPr lang="en-US" dirty="0" smtClean="0"/>
              <a:t> </a:t>
            </a:r>
          </a:p>
          <a:p>
            <a:pPr lvl="1"/>
            <a:r>
              <a:rPr lang="en-US" dirty="0" smtClean="0"/>
              <a:t>Choose the </a:t>
            </a:r>
            <a:r>
              <a:rPr lang="en-US" dirty="0"/>
              <a:t>preferred language (Java), Spring Boot version (a recent stable version is recommended), and provide project metadata (Group, Artifact).</a:t>
            </a:r>
          </a:p>
          <a:p>
            <a:pPr lvl="2"/>
            <a:r>
              <a:rPr lang="en-US" sz="2600" dirty="0" smtClean="0"/>
              <a:t>Add </a:t>
            </a:r>
            <a:r>
              <a:rPr lang="en-US" sz="2600" dirty="0"/>
              <a:t>"Spring </a:t>
            </a:r>
            <a:r>
              <a:rPr lang="en-US" sz="2600" dirty="0" smtClean="0"/>
              <a:t>Web“ (all </a:t>
            </a:r>
            <a:r>
              <a:rPr lang="en-US" sz="2600" dirty="0"/>
              <a:t>the necessary libraries for building RESTful </a:t>
            </a:r>
            <a:r>
              <a:rPr lang="en-US" sz="2600" dirty="0" smtClean="0"/>
              <a:t>services).</a:t>
            </a:r>
            <a:endParaRPr lang="en-US" sz="2600" dirty="0"/>
          </a:p>
          <a:p>
            <a:pPr lvl="2"/>
            <a:r>
              <a:rPr lang="en-US" sz="2600" dirty="0"/>
              <a:t>Generate the project and download the ZIP file.</a:t>
            </a:r>
          </a:p>
          <a:p>
            <a:pPr lvl="1"/>
            <a:r>
              <a:rPr lang="en-US" i="1" dirty="0"/>
              <a:t>Import into </a:t>
            </a:r>
            <a:r>
              <a:rPr lang="en-US" i="1" dirty="0" smtClean="0"/>
              <a:t>IDE</a:t>
            </a:r>
            <a:r>
              <a:rPr lang="en-US" i="1" dirty="0"/>
              <a:t>: </a:t>
            </a:r>
            <a:r>
              <a:rPr lang="en-US" dirty="0"/>
              <a:t>Extract the downloaded ZIP and import the project into </a:t>
            </a:r>
            <a:r>
              <a:rPr lang="en-US" dirty="0" smtClean="0"/>
              <a:t>IntelliJ IDEA</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26</a:t>
            </a:fld>
            <a:endParaRPr lang="en-US" dirty="0"/>
          </a:p>
        </p:txBody>
      </p:sp>
    </p:spTree>
    <p:extLst>
      <p:ext uri="{BB962C8B-B14F-4D97-AF65-F5344CB8AC3E}">
        <p14:creationId xmlns:p14="http://schemas.microsoft.com/office/powerpoint/2010/main" val="6143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Demo 2 (contd.)</a:t>
            </a:r>
            <a:endParaRPr lang="en-US" dirty="0"/>
          </a:p>
        </p:txBody>
      </p:sp>
      <p:sp>
        <p:nvSpPr>
          <p:cNvPr id="3" name="Text Placeholder 2"/>
          <p:cNvSpPr>
            <a:spLocks noGrp="1"/>
          </p:cNvSpPr>
          <p:nvPr>
            <p:ph type="body" idx="1"/>
          </p:nvPr>
        </p:nvSpPr>
        <p:spPr/>
        <p:txBody>
          <a:bodyPr>
            <a:normAutofit lnSpcReduction="10000"/>
          </a:bodyPr>
          <a:lstStyle/>
          <a:p>
            <a:r>
              <a:rPr lang="en-US" dirty="0"/>
              <a:t>Step </a:t>
            </a:r>
            <a:r>
              <a:rPr lang="en-US" dirty="0" smtClean="0"/>
              <a:t>2 – </a:t>
            </a:r>
            <a:r>
              <a:rPr lang="en-US" b="1" dirty="0" smtClean="0"/>
              <a:t>pom.xml file</a:t>
            </a:r>
          </a:p>
          <a:p>
            <a:pPr lvl="1"/>
            <a:r>
              <a:rPr lang="en-US" dirty="0"/>
              <a:t>Project Lombok (</a:t>
            </a:r>
            <a:r>
              <a:rPr lang="en-US" b="1" i="1" dirty="0" err="1"/>
              <a:t>org.projectlombok</a:t>
            </a:r>
            <a:r>
              <a:rPr lang="en-US" dirty="0"/>
              <a:t>) is a popular Java library that dramatically reduces boilerplate </a:t>
            </a:r>
            <a:r>
              <a:rPr lang="en-US" dirty="0" smtClean="0"/>
              <a:t>code. </a:t>
            </a:r>
            <a:r>
              <a:rPr lang="en-US" dirty="0"/>
              <a:t>It does this through annotations, which are special markers that tell Lombok to generate code </a:t>
            </a:r>
            <a:r>
              <a:rPr lang="en-US" dirty="0" smtClean="0"/>
              <a:t>at </a:t>
            </a:r>
            <a:r>
              <a:rPr lang="en-US" dirty="0"/>
              <a:t>compile time</a:t>
            </a:r>
            <a:r>
              <a:rPr lang="en-US" dirty="0" smtClean="0"/>
              <a:t>.</a:t>
            </a:r>
          </a:p>
          <a:p>
            <a:pPr lvl="1"/>
            <a:r>
              <a:rPr lang="en-US" dirty="0" smtClean="0"/>
              <a:t>Getters </a:t>
            </a:r>
            <a:r>
              <a:rPr lang="en-US" dirty="0"/>
              <a:t>and Setters: Instead of manually writing getters and setters for each </a:t>
            </a:r>
            <a:r>
              <a:rPr lang="en-US" dirty="0" smtClean="0"/>
              <a:t>field, can </a:t>
            </a:r>
            <a:r>
              <a:rPr lang="en-US" dirty="0"/>
              <a:t>simply use the @</a:t>
            </a:r>
            <a:r>
              <a:rPr lang="en-US" i="1" dirty="0"/>
              <a:t>Getter</a:t>
            </a:r>
            <a:r>
              <a:rPr lang="en-US" dirty="0"/>
              <a:t> and @</a:t>
            </a:r>
            <a:r>
              <a:rPr lang="en-US" i="1" dirty="0"/>
              <a:t>Setter</a:t>
            </a:r>
            <a:r>
              <a:rPr lang="en-US" dirty="0"/>
              <a:t> annotations.</a:t>
            </a:r>
          </a:p>
          <a:p>
            <a:pPr lvl="1"/>
            <a:r>
              <a:rPr lang="en-US" dirty="0" smtClean="0"/>
              <a:t>Constructors</a:t>
            </a:r>
            <a:r>
              <a:rPr lang="en-US" dirty="0"/>
              <a:t>: </a:t>
            </a:r>
            <a:r>
              <a:rPr lang="en-US" i="1" dirty="0"/>
              <a:t>@</a:t>
            </a:r>
            <a:r>
              <a:rPr lang="en-US" i="1" dirty="0" err="1"/>
              <a:t>NoArgsConstructor</a:t>
            </a:r>
            <a:r>
              <a:rPr lang="en-US" dirty="0"/>
              <a:t>, @</a:t>
            </a:r>
            <a:r>
              <a:rPr lang="en-US" i="1" dirty="0" err="1"/>
              <a:t>RequiredArgsConstructor</a:t>
            </a:r>
            <a:r>
              <a:rPr lang="en-US" dirty="0"/>
              <a:t>, and @</a:t>
            </a:r>
            <a:r>
              <a:rPr lang="en-US" i="1" dirty="0" err="1"/>
              <a:t>AllArgsConstructor</a:t>
            </a:r>
            <a:r>
              <a:rPr lang="en-US" dirty="0"/>
              <a:t> generate </a:t>
            </a:r>
            <a:r>
              <a:rPr lang="en-US" dirty="0" smtClean="0"/>
              <a:t>constructors.</a:t>
            </a:r>
            <a:endParaRPr lang="en-US" dirty="0"/>
          </a:p>
          <a:p>
            <a:pPr lvl="1"/>
            <a:r>
              <a:rPr lang="en-US" i="1" dirty="0" err="1"/>
              <a:t>toString</a:t>
            </a:r>
            <a:r>
              <a:rPr lang="en-US" dirty="0"/>
              <a:t>(), </a:t>
            </a:r>
            <a:r>
              <a:rPr lang="en-US" i="1" dirty="0"/>
              <a:t>equals</a:t>
            </a:r>
            <a:r>
              <a:rPr lang="en-US" dirty="0"/>
              <a:t>(), and </a:t>
            </a:r>
            <a:r>
              <a:rPr lang="en-US" i="1" dirty="0" err="1"/>
              <a:t>hashCode</a:t>
            </a:r>
            <a:r>
              <a:rPr lang="en-US" dirty="0"/>
              <a:t>(): @</a:t>
            </a:r>
            <a:r>
              <a:rPr lang="en-US" i="1" dirty="0" err="1"/>
              <a:t>ToString</a:t>
            </a:r>
            <a:r>
              <a:rPr lang="en-US" dirty="0"/>
              <a:t>, </a:t>
            </a:r>
            <a:r>
              <a:rPr lang="en-US" i="1" dirty="0"/>
              <a:t>@</a:t>
            </a:r>
            <a:r>
              <a:rPr lang="en-US" i="1" dirty="0" err="1"/>
              <a:t>EqualsAndHashCode</a:t>
            </a:r>
            <a:r>
              <a:rPr lang="en-US" dirty="0"/>
              <a:t> automatically generate these common methods</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27</a:t>
            </a:fld>
            <a:endParaRPr lang="en-US" dirty="0"/>
          </a:p>
        </p:txBody>
      </p:sp>
      <p:pic>
        <p:nvPicPr>
          <p:cNvPr id="6" name="Picture 5"/>
          <p:cNvPicPr>
            <a:picLocks noChangeAspect="1"/>
          </p:cNvPicPr>
          <p:nvPr/>
        </p:nvPicPr>
        <p:blipFill>
          <a:blip r:embed="rId2"/>
          <a:stretch>
            <a:fillRect/>
          </a:stretch>
        </p:blipFill>
        <p:spPr>
          <a:xfrm>
            <a:off x="4205554" y="85115"/>
            <a:ext cx="7034373" cy="1989770"/>
          </a:xfrm>
          <a:prstGeom prst="rect">
            <a:avLst/>
          </a:prstGeom>
        </p:spPr>
      </p:pic>
    </p:spTree>
    <p:extLst>
      <p:ext uri="{BB962C8B-B14F-4D97-AF65-F5344CB8AC3E}">
        <p14:creationId xmlns:p14="http://schemas.microsoft.com/office/powerpoint/2010/main" val="215989509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a:xfrm>
            <a:off x="0" y="1627444"/>
            <a:ext cx="5527497" cy="4814445"/>
          </a:xfrm>
        </p:spPr>
        <p:txBody>
          <a:bodyPr/>
          <a:lstStyle/>
          <a:p>
            <a:r>
              <a:rPr lang="en-US" dirty="0"/>
              <a:t>Step 3. </a:t>
            </a:r>
            <a:r>
              <a:rPr lang="en-US" dirty="0" smtClean="0"/>
              <a:t>Create </a:t>
            </a:r>
            <a:r>
              <a:rPr lang="en-US" dirty="0"/>
              <a:t>a </a:t>
            </a:r>
            <a:r>
              <a:rPr lang="en-US" dirty="0" smtClean="0"/>
              <a:t>model class</a:t>
            </a:r>
            <a:r>
              <a:rPr lang="en-US" dirty="0"/>
              <a:t>. Create a simple Java class to represent the data you want to manage in your CRUD operations. </a:t>
            </a:r>
            <a:endParaRPr lang="en-US" dirty="0" smtClean="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28</a:t>
            </a:fld>
            <a:endParaRPr lang="en-US" dirty="0"/>
          </a:p>
        </p:txBody>
      </p:sp>
      <p:pic>
        <p:nvPicPr>
          <p:cNvPr id="5" name="Picture 4"/>
          <p:cNvPicPr>
            <a:picLocks noChangeAspect="1"/>
          </p:cNvPicPr>
          <p:nvPr/>
        </p:nvPicPr>
        <p:blipFill>
          <a:blip r:embed="rId2"/>
          <a:stretch>
            <a:fillRect/>
          </a:stretch>
        </p:blipFill>
        <p:spPr>
          <a:xfrm>
            <a:off x="5672042" y="1504129"/>
            <a:ext cx="6391697" cy="4937760"/>
          </a:xfrm>
          <a:prstGeom prst="rect">
            <a:avLst/>
          </a:prstGeom>
        </p:spPr>
      </p:pic>
      <p:sp>
        <p:nvSpPr>
          <p:cNvPr id="7" name="Rectangle 6"/>
          <p:cNvSpPr/>
          <p:nvPr/>
        </p:nvSpPr>
        <p:spPr>
          <a:xfrm>
            <a:off x="9452225" y="3585681"/>
            <a:ext cx="1828800" cy="1037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45208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a:xfrm>
            <a:off x="0" y="1627444"/>
            <a:ext cx="3835100" cy="4814445"/>
          </a:xfrm>
        </p:spPr>
        <p:txBody>
          <a:bodyPr/>
          <a:lstStyle/>
          <a:p>
            <a:r>
              <a:rPr lang="en-US" dirty="0" smtClean="0"/>
              <a:t>Step 4. Create repository interface and repository class </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29</a:t>
            </a:fld>
            <a:endParaRPr lang="en-US" dirty="0"/>
          </a:p>
        </p:txBody>
      </p:sp>
      <p:pic>
        <p:nvPicPr>
          <p:cNvPr id="8" name="Picture 7"/>
          <p:cNvPicPr>
            <a:picLocks noChangeAspect="1"/>
          </p:cNvPicPr>
          <p:nvPr/>
        </p:nvPicPr>
        <p:blipFill>
          <a:blip r:embed="rId2"/>
          <a:stretch>
            <a:fillRect/>
          </a:stretch>
        </p:blipFill>
        <p:spPr>
          <a:xfrm>
            <a:off x="3885900" y="1510474"/>
            <a:ext cx="4146904" cy="4937760"/>
          </a:xfrm>
          <a:prstGeom prst="rect">
            <a:avLst/>
          </a:prstGeom>
        </p:spPr>
      </p:pic>
      <p:pic>
        <p:nvPicPr>
          <p:cNvPr id="9" name="Picture 8"/>
          <p:cNvPicPr>
            <a:picLocks noChangeAspect="1"/>
          </p:cNvPicPr>
          <p:nvPr/>
        </p:nvPicPr>
        <p:blipFill>
          <a:blip r:embed="rId3"/>
          <a:stretch>
            <a:fillRect/>
          </a:stretch>
        </p:blipFill>
        <p:spPr>
          <a:xfrm>
            <a:off x="8083604" y="1504129"/>
            <a:ext cx="4108396" cy="4937760"/>
          </a:xfrm>
          <a:prstGeom prst="rect">
            <a:avLst/>
          </a:prstGeom>
        </p:spPr>
      </p:pic>
    </p:spTree>
    <p:extLst>
      <p:ext uri="{BB962C8B-B14F-4D97-AF65-F5344CB8AC3E}">
        <p14:creationId xmlns:p14="http://schemas.microsoft.com/office/powerpoint/2010/main" val="3674651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REST?</a:t>
            </a:r>
          </a:p>
        </p:txBody>
      </p:sp>
      <p:sp>
        <p:nvSpPr>
          <p:cNvPr id="3" name="Text Placeholder 2"/>
          <p:cNvSpPr>
            <a:spLocks noGrp="1"/>
          </p:cNvSpPr>
          <p:nvPr>
            <p:ph type="body" idx="1"/>
          </p:nvPr>
        </p:nvSpPr>
        <p:spPr/>
        <p:txBody>
          <a:bodyPr>
            <a:normAutofit lnSpcReduction="10000"/>
          </a:bodyPr>
          <a:lstStyle/>
          <a:p>
            <a:r>
              <a:rPr lang="en-US" dirty="0"/>
              <a:t>REST (Representational State Transfer): An architectural style for designing networked applications.</a:t>
            </a:r>
          </a:p>
          <a:p>
            <a:r>
              <a:rPr lang="en-US" dirty="0"/>
              <a:t>Core Concepts:</a:t>
            </a:r>
          </a:p>
          <a:p>
            <a:pPr lvl="1"/>
            <a:r>
              <a:rPr lang="en-US" dirty="0" smtClean="0"/>
              <a:t>Client-Server</a:t>
            </a:r>
            <a:r>
              <a:rPr lang="en-US" dirty="0"/>
              <a:t>: Separation of concerns between the frontend (client) and backend (server).</a:t>
            </a:r>
          </a:p>
          <a:p>
            <a:pPr lvl="1"/>
            <a:r>
              <a:rPr lang="en-US" dirty="0" smtClean="0"/>
              <a:t>Statelessness</a:t>
            </a:r>
            <a:r>
              <a:rPr lang="en-US" dirty="0"/>
              <a:t>: Each request from the client to the server must contain all the information necessary to understand the request.   </a:t>
            </a:r>
            <a:endParaRPr lang="en-US" dirty="0" smtClean="0"/>
          </a:p>
          <a:p>
            <a:pPr lvl="1"/>
            <a:r>
              <a:rPr lang="en-US" dirty="0" err="1" smtClean="0"/>
              <a:t>Cacheability</a:t>
            </a:r>
            <a:r>
              <a:rPr lang="en-US" dirty="0"/>
              <a:t>: Responses from the server must explicitly state whether they can be cached or </a:t>
            </a:r>
            <a:r>
              <a:rPr lang="en-US" dirty="0" smtClean="0"/>
              <a:t>not.</a:t>
            </a:r>
          </a:p>
          <a:p>
            <a:pPr lvl="1"/>
            <a:r>
              <a:rPr lang="en-US" dirty="0" smtClean="0"/>
              <a:t>Uniform </a:t>
            </a:r>
            <a:r>
              <a:rPr lang="en-US" dirty="0"/>
              <a:t>Interface: Defines the interface between clients and servers. </a:t>
            </a:r>
          </a:p>
        </p:txBody>
      </p:sp>
      <p:sp>
        <p:nvSpPr>
          <p:cNvPr id="4" name="Slide Number Placeholder 3"/>
          <p:cNvSpPr>
            <a:spLocks noGrp="1"/>
          </p:cNvSpPr>
          <p:nvPr>
            <p:ph type="sldNum" idx="12"/>
          </p:nvPr>
        </p:nvSpPr>
        <p:spPr/>
        <p:txBody>
          <a:bodyPr/>
          <a:lstStyle/>
          <a:p>
            <a:fld id="{00000000-1234-1234-1234-123412341234}" type="slidenum">
              <a:rPr lang="en-US" smtClean="0"/>
              <a:pPr/>
              <a:t>3</a:t>
            </a:fld>
            <a:endParaRPr lang="en-US" dirty="0"/>
          </a:p>
        </p:txBody>
      </p:sp>
    </p:spTree>
    <p:extLst>
      <p:ext uri="{BB962C8B-B14F-4D97-AF65-F5344CB8AC3E}">
        <p14:creationId xmlns:p14="http://schemas.microsoft.com/office/powerpoint/2010/main" val="1961370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p:txBody>
          <a:bodyPr/>
          <a:lstStyle/>
          <a:p>
            <a:pPr marL="3175" indent="0">
              <a:buNone/>
            </a:pPr>
            <a:r>
              <a:rPr lang="en-US" dirty="0"/>
              <a:t>Step 4. Create a Repository </a:t>
            </a:r>
            <a:r>
              <a:rPr lang="en-US" dirty="0" smtClean="0"/>
              <a:t>Class - Function in details</a:t>
            </a:r>
            <a:endParaRPr lang="en-US" dirty="0"/>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30</a:t>
            </a:fld>
            <a:endParaRPr lang="en-US" dirty="0"/>
          </a:p>
        </p:txBody>
      </p:sp>
      <p:pic>
        <p:nvPicPr>
          <p:cNvPr id="5" name="Picture 4"/>
          <p:cNvPicPr>
            <a:picLocks noChangeAspect="1"/>
          </p:cNvPicPr>
          <p:nvPr/>
        </p:nvPicPr>
        <p:blipFill>
          <a:blip r:embed="rId2"/>
          <a:stretch>
            <a:fillRect/>
          </a:stretch>
        </p:blipFill>
        <p:spPr>
          <a:xfrm>
            <a:off x="164795" y="2201297"/>
            <a:ext cx="5931205" cy="3149762"/>
          </a:xfrm>
          <a:prstGeom prst="rect">
            <a:avLst/>
          </a:prstGeom>
        </p:spPr>
      </p:pic>
      <p:pic>
        <p:nvPicPr>
          <p:cNvPr id="6" name="Picture 5"/>
          <p:cNvPicPr>
            <a:picLocks noChangeAspect="1"/>
          </p:cNvPicPr>
          <p:nvPr/>
        </p:nvPicPr>
        <p:blipFill>
          <a:blip r:embed="rId3"/>
          <a:stretch>
            <a:fillRect/>
          </a:stretch>
        </p:blipFill>
        <p:spPr>
          <a:xfrm>
            <a:off x="6271573" y="2201297"/>
            <a:ext cx="5920427" cy="3406341"/>
          </a:xfrm>
          <a:prstGeom prst="rect">
            <a:avLst/>
          </a:prstGeom>
        </p:spPr>
      </p:pic>
    </p:spTree>
    <p:extLst>
      <p:ext uri="{BB962C8B-B14F-4D97-AF65-F5344CB8AC3E}">
        <p14:creationId xmlns:p14="http://schemas.microsoft.com/office/powerpoint/2010/main" val="30730858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a:xfrm>
            <a:off x="0" y="1627444"/>
            <a:ext cx="4798031" cy="4814445"/>
          </a:xfrm>
        </p:spPr>
        <p:txBody>
          <a:bodyPr/>
          <a:lstStyle/>
          <a:p>
            <a:pPr marL="3175" indent="0">
              <a:buNone/>
            </a:pPr>
            <a:r>
              <a:rPr lang="en-US" dirty="0"/>
              <a:t>Step 4. Create a Repository Class - Function in details</a:t>
            </a:r>
          </a:p>
          <a:p>
            <a:pPr marL="3175" indent="0">
              <a:buNone/>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31</a:t>
            </a:fld>
            <a:endParaRPr lang="en-US" dirty="0"/>
          </a:p>
        </p:txBody>
      </p:sp>
      <p:pic>
        <p:nvPicPr>
          <p:cNvPr id="5" name="Picture 4"/>
          <p:cNvPicPr>
            <a:picLocks noChangeAspect="1"/>
          </p:cNvPicPr>
          <p:nvPr/>
        </p:nvPicPr>
        <p:blipFill>
          <a:blip r:embed="rId2"/>
          <a:stretch>
            <a:fillRect/>
          </a:stretch>
        </p:blipFill>
        <p:spPr>
          <a:xfrm>
            <a:off x="4962500" y="1104965"/>
            <a:ext cx="5578786" cy="5193092"/>
          </a:xfrm>
          <a:prstGeom prst="rect">
            <a:avLst/>
          </a:prstGeom>
        </p:spPr>
      </p:pic>
    </p:spTree>
    <p:extLst>
      <p:ext uri="{BB962C8B-B14F-4D97-AF65-F5344CB8AC3E}">
        <p14:creationId xmlns:p14="http://schemas.microsoft.com/office/powerpoint/2010/main" val="9154687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a:xfrm>
            <a:off x="0" y="1627444"/>
            <a:ext cx="6311900" cy="4814445"/>
          </a:xfrm>
        </p:spPr>
        <p:txBody>
          <a:bodyPr/>
          <a:lstStyle/>
          <a:p>
            <a:pPr marL="3175" indent="0">
              <a:buNone/>
            </a:pPr>
            <a:r>
              <a:rPr lang="en-US" dirty="0"/>
              <a:t>Step 4. Create </a:t>
            </a:r>
            <a:r>
              <a:rPr lang="en-US" dirty="0" smtClean="0"/>
              <a:t>service class and interface </a:t>
            </a:r>
            <a:r>
              <a:rPr lang="en-US" dirty="0"/>
              <a:t>for </a:t>
            </a:r>
            <a:r>
              <a:rPr lang="en-US" i="1" dirty="0"/>
              <a:t>Handling the business </a:t>
            </a:r>
            <a:r>
              <a:rPr lang="en-US" i="1" dirty="0" smtClean="0"/>
              <a:t>logic </a:t>
            </a:r>
            <a:r>
              <a:rPr lang="en-US" dirty="0" smtClean="0"/>
              <a:t>for </a:t>
            </a:r>
            <a:r>
              <a:rPr lang="en-US" dirty="0"/>
              <a:t>CRUD operations. This keeps the controller clean and focused.</a:t>
            </a:r>
          </a:p>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32</a:t>
            </a:fld>
            <a:endParaRPr lang="en-US" dirty="0"/>
          </a:p>
        </p:txBody>
      </p:sp>
      <p:pic>
        <p:nvPicPr>
          <p:cNvPr id="5" name="Picture 4"/>
          <p:cNvPicPr>
            <a:picLocks noChangeAspect="1"/>
          </p:cNvPicPr>
          <p:nvPr/>
        </p:nvPicPr>
        <p:blipFill>
          <a:blip r:embed="rId2"/>
          <a:stretch>
            <a:fillRect/>
          </a:stretch>
        </p:blipFill>
        <p:spPr>
          <a:xfrm>
            <a:off x="6482761" y="1"/>
            <a:ext cx="5714209" cy="4800600"/>
          </a:xfrm>
          <a:prstGeom prst="rect">
            <a:avLst/>
          </a:prstGeom>
        </p:spPr>
      </p:pic>
      <p:pic>
        <p:nvPicPr>
          <p:cNvPr id="6" name="Picture 5"/>
          <p:cNvPicPr>
            <a:picLocks noChangeAspect="1"/>
          </p:cNvPicPr>
          <p:nvPr/>
        </p:nvPicPr>
        <p:blipFill>
          <a:blip r:embed="rId3"/>
          <a:stretch>
            <a:fillRect/>
          </a:stretch>
        </p:blipFill>
        <p:spPr>
          <a:xfrm>
            <a:off x="3132689" y="3170228"/>
            <a:ext cx="3264641" cy="3271661"/>
          </a:xfrm>
          <a:prstGeom prst="rect">
            <a:avLst/>
          </a:prstGeom>
        </p:spPr>
      </p:pic>
    </p:spTree>
    <p:extLst>
      <p:ext uri="{BB962C8B-B14F-4D97-AF65-F5344CB8AC3E}">
        <p14:creationId xmlns:p14="http://schemas.microsoft.com/office/powerpoint/2010/main" val="3537144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a:xfrm>
            <a:off x="0" y="1627444"/>
            <a:ext cx="3945276" cy="4814445"/>
          </a:xfrm>
        </p:spPr>
        <p:txBody>
          <a:bodyPr/>
          <a:lstStyle/>
          <a:p>
            <a:pPr marL="3175" indent="0">
              <a:buNone/>
            </a:pPr>
            <a:r>
              <a:rPr lang="en-US" dirty="0" smtClean="0"/>
              <a:t>Step 5. </a:t>
            </a:r>
            <a:r>
              <a:rPr lang="en-US" dirty="0"/>
              <a:t>Create a REST </a:t>
            </a:r>
            <a:r>
              <a:rPr lang="en-US" dirty="0" smtClean="0"/>
              <a:t>Controller</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33</a:t>
            </a:fld>
            <a:endParaRPr lang="en-US" dirty="0"/>
          </a:p>
        </p:txBody>
      </p:sp>
      <p:pic>
        <p:nvPicPr>
          <p:cNvPr id="6" name="Picture 5"/>
          <p:cNvPicPr>
            <a:picLocks noChangeAspect="1"/>
          </p:cNvPicPr>
          <p:nvPr/>
        </p:nvPicPr>
        <p:blipFill>
          <a:blip r:embed="rId2"/>
          <a:stretch>
            <a:fillRect/>
          </a:stretch>
        </p:blipFill>
        <p:spPr>
          <a:xfrm>
            <a:off x="4181647" y="659103"/>
            <a:ext cx="7207551" cy="5767786"/>
          </a:xfrm>
          <a:prstGeom prst="rect">
            <a:avLst/>
          </a:prstGeom>
        </p:spPr>
      </p:pic>
    </p:spTree>
    <p:extLst>
      <p:ext uri="{BB962C8B-B14F-4D97-AF65-F5344CB8AC3E}">
        <p14:creationId xmlns:p14="http://schemas.microsoft.com/office/powerpoint/2010/main" val="19145464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34</a:t>
            </a:fld>
            <a:endParaRPr lang="en-US" dirty="0"/>
          </a:p>
        </p:txBody>
      </p:sp>
      <p:pic>
        <p:nvPicPr>
          <p:cNvPr id="5" name="Picture 4"/>
          <p:cNvPicPr>
            <a:picLocks noChangeAspect="1"/>
          </p:cNvPicPr>
          <p:nvPr/>
        </p:nvPicPr>
        <p:blipFill>
          <a:blip r:embed="rId2"/>
          <a:stretch>
            <a:fillRect/>
          </a:stretch>
        </p:blipFill>
        <p:spPr>
          <a:xfrm>
            <a:off x="1208315" y="1697299"/>
            <a:ext cx="5303226" cy="4674734"/>
          </a:xfrm>
          <a:prstGeom prst="rect">
            <a:avLst/>
          </a:prstGeom>
        </p:spPr>
      </p:pic>
      <p:pic>
        <p:nvPicPr>
          <p:cNvPr id="6" name="Picture 5"/>
          <p:cNvPicPr>
            <a:picLocks noChangeAspect="1"/>
          </p:cNvPicPr>
          <p:nvPr/>
        </p:nvPicPr>
        <p:blipFill>
          <a:blip r:embed="rId3"/>
          <a:stretch>
            <a:fillRect/>
          </a:stretch>
        </p:blipFill>
        <p:spPr>
          <a:xfrm>
            <a:off x="6712891" y="1697299"/>
            <a:ext cx="5277759" cy="4674734"/>
          </a:xfrm>
          <a:prstGeom prst="rect">
            <a:avLst/>
          </a:prstGeom>
        </p:spPr>
      </p:pic>
    </p:spTree>
    <p:extLst>
      <p:ext uri="{BB962C8B-B14F-4D97-AF65-F5344CB8AC3E}">
        <p14:creationId xmlns:p14="http://schemas.microsoft.com/office/powerpoint/2010/main" val="3872000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Demo 2 (contd.)</a:t>
            </a:r>
          </a:p>
        </p:txBody>
      </p:sp>
      <p:sp>
        <p:nvSpPr>
          <p:cNvPr id="3" name="Text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35</a:t>
            </a:fld>
            <a:endParaRPr lang="en-US" dirty="0"/>
          </a:p>
        </p:txBody>
      </p:sp>
      <p:pic>
        <p:nvPicPr>
          <p:cNvPr id="7" name="Picture 6"/>
          <p:cNvPicPr>
            <a:picLocks noChangeAspect="1"/>
          </p:cNvPicPr>
          <p:nvPr/>
        </p:nvPicPr>
        <p:blipFill>
          <a:blip r:embed="rId2"/>
          <a:stretch>
            <a:fillRect/>
          </a:stretch>
        </p:blipFill>
        <p:spPr>
          <a:xfrm>
            <a:off x="732980" y="1627444"/>
            <a:ext cx="5246932" cy="4640144"/>
          </a:xfrm>
          <a:prstGeom prst="rect">
            <a:avLst/>
          </a:prstGeom>
        </p:spPr>
      </p:pic>
      <p:pic>
        <p:nvPicPr>
          <p:cNvPr id="8" name="Picture 7"/>
          <p:cNvPicPr>
            <a:picLocks noChangeAspect="1"/>
          </p:cNvPicPr>
          <p:nvPr/>
        </p:nvPicPr>
        <p:blipFill>
          <a:blip r:embed="rId3"/>
          <a:stretch>
            <a:fillRect/>
          </a:stretch>
        </p:blipFill>
        <p:spPr>
          <a:xfrm>
            <a:off x="6096000" y="1608399"/>
            <a:ext cx="5293198" cy="4702184"/>
          </a:xfrm>
          <a:prstGeom prst="rect">
            <a:avLst/>
          </a:prstGeom>
        </p:spPr>
      </p:pic>
    </p:spTree>
    <p:extLst>
      <p:ext uri="{BB962C8B-B14F-4D97-AF65-F5344CB8AC3E}">
        <p14:creationId xmlns:p14="http://schemas.microsoft.com/office/powerpoint/2010/main" val="1113268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 Placeholder 2"/>
          <p:cNvSpPr>
            <a:spLocks noGrp="1"/>
          </p:cNvSpPr>
          <p:nvPr>
            <p:ph type="body" idx="1"/>
          </p:nvPr>
        </p:nvSpPr>
        <p:spPr/>
        <p:txBody>
          <a:bodyPr>
            <a:normAutofit/>
          </a:bodyPr>
          <a:lstStyle/>
          <a:p>
            <a:pPr marL="3175" indent="0">
              <a:lnSpc>
                <a:spcPct val="120000"/>
              </a:lnSpc>
              <a:buNone/>
            </a:pPr>
            <a:r>
              <a:rPr lang="en-US" dirty="0"/>
              <a:t>Concepts were introduced:</a:t>
            </a:r>
          </a:p>
          <a:p>
            <a:r>
              <a:rPr lang="en-US" dirty="0" smtClean="0"/>
              <a:t>REST </a:t>
            </a:r>
            <a:r>
              <a:rPr lang="en-US" dirty="0"/>
              <a:t>Principles</a:t>
            </a:r>
          </a:p>
          <a:p>
            <a:r>
              <a:rPr lang="en-US" dirty="0" smtClean="0"/>
              <a:t>HTTP </a:t>
            </a:r>
            <a:r>
              <a:rPr lang="en-US" dirty="0"/>
              <a:t>Methods</a:t>
            </a:r>
          </a:p>
          <a:p>
            <a:r>
              <a:rPr lang="en-US" dirty="0"/>
              <a:t>Spring Boot for REST </a:t>
            </a:r>
          </a:p>
          <a:p>
            <a:r>
              <a:rPr lang="en-US" dirty="0"/>
              <a:t>Spring Boot RESTful Annotation</a:t>
            </a:r>
          </a:p>
          <a:p>
            <a:r>
              <a:rPr lang="en-US" dirty="0"/>
              <a:t>Demonstration 3-Layer Architecture with Spring REST</a:t>
            </a:r>
          </a:p>
          <a:p>
            <a:endParaRPr lang="en-US" dirty="0" smtClean="0"/>
          </a:p>
          <a:p>
            <a:pPr marL="3175" indent="0">
              <a:lnSpc>
                <a:spcPct val="120000"/>
              </a:lnSpc>
              <a:buNone/>
            </a:pPr>
            <a:endParaRPr lang="en-US" dirty="0"/>
          </a:p>
          <a:p>
            <a:pPr>
              <a:lnSpc>
                <a:spcPct val="120000"/>
              </a:lnSpc>
            </a:pP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36</a:t>
            </a:fld>
            <a:endParaRPr lang="en-US" dirty="0"/>
          </a:p>
        </p:txBody>
      </p:sp>
    </p:spTree>
    <p:extLst>
      <p:ext uri="{BB962C8B-B14F-4D97-AF65-F5344CB8AC3E}">
        <p14:creationId xmlns:p14="http://schemas.microsoft.com/office/powerpoint/2010/main" val="3963196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RESTful Web Services?</a:t>
            </a:r>
          </a:p>
        </p:txBody>
      </p:sp>
      <p:sp>
        <p:nvSpPr>
          <p:cNvPr id="3" name="Text Placeholder 2"/>
          <p:cNvSpPr>
            <a:spLocks noGrp="1"/>
          </p:cNvSpPr>
          <p:nvPr>
            <p:ph type="body" idx="1"/>
          </p:nvPr>
        </p:nvSpPr>
        <p:spPr/>
        <p:txBody>
          <a:bodyPr/>
          <a:lstStyle/>
          <a:p>
            <a:r>
              <a:rPr lang="en-US" dirty="0"/>
              <a:t>Architectural style for distributed systems  </a:t>
            </a:r>
          </a:p>
          <a:p>
            <a:r>
              <a:rPr lang="en-US" dirty="0"/>
              <a:t>Leverages HTTP protocol for communication  </a:t>
            </a:r>
          </a:p>
          <a:p>
            <a:r>
              <a:rPr lang="en-US" dirty="0"/>
              <a:t>Emphasizes resources and their representations  </a:t>
            </a:r>
          </a:p>
          <a:p>
            <a:r>
              <a:rPr lang="en-US" dirty="0"/>
              <a:t>Key elements:</a:t>
            </a:r>
          </a:p>
          <a:p>
            <a:pPr lvl="1"/>
            <a:r>
              <a:rPr lang="en-US" dirty="0" smtClean="0"/>
              <a:t>Resources</a:t>
            </a:r>
            <a:r>
              <a:rPr lang="en-US" dirty="0"/>
              <a:t>: Identified by URIs (e.g., /users/123)   </a:t>
            </a:r>
          </a:p>
          <a:p>
            <a:pPr lvl="1"/>
            <a:r>
              <a:rPr lang="en-US" dirty="0"/>
              <a:t>HTTP verbs: GET, POST, PUT, DELETE for actions  </a:t>
            </a:r>
          </a:p>
          <a:p>
            <a:pPr lvl="1"/>
            <a:r>
              <a:rPr lang="en-US" dirty="0"/>
              <a:t>Representations: JSON, XML for data exchange </a:t>
            </a:r>
          </a:p>
        </p:txBody>
      </p:sp>
      <p:sp>
        <p:nvSpPr>
          <p:cNvPr id="4" name="Slide Number Placeholder 3"/>
          <p:cNvSpPr>
            <a:spLocks noGrp="1"/>
          </p:cNvSpPr>
          <p:nvPr>
            <p:ph type="sldNum" idx="12"/>
          </p:nvPr>
        </p:nvSpPr>
        <p:spPr/>
        <p:txBody>
          <a:bodyPr/>
          <a:lstStyle/>
          <a:p>
            <a:fld id="{00000000-1234-1234-1234-123412341234}" type="slidenum">
              <a:rPr lang="en-US" smtClean="0"/>
              <a:pPr/>
              <a:t>4</a:t>
            </a:fld>
            <a:endParaRPr lang="en-US" dirty="0"/>
          </a:p>
        </p:txBody>
      </p:sp>
    </p:spTree>
    <p:extLst>
      <p:ext uri="{BB962C8B-B14F-4D97-AF65-F5344CB8AC3E}">
        <p14:creationId xmlns:p14="http://schemas.microsoft.com/office/powerpoint/2010/main" val="645739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Elements </a:t>
            </a:r>
            <a:r>
              <a:rPr lang="en-US" dirty="0"/>
              <a:t>of RESTful APIs</a:t>
            </a:r>
          </a:p>
        </p:txBody>
      </p:sp>
      <p:sp>
        <p:nvSpPr>
          <p:cNvPr id="3" name="Text Placeholder 2"/>
          <p:cNvSpPr>
            <a:spLocks noGrp="1"/>
          </p:cNvSpPr>
          <p:nvPr>
            <p:ph type="body" idx="1"/>
          </p:nvPr>
        </p:nvSpPr>
        <p:spPr>
          <a:xfrm>
            <a:off x="0" y="1627444"/>
            <a:ext cx="12192000" cy="5030210"/>
          </a:xfrm>
        </p:spPr>
        <p:txBody>
          <a:bodyPr>
            <a:normAutofit/>
          </a:bodyPr>
          <a:lstStyle/>
          <a:p>
            <a:r>
              <a:rPr lang="en-US" dirty="0"/>
              <a:t>Resources: Nouns that represent key entities in your system (e.g., users, products, articles</a:t>
            </a:r>
            <a:r>
              <a:rPr lang="en-US" dirty="0" smtClean="0"/>
              <a:t>). Resource is identified </a:t>
            </a:r>
            <a:r>
              <a:rPr lang="en-US" dirty="0"/>
              <a:t>by unique URIs</a:t>
            </a:r>
            <a:r>
              <a:rPr lang="en-US" dirty="0" smtClean="0"/>
              <a:t>.</a:t>
            </a:r>
            <a:endParaRPr lang="en-US" dirty="0"/>
          </a:p>
          <a:p>
            <a:r>
              <a:rPr lang="en-US" dirty="0"/>
              <a:t>HTTP Methods: Verbs that define actions on </a:t>
            </a:r>
            <a:r>
              <a:rPr lang="en-US" dirty="0" smtClean="0"/>
              <a:t>resources.</a:t>
            </a:r>
          </a:p>
          <a:p>
            <a:pPr lvl="1"/>
            <a:r>
              <a:rPr lang="en-US" dirty="0" smtClean="0"/>
              <a:t>GET</a:t>
            </a:r>
            <a:r>
              <a:rPr lang="en-US" dirty="0"/>
              <a:t>: Retrieve a resource or collection of </a:t>
            </a:r>
            <a:r>
              <a:rPr lang="en-US" dirty="0" smtClean="0"/>
              <a:t>resources.</a:t>
            </a:r>
          </a:p>
          <a:p>
            <a:pPr lvl="1"/>
            <a:r>
              <a:rPr lang="en-US" dirty="0" smtClean="0"/>
              <a:t>POST</a:t>
            </a:r>
            <a:r>
              <a:rPr lang="en-US" dirty="0"/>
              <a:t>: Create a new </a:t>
            </a:r>
            <a:r>
              <a:rPr lang="en-US" dirty="0" smtClean="0"/>
              <a:t>resource.</a:t>
            </a:r>
          </a:p>
          <a:p>
            <a:pPr lvl="1"/>
            <a:r>
              <a:rPr lang="en-US" dirty="0" smtClean="0"/>
              <a:t>PUT</a:t>
            </a:r>
            <a:r>
              <a:rPr lang="en-US" dirty="0"/>
              <a:t>: Update an existing </a:t>
            </a:r>
            <a:r>
              <a:rPr lang="en-US" dirty="0" smtClean="0"/>
              <a:t>resource.</a:t>
            </a:r>
          </a:p>
          <a:p>
            <a:pPr lvl="1"/>
            <a:r>
              <a:rPr lang="en-US" dirty="0" smtClean="0"/>
              <a:t>DELETE</a:t>
            </a:r>
            <a:r>
              <a:rPr lang="en-US" dirty="0"/>
              <a:t>: Delete a resource</a:t>
            </a:r>
            <a:r>
              <a:rPr lang="en-US" dirty="0" smtClean="0"/>
              <a:t>.</a:t>
            </a:r>
            <a:endParaRPr lang="en-US" dirty="0"/>
          </a:p>
          <a:p>
            <a:r>
              <a:rPr lang="en-US" dirty="0"/>
              <a:t>HTTP Status Codes: Provide feedback to the client about the result of their request</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5</a:t>
            </a:fld>
            <a:endParaRPr lang="en-US" dirty="0"/>
          </a:p>
        </p:txBody>
      </p:sp>
    </p:spTree>
    <p:extLst>
      <p:ext uri="{BB962C8B-B14F-4D97-AF65-F5344CB8AC3E}">
        <p14:creationId xmlns:p14="http://schemas.microsoft.com/office/powerpoint/2010/main" val="39417175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RESTful API Design Best Practices</a:t>
            </a:r>
          </a:p>
        </p:txBody>
      </p:sp>
      <p:sp>
        <p:nvSpPr>
          <p:cNvPr id="3" name="Text Placeholder 2"/>
          <p:cNvSpPr>
            <a:spLocks noGrp="1"/>
          </p:cNvSpPr>
          <p:nvPr>
            <p:ph type="body" idx="1"/>
          </p:nvPr>
        </p:nvSpPr>
        <p:spPr/>
        <p:txBody>
          <a:bodyPr>
            <a:normAutofit lnSpcReduction="10000"/>
          </a:bodyPr>
          <a:lstStyle/>
          <a:p>
            <a:r>
              <a:rPr lang="en-US" dirty="0"/>
              <a:t>Use nouns for resource names: /users, /products, not /</a:t>
            </a:r>
            <a:r>
              <a:rPr lang="en-US" dirty="0" err="1"/>
              <a:t>getUser</a:t>
            </a:r>
            <a:r>
              <a:rPr lang="en-US" dirty="0"/>
              <a:t>, /</a:t>
            </a:r>
            <a:r>
              <a:rPr lang="en-US" dirty="0" err="1"/>
              <a:t>addProduct</a:t>
            </a:r>
            <a:r>
              <a:rPr lang="en-US" dirty="0"/>
              <a:t>.</a:t>
            </a:r>
          </a:p>
          <a:p>
            <a:r>
              <a:rPr lang="en-US" dirty="0"/>
              <a:t>Keep URLs simple and consistent: Use hyphens (-) to separate words, not underscores (_).</a:t>
            </a:r>
          </a:p>
          <a:p>
            <a:r>
              <a:rPr lang="en-US" dirty="0"/>
              <a:t>Use HTTP methods correctly: Match the HTTP verb to the intended action.</a:t>
            </a:r>
          </a:p>
          <a:p>
            <a:r>
              <a:rPr lang="en-US" dirty="0"/>
              <a:t>Version your API: Allow for future changes without breaking existing clients (e.g., /v1/users).</a:t>
            </a:r>
          </a:p>
          <a:p>
            <a:r>
              <a:rPr lang="en-US" dirty="0"/>
              <a:t>Handle errors gracefully: Return appropriate status codes and informative error messages.</a:t>
            </a:r>
          </a:p>
          <a:p>
            <a:r>
              <a:rPr lang="en-US" dirty="0"/>
              <a:t>Document your API: Use tools like Swagger or </a:t>
            </a:r>
            <a:r>
              <a:rPr lang="en-US" dirty="0" err="1"/>
              <a:t>OpenAPI</a:t>
            </a:r>
            <a:r>
              <a:rPr lang="en-US" dirty="0"/>
              <a:t> to create clear and comprehensive documentation.</a:t>
            </a:r>
          </a:p>
        </p:txBody>
      </p:sp>
      <p:sp>
        <p:nvSpPr>
          <p:cNvPr id="4" name="Slide Number Placeholder 3"/>
          <p:cNvSpPr>
            <a:spLocks noGrp="1"/>
          </p:cNvSpPr>
          <p:nvPr>
            <p:ph type="sldNum" idx="12"/>
          </p:nvPr>
        </p:nvSpPr>
        <p:spPr/>
        <p:txBody>
          <a:bodyPr/>
          <a:lstStyle/>
          <a:p>
            <a:fld id="{00000000-1234-1234-1234-123412341234}" type="slidenum">
              <a:rPr lang="en-US" smtClean="0"/>
              <a:pPr/>
              <a:t>6</a:t>
            </a:fld>
            <a:endParaRPr lang="en-US" dirty="0"/>
          </a:p>
        </p:txBody>
      </p:sp>
    </p:spTree>
    <p:extLst>
      <p:ext uri="{BB962C8B-B14F-4D97-AF65-F5344CB8AC3E}">
        <p14:creationId xmlns:p14="http://schemas.microsoft.com/office/powerpoint/2010/main" val="866504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RESTful APIs</a:t>
            </a:r>
          </a:p>
        </p:txBody>
      </p:sp>
      <p:sp>
        <p:nvSpPr>
          <p:cNvPr id="3" name="Text Placeholder 2"/>
          <p:cNvSpPr>
            <a:spLocks noGrp="1"/>
          </p:cNvSpPr>
          <p:nvPr>
            <p:ph type="body" idx="1"/>
          </p:nvPr>
        </p:nvSpPr>
        <p:spPr/>
        <p:txBody>
          <a:bodyPr/>
          <a:lstStyle/>
          <a:p>
            <a:r>
              <a:rPr lang="en-US" dirty="0" smtClean="0"/>
              <a:t>Scalability</a:t>
            </a:r>
            <a:r>
              <a:rPr lang="en-US" dirty="0"/>
              <a:t>: Easily handle a growing number of users and requests.</a:t>
            </a:r>
          </a:p>
          <a:p>
            <a:r>
              <a:rPr lang="en-US" dirty="0" smtClean="0"/>
              <a:t>Flexibility</a:t>
            </a:r>
            <a:r>
              <a:rPr lang="en-US" dirty="0"/>
              <a:t>: Support various clients (web, mobile, </a:t>
            </a:r>
            <a:r>
              <a:rPr lang="en-US" dirty="0" err="1"/>
              <a:t>IoT</a:t>
            </a:r>
            <a:r>
              <a:rPr lang="en-US" dirty="0"/>
              <a:t>) and platforms.</a:t>
            </a:r>
          </a:p>
          <a:p>
            <a:r>
              <a:rPr lang="en-US" dirty="0" smtClean="0"/>
              <a:t>Interoperability</a:t>
            </a:r>
            <a:r>
              <a:rPr lang="en-US" dirty="0"/>
              <a:t>: Communicate across different systems and programming languages.</a:t>
            </a:r>
          </a:p>
          <a:p>
            <a:r>
              <a:rPr lang="en-US" dirty="0" smtClean="0"/>
              <a:t>Simplicity</a:t>
            </a:r>
            <a:r>
              <a:rPr lang="en-US" dirty="0"/>
              <a:t>: Easy to understand and use compared to other approaches like SOAP.</a:t>
            </a:r>
          </a:p>
          <a:p>
            <a:r>
              <a:rPr lang="en-US" dirty="0" smtClean="0"/>
              <a:t>Evolution</a:t>
            </a:r>
            <a:r>
              <a:rPr lang="en-US" dirty="0"/>
              <a:t>: Adapt and change over time without disrupting existing clients.</a:t>
            </a:r>
          </a:p>
        </p:txBody>
      </p:sp>
      <p:sp>
        <p:nvSpPr>
          <p:cNvPr id="4" name="Slide Number Placeholder 3"/>
          <p:cNvSpPr>
            <a:spLocks noGrp="1"/>
          </p:cNvSpPr>
          <p:nvPr>
            <p:ph type="sldNum" idx="12"/>
          </p:nvPr>
        </p:nvSpPr>
        <p:spPr/>
        <p:txBody>
          <a:bodyPr/>
          <a:lstStyle/>
          <a:p>
            <a:fld id="{00000000-1234-1234-1234-123412341234}" type="slidenum">
              <a:rPr lang="en-US" smtClean="0"/>
              <a:pPr/>
              <a:t>7</a:t>
            </a:fld>
            <a:endParaRPr lang="en-US" dirty="0"/>
          </a:p>
        </p:txBody>
      </p:sp>
    </p:spTree>
    <p:extLst>
      <p:ext uri="{BB962C8B-B14F-4D97-AF65-F5344CB8AC3E}">
        <p14:creationId xmlns:p14="http://schemas.microsoft.com/office/powerpoint/2010/main" val="3798793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 </a:t>
            </a:r>
            <a:r>
              <a:rPr lang="en-US" dirty="0" smtClean="0"/>
              <a:t>Architecture - 1</a:t>
            </a:r>
            <a:endParaRPr lang="en-US" dirty="0"/>
          </a:p>
        </p:txBody>
      </p:sp>
      <p:sp>
        <p:nvSpPr>
          <p:cNvPr id="3" name="Text Placeholder 2"/>
          <p:cNvSpPr>
            <a:spLocks noGrp="1"/>
          </p:cNvSpPr>
          <p:nvPr>
            <p:ph type="body" idx="1"/>
          </p:nvPr>
        </p:nvSpPr>
        <p:spPr>
          <a:xfrm>
            <a:off x="1" y="1627444"/>
            <a:ext cx="5373383" cy="4833490"/>
          </a:xfrm>
        </p:spPr>
        <p:txBody>
          <a:bodyPr>
            <a:normAutofit lnSpcReduction="10000"/>
          </a:bodyPr>
          <a:lstStyle/>
          <a:p>
            <a:r>
              <a:rPr lang="en-US" i="1" dirty="0"/>
              <a:t>Client-server architecture: </a:t>
            </a:r>
            <a:r>
              <a:rPr lang="en-US" dirty="0"/>
              <a:t>The client is the front-end and the server is the back-end of the service. </a:t>
            </a:r>
            <a:endParaRPr lang="en-US" dirty="0" smtClean="0"/>
          </a:p>
          <a:p>
            <a:r>
              <a:rPr lang="en-US" i="1" dirty="0"/>
              <a:t>Stateless: </a:t>
            </a:r>
            <a:r>
              <a:rPr lang="en-US" dirty="0"/>
              <a:t>No data should be stored on the server during the processing of the request transfer. The state of the session should be saved at the client’s end</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8</a:t>
            </a:fld>
            <a:endParaRPr lang="en-US" dirty="0"/>
          </a:p>
        </p:txBody>
      </p:sp>
      <p:pic>
        <p:nvPicPr>
          <p:cNvPr id="6" name="Picture 5"/>
          <p:cNvPicPr>
            <a:picLocks noChangeAspect="1"/>
          </p:cNvPicPr>
          <p:nvPr/>
        </p:nvPicPr>
        <p:blipFill>
          <a:blip r:embed="rId3"/>
          <a:stretch>
            <a:fillRect/>
          </a:stretch>
        </p:blipFill>
        <p:spPr>
          <a:xfrm>
            <a:off x="5465853" y="1891927"/>
            <a:ext cx="6596008" cy="3538210"/>
          </a:xfrm>
          <a:prstGeom prst="rect">
            <a:avLst/>
          </a:prstGeom>
        </p:spPr>
      </p:pic>
    </p:spTree>
    <p:extLst>
      <p:ext uri="{BB962C8B-B14F-4D97-AF65-F5344CB8AC3E}">
        <p14:creationId xmlns:p14="http://schemas.microsoft.com/office/powerpoint/2010/main" val="2127014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REST </a:t>
            </a:r>
            <a:r>
              <a:rPr lang="en-US" dirty="0" smtClean="0"/>
              <a:t>Architecture - 2</a:t>
            </a:r>
            <a:endParaRPr lang="en-US" dirty="0"/>
          </a:p>
        </p:txBody>
      </p:sp>
      <p:sp>
        <p:nvSpPr>
          <p:cNvPr id="3" name="Text Placeholder 2"/>
          <p:cNvSpPr>
            <a:spLocks noGrp="1"/>
          </p:cNvSpPr>
          <p:nvPr>
            <p:ph type="body" idx="1"/>
          </p:nvPr>
        </p:nvSpPr>
        <p:spPr/>
        <p:txBody>
          <a:bodyPr>
            <a:normAutofit/>
          </a:bodyPr>
          <a:lstStyle/>
          <a:p>
            <a:r>
              <a:rPr lang="en-US" i="1" dirty="0"/>
              <a:t>Cacheable</a:t>
            </a:r>
            <a:r>
              <a:rPr lang="en-US" b="1" dirty="0" smtClean="0"/>
              <a:t> </a:t>
            </a:r>
            <a:r>
              <a:rPr lang="en-US" dirty="0"/>
              <a:t>-</a:t>
            </a:r>
            <a:r>
              <a:rPr lang="en-US" b="1" dirty="0" smtClean="0"/>
              <a:t> </a:t>
            </a:r>
            <a:r>
              <a:rPr lang="en-US" dirty="0" smtClean="0"/>
              <a:t>The client should have the ability to store responses in a cache. This greatly improves the performance of the API.</a:t>
            </a:r>
          </a:p>
          <a:p>
            <a:r>
              <a:rPr lang="en-US" i="1" dirty="0"/>
              <a:t>Uniform</a:t>
            </a:r>
            <a:r>
              <a:rPr lang="en-US" b="1" dirty="0" smtClean="0"/>
              <a:t> </a:t>
            </a:r>
            <a:r>
              <a:rPr lang="en-US" i="1" dirty="0"/>
              <a:t>Interface</a:t>
            </a:r>
            <a:r>
              <a:rPr lang="en-US" b="1" dirty="0" smtClean="0"/>
              <a:t> </a:t>
            </a:r>
            <a:r>
              <a:rPr lang="en-US" dirty="0" smtClean="0"/>
              <a:t>- This constraint indicates a generic interface to manage all the interactions between the client and server in a unified way, which simplifies and decouples the architecture. </a:t>
            </a:r>
          </a:p>
          <a:p>
            <a:r>
              <a:rPr lang="en-US" i="1" dirty="0"/>
              <a:t>Layered</a:t>
            </a:r>
            <a:r>
              <a:rPr lang="en-US" b="1" dirty="0" smtClean="0"/>
              <a:t> </a:t>
            </a:r>
            <a:r>
              <a:rPr lang="en-US" i="1" dirty="0"/>
              <a:t>System</a:t>
            </a:r>
            <a:r>
              <a:rPr lang="en-US" dirty="0" smtClean="0"/>
              <a:t> </a:t>
            </a:r>
            <a:r>
              <a:rPr lang="en-US" dirty="0"/>
              <a:t>-</a:t>
            </a:r>
            <a:r>
              <a:rPr lang="en-US" dirty="0" smtClean="0"/>
              <a:t> </a:t>
            </a:r>
            <a:r>
              <a:rPr lang="en-US" dirty="0"/>
              <a:t>The server can have multiple layers for implementation. This layered architecture helps to improve scalability by enabling load balancing</a:t>
            </a:r>
            <a:r>
              <a:rPr lang="en-US" dirty="0" smtClean="0"/>
              <a:t>.</a:t>
            </a:r>
            <a:endParaRPr lang="en-US" dirty="0"/>
          </a:p>
        </p:txBody>
      </p:sp>
      <p:sp>
        <p:nvSpPr>
          <p:cNvPr id="4" name="Slide Number Placeholder 3"/>
          <p:cNvSpPr>
            <a:spLocks noGrp="1"/>
          </p:cNvSpPr>
          <p:nvPr>
            <p:ph type="sldNum" idx="12"/>
          </p:nvPr>
        </p:nvSpPr>
        <p:spPr/>
        <p:txBody>
          <a:bodyPr/>
          <a:lstStyle/>
          <a:p>
            <a:fld id="{00000000-1234-1234-1234-123412341234}" type="slidenum">
              <a:rPr lang="en-US" smtClean="0"/>
              <a:pPr/>
              <a:t>9</a:t>
            </a:fld>
            <a:endParaRPr lang="en-US" dirty="0"/>
          </a:p>
        </p:txBody>
      </p:sp>
    </p:spTree>
    <p:extLst>
      <p:ext uri="{BB962C8B-B14F-4D97-AF65-F5344CB8AC3E}">
        <p14:creationId xmlns:p14="http://schemas.microsoft.com/office/powerpoint/2010/main" val="3729094344"/>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11477</TotalTime>
  <Words>1763</Words>
  <Application>Microsoft Office PowerPoint</Application>
  <PresentationFormat>Widescreen</PresentationFormat>
  <Paragraphs>241</Paragraphs>
  <Slides>36</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Calibri Light</vt:lpstr>
      <vt:lpstr>Noto Sans Symbols</vt:lpstr>
      <vt:lpstr>Wingdings</vt:lpstr>
      <vt:lpstr>Office Theme</vt:lpstr>
      <vt:lpstr>RESTful Web Services with Spring Boot </vt:lpstr>
      <vt:lpstr>Objectives</vt:lpstr>
      <vt:lpstr>What is REST?</vt:lpstr>
      <vt:lpstr>What are RESTful Web Services?</vt:lpstr>
      <vt:lpstr>The Elements of RESTful APIs</vt:lpstr>
      <vt:lpstr>RESTful API Design Best Practices</vt:lpstr>
      <vt:lpstr>Benefits of RESTful APIs</vt:lpstr>
      <vt:lpstr>REST Architecture - 1</vt:lpstr>
      <vt:lpstr>REST Architecture - 2</vt:lpstr>
      <vt:lpstr>URI - Uniform Resource Identifier </vt:lpstr>
      <vt:lpstr>Sub-resource</vt:lpstr>
      <vt:lpstr>HTTP Status Code - 1</vt:lpstr>
      <vt:lpstr>HTTP Status Code</vt:lpstr>
      <vt:lpstr>Spring Boot</vt:lpstr>
      <vt:lpstr>Why Spring Boot for RESTful APIs?</vt:lpstr>
      <vt:lpstr>Benefits of Spring Boot for REST</vt:lpstr>
      <vt:lpstr>Spring Boot vs. Other Frameworks</vt:lpstr>
      <vt:lpstr>Spring Boot RESTful Annotation (1)</vt:lpstr>
      <vt:lpstr>Spring Boot RESTful Annotation (2)</vt:lpstr>
      <vt:lpstr>Spring Boot RESTful Annotation (3)</vt:lpstr>
      <vt:lpstr>Spring Boot RESTful Annotation (4)</vt:lpstr>
      <vt:lpstr>Spring Boot RESTful Annotation (4)</vt:lpstr>
      <vt:lpstr>Accessing REST Applications </vt:lpstr>
      <vt:lpstr>Demo 1. Spring Boot with IntelliJ IDEA - 1</vt:lpstr>
      <vt:lpstr>Demo 1. Spring Boot with IntelliJ IDEA - 2</vt:lpstr>
      <vt:lpstr>Demo 2 - Simple CRUD RESTful Web Service </vt:lpstr>
      <vt:lpstr>Demo 2 (contd.)</vt:lpstr>
      <vt:lpstr>Demo 2 (contd.)</vt:lpstr>
      <vt:lpstr>Demo 2 (contd.)</vt:lpstr>
      <vt:lpstr>Demo 2 (contd.)</vt:lpstr>
      <vt:lpstr>Demo 2 (contd.)</vt:lpstr>
      <vt:lpstr>Demo 2 (contd.)</vt:lpstr>
      <vt:lpstr>Demo 2 (contd.)</vt:lpstr>
      <vt:lpstr>Demo 2 (contd.)</vt:lpstr>
      <vt:lpstr>Demo 2 (contd.)</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RESTful Web Services with Spring Boot</dc:title>
  <dc:creator>GoF</dc:creator>
  <cp:lastModifiedBy>Thanh Van</cp:lastModifiedBy>
  <cp:revision>319</cp:revision>
  <dcterms:created xsi:type="dcterms:W3CDTF">2021-01-25T08:25:31Z</dcterms:created>
  <dcterms:modified xsi:type="dcterms:W3CDTF">2024-12-29T21:08:48Z</dcterms:modified>
</cp:coreProperties>
</file>