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39"/>
  </p:notesMasterIdLst>
  <p:sldIdLst>
    <p:sldId id="256" r:id="rId2"/>
    <p:sldId id="307" r:id="rId3"/>
    <p:sldId id="308" r:id="rId4"/>
    <p:sldId id="309" r:id="rId5"/>
    <p:sldId id="310" r:id="rId6"/>
    <p:sldId id="312" r:id="rId7"/>
    <p:sldId id="313" r:id="rId8"/>
    <p:sldId id="334" r:id="rId9"/>
    <p:sldId id="335" r:id="rId10"/>
    <p:sldId id="311" r:id="rId11"/>
    <p:sldId id="324" r:id="rId12"/>
    <p:sldId id="323" r:id="rId13"/>
    <p:sldId id="325" r:id="rId14"/>
    <p:sldId id="326" r:id="rId15"/>
    <p:sldId id="327" r:id="rId16"/>
    <p:sldId id="328" r:id="rId17"/>
    <p:sldId id="330" r:id="rId18"/>
    <p:sldId id="331" r:id="rId19"/>
    <p:sldId id="336" r:id="rId20"/>
    <p:sldId id="333" r:id="rId21"/>
    <p:sldId id="337" r:id="rId22"/>
    <p:sldId id="314" r:id="rId23"/>
    <p:sldId id="345" r:id="rId24"/>
    <p:sldId id="317" r:id="rId25"/>
    <p:sldId id="338" r:id="rId26"/>
    <p:sldId id="348" r:id="rId27"/>
    <p:sldId id="339" r:id="rId28"/>
    <p:sldId id="349" r:id="rId29"/>
    <p:sldId id="340" r:id="rId30"/>
    <p:sldId id="350" r:id="rId31"/>
    <p:sldId id="341" r:id="rId32"/>
    <p:sldId id="342" r:id="rId33"/>
    <p:sldId id="343" r:id="rId34"/>
    <p:sldId id="344" r:id="rId35"/>
    <p:sldId id="346" r:id="rId36"/>
    <p:sldId id="347" r:id="rId37"/>
    <p:sldId id="303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5" autoAdjust="0"/>
    <p:restoredTop sz="90957" autoAdjust="0"/>
  </p:normalViewPr>
  <p:slideViewPr>
    <p:cSldViewPr snapToGrid="0">
      <p:cViewPr varScale="1">
        <p:scale>
          <a:sx n="58" d="100"/>
          <a:sy n="58" d="100"/>
        </p:scale>
        <p:origin x="62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89" Type="http://customschemas.google.com/relationships/presentationmetadata" Target="metadata"/><Relationship Id="rId7" Type="http://schemas.openxmlformats.org/officeDocument/2006/relationships/slide" Target="slides/slide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https://mvnrepository.com/artifact/org.springdoc/springdoc-openapi-starter-webmvc-ui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629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12/28/2024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 dirty="0" smtClean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Documenting </a:t>
            </a:r>
            <a:r>
              <a:rPr lang="en-US" sz="4400" b="1" kern="120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REST Services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175"/>
            <a:r>
              <a:rPr lang="en-US" dirty="0"/>
              <a:t>Step 1. </a:t>
            </a:r>
            <a:r>
              <a:rPr lang="en-US" dirty="0" smtClean="0"/>
              <a:t>Add </a:t>
            </a:r>
            <a:r>
              <a:rPr lang="en-US" dirty="0" err="1" smtClean="0"/>
              <a:t>springdoc-openapi</a:t>
            </a:r>
            <a:r>
              <a:rPr lang="en-US" dirty="0" smtClean="0"/>
              <a:t> dependency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pom.xml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982" y="1608399"/>
            <a:ext cx="7378586" cy="48259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89982" y="5423287"/>
            <a:ext cx="7477738" cy="1011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 Controller Annotations in </a:t>
            </a:r>
            <a:r>
              <a:rPr lang="en-US" dirty="0" err="1" smtClean="0"/>
              <a:t>OpenAPI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2192000" cy="5015727"/>
          </a:xfrm>
        </p:spPr>
        <p:txBody>
          <a:bodyPr>
            <a:normAutofit lnSpcReduction="10000"/>
          </a:bodyPr>
          <a:lstStyle/>
          <a:p>
            <a:pPr marL="3175" indent="0">
              <a:buNone/>
            </a:pPr>
            <a:r>
              <a:rPr lang="en-US" b="1" dirty="0" smtClean="0"/>
              <a:t>@Tag</a:t>
            </a:r>
            <a:r>
              <a:rPr lang="en-US" dirty="0" smtClean="0"/>
              <a:t>:  </a:t>
            </a:r>
            <a:r>
              <a:rPr lang="en-US" dirty="0"/>
              <a:t>Used to group operations together.  This helps organize your API documentation.</a:t>
            </a:r>
          </a:p>
          <a:p>
            <a:r>
              <a:rPr lang="en-US" i="1" dirty="0"/>
              <a:t>name</a:t>
            </a:r>
            <a:r>
              <a:rPr lang="en-US" dirty="0"/>
              <a:t>: The name of the tag. This is displayed in the Swagger UI.</a:t>
            </a:r>
          </a:p>
          <a:p>
            <a:r>
              <a:rPr lang="en-US" i="1" dirty="0"/>
              <a:t>description</a:t>
            </a:r>
            <a:r>
              <a:rPr lang="en-US" dirty="0"/>
              <a:t>: A description of the tag.</a:t>
            </a:r>
          </a:p>
          <a:p>
            <a:pPr marL="3175" indent="0">
              <a:buNone/>
            </a:pPr>
            <a:r>
              <a:rPr lang="en-US" b="1" dirty="0"/>
              <a:t>@</a:t>
            </a:r>
            <a:r>
              <a:rPr lang="en-US" b="1" dirty="0" err="1"/>
              <a:t>SecurityScheme</a:t>
            </a:r>
            <a:r>
              <a:rPr lang="en-US" dirty="0"/>
              <a:t>:  Defines a security scheme that can be used by operations. Common schemes include OAuth2, API keys, and HTTP Basic authentication.</a:t>
            </a:r>
          </a:p>
          <a:p>
            <a:r>
              <a:rPr lang="en-US" i="1" dirty="0"/>
              <a:t>name</a:t>
            </a:r>
            <a:r>
              <a:rPr lang="en-US" dirty="0"/>
              <a:t>: The name of the security scheme.</a:t>
            </a:r>
          </a:p>
          <a:p>
            <a:r>
              <a:rPr lang="en-US" dirty="0" smtClean="0"/>
              <a:t>type</a:t>
            </a:r>
            <a:r>
              <a:rPr lang="en-US" dirty="0"/>
              <a:t>: The type of security scheme (e.g., </a:t>
            </a:r>
            <a:r>
              <a:rPr lang="en-US" dirty="0" err="1"/>
              <a:t>apiKey</a:t>
            </a:r>
            <a:r>
              <a:rPr lang="en-US" dirty="0"/>
              <a:t>, http, oauth2, </a:t>
            </a:r>
            <a:r>
              <a:rPr lang="en-US" dirty="0" err="1"/>
              <a:t>openIdConnect</a:t>
            </a:r>
            <a:r>
              <a:rPr lang="en-US" dirty="0"/>
              <a:t>).</a:t>
            </a:r>
          </a:p>
          <a:p>
            <a:r>
              <a:rPr lang="en-US" i="1" dirty="0"/>
              <a:t>scheme</a:t>
            </a:r>
            <a:r>
              <a:rPr lang="en-US" dirty="0"/>
              <a:t>: The authentication scheme (e.g., basic for HTTP Basic).</a:t>
            </a:r>
          </a:p>
          <a:p>
            <a:r>
              <a:rPr lang="en-US" i="1" dirty="0" err="1"/>
              <a:t>bearerFormat</a:t>
            </a:r>
            <a:r>
              <a:rPr lang="en-US" dirty="0"/>
              <a:t>: The bearer format for OAuth2 (e.g., JWT).</a:t>
            </a:r>
          </a:p>
          <a:p>
            <a:r>
              <a:rPr lang="en-US" i="1" dirty="0"/>
              <a:t>in</a:t>
            </a:r>
            <a:r>
              <a:rPr lang="en-US" dirty="0"/>
              <a:t>: Where the security information is passed (e.g., header, query, cookie).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2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 Method Annotations </a:t>
            </a:r>
            <a:r>
              <a:rPr lang="en-US" dirty="0"/>
              <a:t>in </a:t>
            </a:r>
            <a:r>
              <a:rPr lang="en-US" dirty="0" err="1"/>
              <a:t>OpenAPI</a:t>
            </a:r>
            <a:r>
              <a:rPr lang="en-US" dirty="0"/>
              <a:t> </a:t>
            </a:r>
            <a:r>
              <a:rPr lang="en-US" dirty="0" smtClean="0"/>
              <a:t>3 - 1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175" indent="0">
              <a:buNone/>
            </a:pPr>
            <a:r>
              <a:rPr lang="en-US" b="1" dirty="0"/>
              <a:t>@Operation</a:t>
            </a:r>
            <a:r>
              <a:rPr lang="en-US" dirty="0"/>
              <a:t>: Describes a single API operation on a path.</a:t>
            </a:r>
          </a:p>
          <a:p>
            <a:r>
              <a:rPr lang="en-US" i="1" dirty="0"/>
              <a:t>summary</a:t>
            </a:r>
            <a:r>
              <a:rPr lang="en-US" dirty="0"/>
              <a:t>: A short summary of what the operation does.</a:t>
            </a:r>
          </a:p>
          <a:p>
            <a:r>
              <a:rPr lang="en-US" i="1" dirty="0"/>
              <a:t>description</a:t>
            </a:r>
            <a:r>
              <a:rPr lang="en-US" dirty="0"/>
              <a:t>: A verbose explanation of the operation behavior.</a:t>
            </a:r>
          </a:p>
          <a:p>
            <a:r>
              <a:rPr lang="en-US" i="1" dirty="0" err="1"/>
              <a:t>operationId</a:t>
            </a:r>
            <a:r>
              <a:rPr lang="en-US" dirty="0"/>
              <a:t>: A unique string used to identify the operation.   </a:t>
            </a:r>
          </a:p>
          <a:p>
            <a:r>
              <a:rPr lang="en-US" i="1" dirty="0"/>
              <a:t>tags</a:t>
            </a:r>
            <a:r>
              <a:rPr lang="en-US" dirty="0"/>
              <a:t>: An array of tags for the operation.</a:t>
            </a:r>
          </a:p>
          <a:p>
            <a:r>
              <a:rPr lang="en-US" i="1" dirty="0" err="1"/>
              <a:t>requestBody</a:t>
            </a:r>
            <a:r>
              <a:rPr lang="en-US" dirty="0"/>
              <a:t>: Describes the request body.</a:t>
            </a:r>
          </a:p>
          <a:p>
            <a:r>
              <a:rPr lang="en-US" i="1" dirty="0"/>
              <a:t>responses</a:t>
            </a:r>
            <a:r>
              <a:rPr lang="en-US" dirty="0"/>
              <a:t>: Describes the possible responses.</a:t>
            </a:r>
          </a:p>
          <a:p>
            <a:r>
              <a:rPr lang="en-US" i="1" dirty="0"/>
              <a:t>parameters</a:t>
            </a:r>
            <a:r>
              <a:rPr lang="en-US" dirty="0"/>
              <a:t>: Describes the operation parameters.</a:t>
            </a:r>
          </a:p>
          <a:p>
            <a:r>
              <a:rPr lang="en-US" i="1" dirty="0"/>
              <a:t>security</a:t>
            </a:r>
            <a:r>
              <a:rPr lang="en-US" dirty="0"/>
              <a:t>: Declares the security schemes used by the operation.</a:t>
            </a:r>
          </a:p>
          <a:p>
            <a:r>
              <a:rPr lang="en-US" i="1" dirty="0"/>
              <a:t>deprecated</a:t>
            </a:r>
            <a:r>
              <a:rPr lang="en-US" dirty="0"/>
              <a:t>: Marks the operation as deprecated.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5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</a:t>
            </a:r>
            <a:r>
              <a:rPr lang="en-US" dirty="0" smtClean="0"/>
              <a:t>Method </a:t>
            </a:r>
            <a:r>
              <a:rPr lang="en-US" dirty="0"/>
              <a:t>Annotations in </a:t>
            </a:r>
            <a:r>
              <a:rPr lang="en-US" dirty="0" err="1"/>
              <a:t>OpenAPI</a:t>
            </a:r>
            <a:r>
              <a:rPr lang="en-US" dirty="0"/>
              <a:t> 3 -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2192000" cy="5048778"/>
          </a:xfrm>
        </p:spPr>
        <p:txBody>
          <a:bodyPr>
            <a:normAutofit lnSpcReduction="10000"/>
          </a:bodyPr>
          <a:lstStyle/>
          <a:p>
            <a:pPr marL="3175" indent="0">
              <a:buNone/>
            </a:pPr>
            <a:r>
              <a:rPr lang="en-US" dirty="0"/>
              <a:t>@</a:t>
            </a:r>
            <a:r>
              <a:rPr lang="en-US" dirty="0" err="1"/>
              <a:t>ApiResponse</a:t>
            </a:r>
            <a:r>
              <a:rPr lang="en-US" dirty="0"/>
              <a:t>:  Describes a possible response.</a:t>
            </a:r>
          </a:p>
          <a:p>
            <a:r>
              <a:rPr lang="en-US" i="1" dirty="0" err="1"/>
              <a:t>responseCode</a:t>
            </a:r>
            <a:r>
              <a:rPr lang="en-US" dirty="0"/>
              <a:t>: The HTTP status code of the response.</a:t>
            </a:r>
          </a:p>
          <a:p>
            <a:r>
              <a:rPr lang="en-US" i="1" dirty="0"/>
              <a:t>description</a:t>
            </a:r>
            <a:r>
              <a:rPr lang="en-US" dirty="0"/>
              <a:t>: A short description of the response.</a:t>
            </a:r>
          </a:p>
          <a:p>
            <a:r>
              <a:rPr lang="en-US" i="1" dirty="0"/>
              <a:t>content</a:t>
            </a:r>
            <a:r>
              <a:rPr lang="en-US" dirty="0"/>
              <a:t>: Describes the response body content.</a:t>
            </a:r>
          </a:p>
          <a:p>
            <a:r>
              <a:rPr lang="en-US" i="1" dirty="0"/>
              <a:t>headers</a:t>
            </a:r>
            <a:r>
              <a:rPr lang="en-US" dirty="0"/>
              <a:t>: Describes the response headers</a:t>
            </a:r>
            <a:r>
              <a:rPr lang="en-US" dirty="0" smtClean="0"/>
              <a:t>.</a:t>
            </a:r>
            <a:endParaRPr lang="en-US" dirty="0"/>
          </a:p>
          <a:p>
            <a:pPr marL="3175" indent="0">
              <a:buNone/>
            </a:pPr>
            <a:r>
              <a:rPr lang="en-US" dirty="0"/>
              <a:t>@Parameter:  Describes an operation parameter.</a:t>
            </a:r>
          </a:p>
          <a:p>
            <a:r>
              <a:rPr lang="en-US" i="1" dirty="0"/>
              <a:t>name</a:t>
            </a:r>
            <a:r>
              <a:rPr lang="en-US" dirty="0"/>
              <a:t>: The name of the parameter.</a:t>
            </a:r>
          </a:p>
          <a:p>
            <a:r>
              <a:rPr lang="en-US" i="1" dirty="0"/>
              <a:t>in</a:t>
            </a:r>
            <a:r>
              <a:rPr lang="en-US" dirty="0"/>
              <a:t>: Where the parameter is located (e.g., path, query, header, cookie).</a:t>
            </a:r>
          </a:p>
          <a:p>
            <a:r>
              <a:rPr lang="en-US" i="1" dirty="0"/>
              <a:t>description</a:t>
            </a:r>
            <a:r>
              <a:rPr lang="en-US" dirty="0"/>
              <a:t>: A description of the parameter.</a:t>
            </a:r>
          </a:p>
          <a:p>
            <a:r>
              <a:rPr lang="en-US" i="1" dirty="0"/>
              <a:t>required</a:t>
            </a:r>
            <a:r>
              <a:rPr lang="en-US" dirty="0"/>
              <a:t>: Whether the parameter is required.</a:t>
            </a:r>
          </a:p>
          <a:p>
            <a:r>
              <a:rPr lang="en-US" i="1" dirty="0"/>
              <a:t>schema</a:t>
            </a:r>
            <a:r>
              <a:rPr lang="en-US" dirty="0"/>
              <a:t>: Describes the data type of the 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 Method </a:t>
            </a:r>
            <a:r>
              <a:rPr lang="en-US" dirty="0"/>
              <a:t>Annotations in </a:t>
            </a:r>
            <a:r>
              <a:rPr lang="en-US" dirty="0" err="1"/>
              <a:t>OpenAPI</a:t>
            </a:r>
            <a:r>
              <a:rPr lang="en-US" dirty="0"/>
              <a:t> 3 </a:t>
            </a:r>
            <a:r>
              <a:rPr lang="en-US" dirty="0" smtClean="0"/>
              <a:t>- 3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dirty="0"/>
              <a:t>: Describes the request body of an operation.</a:t>
            </a:r>
          </a:p>
          <a:p>
            <a:r>
              <a:rPr lang="en-US" dirty="0"/>
              <a:t>description: A description of the request body.</a:t>
            </a:r>
          </a:p>
          <a:p>
            <a:r>
              <a:rPr lang="en-US" dirty="0"/>
              <a:t>required: Whether the request body is required.</a:t>
            </a:r>
          </a:p>
          <a:p>
            <a:r>
              <a:rPr lang="en-US" dirty="0"/>
              <a:t>content: Describes the content of the request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45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 Model </a:t>
            </a:r>
            <a:r>
              <a:rPr lang="en-US" dirty="0"/>
              <a:t>Annotations in </a:t>
            </a:r>
            <a:r>
              <a:rPr lang="en-US" dirty="0" err="1"/>
              <a:t>OpenAPI</a:t>
            </a:r>
            <a:r>
              <a:rPr lang="en-US" dirty="0"/>
              <a:t>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dirty="0"/>
              <a:t>@Schema: Describes a model or data type.</a:t>
            </a:r>
          </a:p>
          <a:p>
            <a:r>
              <a:rPr lang="en-US" i="1" dirty="0"/>
              <a:t>name</a:t>
            </a:r>
            <a:r>
              <a:rPr lang="en-US" dirty="0"/>
              <a:t>: The name of the schema.</a:t>
            </a:r>
          </a:p>
          <a:p>
            <a:r>
              <a:rPr lang="en-US" i="1" dirty="0"/>
              <a:t>description</a:t>
            </a:r>
            <a:r>
              <a:rPr lang="en-US" dirty="0"/>
              <a:t>: A description of the schema.</a:t>
            </a:r>
          </a:p>
          <a:p>
            <a:r>
              <a:rPr lang="en-US" i="1" dirty="0"/>
              <a:t>type</a:t>
            </a:r>
            <a:r>
              <a:rPr lang="en-US" dirty="0"/>
              <a:t>: The data type of the schema (e.g., string, integer, object, array).</a:t>
            </a:r>
          </a:p>
          <a:p>
            <a:r>
              <a:rPr lang="en-US" i="1" dirty="0"/>
              <a:t>format</a:t>
            </a:r>
            <a:r>
              <a:rPr lang="en-US" dirty="0"/>
              <a:t>: The format of the data type (e.g., email, date, date-time).</a:t>
            </a:r>
          </a:p>
          <a:p>
            <a:r>
              <a:rPr lang="en-US" i="1" dirty="0"/>
              <a:t>implementation</a:t>
            </a:r>
            <a:r>
              <a:rPr lang="en-US" dirty="0"/>
              <a:t>: The class that implements the schema.</a:t>
            </a:r>
          </a:p>
          <a:p>
            <a:r>
              <a:rPr lang="en-US" i="1" dirty="0"/>
              <a:t>properties</a:t>
            </a:r>
            <a:r>
              <a:rPr lang="en-US" dirty="0"/>
              <a:t>: Describes the properties of an object schema.</a:t>
            </a:r>
          </a:p>
          <a:p>
            <a:r>
              <a:rPr lang="en-US" i="1" dirty="0"/>
              <a:t>example</a:t>
            </a:r>
            <a:r>
              <a:rPr lang="en-US" dirty="0"/>
              <a:t>: Provides an example value for the schema.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1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175"/>
            <a:r>
              <a:rPr lang="en-US" dirty="0"/>
              <a:t>Step 3. </a:t>
            </a:r>
            <a:r>
              <a:rPr lang="en-US" dirty="0" smtClean="0"/>
              <a:t>Customize </a:t>
            </a:r>
            <a:r>
              <a:rPr lang="en-US" dirty="0"/>
              <a:t>the </a:t>
            </a:r>
            <a:r>
              <a:rPr lang="en-US" dirty="0" err="1"/>
              <a:t>OpenAPI</a:t>
            </a:r>
            <a:r>
              <a:rPr lang="en-US" dirty="0"/>
              <a:t> </a:t>
            </a:r>
            <a:r>
              <a:rPr lang="en-US" dirty="0" smtClean="0"/>
              <a:t>definition 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@Configuration:  This annotation indicates that the class is a Spring configuration class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@Bean: This annotation tells Spring to create a bean of type </a:t>
            </a:r>
            <a:r>
              <a:rPr lang="en-US" b="1" dirty="0" err="1"/>
              <a:t>OpenAPI</a:t>
            </a:r>
            <a:r>
              <a:rPr lang="en-US" dirty="0"/>
              <a:t> and make it available for dependency injection. This is how </a:t>
            </a:r>
            <a:r>
              <a:rPr lang="en-US" dirty="0" smtClean="0"/>
              <a:t>developer can </a:t>
            </a:r>
            <a:r>
              <a:rPr lang="en-US" dirty="0"/>
              <a:t>register </a:t>
            </a:r>
            <a:r>
              <a:rPr lang="en-US" dirty="0" smtClean="0"/>
              <a:t>custom </a:t>
            </a:r>
            <a:r>
              <a:rPr lang="en-US" dirty="0" err="1"/>
              <a:t>OpenAPI</a:t>
            </a:r>
            <a:r>
              <a:rPr lang="en-US" dirty="0"/>
              <a:t> configuration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OpenAPI</a:t>
            </a:r>
            <a:r>
              <a:rPr lang="en-US" dirty="0"/>
              <a:t> object: This is the root object of your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08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Customize the </a:t>
            </a:r>
            <a:r>
              <a:rPr lang="en-US" dirty="0" err="1"/>
              <a:t>OpenAPI</a:t>
            </a:r>
            <a:r>
              <a:rPr lang="en-US" dirty="0"/>
              <a:t> definition -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 </a:t>
            </a:r>
            <a:r>
              <a:rPr lang="en-US" dirty="0"/>
              <a:t>property:</a:t>
            </a:r>
          </a:p>
          <a:p>
            <a:pPr lvl="1"/>
            <a:r>
              <a:rPr lang="en-US" dirty="0" smtClean="0"/>
              <a:t>title</a:t>
            </a:r>
            <a:r>
              <a:rPr lang="en-US" dirty="0"/>
              <a:t>: Sets the title of your API documentation.</a:t>
            </a:r>
          </a:p>
          <a:p>
            <a:pPr lvl="1"/>
            <a:r>
              <a:rPr lang="en-US" dirty="0" smtClean="0"/>
              <a:t>version</a:t>
            </a:r>
            <a:r>
              <a:rPr lang="en-US" dirty="0"/>
              <a:t>: Specifies the API version.</a:t>
            </a:r>
          </a:p>
          <a:p>
            <a:pPr lvl="1"/>
            <a:r>
              <a:rPr lang="en-US" dirty="0" smtClean="0"/>
              <a:t>description</a:t>
            </a:r>
            <a:r>
              <a:rPr lang="en-US" dirty="0"/>
              <a:t>: Provides a detailed description of your API.</a:t>
            </a:r>
          </a:p>
          <a:p>
            <a:pPr lvl="1"/>
            <a:r>
              <a:rPr lang="en-US" dirty="0" err="1" smtClean="0"/>
              <a:t>termsOfService</a:t>
            </a:r>
            <a:r>
              <a:rPr lang="en-US" dirty="0"/>
              <a:t>: A URL to the terms of service for the API.</a:t>
            </a:r>
          </a:p>
          <a:p>
            <a:pPr lvl="1"/>
            <a:r>
              <a:rPr lang="en-US" dirty="0" smtClean="0"/>
              <a:t>contact</a:t>
            </a:r>
            <a:r>
              <a:rPr lang="en-US" dirty="0"/>
              <a:t>: Contact information for the API support.</a:t>
            </a:r>
          </a:p>
          <a:p>
            <a:pPr lvl="1"/>
            <a:r>
              <a:rPr lang="en-US" dirty="0" smtClean="0"/>
              <a:t>license</a:t>
            </a:r>
            <a:r>
              <a:rPr lang="en-US" dirty="0"/>
              <a:t>: License information for the API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08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Customize the </a:t>
            </a:r>
            <a:r>
              <a:rPr lang="en-US" dirty="0" err="1"/>
              <a:t>OpenAPI</a:t>
            </a:r>
            <a:r>
              <a:rPr lang="en-US" dirty="0"/>
              <a:t> definition -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servers property (optional):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you to define multiple server URLs for your API. This is useful if you have different environments (e.g., development, staging, production).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@Value annotation injects the value of </a:t>
            </a:r>
            <a:r>
              <a:rPr lang="en-US" i="1" dirty="0" err="1"/>
              <a:t>springdoc.api-docs.path</a:t>
            </a:r>
            <a:r>
              <a:rPr lang="en-US" dirty="0"/>
              <a:t> (which is usually /v3/</a:t>
            </a:r>
            <a:r>
              <a:rPr lang="en-US" dirty="0" err="1"/>
              <a:t>api</a:t>
            </a:r>
            <a:r>
              <a:rPr lang="en-US" dirty="0"/>
              <a:t>-docs by default) to construct the server URLs correctly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Change the value of </a:t>
            </a:r>
            <a:r>
              <a:rPr lang="en-US" i="1" dirty="0" err="1" smtClean="0"/>
              <a:t>springdoc.api-docs.path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application.properties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6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4, 5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7" y="1714089"/>
            <a:ext cx="6319403" cy="46411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26" y="1827153"/>
            <a:ext cx="4316369" cy="46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0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Key elements of Spring </a:t>
            </a:r>
            <a:r>
              <a:rPr lang="en-US" dirty="0"/>
              <a:t>REST </a:t>
            </a:r>
            <a:r>
              <a:rPr lang="en-US" dirty="0" smtClean="0"/>
              <a:t>documents</a:t>
            </a:r>
          </a:p>
          <a:p>
            <a:r>
              <a:rPr lang="en-US" dirty="0"/>
              <a:t>Using Swagger 3 in Spring Boot 3</a:t>
            </a:r>
            <a:r>
              <a:rPr lang="en-US" dirty="0" smtClean="0"/>
              <a:t> </a:t>
            </a:r>
          </a:p>
          <a:p>
            <a:r>
              <a:rPr lang="en-US" sz="2600" dirty="0" smtClean="0"/>
              <a:t>The </a:t>
            </a:r>
            <a:r>
              <a:rPr lang="en-US" dirty="0" smtClean="0"/>
              <a:t>implementation of </a:t>
            </a:r>
            <a:r>
              <a:rPr lang="en-US" dirty="0"/>
              <a:t>Swagger 3 in Spring </a:t>
            </a:r>
            <a:r>
              <a:rPr lang="en-US" dirty="0" smtClean="0"/>
              <a:t>Boot</a:t>
            </a:r>
          </a:p>
          <a:p>
            <a:r>
              <a:rPr lang="en-US" dirty="0"/>
              <a:t>Demo 1 -  Simple Documenting REST </a:t>
            </a:r>
            <a:r>
              <a:rPr lang="en-US" dirty="0" smtClean="0"/>
              <a:t>API</a:t>
            </a:r>
          </a:p>
          <a:p>
            <a:r>
              <a:rPr lang="en-US" dirty="0"/>
              <a:t>Demo 2 - Customize the REST with Swagger</a:t>
            </a:r>
            <a:r>
              <a:rPr lang="en-US" dirty="0" smtClean="0"/>
              <a:t> </a:t>
            </a:r>
            <a:endParaRPr lang="en-US" sz="2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1 -  Simple Documenting REST API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5420299" cy="4814445"/>
          </a:xfrm>
        </p:spPr>
        <p:txBody>
          <a:bodyPr/>
          <a:lstStyle/>
          <a:p>
            <a:r>
              <a:rPr lang="en-US" dirty="0"/>
              <a:t>Create Spring Boot project with Spring Web</a:t>
            </a:r>
          </a:p>
          <a:p>
            <a:r>
              <a:rPr lang="en-US" dirty="0"/>
              <a:t>Add project dependency with </a:t>
            </a:r>
            <a:r>
              <a:rPr lang="en-US" i="1" dirty="0" err="1"/>
              <a:t>org.springdoc</a:t>
            </a:r>
            <a:endParaRPr lang="en-US" i="1" dirty="0"/>
          </a:p>
          <a:p>
            <a:r>
              <a:rPr lang="en-US" dirty="0"/>
              <a:t>Create Employee class</a:t>
            </a:r>
          </a:p>
          <a:p>
            <a:r>
              <a:rPr lang="en-US" dirty="0"/>
              <a:t>Create REST </a:t>
            </a:r>
            <a:r>
              <a:rPr lang="en-US" dirty="0" smtClean="0"/>
              <a:t>controller</a:t>
            </a:r>
          </a:p>
          <a:p>
            <a:r>
              <a:rPr lang="en-US" dirty="0" smtClean="0"/>
              <a:t>Run the project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805" y="1836764"/>
            <a:ext cx="6582713" cy="410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8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1 -  Simple Documenting REST API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993" y="1477753"/>
            <a:ext cx="6268752" cy="48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2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2 - Customize the REST with Swagger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Option 1. </a:t>
            </a:r>
          </a:p>
          <a:p>
            <a:pPr lvl="1"/>
            <a:r>
              <a:rPr lang="en-US" dirty="0"/>
              <a:t>@</a:t>
            </a:r>
            <a:r>
              <a:rPr lang="en-US" dirty="0" err="1"/>
              <a:t>OpenAPIDefinition</a:t>
            </a:r>
            <a:r>
              <a:rPr lang="en-US" dirty="0"/>
              <a:t>(info = @Info(title = "Employees API", version = "2.0", description = "Employees Information</a:t>
            </a:r>
            <a:r>
              <a:rPr lang="en-US" dirty="0" smtClean="0"/>
              <a:t>")) </a:t>
            </a:r>
            <a:r>
              <a:rPr lang="en-US" dirty="0"/>
              <a:t>in @</a:t>
            </a:r>
            <a:r>
              <a:rPr lang="en-US" dirty="0" err="1" smtClean="0"/>
              <a:t>SpringBootApplication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Option </a:t>
            </a:r>
            <a:r>
              <a:rPr lang="en-US" dirty="0"/>
              <a:t>2. </a:t>
            </a:r>
            <a:r>
              <a:rPr lang="en-US" dirty="0" smtClean="0"/>
              <a:t>Create a class with @Configuration annotation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4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/>
              <a:t>1. Project Setup</a:t>
            </a:r>
          </a:p>
          <a:p>
            <a:r>
              <a:rPr lang="en-US" dirty="0"/>
              <a:t>Create a Spring Boot project in IntelliJ IDEA</a:t>
            </a:r>
          </a:p>
          <a:p>
            <a:r>
              <a:rPr lang="en-US" dirty="0"/>
              <a:t>Add dependencies in your pom.xml (Maven) </a:t>
            </a:r>
          </a:p>
          <a:p>
            <a:pPr lvl="1"/>
            <a:r>
              <a:rPr lang="en-US" dirty="0"/>
              <a:t>spring-boot-starter-web (for RESTful API controllers)</a:t>
            </a:r>
          </a:p>
          <a:p>
            <a:pPr lvl="1"/>
            <a:r>
              <a:rPr lang="en-US" dirty="0" err="1"/>
              <a:t>springdoc</a:t>
            </a:r>
            <a:r>
              <a:rPr lang="en-US" dirty="0"/>
              <a:t>-</a:t>
            </a:r>
            <a:r>
              <a:rPr lang="en-US" dirty="0" err="1"/>
              <a:t>openapi</a:t>
            </a:r>
            <a:r>
              <a:rPr lang="en-US" dirty="0"/>
              <a:t>-starter-</a:t>
            </a:r>
            <a:r>
              <a:rPr lang="en-US" dirty="0" err="1"/>
              <a:t>webmvc</a:t>
            </a:r>
            <a:r>
              <a:rPr lang="en-US" dirty="0"/>
              <a:t>-</a:t>
            </a:r>
            <a:r>
              <a:rPr lang="en-US" dirty="0" err="1"/>
              <a:t>ui</a:t>
            </a:r>
            <a:r>
              <a:rPr lang="en-US" dirty="0"/>
              <a:t> (for Swagger 3 integration)</a:t>
            </a:r>
          </a:p>
          <a:p>
            <a:pPr marL="31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1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1627444"/>
            <a:ext cx="8571123" cy="4814445"/>
          </a:xfrm>
        </p:spPr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/>
              <a:t>2. Create the 3-Layer Architecture packages</a:t>
            </a:r>
          </a:p>
          <a:p>
            <a:r>
              <a:rPr lang="en-US" dirty="0"/>
              <a:t>Package </a:t>
            </a:r>
            <a:r>
              <a:rPr lang="en-US" i="1" dirty="0"/>
              <a:t>controllers</a:t>
            </a:r>
            <a:r>
              <a:rPr lang="en-US" dirty="0"/>
              <a:t>: For REST controllers that handle API requests.</a:t>
            </a:r>
          </a:p>
          <a:p>
            <a:r>
              <a:rPr lang="en-US" dirty="0"/>
              <a:t>Package </a:t>
            </a:r>
            <a:r>
              <a:rPr lang="en-US" i="1" dirty="0"/>
              <a:t>services</a:t>
            </a:r>
            <a:r>
              <a:rPr lang="en-US" dirty="0"/>
              <a:t>: For business logic and service classes.</a:t>
            </a:r>
          </a:p>
          <a:p>
            <a:r>
              <a:rPr lang="en-US" dirty="0"/>
              <a:t>Package </a:t>
            </a:r>
            <a:r>
              <a:rPr lang="en-US" i="1" dirty="0"/>
              <a:t>repositories</a:t>
            </a:r>
            <a:r>
              <a:rPr lang="en-US" dirty="0"/>
              <a:t>: For data access objects (DAOs) or repositories that interact with the data source (in this case, the data source is the collection).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066" y="1731056"/>
            <a:ext cx="3306584" cy="401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6389783" cy="4814445"/>
          </a:xfrm>
        </p:spPr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 smtClean="0"/>
              <a:t>3</a:t>
            </a:r>
            <a:r>
              <a:rPr lang="en-US" dirty="0"/>
              <a:t>. Implement the Data Layer (repositories)</a:t>
            </a:r>
          </a:p>
          <a:p>
            <a:r>
              <a:rPr lang="en-US" dirty="0"/>
              <a:t>Create domain model to represent employee information.</a:t>
            </a:r>
          </a:p>
          <a:p>
            <a:r>
              <a:rPr lang="en-US" dirty="0"/>
              <a:t>Create a repository interface to perform CRUD operations on employee entity.</a:t>
            </a:r>
          </a:p>
          <a:p>
            <a:pPr marL="3175" indent="0">
              <a:buNone/>
            </a:pPr>
            <a:endParaRPr lang="en-US" dirty="0"/>
          </a:p>
          <a:p>
            <a:pPr marL="31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245" y="1504129"/>
            <a:ext cx="5549405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9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(contd.)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794"/>
            <a:ext cx="3206128" cy="2376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741" y="1504129"/>
            <a:ext cx="5528300" cy="49377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406" y="1504129"/>
            <a:ext cx="4414938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8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1627444"/>
            <a:ext cx="6973677" cy="4814445"/>
          </a:xfrm>
        </p:spPr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/>
              <a:t>4. Implement the Service Layer (services)</a:t>
            </a:r>
          </a:p>
          <a:p>
            <a:r>
              <a:rPr lang="en-US" dirty="0"/>
              <a:t>Define an interface for </a:t>
            </a:r>
            <a:r>
              <a:rPr lang="en-US" dirty="0" err="1"/>
              <a:t>IEmployeeService</a:t>
            </a:r>
            <a:r>
              <a:rPr lang="en-US" dirty="0"/>
              <a:t>.</a:t>
            </a:r>
          </a:p>
          <a:p>
            <a:r>
              <a:rPr lang="en-US" dirty="0"/>
              <a:t>Implement the service class </a:t>
            </a:r>
            <a:r>
              <a:rPr lang="en-US" dirty="0" err="1"/>
              <a:t>EmployeeService</a:t>
            </a:r>
            <a:r>
              <a:rPr lang="en-US" dirty="0"/>
              <a:t>. This class implements the service interface with business logic, using the repository to access data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479" y="1730480"/>
            <a:ext cx="4961752" cy="391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7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93" y="1504129"/>
            <a:ext cx="6707489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8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 smtClean="0"/>
              <a:t>5</a:t>
            </a:r>
            <a:r>
              <a:rPr lang="en-US" dirty="0"/>
              <a:t>. Implement the Controller Layer (controllers)</a:t>
            </a:r>
          </a:p>
          <a:p>
            <a:r>
              <a:rPr lang="en-US" dirty="0"/>
              <a:t>Create a REST controller: Use @</a:t>
            </a:r>
            <a:r>
              <a:rPr lang="en-US" dirty="0" err="1"/>
              <a:t>RestController</a:t>
            </a:r>
            <a:r>
              <a:rPr lang="en-US" dirty="0"/>
              <a:t> to define a controller that handles API requests.</a:t>
            </a:r>
          </a:p>
          <a:p>
            <a:r>
              <a:rPr lang="en-US" dirty="0"/>
              <a:t>Inject the service: Inject the service class into your controller.</a:t>
            </a:r>
          </a:p>
          <a:p>
            <a:r>
              <a:rPr lang="en-US" dirty="0"/>
              <a:t>Define API endpoints: Use @</a:t>
            </a:r>
            <a:r>
              <a:rPr lang="en-US" dirty="0" err="1"/>
              <a:t>GetMapping</a:t>
            </a:r>
            <a:r>
              <a:rPr lang="en-US" dirty="0"/>
              <a:t>, @</a:t>
            </a:r>
            <a:r>
              <a:rPr lang="en-US" dirty="0" err="1"/>
              <a:t>PostMapping</a:t>
            </a:r>
            <a:r>
              <a:rPr lang="en-US" dirty="0"/>
              <a:t>, etc., to define endpoints and map them to controller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9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API Documentation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/>
              <a:t>Documenting REST services</a:t>
            </a:r>
            <a:r>
              <a:rPr lang="en-US" i="1" dirty="0"/>
              <a:t> </a:t>
            </a:r>
            <a:r>
              <a:rPr lang="en-US" dirty="0"/>
              <a:t>is the process of creating clear and concise documentation that explains how to interact with a RESTful API. This documentation serves as a guide for developers who want to use the API, ensuring they understand its functionality, endpoints, request/response formats, and other relevant 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Clarity </a:t>
            </a:r>
            <a:r>
              <a:rPr lang="en-US" dirty="0"/>
              <a:t>for Developers: Understand API functionalities and usage</a:t>
            </a:r>
            <a:r>
              <a:rPr lang="en-US" dirty="0" smtClean="0"/>
              <a:t>. </a:t>
            </a:r>
            <a:r>
              <a:rPr lang="en-US" dirty="0"/>
              <a:t>Well-documented APIs make it easier for developers to understand and use the service, leading to faster integration and reduced frustration</a:t>
            </a:r>
          </a:p>
          <a:p>
            <a:r>
              <a:rPr lang="en-US" dirty="0"/>
              <a:t>Reduced Integration Errors: Minimize misunderstandings and inconsistencies.</a:t>
            </a:r>
          </a:p>
          <a:p>
            <a:r>
              <a:rPr lang="en-US" dirty="0" smtClean="0"/>
              <a:t>Enhanced </a:t>
            </a:r>
            <a:r>
              <a:rPr lang="en-US" dirty="0"/>
              <a:t>Collaboration: Facilitate communication between teams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3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368" y="96173"/>
            <a:ext cx="6661423" cy="63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 smtClean="0"/>
              <a:t>6</a:t>
            </a:r>
            <a:r>
              <a:rPr lang="en-US" dirty="0"/>
              <a:t>. Add Swagger annotations to document the REST API controller</a:t>
            </a:r>
          </a:p>
          <a:p>
            <a:pPr marL="3175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96" y="2164495"/>
            <a:ext cx="7136071" cy="4190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24559" y="2280492"/>
            <a:ext cx="6940627" cy="253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2525" y="3767769"/>
            <a:ext cx="6962661" cy="1861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6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dirty="0"/>
              <a:t>7. Using @</a:t>
            </a:r>
            <a:r>
              <a:rPr lang="en-US" dirty="0" err="1"/>
              <a:t>ComponentScan</a:t>
            </a:r>
            <a:r>
              <a:rPr lang="en-US" dirty="0"/>
              <a:t> in the Spring Boot Application class</a:t>
            </a:r>
          </a:p>
          <a:p>
            <a:pPr marL="3175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87" y="2231577"/>
            <a:ext cx="9257815" cy="332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9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dirty="0"/>
              <a:t>8. Customize </a:t>
            </a:r>
            <a:r>
              <a:rPr lang="en-US" dirty="0" err="1"/>
              <a:t>OpenAPI</a:t>
            </a:r>
            <a:r>
              <a:rPr lang="en-US" dirty="0"/>
              <a:t> Definition</a:t>
            </a:r>
          </a:p>
          <a:p>
            <a:pPr marL="3175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258" y="824116"/>
            <a:ext cx="6269940" cy="56368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10" y="2348866"/>
            <a:ext cx="4212612" cy="33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6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smtClean="0"/>
              <a:t>2 (contd.)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4"/>
            <a:ext cx="5772839" cy="4814445"/>
          </a:xfrm>
        </p:spPr>
        <p:txBody>
          <a:bodyPr>
            <a:normAutofit/>
          </a:bodyPr>
          <a:lstStyle/>
          <a:p>
            <a:pPr marL="3175" indent="0">
              <a:buNone/>
            </a:pPr>
            <a:r>
              <a:rPr lang="en-US" dirty="0"/>
              <a:t>9. Run and Access Swagger UI</a:t>
            </a:r>
          </a:p>
          <a:p>
            <a:r>
              <a:rPr lang="en-US" dirty="0"/>
              <a:t>Run the Spring Boot application.</a:t>
            </a:r>
          </a:p>
          <a:p>
            <a:r>
              <a:rPr lang="en-US" dirty="0"/>
              <a:t>Open a web browser and navigate to http://localhost:8080/swagger-ui/index.html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336" y="586888"/>
            <a:ext cx="6102664" cy="58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8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(contd.)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7" y="1523174"/>
            <a:ext cx="5950157" cy="4937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04" y="1495289"/>
            <a:ext cx="543894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4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2 (contd.)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8" y="1563161"/>
            <a:ext cx="5380965" cy="4937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963" y="1504129"/>
            <a:ext cx="6617541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824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introduced:</a:t>
            </a:r>
          </a:p>
          <a:p>
            <a:r>
              <a:rPr lang="en-US" smtClean="0"/>
              <a:t>API </a:t>
            </a:r>
            <a:r>
              <a:rPr lang="en-US" dirty="0"/>
              <a:t>Documentation</a:t>
            </a:r>
          </a:p>
          <a:p>
            <a:r>
              <a:rPr lang="en-US" dirty="0"/>
              <a:t>Key elements of Spring REST documents</a:t>
            </a:r>
          </a:p>
          <a:p>
            <a:r>
              <a:rPr lang="en-US" dirty="0"/>
              <a:t>Using Swagger 3 in Spring Boot 3 </a:t>
            </a:r>
          </a:p>
          <a:p>
            <a:r>
              <a:rPr lang="en-US" dirty="0"/>
              <a:t>The implementation of Swagger 3 in Spring Boot</a:t>
            </a:r>
          </a:p>
          <a:p>
            <a:r>
              <a:rPr lang="en-US" dirty="0"/>
              <a:t>Demo 1 -  Simple Documenting REST API</a:t>
            </a:r>
          </a:p>
          <a:p>
            <a:r>
              <a:rPr lang="en-US" dirty="0"/>
              <a:t>Demo 2 - Customize the REST with Swagger </a:t>
            </a:r>
          </a:p>
          <a:p>
            <a:endParaRPr lang="en-US" dirty="0" smtClean="0"/>
          </a:p>
          <a:p>
            <a:pPr marL="3175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Spring REST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Test-Driven Approach: Generate documentation from your existing Spring tests.</a:t>
            </a:r>
          </a:p>
          <a:p>
            <a:r>
              <a:rPr lang="en-US" dirty="0"/>
              <a:t>Accuracy and Reliability: Documentation always stays in sync with your code.</a:t>
            </a:r>
          </a:p>
          <a:p>
            <a:r>
              <a:rPr lang="en-US" dirty="0" err="1"/>
              <a:t>Asciidoctor</a:t>
            </a:r>
            <a:r>
              <a:rPr lang="en-US" dirty="0"/>
              <a:t> Integration: Produce human-readable documentation in various formats (HTML, PDF).</a:t>
            </a:r>
          </a:p>
          <a:p>
            <a:r>
              <a:rPr lang="en-US" dirty="0"/>
              <a:t>Minimal Code Intrusion: Keep your code clean and focused on business logic.</a:t>
            </a:r>
          </a:p>
          <a:p>
            <a:r>
              <a:rPr lang="en-US" dirty="0"/>
              <a:t>Extensible and Customizable: Tailor the output to your specific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elements </a:t>
            </a:r>
            <a:r>
              <a:rPr lang="en-US" dirty="0" smtClean="0"/>
              <a:t>- 1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- </a:t>
            </a:r>
            <a:r>
              <a:rPr lang="en-US" dirty="0"/>
              <a:t>A brief overview of the API, its purpose, and target audience.</a:t>
            </a:r>
          </a:p>
          <a:p>
            <a:r>
              <a:rPr lang="en-US" b="1" dirty="0"/>
              <a:t>Authentication and </a:t>
            </a:r>
            <a:r>
              <a:rPr lang="en-US" b="1" dirty="0" smtClean="0"/>
              <a:t>Authorization</a:t>
            </a:r>
            <a:r>
              <a:rPr lang="en-US" dirty="0" smtClean="0"/>
              <a:t> - </a:t>
            </a:r>
            <a:r>
              <a:rPr lang="en-US" dirty="0"/>
              <a:t>How developers can authenticate and authorize their requests to access the API.</a:t>
            </a:r>
          </a:p>
          <a:p>
            <a:r>
              <a:rPr lang="en-US" b="1" dirty="0" smtClean="0"/>
              <a:t>Endpoints </a:t>
            </a:r>
            <a:r>
              <a:rPr lang="en-US" dirty="0" smtClean="0"/>
              <a:t>- </a:t>
            </a:r>
            <a:r>
              <a:rPr lang="en-US" dirty="0"/>
              <a:t>A list of all available endpoints, including their HTTP methods (GET, POST, PUT, DELETE, etc.) and URL paths.</a:t>
            </a:r>
          </a:p>
          <a:p>
            <a:r>
              <a:rPr lang="en-US" b="1" dirty="0"/>
              <a:t>Request </a:t>
            </a:r>
            <a:r>
              <a:rPr lang="en-US" b="1" dirty="0" smtClean="0"/>
              <a:t>Parameters </a:t>
            </a:r>
            <a:r>
              <a:rPr lang="en-US" dirty="0" smtClean="0"/>
              <a:t>- </a:t>
            </a:r>
            <a:r>
              <a:rPr lang="en-US" dirty="0"/>
              <a:t>A description of the parameters that can be included in requests, such as query parameters, headers, and request bodies.   </a:t>
            </a:r>
          </a:p>
          <a:p>
            <a:r>
              <a:rPr lang="en-US" b="1" dirty="0"/>
              <a:t>Response </a:t>
            </a:r>
            <a:r>
              <a:rPr lang="en-US" b="1" dirty="0" smtClean="0"/>
              <a:t>Formats </a:t>
            </a:r>
            <a:r>
              <a:rPr lang="en-US" dirty="0" smtClean="0"/>
              <a:t>- </a:t>
            </a:r>
            <a:r>
              <a:rPr lang="en-US" dirty="0"/>
              <a:t>The format of the responses returned by the API, such as JSON or XML.  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</a:t>
            </a:r>
            <a:r>
              <a:rPr lang="en-US" dirty="0" smtClean="0"/>
              <a:t>elements </a:t>
            </a:r>
            <a:r>
              <a:rPr lang="en-US" dirty="0" smtClean="0"/>
              <a:t>- 2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Error Handling</a:t>
            </a:r>
            <a:r>
              <a:rPr lang="en-US" dirty="0"/>
              <a:t> </a:t>
            </a:r>
            <a:r>
              <a:rPr lang="en-US" dirty="0" smtClean="0"/>
              <a:t>- How </a:t>
            </a:r>
            <a:r>
              <a:rPr lang="en-US" dirty="0"/>
              <a:t>the API handles errors and what error codes or messages are returned.   </a:t>
            </a:r>
          </a:p>
          <a:p>
            <a:r>
              <a:rPr lang="en-US" b="1" dirty="0"/>
              <a:t>Rate </a:t>
            </a:r>
            <a:r>
              <a:rPr lang="en-US" b="1" dirty="0" smtClean="0"/>
              <a:t>Limiting </a:t>
            </a:r>
            <a:r>
              <a:rPr lang="en-US" dirty="0" smtClean="0"/>
              <a:t>- </a:t>
            </a:r>
            <a:r>
              <a:rPr lang="en-US" dirty="0"/>
              <a:t>Any rate limits or usage quotas that apply to the API.</a:t>
            </a:r>
          </a:p>
          <a:p>
            <a:r>
              <a:rPr lang="en-US" b="1" dirty="0" smtClean="0"/>
              <a:t>Versioning</a:t>
            </a:r>
            <a:r>
              <a:rPr lang="en-US" dirty="0" smtClean="0"/>
              <a:t> - </a:t>
            </a:r>
            <a:r>
              <a:rPr lang="en-US" dirty="0"/>
              <a:t>How the API is versioned and how to handle changes between versions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57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Swagger 3 in Spring Boot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27445"/>
            <a:ext cx="12192000" cy="483349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OpenAPI</a:t>
            </a:r>
            <a:r>
              <a:rPr lang="en-US" dirty="0"/>
              <a:t> 3: Swagger is based on the </a:t>
            </a:r>
            <a:r>
              <a:rPr lang="en-US" dirty="0" err="1"/>
              <a:t>OpenAPI</a:t>
            </a:r>
            <a:r>
              <a:rPr lang="en-US" dirty="0"/>
              <a:t> Specification (formerly known as Swagger Specification). Version 3 brings significant improvements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Supports </a:t>
            </a:r>
            <a:r>
              <a:rPr lang="en-US" dirty="0"/>
              <a:t>more complex data types and API structures.</a:t>
            </a:r>
          </a:p>
          <a:p>
            <a:pPr lvl="1"/>
            <a:r>
              <a:rPr lang="en-US" dirty="0" smtClean="0"/>
              <a:t>Better </a:t>
            </a:r>
            <a:r>
              <a:rPr lang="en-US" dirty="0"/>
              <a:t>support for defining and documenting API security schemes.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for defining reusable components and schemas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Spring Boot 3 Integration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 smtClean="0"/>
              <a:t>springdoc-openapi</a:t>
            </a:r>
            <a:r>
              <a:rPr lang="en-US" dirty="0"/>
              <a:t>: The recommended library </a:t>
            </a:r>
            <a:endParaRPr lang="en-US" dirty="0" smtClean="0"/>
          </a:p>
          <a:p>
            <a:pPr lvl="1"/>
            <a:r>
              <a:rPr lang="en-US" dirty="0" smtClean="0"/>
              <a:t>Automatic </a:t>
            </a:r>
            <a:r>
              <a:rPr lang="en-US" dirty="0"/>
              <a:t>Generation: Effortlessly generate </a:t>
            </a:r>
            <a:r>
              <a:rPr lang="en-US" dirty="0" err="1"/>
              <a:t>OpenAPI</a:t>
            </a:r>
            <a:r>
              <a:rPr lang="en-US" dirty="0"/>
              <a:t> documentation from your Spring Boot application's code.</a:t>
            </a:r>
          </a:p>
          <a:p>
            <a:pPr lvl="1"/>
            <a:r>
              <a:rPr lang="en-US" dirty="0" smtClean="0"/>
              <a:t>Easy </a:t>
            </a:r>
            <a:r>
              <a:rPr lang="en-US" dirty="0"/>
              <a:t>Configuration: Simple setup and customization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5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</a:t>
            </a:r>
            <a:r>
              <a:rPr lang="en-US" dirty="0" smtClean="0"/>
              <a:t>of Swagger </a:t>
            </a:r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Swagger is an </a:t>
            </a:r>
            <a:r>
              <a:rPr lang="en-US" dirty="0"/>
              <a:t>open-source framework for designing, building, documenting, and consuming RESTful APIs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Reduced </a:t>
            </a:r>
            <a:r>
              <a:rPr lang="en-US" dirty="0"/>
              <a:t>Development Time: Faster API development with clear documentation and testing capabilities.</a:t>
            </a:r>
          </a:p>
          <a:p>
            <a:r>
              <a:rPr lang="en-US" dirty="0"/>
              <a:t>Improved Code Quality: Encourages better API design and consistency.</a:t>
            </a:r>
          </a:p>
          <a:p>
            <a:r>
              <a:rPr lang="en-US" dirty="0"/>
              <a:t>Enhanced Collaboration: Facilitates seamless communication between teams.</a:t>
            </a:r>
          </a:p>
          <a:p>
            <a:r>
              <a:rPr lang="en-US" dirty="0"/>
              <a:t>Simplified API Consumption: Makes it easier for other developers to understand and use your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6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implement Swagger 3 in Spring Boot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175" indent="0">
              <a:buNone/>
            </a:pPr>
            <a:r>
              <a:rPr lang="en-US" dirty="0" smtClean="0"/>
              <a:t>Step 1</a:t>
            </a:r>
            <a:r>
              <a:rPr lang="en-US" dirty="0"/>
              <a:t>. Add the </a:t>
            </a:r>
            <a:r>
              <a:rPr lang="en-US" dirty="0" err="1" smtClean="0"/>
              <a:t>springdoc-openapi</a:t>
            </a:r>
            <a:r>
              <a:rPr lang="en-US" dirty="0" smtClean="0"/>
              <a:t> dependency</a:t>
            </a:r>
          </a:p>
          <a:p>
            <a:pPr marL="3175" indent="0">
              <a:buNone/>
            </a:pPr>
            <a:r>
              <a:rPr lang="en-US" dirty="0"/>
              <a:t>Step </a:t>
            </a:r>
            <a:r>
              <a:rPr lang="en-US" dirty="0" smtClean="0"/>
              <a:t>2</a:t>
            </a:r>
            <a:r>
              <a:rPr lang="en-US" dirty="0"/>
              <a:t>. Annotate </a:t>
            </a:r>
            <a:r>
              <a:rPr lang="en-US" dirty="0" smtClean="0"/>
              <a:t>the code</a:t>
            </a:r>
          </a:p>
          <a:p>
            <a:pPr marL="3175" indent="0">
              <a:buNone/>
            </a:pPr>
            <a:r>
              <a:rPr lang="en-US" dirty="0"/>
              <a:t>	 Controller Annotations in </a:t>
            </a:r>
            <a:r>
              <a:rPr lang="en-US" dirty="0" err="1"/>
              <a:t>OpenAPI</a:t>
            </a:r>
            <a:r>
              <a:rPr lang="en-US" dirty="0"/>
              <a:t> </a:t>
            </a:r>
            <a:r>
              <a:rPr lang="en-US" dirty="0" smtClean="0"/>
              <a:t>3</a:t>
            </a:r>
          </a:p>
          <a:p>
            <a:pPr marL="3175" indent="0">
              <a:buNone/>
            </a:pPr>
            <a:r>
              <a:rPr lang="en-US" dirty="0" smtClean="0"/>
              <a:t>	</a:t>
            </a:r>
            <a:r>
              <a:rPr lang="en-US" dirty="0"/>
              <a:t> Method Annotations in </a:t>
            </a:r>
            <a:r>
              <a:rPr lang="en-US" dirty="0" err="1"/>
              <a:t>OpenAPI</a:t>
            </a:r>
            <a:r>
              <a:rPr lang="en-US" dirty="0"/>
              <a:t> 3 </a:t>
            </a:r>
          </a:p>
          <a:p>
            <a:pPr marL="3175" indent="0">
              <a:buNone/>
            </a:pPr>
            <a:r>
              <a:rPr lang="en-US" dirty="0" smtClean="0"/>
              <a:t>	</a:t>
            </a:r>
            <a:r>
              <a:rPr lang="en-US" dirty="0"/>
              <a:t> Model Annotations in </a:t>
            </a:r>
            <a:r>
              <a:rPr lang="en-US" dirty="0" err="1"/>
              <a:t>OpenAPI</a:t>
            </a:r>
            <a:r>
              <a:rPr lang="en-US" dirty="0"/>
              <a:t> 3</a:t>
            </a:r>
            <a:endParaRPr lang="en-US" dirty="0" smtClean="0"/>
          </a:p>
          <a:p>
            <a:pPr marL="3175" indent="0">
              <a:buNone/>
            </a:pPr>
            <a:r>
              <a:rPr lang="en-US" dirty="0"/>
              <a:t>Step </a:t>
            </a:r>
            <a:r>
              <a:rPr lang="en-US" dirty="0" smtClean="0"/>
              <a:t>3. (Optional</a:t>
            </a:r>
            <a:r>
              <a:rPr lang="en-US" dirty="0"/>
              <a:t>) Customize the </a:t>
            </a:r>
            <a:r>
              <a:rPr lang="en-US" dirty="0" err="1"/>
              <a:t>OpenAPI</a:t>
            </a:r>
            <a:r>
              <a:rPr lang="en-US" dirty="0"/>
              <a:t> </a:t>
            </a:r>
            <a:r>
              <a:rPr lang="en-US" dirty="0" smtClean="0"/>
              <a:t>definition</a:t>
            </a:r>
          </a:p>
          <a:p>
            <a:pPr marL="3175" indent="0">
              <a:buNone/>
            </a:pPr>
            <a:r>
              <a:rPr lang="en-US" dirty="0"/>
              <a:t>Step </a:t>
            </a:r>
            <a:r>
              <a:rPr lang="en-US" dirty="0" smtClean="0"/>
              <a:t>4</a:t>
            </a:r>
            <a:r>
              <a:rPr lang="en-US" dirty="0"/>
              <a:t>. Access the Swagger </a:t>
            </a:r>
            <a:r>
              <a:rPr lang="en-US" dirty="0" smtClean="0"/>
              <a:t>UI</a:t>
            </a:r>
          </a:p>
          <a:p>
            <a:pPr marL="3175" indent="0">
              <a:buNone/>
            </a:pPr>
            <a:r>
              <a:rPr lang="en-US" dirty="0"/>
              <a:t>Step </a:t>
            </a:r>
            <a:r>
              <a:rPr lang="en-US" dirty="0" smtClean="0"/>
              <a:t>5</a:t>
            </a:r>
            <a:r>
              <a:rPr lang="en-US" dirty="0"/>
              <a:t>. Explore and </a:t>
            </a:r>
            <a:r>
              <a:rPr lang="en-US" dirty="0" smtClean="0"/>
              <a:t>interact </a:t>
            </a:r>
            <a:r>
              <a:rPr lang="en-US" dirty="0"/>
              <a:t>with </a:t>
            </a:r>
            <a:r>
              <a:rPr lang="en-US" dirty="0" smtClean="0"/>
              <a:t>RESTful </a:t>
            </a:r>
            <a:r>
              <a:rPr lang="en-US" dirty="0"/>
              <a:t>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12390</TotalTime>
  <Words>1748</Words>
  <Application>Microsoft Office PowerPoint</Application>
  <PresentationFormat>Widescreen</PresentationFormat>
  <Paragraphs>217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Noto Sans Symbols</vt:lpstr>
      <vt:lpstr>Wingdings</vt:lpstr>
      <vt:lpstr>Office Theme</vt:lpstr>
      <vt:lpstr>Documenting REST Services</vt:lpstr>
      <vt:lpstr>Objectives</vt:lpstr>
      <vt:lpstr>The Importance of API Documentation</vt:lpstr>
      <vt:lpstr>Introduction to Spring REST Documents</vt:lpstr>
      <vt:lpstr>Key elements - 1</vt:lpstr>
      <vt:lpstr>Key elements - 2</vt:lpstr>
      <vt:lpstr>Using Swagger 3 in Spring Boot 3</vt:lpstr>
      <vt:lpstr>Benefits of Swagger 3</vt:lpstr>
      <vt:lpstr>How to implement Swagger 3 in Spring Boot</vt:lpstr>
      <vt:lpstr>Step 1. Add springdoc-openapi dependency</vt:lpstr>
      <vt:lpstr>Step 2. Controller Annotations in OpenAPI 3</vt:lpstr>
      <vt:lpstr>Step 2. Method Annotations in OpenAPI 3 - 1</vt:lpstr>
      <vt:lpstr>Step 2. Method Annotations in OpenAPI 3 - 2</vt:lpstr>
      <vt:lpstr>Step 2. Method Annotations in OpenAPI 3 - 3</vt:lpstr>
      <vt:lpstr>Step 2. Model Annotations in OpenAPI 3</vt:lpstr>
      <vt:lpstr>Step 3. Customize the OpenAPI definition - 1</vt:lpstr>
      <vt:lpstr>Step 3. Customize the OpenAPI definition - 2</vt:lpstr>
      <vt:lpstr>Step 3. Customize the OpenAPI definition - 3</vt:lpstr>
      <vt:lpstr>Step 4, 5</vt:lpstr>
      <vt:lpstr>Demo 1 -  Simple Documenting REST API </vt:lpstr>
      <vt:lpstr>Demo 1 -  Simple Documenting REST API </vt:lpstr>
      <vt:lpstr>Demo 2 - Customize the REST with Swagger</vt:lpstr>
      <vt:lpstr>Demo 2 (contd.)</vt:lpstr>
      <vt:lpstr>Demo 2 (contd.)</vt:lpstr>
      <vt:lpstr>Demo 2 (contd.)</vt:lpstr>
      <vt:lpstr>Demo 2 (contd.)</vt:lpstr>
      <vt:lpstr>Demo 2 (contd.)</vt:lpstr>
      <vt:lpstr>Demo 2 (contd.)</vt:lpstr>
      <vt:lpstr>Demo 2 (contd.)</vt:lpstr>
      <vt:lpstr>Demo 2 (contd.)</vt:lpstr>
      <vt:lpstr>Demo 2 (contd.)</vt:lpstr>
      <vt:lpstr>Demo 2 (contd.)</vt:lpstr>
      <vt:lpstr>Demo 2 (contd.)</vt:lpstr>
      <vt:lpstr>Demo 2 (contd.)</vt:lpstr>
      <vt:lpstr>Demo 2 (contd.)</vt:lpstr>
      <vt:lpstr>Demo 2 (contd.)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Documenting REST Services</dc:title>
  <dc:creator>GoF</dc:creator>
  <cp:lastModifiedBy>Thanh Van</cp:lastModifiedBy>
  <cp:revision>317</cp:revision>
  <dcterms:created xsi:type="dcterms:W3CDTF">2021-01-25T08:25:31Z</dcterms:created>
  <dcterms:modified xsi:type="dcterms:W3CDTF">2024-12-28T04:32:01Z</dcterms:modified>
</cp:coreProperties>
</file>