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44"/>
  </p:notesMasterIdLst>
  <p:sldIdLst>
    <p:sldId id="256" r:id="rId2"/>
    <p:sldId id="307" r:id="rId3"/>
    <p:sldId id="308" r:id="rId4"/>
    <p:sldId id="309" r:id="rId5"/>
    <p:sldId id="318" r:id="rId6"/>
    <p:sldId id="319" r:id="rId7"/>
    <p:sldId id="320" r:id="rId8"/>
    <p:sldId id="310" r:id="rId9"/>
    <p:sldId id="321" r:id="rId10"/>
    <p:sldId id="332" r:id="rId11"/>
    <p:sldId id="322" r:id="rId12"/>
    <p:sldId id="323" r:id="rId13"/>
    <p:sldId id="324" r:id="rId14"/>
    <p:sldId id="325" r:id="rId15"/>
    <p:sldId id="326" r:id="rId16"/>
    <p:sldId id="333" r:id="rId17"/>
    <p:sldId id="327" r:id="rId18"/>
    <p:sldId id="328" r:id="rId19"/>
    <p:sldId id="329" r:id="rId20"/>
    <p:sldId id="330" r:id="rId21"/>
    <p:sldId id="331" r:id="rId22"/>
    <p:sldId id="334" r:id="rId23"/>
    <p:sldId id="317" r:id="rId24"/>
    <p:sldId id="335" r:id="rId25"/>
    <p:sldId id="336" r:id="rId26"/>
    <p:sldId id="337" r:id="rId27"/>
    <p:sldId id="344" r:id="rId28"/>
    <p:sldId id="348" r:id="rId29"/>
    <p:sldId id="338" r:id="rId30"/>
    <p:sldId id="345" r:id="rId31"/>
    <p:sldId id="349" r:id="rId32"/>
    <p:sldId id="350" r:id="rId33"/>
    <p:sldId id="341" r:id="rId34"/>
    <p:sldId id="346" r:id="rId35"/>
    <p:sldId id="351" r:id="rId36"/>
    <p:sldId id="342" r:id="rId37"/>
    <p:sldId id="339" r:id="rId38"/>
    <p:sldId id="347" r:id="rId39"/>
    <p:sldId id="340" r:id="rId40"/>
    <p:sldId id="352" r:id="rId41"/>
    <p:sldId id="353" r:id="rId42"/>
    <p:sldId id="303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D1"/>
    <a:srgbClr val="FFC2A3"/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3883" autoAdjust="0"/>
  </p:normalViewPr>
  <p:slideViewPr>
    <p:cSldViewPr snapToGrid="0">
      <p:cViewPr varScale="1">
        <p:scale>
          <a:sx n="62" d="100"/>
          <a:sy n="62" d="100"/>
        </p:scale>
        <p:origin x="15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89" Type="http://customschemas.google.com/relationships/presentationmetadata" Target="metadata"/><Relationship Id="rId7" Type="http://schemas.openxmlformats.org/officeDocument/2006/relationships/slide" Target="slides/slide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https://docs.spring.io/spring-data/commons/docs/current/api/org/springframework/data/repository/PagingAndSortingRepository.html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00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55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12/28/2024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Versioning</a:t>
            </a: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Paging, Sorting and Testing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paging?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 </a:t>
            </a:r>
            <a:r>
              <a:rPr lang="en-US" dirty="0"/>
              <a:t>can </a:t>
            </a:r>
            <a:r>
              <a:rPr lang="en-US" dirty="0" smtClean="0"/>
              <a:t>send </a:t>
            </a:r>
            <a:r>
              <a:rPr lang="en-US" dirty="0"/>
              <a:t>request paginated data using query parameters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/</a:t>
            </a:r>
            <a:r>
              <a:rPr lang="en-US" dirty="0" err="1"/>
              <a:t>employees?page</a:t>
            </a:r>
            <a:r>
              <a:rPr lang="en-US" dirty="0"/>
              <a:t>=0&amp;size=10 (first page with 10 items)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/>
              <a:t>employees?page</a:t>
            </a:r>
            <a:r>
              <a:rPr lang="en-US" dirty="0"/>
              <a:t>=1&amp;size=20 (second page with 20 items)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/>
              <a:t>employees?page</a:t>
            </a:r>
            <a:r>
              <a:rPr lang="en-US" dirty="0"/>
              <a:t>=0&amp;size=10&amp;sort=</a:t>
            </a:r>
            <a:r>
              <a:rPr lang="en-US" dirty="0" err="1"/>
              <a:t>name,asc</a:t>
            </a:r>
            <a:r>
              <a:rPr lang="en-US" dirty="0"/>
              <a:t> (sort by name in ascending 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and </a:t>
            </a:r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Data JPA: Provides convenient tools for data access, including the </a:t>
            </a:r>
            <a:r>
              <a:rPr lang="en-US" i="1" dirty="0" err="1"/>
              <a:t>PagingAndSortingRepository</a:t>
            </a:r>
            <a:r>
              <a:rPr lang="en-US" dirty="0"/>
              <a:t> interface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err="1"/>
              <a:t>PagingAndSortingRepository</a:t>
            </a:r>
            <a:r>
              <a:rPr lang="en-US" dirty="0"/>
              <a:t> provides methods to retrieve entities using the pagination and sorting abstraction. It implicitly provides two methods:</a:t>
            </a:r>
          </a:p>
          <a:p>
            <a:pPr lvl="1"/>
            <a:r>
              <a:rPr lang="en-US" i="1" dirty="0" smtClean="0"/>
              <a:t>Page </a:t>
            </a:r>
            <a:r>
              <a:rPr lang="en-US" i="1" dirty="0" err="1"/>
              <a:t>findAll</a:t>
            </a:r>
            <a:r>
              <a:rPr lang="en-US" i="1" dirty="0"/>
              <a:t>(</a:t>
            </a:r>
            <a:r>
              <a:rPr lang="en-US" i="1" dirty="0" err="1"/>
              <a:t>Pageable</a:t>
            </a:r>
            <a:r>
              <a:rPr lang="en-US" i="1" dirty="0"/>
              <a:t> </a:t>
            </a:r>
            <a:r>
              <a:rPr lang="en-US" i="1" dirty="0" err="1"/>
              <a:t>pageable</a:t>
            </a:r>
            <a:r>
              <a:rPr lang="en-US" i="1" dirty="0"/>
              <a:t>) </a:t>
            </a:r>
            <a:r>
              <a:rPr lang="en-US" dirty="0"/>
              <a:t>– returns a Page of entities meeting the paging restriction provided in the </a:t>
            </a:r>
            <a:r>
              <a:rPr lang="en-US" dirty="0" err="1"/>
              <a:t>Pageable</a:t>
            </a:r>
            <a:r>
              <a:rPr lang="en-US" dirty="0"/>
              <a:t> object.</a:t>
            </a:r>
          </a:p>
          <a:p>
            <a:pPr lvl="1"/>
            <a:r>
              <a:rPr lang="en-US" dirty="0" err="1" smtClean="0"/>
              <a:t>Iterable</a:t>
            </a:r>
            <a:r>
              <a:rPr lang="en-US" dirty="0" smtClean="0"/>
              <a:t> </a:t>
            </a:r>
            <a:r>
              <a:rPr lang="en-US" dirty="0" err="1"/>
              <a:t>findAll</a:t>
            </a:r>
            <a:r>
              <a:rPr lang="en-US" dirty="0"/>
              <a:t>(Sort sort) – returns all entities sorted by the given options. No paging is applied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22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PagingAndSortingRepository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Extends </a:t>
            </a:r>
            <a:r>
              <a:rPr lang="en-US" i="1" dirty="0" err="1" smtClean="0"/>
              <a:t>JpaRepository</a:t>
            </a:r>
            <a:r>
              <a:rPr lang="en-US" dirty="0" smtClean="0"/>
              <a:t>, inherits </a:t>
            </a:r>
            <a:r>
              <a:rPr lang="en-US" dirty="0"/>
              <a:t>all the functionality of </a:t>
            </a:r>
            <a:r>
              <a:rPr lang="en-US" i="1" dirty="0" err="1"/>
              <a:t>JpaRepository</a:t>
            </a:r>
            <a:r>
              <a:rPr lang="en-US" dirty="0"/>
              <a:t>, including basic CRUD operations and query methods.</a:t>
            </a:r>
          </a:p>
          <a:p>
            <a:r>
              <a:rPr lang="en-US" dirty="0" smtClean="0"/>
              <a:t>Provides </a:t>
            </a:r>
            <a:r>
              <a:rPr lang="en-US" dirty="0"/>
              <a:t>methods for sorting data based on properties and directions (ascending/descending).</a:t>
            </a:r>
          </a:p>
          <a:p>
            <a:r>
              <a:rPr lang="en-US" dirty="0" smtClean="0"/>
              <a:t>Main methods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Page&lt;T&gt; </a:t>
            </a:r>
            <a:r>
              <a:rPr lang="en-US" i="1" dirty="0" err="1" smtClean="0"/>
              <a:t>findAll</a:t>
            </a:r>
            <a:r>
              <a:rPr lang="en-US" i="1" dirty="0" smtClean="0"/>
              <a:t>(</a:t>
            </a:r>
            <a:r>
              <a:rPr lang="en-US" i="1" dirty="0" err="1" smtClean="0"/>
              <a:t>Pageable</a:t>
            </a:r>
            <a:r>
              <a:rPr lang="en-US" i="1" dirty="0" smtClean="0"/>
              <a:t> </a:t>
            </a:r>
            <a:r>
              <a:rPr lang="en-US" i="1" dirty="0" err="1"/>
              <a:t>pageable</a:t>
            </a:r>
            <a:r>
              <a:rPr lang="en-US" i="1" dirty="0"/>
              <a:t>)</a:t>
            </a:r>
            <a:r>
              <a:rPr lang="en-US" dirty="0"/>
              <a:t>: Retrieves a page of data with sorting options.</a:t>
            </a:r>
          </a:p>
          <a:p>
            <a:pPr lvl="1"/>
            <a:r>
              <a:rPr lang="en-US" dirty="0" err="1"/>
              <a:t>Iterable</a:t>
            </a:r>
            <a:r>
              <a:rPr lang="en-US" dirty="0"/>
              <a:t>&lt;T&gt; </a:t>
            </a:r>
            <a:r>
              <a:rPr lang="en-US" i="1" dirty="0" err="1" smtClean="0"/>
              <a:t>findAll</a:t>
            </a:r>
            <a:r>
              <a:rPr lang="en-US" i="1" dirty="0" smtClean="0"/>
              <a:t>(Sort </a:t>
            </a:r>
            <a:r>
              <a:rPr lang="en-US" i="1" dirty="0"/>
              <a:t>sort)</a:t>
            </a:r>
            <a:r>
              <a:rPr lang="en-US" dirty="0"/>
              <a:t>: Retrieves all data sorted according to the provided Sort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3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Paging with </a:t>
            </a:r>
            <a:r>
              <a:rPr lang="en-US" dirty="0" err="1" smtClean="0"/>
              <a:t>Pageable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Pageable</a:t>
            </a:r>
            <a:r>
              <a:rPr lang="en-US" dirty="0" smtClean="0"/>
              <a:t> interface</a:t>
            </a:r>
            <a:r>
              <a:rPr lang="en-US" dirty="0"/>
              <a:t>: </a:t>
            </a:r>
            <a:r>
              <a:rPr lang="en-US" dirty="0" smtClean="0"/>
              <a:t>This interface represents </a:t>
            </a:r>
            <a:r>
              <a:rPr lang="en-US" dirty="0"/>
              <a:t>pagination </a:t>
            </a:r>
            <a:r>
              <a:rPr lang="en-US" dirty="0" smtClean="0"/>
              <a:t>parameters such as:</a:t>
            </a:r>
            <a:endParaRPr lang="en-US" dirty="0"/>
          </a:p>
          <a:p>
            <a:pPr lvl="1"/>
            <a:r>
              <a:rPr lang="en-US" dirty="0" smtClean="0"/>
              <a:t>page</a:t>
            </a:r>
            <a:r>
              <a:rPr lang="en-US" dirty="0"/>
              <a:t>: </a:t>
            </a:r>
            <a:r>
              <a:rPr lang="en-US" dirty="0" smtClean="0"/>
              <a:t>page </a:t>
            </a:r>
            <a:r>
              <a:rPr lang="en-US" dirty="0"/>
              <a:t>number (starts at 0).</a:t>
            </a:r>
          </a:p>
          <a:p>
            <a:pPr lvl="1"/>
            <a:r>
              <a:rPr lang="en-US" dirty="0" smtClean="0"/>
              <a:t>size</a:t>
            </a:r>
            <a:r>
              <a:rPr lang="en-US" dirty="0"/>
              <a:t>: </a:t>
            </a:r>
            <a:r>
              <a:rPr lang="en-US" dirty="0" smtClean="0"/>
              <a:t>number </a:t>
            </a:r>
            <a:r>
              <a:rPr lang="en-US" dirty="0"/>
              <a:t>of elements per page.</a:t>
            </a:r>
          </a:p>
          <a:p>
            <a:pPr lvl="1"/>
            <a:r>
              <a:rPr lang="en-US" dirty="0" smtClean="0"/>
              <a:t>sort</a:t>
            </a:r>
            <a:r>
              <a:rPr lang="en-US" dirty="0"/>
              <a:t>: </a:t>
            </a:r>
            <a:r>
              <a:rPr lang="en-US" dirty="0" smtClean="0"/>
              <a:t>optional </a:t>
            </a:r>
            <a:r>
              <a:rPr lang="en-US" dirty="0"/>
              <a:t>sorting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4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</a:t>
            </a:r>
            <a:r>
              <a:rPr lang="en-US" dirty="0" smtClean="0"/>
              <a:t>Sort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Sort </a:t>
            </a:r>
            <a:r>
              <a:rPr lang="en-US" dirty="0"/>
              <a:t>Interface: </a:t>
            </a:r>
            <a:r>
              <a:rPr lang="en-US" dirty="0" smtClean="0"/>
              <a:t>This interface represents </a:t>
            </a:r>
            <a:r>
              <a:rPr lang="en-US" dirty="0"/>
              <a:t>sorting </a:t>
            </a:r>
            <a:r>
              <a:rPr lang="en-US" dirty="0" smtClean="0"/>
              <a:t>criteria</a:t>
            </a:r>
            <a:endParaRPr lang="en-US" dirty="0"/>
          </a:p>
          <a:p>
            <a:pPr lvl="1"/>
            <a:r>
              <a:rPr lang="en-US" dirty="0" smtClean="0"/>
              <a:t>by(String</a:t>
            </a:r>
            <a:r>
              <a:rPr lang="en-US" dirty="0"/>
              <a:t>... properties): </a:t>
            </a:r>
            <a:r>
              <a:rPr lang="en-US" dirty="0" smtClean="0"/>
              <a:t>specifies </a:t>
            </a:r>
            <a:r>
              <a:rPr lang="en-US" dirty="0"/>
              <a:t>properties to sort by.</a:t>
            </a:r>
          </a:p>
          <a:p>
            <a:pPr lvl="1"/>
            <a:r>
              <a:rPr lang="en-US" dirty="0" smtClean="0"/>
              <a:t>ascending</a:t>
            </a:r>
            <a:r>
              <a:rPr lang="en-US" dirty="0"/>
              <a:t>(): </a:t>
            </a:r>
            <a:r>
              <a:rPr lang="en-US" dirty="0" smtClean="0"/>
              <a:t>sorts </a:t>
            </a:r>
            <a:r>
              <a:rPr lang="en-US" dirty="0"/>
              <a:t>in ascending order.</a:t>
            </a:r>
          </a:p>
          <a:p>
            <a:pPr lvl="1"/>
            <a:r>
              <a:rPr lang="en-US" dirty="0" smtClean="0"/>
              <a:t>descending</a:t>
            </a:r>
            <a:r>
              <a:rPr lang="en-US" dirty="0"/>
              <a:t>(): </a:t>
            </a:r>
            <a:r>
              <a:rPr lang="en-US" dirty="0" smtClean="0"/>
              <a:t>sorts </a:t>
            </a:r>
            <a:r>
              <a:rPr lang="en-US" dirty="0"/>
              <a:t>in descending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3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</a:t>
            </a:r>
            <a:r>
              <a:rPr lang="en-US" i="1" dirty="0"/>
              <a:t>Page</a:t>
            </a:r>
            <a:r>
              <a:rPr lang="en-US" dirty="0"/>
              <a:t> and </a:t>
            </a:r>
            <a:r>
              <a:rPr lang="en-US" i="1" dirty="0" smtClean="0"/>
              <a:t>Slice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Paging: Essential for handling large datasets efficiently in Spring Data JPA.</a:t>
            </a:r>
          </a:p>
          <a:p>
            <a:r>
              <a:rPr lang="en-US" dirty="0"/>
              <a:t>Page and Slice: Two interfaces representing paginated data with key differences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Slice interface</a:t>
            </a:r>
            <a:endParaRPr lang="en-US" dirty="0"/>
          </a:p>
          <a:p>
            <a:pPr lvl="1"/>
            <a:r>
              <a:rPr lang="en-US" dirty="0" smtClean="0"/>
              <a:t>Lightweight</a:t>
            </a:r>
            <a:r>
              <a:rPr lang="en-US" dirty="0"/>
              <a:t>: </a:t>
            </a:r>
            <a:r>
              <a:rPr lang="en-US" dirty="0" smtClean="0"/>
              <a:t>only </a:t>
            </a:r>
            <a:r>
              <a:rPr lang="en-US" dirty="0"/>
              <a:t>provides information about whether there is a next page or not.</a:t>
            </a:r>
          </a:p>
          <a:p>
            <a:pPr lvl="1"/>
            <a:r>
              <a:rPr lang="en-US" dirty="0" smtClean="0"/>
              <a:t>No total count</a:t>
            </a:r>
            <a:r>
              <a:rPr lang="en-US" dirty="0"/>
              <a:t>: </a:t>
            </a:r>
            <a:r>
              <a:rPr lang="en-US" dirty="0" smtClean="0"/>
              <a:t>does </a:t>
            </a:r>
            <a:r>
              <a:rPr lang="en-US" dirty="0"/>
              <a:t>not calculate </a:t>
            </a:r>
            <a:r>
              <a:rPr lang="en-US" dirty="0" err="1"/>
              <a:t>totalElements</a:t>
            </a:r>
            <a:r>
              <a:rPr lang="en-US" dirty="0"/>
              <a:t> or </a:t>
            </a:r>
            <a:r>
              <a:rPr lang="en-US" dirty="0" err="1"/>
              <a:t>totalPages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Efficient </a:t>
            </a:r>
            <a:r>
              <a:rPr lang="en-US" dirty="0"/>
              <a:t>for </a:t>
            </a:r>
            <a:r>
              <a:rPr lang="en-US" dirty="0" smtClean="0"/>
              <a:t>large datasets</a:t>
            </a:r>
            <a:r>
              <a:rPr lang="en-US" dirty="0"/>
              <a:t>: </a:t>
            </a:r>
            <a:r>
              <a:rPr lang="en-US" dirty="0" smtClean="0"/>
              <a:t>avoids </a:t>
            </a:r>
            <a:r>
              <a:rPr lang="en-US" dirty="0"/>
              <a:t>the count query, improving performance for large datasets where the total count is not critical.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0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between </a:t>
            </a:r>
            <a:r>
              <a:rPr lang="en-US" i="1" dirty="0"/>
              <a:t>Page</a:t>
            </a:r>
            <a:r>
              <a:rPr lang="en-US" dirty="0"/>
              <a:t> and </a:t>
            </a:r>
            <a:r>
              <a:rPr lang="en-US" i="1" dirty="0" smtClean="0"/>
              <a:t>Slice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interface provides </a:t>
            </a:r>
            <a:r>
              <a:rPr lang="en-US" dirty="0"/>
              <a:t>comprehensive metadata about the paginated </a:t>
            </a:r>
            <a:r>
              <a:rPr lang="en-US" dirty="0" smtClean="0"/>
              <a:t>data       </a:t>
            </a:r>
          </a:p>
          <a:p>
            <a:pPr lvl="1"/>
            <a:r>
              <a:rPr lang="en-US" dirty="0" err="1" smtClean="0"/>
              <a:t>totalElements</a:t>
            </a:r>
            <a:r>
              <a:rPr lang="en-US" dirty="0"/>
              <a:t>: </a:t>
            </a:r>
            <a:r>
              <a:rPr lang="en-US" dirty="0" smtClean="0"/>
              <a:t>total </a:t>
            </a:r>
            <a:r>
              <a:rPr lang="en-US" dirty="0"/>
              <a:t>number of elements in the dataset.</a:t>
            </a:r>
          </a:p>
          <a:p>
            <a:pPr lvl="1"/>
            <a:r>
              <a:rPr lang="en-US" dirty="0" err="1" smtClean="0"/>
              <a:t>totalPages</a:t>
            </a:r>
            <a:r>
              <a:rPr lang="en-US" dirty="0"/>
              <a:t>: </a:t>
            </a:r>
            <a:r>
              <a:rPr lang="en-US" dirty="0" smtClean="0"/>
              <a:t>total </a:t>
            </a:r>
            <a:r>
              <a:rPr lang="en-US" dirty="0"/>
              <a:t>number of pages available.</a:t>
            </a:r>
          </a:p>
          <a:p>
            <a:pPr lvl="1"/>
            <a:r>
              <a:rPr lang="en-US" dirty="0" smtClean="0"/>
              <a:t>number</a:t>
            </a:r>
            <a:r>
              <a:rPr lang="en-US" dirty="0"/>
              <a:t>: </a:t>
            </a:r>
            <a:r>
              <a:rPr lang="en-US" dirty="0" smtClean="0"/>
              <a:t>current </a:t>
            </a:r>
            <a:r>
              <a:rPr lang="en-US" dirty="0"/>
              <a:t>page number.</a:t>
            </a:r>
          </a:p>
          <a:p>
            <a:pPr lvl="1"/>
            <a:r>
              <a:rPr lang="en-US" dirty="0" smtClean="0"/>
              <a:t>size</a:t>
            </a:r>
            <a:r>
              <a:rPr lang="en-US" dirty="0"/>
              <a:t>: </a:t>
            </a:r>
            <a:r>
              <a:rPr lang="en-US" dirty="0" smtClean="0"/>
              <a:t>number </a:t>
            </a:r>
            <a:r>
              <a:rPr lang="en-US" dirty="0"/>
              <a:t>of elements per page.</a:t>
            </a:r>
          </a:p>
          <a:p>
            <a:pPr lvl="1"/>
            <a:r>
              <a:rPr lang="en-US" dirty="0" smtClean="0"/>
              <a:t>content</a:t>
            </a:r>
            <a:r>
              <a:rPr lang="en-US" dirty="0"/>
              <a:t>: Actual data for the current page.</a:t>
            </a:r>
          </a:p>
          <a:p>
            <a:r>
              <a:rPr lang="en-US" dirty="0" smtClean="0"/>
              <a:t>Requires </a:t>
            </a:r>
            <a:r>
              <a:rPr lang="en-US" dirty="0"/>
              <a:t>an additional count query to determine </a:t>
            </a:r>
            <a:r>
              <a:rPr lang="en-US" dirty="0" err="1"/>
              <a:t>totalElements</a:t>
            </a:r>
            <a:r>
              <a:rPr lang="en-US" dirty="0"/>
              <a:t>, which can be expensive for large datasets.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4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i="1" dirty="0"/>
              <a:t>Page</a:t>
            </a:r>
            <a:r>
              <a:rPr lang="en-US" dirty="0"/>
              <a:t> and </a:t>
            </a:r>
            <a:r>
              <a:rPr lang="en-US" i="1" dirty="0"/>
              <a:t>Slice - </a:t>
            </a:r>
            <a:r>
              <a:rPr lang="en-US" i="1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273827"/>
              </p:ext>
            </p:extLst>
          </p:nvPr>
        </p:nvGraphicFramePr>
        <p:xfrm>
          <a:off x="694481" y="1825626"/>
          <a:ext cx="10799181" cy="430895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26511">
                  <a:extLst>
                    <a:ext uri="{9D8B030D-6E8A-4147-A177-3AD203B41FA5}">
                      <a16:colId xmlns:a16="http://schemas.microsoft.com/office/drawing/2014/main" val="248896898"/>
                    </a:ext>
                  </a:extLst>
                </a:gridCol>
                <a:gridCol w="4282633">
                  <a:extLst>
                    <a:ext uri="{9D8B030D-6E8A-4147-A177-3AD203B41FA5}">
                      <a16:colId xmlns:a16="http://schemas.microsoft.com/office/drawing/2014/main" val="3877753560"/>
                    </a:ext>
                  </a:extLst>
                </a:gridCol>
                <a:gridCol w="4190037">
                  <a:extLst>
                    <a:ext uri="{9D8B030D-6E8A-4147-A177-3AD203B41FA5}">
                      <a16:colId xmlns:a16="http://schemas.microsoft.com/office/drawing/2014/main" val="552418343"/>
                    </a:ext>
                  </a:extLst>
                </a:gridCol>
              </a:tblGrid>
              <a:tr h="385037"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b="1" dirty="0">
                          <a:effectLst/>
                        </a:rPr>
                        <a:t>Feature</a:t>
                      </a:r>
                    </a:p>
                  </a:txBody>
                  <a:tcPr marL="16383" marR="16383" marT="10922" marB="10922" anchor="b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b="1" dirty="0">
                          <a:effectLst/>
                        </a:rPr>
                        <a:t>Page</a:t>
                      </a:r>
                    </a:p>
                  </a:txBody>
                  <a:tcPr marL="16383" marR="16383" marT="10922" marB="10922" anchor="b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b="1" dirty="0">
                          <a:effectLst/>
                        </a:rPr>
                        <a:t>Slice</a:t>
                      </a:r>
                    </a:p>
                  </a:txBody>
                  <a:tcPr marL="16383" marR="16383" marT="10922" marB="10922" anchor="b">
                    <a:solidFill>
                      <a:srgbClr val="FFE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332706"/>
                  </a:ext>
                </a:extLst>
              </a:tr>
              <a:tr h="566740"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Total </a:t>
                      </a:r>
                      <a:r>
                        <a:rPr lang="en-US" sz="2200" dirty="0" smtClean="0">
                          <a:effectLst/>
                        </a:rPr>
                        <a:t>elements</a:t>
                      </a:r>
                      <a:endParaRPr lang="en-US" sz="2200" dirty="0">
                        <a:effectLst/>
                      </a:endParaRP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Calculated</a:t>
                      </a: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>
                          <a:effectLst/>
                        </a:rPr>
                        <a:t>Not Calculated</a:t>
                      </a: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79364"/>
                  </a:ext>
                </a:extLst>
              </a:tr>
              <a:tr h="566740"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 smtClean="0">
                          <a:effectLst/>
                        </a:rPr>
                        <a:t>Total pages</a:t>
                      </a:r>
                      <a:endParaRPr lang="en-US" sz="2200" dirty="0">
                        <a:effectLst/>
                      </a:endParaRP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Calculated</a:t>
                      </a: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Not Calculated</a:t>
                      </a: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9406"/>
                  </a:ext>
                </a:extLst>
              </a:tr>
              <a:tr h="566740"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Has </a:t>
                      </a:r>
                      <a:r>
                        <a:rPr lang="en-US" sz="2200" dirty="0" smtClean="0">
                          <a:effectLst/>
                        </a:rPr>
                        <a:t>next page</a:t>
                      </a:r>
                      <a:endParaRPr lang="en-US" sz="2200" dirty="0">
                        <a:effectLst/>
                      </a:endParaRP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Yes</a:t>
                      </a: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Yes</a:t>
                      </a: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819637"/>
                  </a:ext>
                </a:extLst>
              </a:tr>
              <a:tr h="1111850">
                <a:tc>
                  <a:txBody>
                    <a:bodyPr/>
                    <a:lstStyle/>
                    <a:p>
                      <a:pPr rtl="0" fontAlgn="b"/>
                      <a:r>
                        <a:rPr lang="en-US" sz="2200">
                          <a:effectLst/>
                        </a:rPr>
                        <a:t>Performance</a:t>
                      </a: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>
                          <a:effectLst/>
                        </a:rPr>
                        <a:t>Can be slower for large datasets</a:t>
                      </a: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Faster for large datasets</a:t>
                      </a:r>
                    </a:p>
                  </a:txBody>
                  <a:tcPr marL="0" marR="0" marT="10922" marB="10922" anchor="ctr">
                    <a:solidFill>
                      <a:srgbClr val="FFE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04086"/>
                  </a:ext>
                </a:extLst>
              </a:tr>
              <a:tr h="1111850"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Use </a:t>
                      </a:r>
                      <a:r>
                        <a:rPr lang="en-US" sz="2200" dirty="0" smtClean="0">
                          <a:effectLst/>
                        </a:rPr>
                        <a:t>case</a:t>
                      </a:r>
                      <a:endParaRPr lang="en-US" sz="2200" dirty="0">
                        <a:effectLst/>
                      </a:endParaRP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When total count is essential</a:t>
                      </a:r>
                    </a:p>
                  </a:txBody>
                  <a:tcPr marL="16383" marR="16383" marT="10922" marB="10922" anchor="ctr">
                    <a:solidFill>
                      <a:srgbClr val="FFE0D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200" dirty="0">
                          <a:effectLst/>
                        </a:rPr>
                        <a:t>When total count is not critical</a:t>
                      </a:r>
                    </a:p>
                  </a:txBody>
                  <a:tcPr marL="0" marR="0" marT="10922" marB="10922" anchor="ctr">
                    <a:solidFill>
                      <a:srgbClr val="FFE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59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</a:t>
            </a:r>
            <a:r>
              <a:rPr lang="en-US" dirty="0" smtClean="0"/>
              <a:t>Page vs. Slide interface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Page</a:t>
            </a:r>
            <a:endParaRPr lang="en-US" dirty="0"/>
          </a:p>
          <a:p>
            <a:pPr lvl="1"/>
            <a:r>
              <a:rPr lang="en-US" dirty="0" smtClean="0"/>
              <a:t>When need </a:t>
            </a:r>
            <a:r>
              <a:rPr lang="en-US" dirty="0"/>
              <a:t>to display the total number of elements and pages in the UI.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accurate pagination information is crucial for navigation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Choose Slice</a:t>
            </a:r>
            <a:endParaRPr lang="en-US" dirty="0"/>
          </a:p>
          <a:p>
            <a:pPr lvl="1"/>
            <a:r>
              <a:rPr lang="en-US" dirty="0" smtClean="0"/>
              <a:t>When only </a:t>
            </a:r>
            <a:r>
              <a:rPr lang="en-US" dirty="0"/>
              <a:t>need to know if there is more data to load ("Load </a:t>
            </a:r>
            <a:r>
              <a:rPr lang="en-US" dirty="0" smtClean="0"/>
              <a:t>more</a:t>
            </a:r>
            <a:r>
              <a:rPr lang="en-US" dirty="0"/>
              <a:t>" button).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dealing with massive datasets where the count query is expensive.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performance is a primary concern.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74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Page vs. Slide interface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/>
              <a:t>Using Page</a:t>
            </a:r>
          </a:p>
          <a:p>
            <a:r>
              <a:rPr lang="en-US" dirty="0"/>
              <a:t>Page&lt;Employee&gt; page = </a:t>
            </a:r>
            <a:r>
              <a:rPr lang="en-US" dirty="0" err="1"/>
              <a:t>repository.findAll</a:t>
            </a:r>
            <a:r>
              <a:rPr lang="en-US" dirty="0"/>
              <a:t>(</a:t>
            </a:r>
            <a:r>
              <a:rPr lang="en-US" dirty="0" err="1"/>
              <a:t>PageRequest.of</a:t>
            </a:r>
            <a:r>
              <a:rPr lang="en-US" dirty="0"/>
              <a:t>(0, 10));</a:t>
            </a:r>
          </a:p>
          <a:p>
            <a:endParaRPr lang="en-US" dirty="0"/>
          </a:p>
          <a:p>
            <a:r>
              <a:rPr lang="en-US" dirty="0"/>
              <a:t>// Using Slice</a:t>
            </a:r>
          </a:p>
          <a:p>
            <a:pPr algn="l"/>
            <a:r>
              <a:rPr lang="en-US" dirty="0"/>
              <a:t>Slice&lt;Employee&gt; slice = </a:t>
            </a:r>
            <a:r>
              <a:rPr lang="en-US" dirty="0" err="1"/>
              <a:t>repository.findAll</a:t>
            </a:r>
            <a:r>
              <a:rPr lang="en-US" dirty="0"/>
              <a:t>(</a:t>
            </a:r>
            <a:r>
              <a:rPr lang="en-US" dirty="0" err="1"/>
              <a:t>PageRequest.of</a:t>
            </a:r>
            <a:r>
              <a:rPr lang="en-US" dirty="0"/>
              <a:t>(0, 10), Sort.by("name"));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0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Strategies </a:t>
            </a:r>
            <a:r>
              <a:rPr lang="en-US" dirty="0"/>
              <a:t>for versioning REST </a:t>
            </a:r>
            <a:r>
              <a:rPr lang="en-US" dirty="0" smtClean="0"/>
              <a:t>services</a:t>
            </a:r>
          </a:p>
          <a:p>
            <a:r>
              <a:rPr lang="en-US" dirty="0" smtClean="0"/>
              <a:t>Adding </a:t>
            </a:r>
            <a:r>
              <a:rPr lang="en-US" dirty="0"/>
              <a:t>pagination </a:t>
            </a:r>
            <a:r>
              <a:rPr lang="en-US" dirty="0" smtClean="0"/>
              <a:t>capabilities in RESTful web services using Spring Data JPA</a:t>
            </a: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/>
              <a:t>sorting capabilities </a:t>
            </a:r>
            <a:endParaRPr lang="en-US" dirty="0" smtClean="0"/>
          </a:p>
          <a:p>
            <a:r>
              <a:rPr lang="en-US" dirty="0"/>
              <a:t>Tools and libraries for </a:t>
            </a:r>
            <a:r>
              <a:rPr lang="en-US" dirty="0" smtClean="0"/>
              <a:t>testing </a:t>
            </a:r>
            <a:r>
              <a:rPr lang="en-US" dirty="0"/>
              <a:t>RESTful web services </a:t>
            </a:r>
            <a:endParaRPr lang="en-US" sz="2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for RESTful API </a:t>
            </a:r>
            <a:r>
              <a:rPr lang="en-US" dirty="0" smtClean="0"/>
              <a:t>- Types of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Unit Tests: </a:t>
            </a:r>
            <a:r>
              <a:rPr lang="en-US" dirty="0"/>
              <a:t>Focus on individual components in isolation (e.g., controllers, services, repositories). </a:t>
            </a:r>
            <a:r>
              <a:rPr lang="en-US" dirty="0" smtClean="0"/>
              <a:t>Can use </a:t>
            </a:r>
            <a:r>
              <a:rPr lang="en-US" dirty="0"/>
              <a:t>mocking frameworks like </a:t>
            </a:r>
            <a:r>
              <a:rPr lang="en-US" b="1" dirty="0" err="1" smtClean="0"/>
              <a:t>Mockito</a:t>
            </a:r>
            <a:r>
              <a:rPr lang="en-US" dirty="0" smtClean="0"/>
              <a:t>, </a:t>
            </a:r>
            <a:r>
              <a:rPr lang="en-US" b="1" dirty="0" err="1"/>
              <a:t>TestNG</a:t>
            </a:r>
            <a:r>
              <a:rPr lang="en-US" b="1" dirty="0"/>
              <a:t> 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/>
              <a:t>JUnit</a:t>
            </a:r>
            <a:r>
              <a:rPr lang="en-US" dirty="0" smtClean="0"/>
              <a:t> </a:t>
            </a:r>
            <a:r>
              <a:rPr lang="en-US" dirty="0"/>
              <a:t>to simulate dependencies.</a:t>
            </a:r>
          </a:p>
          <a:p>
            <a:r>
              <a:rPr lang="en-US" b="1" dirty="0" smtClean="0"/>
              <a:t>Integration Tests: </a:t>
            </a:r>
            <a:r>
              <a:rPr lang="en-US" dirty="0" smtClean="0"/>
              <a:t>Test </a:t>
            </a:r>
            <a:r>
              <a:rPr lang="en-US" dirty="0"/>
              <a:t>the interaction between different parts of your application, including the database and other external services.</a:t>
            </a:r>
          </a:p>
          <a:p>
            <a:r>
              <a:rPr lang="en-US" b="1" dirty="0"/>
              <a:t>End-to-End Tests: </a:t>
            </a:r>
            <a:r>
              <a:rPr lang="en-US" dirty="0"/>
              <a:t>Test the entire application flow from the user's perspective, simulating real-world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5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and </a:t>
            </a:r>
            <a:r>
              <a:rPr lang="en-US" dirty="0" smtClean="0"/>
              <a:t>libraries for testing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Test: Spring Boot's testing framework provides essential annotations and utilities.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/>
              <a:t>SpringBootTest</a:t>
            </a:r>
            <a:r>
              <a:rPr lang="en-US" dirty="0"/>
              <a:t>: Loads the full application context for integration testing.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/>
              <a:t>WebMvcTest</a:t>
            </a:r>
            <a:r>
              <a:rPr lang="en-US" dirty="0"/>
              <a:t>: Focuses on testing Spring MVC components (controllers) with a mocked environment.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/>
              <a:t>DataJpaTest</a:t>
            </a:r>
            <a:r>
              <a:rPr lang="en-US" dirty="0"/>
              <a:t>: For testing JPA repositories.</a:t>
            </a:r>
          </a:p>
          <a:p>
            <a:r>
              <a:rPr lang="en-US" dirty="0"/>
              <a:t>JUnit 5: The standard for writing unit tests in Java.</a:t>
            </a:r>
          </a:p>
          <a:p>
            <a:r>
              <a:rPr lang="en-US" dirty="0" err="1"/>
              <a:t>Mockito</a:t>
            </a:r>
            <a:r>
              <a:rPr lang="en-US" dirty="0"/>
              <a:t>: A powerful mocking framework for simulating dependencies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1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and </a:t>
            </a:r>
            <a:r>
              <a:rPr lang="en-US" dirty="0" smtClean="0"/>
              <a:t>libraries for testing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AssertJ</a:t>
            </a:r>
            <a:r>
              <a:rPr lang="en-US" dirty="0"/>
              <a:t>: Provides fluent assertions to make your test code more readable.</a:t>
            </a:r>
          </a:p>
          <a:p>
            <a:r>
              <a:rPr lang="en-US" dirty="0" err="1"/>
              <a:t>MockMvc</a:t>
            </a:r>
            <a:r>
              <a:rPr lang="en-US" dirty="0"/>
              <a:t>: Simulates HTTP requests and responses for testing controllers without running a real server.</a:t>
            </a:r>
          </a:p>
          <a:p>
            <a:r>
              <a:rPr lang="en-US" dirty="0" smtClean="0"/>
              <a:t>Rest Assured: A library that simplifies testing RESTful APIs by providing a more expressive DSL.</a:t>
            </a:r>
          </a:p>
          <a:p>
            <a:r>
              <a:rPr lang="en-US" dirty="0" err="1" smtClean="0"/>
              <a:t>Testcontainers</a:t>
            </a:r>
            <a:r>
              <a:rPr lang="en-US" dirty="0"/>
              <a:t>: Manages external dependencies like databases and message queues within your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737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 - Controller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Annotate the test </a:t>
            </a:r>
            <a:r>
              <a:rPr lang="en-US" dirty="0" smtClean="0"/>
              <a:t>class, using @</a:t>
            </a:r>
            <a:r>
              <a:rPr lang="en-US" dirty="0" err="1"/>
              <a:t>SpringBootTest</a:t>
            </a:r>
            <a:r>
              <a:rPr lang="en-US" dirty="0"/>
              <a:t> </a:t>
            </a:r>
            <a:r>
              <a:rPr lang="en-US" dirty="0" smtClean="0"/>
              <a:t>in the case the </a:t>
            </a:r>
            <a:r>
              <a:rPr lang="en-US" dirty="0"/>
              <a:t>full Spring application context loaded for </a:t>
            </a:r>
            <a:r>
              <a:rPr lang="en-US" dirty="0" smtClean="0"/>
              <a:t>testing.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smtClean="0"/>
              <a:t>annotation </a:t>
            </a:r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for testing </a:t>
            </a:r>
            <a:r>
              <a:rPr lang="en-US" dirty="0" smtClean="0"/>
              <a:t>controllers</a:t>
            </a:r>
          </a:p>
          <a:p>
            <a:r>
              <a:rPr lang="en-US" dirty="0" smtClean="0"/>
              <a:t>Inject dependencies by using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to inject any dependencies required for </a:t>
            </a:r>
            <a:r>
              <a:rPr lang="en-US" dirty="0" smtClean="0"/>
              <a:t>the tests</a:t>
            </a:r>
            <a:endParaRPr lang="en-US" dirty="0"/>
          </a:p>
          <a:p>
            <a:r>
              <a:rPr lang="en-US" dirty="0"/>
              <a:t>Write test </a:t>
            </a:r>
            <a:r>
              <a:rPr lang="en-US" dirty="0" smtClean="0"/>
              <a:t>methods</a:t>
            </a:r>
            <a:endParaRPr lang="en-US" dirty="0"/>
          </a:p>
          <a:p>
            <a:pPr lvl="1"/>
            <a:r>
              <a:rPr lang="en-US" dirty="0"/>
              <a:t>Create methods </a:t>
            </a:r>
            <a:r>
              <a:rPr lang="en-US" dirty="0" smtClean="0"/>
              <a:t>for </a:t>
            </a:r>
            <a:r>
              <a:rPr lang="en-US" dirty="0"/>
              <a:t>testing.</a:t>
            </a:r>
          </a:p>
          <a:p>
            <a:pPr lvl="1"/>
            <a:r>
              <a:rPr lang="en-US" dirty="0"/>
              <a:t>Use JUnit 5's </a:t>
            </a:r>
            <a:r>
              <a:rPr lang="en-US" i="1" dirty="0"/>
              <a:t>@Test </a:t>
            </a:r>
            <a:r>
              <a:rPr lang="en-US" dirty="0"/>
              <a:t>annotation to mark test methods.</a:t>
            </a:r>
          </a:p>
          <a:p>
            <a:pPr lvl="1"/>
            <a:r>
              <a:rPr lang="en-US" dirty="0"/>
              <a:t>Write assertions to verify the expected behavior of </a:t>
            </a:r>
            <a:r>
              <a:rPr lang="en-US" dirty="0" smtClean="0"/>
              <a:t>the </a:t>
            </a:r>
            <a:r>
              <a:rPr lang="en-US" dirty="0"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1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 - Service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SpringBootTest</a:t>
            </a:r>
            <a:r>
              <a:rPr lang="en-US" dirty="0"/>
              <a:t>: This annotation loads the full Spring application context, allowing you to inject and test the </a:t>
            </a:r>
            <a:r>
              <a:rPr lang="en-US" dirty="0" err="1"/>
              <a:t>EmployeeService</a:t>
            </a:r>
            <a:r>
              <a:rPr lang="en-US" dirty="0"/>
              <a:t> with all its dependencies.</a:t>
            </a:r>
          </a:p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: Injects the </a:t>
            </a:r>
            <a:r>
              <a:rPr lang="en-US" dirty="0" smtClean="0"/>
              <a:t>service </a:t>
            </a:r>
            <a:r>
              <a:rPr lang="en-US" dirty="0"/>
              <a:t>bean into the test class</a:t>
            </a:r>
            <a:r>
              <a:rPr lang="en-US" dirty="0" smtClean="0"/>
              <a:t>.</a:t>
            </a:r>
          </a:p>
          <a:p>
            <a:r>
              <a:rPr lang="en-US" dirty="0"/>
              <a:t>Write test methods</a:t>
            </a:r>
          </a:p>
          <a:p>
            <a:pPr lvl="1"/>
            <a:r>
              <a:rPr lang="en-US" dirty="0"/>
              <a:t>Create methods for testing.</a:t>
            </a:r>
          </a:p>
          <a:p>
            <a:pPr lvl="1"/>
            <a:r>
              <a:rPr lang="en-US" dirty="0"/>
              <a:t>Use JUnit 5's </a:t>
            </a:r>
            <a:r>
              <a:rPr lang="en-US" i="1" dirty="0"/>
              <a:t>@Test </a:t>
            </a:r>
            <a:r>
              <a:rPr lang="en-US" dirty="0"/>
              <a:t>annotation to mark test methods.</a:t>
            </a:r>
          </a:p>
          <a:p>
            <a:pPr lvl="1"/>
            <a:r>
              <a:rPr lang="en-US" dirty="0"/>
              <a:t>Write assertions to verify the expected behavior of the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1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Strategies - Repository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: This annotation configures an embedded database and sets up a Spring Data JPA slice for testing. It focuses only on JPA components, making the tests faster.</a:t>
            </a:r>
          </a:p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: Injects the r</a:t>
            </a:r>
            <a:r>
              <a:rPr lang="en-US" dirty="0" smtClean="0"/>
              <a:t>epository </a:t>
            </a:r>
            <a:r>
              <a:rPr lang="en-US" dirty="0"/>
              <a:t>bean into the test class.</a:t>
            </a:r>
          </a:p>
          <a:p>
            <a:r>
              <a:rPr lang="en-US" dirty="0"/>
              <a:t>Write test methods</a:t>
            </a:r>
          </a:p>
          <a:p>
            <a:pPr lvl="1"/>
            <a:r>
              <a:rPr lang="en-US" dirty="0"/>
              <a:t>Create methods for testing.</a:t>
            </a:r>
          </a:p>
          <a:p>
            <a:pPr lvl="1"/>
            <a:r>
              <a:rPr lang="en-US" dirty="0"/>
              <a:t>Use JUnit 5's </a:t>
            </a:r>
            <a:r>
              <a:rPr lang="en-US" i="1" dirty="0"/>
              <a:t>@Test </a:t>
            </a:r>
            <a:r>
              <a:rPr lang="en-US" dirty="0"/>
              <a:t>annotation to mark test methods.</a:t>
            </a:r>
          </a:p>
          <a:p>
            <a:pPr lvl="1"/>
            <a:r>
              <a:rPr lang="en-US" dirty="0"/>
              <a:t>Write assertions to verify the expected behavior of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4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</a:t>
            </a:r>
            <a:r>
              <a:rPr lang="en-US" dirty="0" smtClean="0"/>
              <a:t>- Spring REST Paging</a:t>
            </a:r>
            <a:r>
              <a:rPr lang="en-US" dirty="0" smtClean="0"/>
              <a:t>, </a:t>
            </a:r>
            <a:r>
              <a:rPr lang="en-US" dirty="0" smtClean="0"/>
              <a:t>Sorting,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175" indent="0">
              <a:buNone/>
            </a:pPr>
            <a:r>
              <a:rPr lang="en-US" dirty="0"/>
              <a:t>Step 1. Project </a:t>
            </a:r>
            <a:r>
              <a:rPr lang="en-US" dirty="0" smtClean="0"/>
              <a:t>Setup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 Spring Boot </a:t>
            </a:r>
            <a:r>
              <a:rPr lang="en-US" dirty="0" smtClean="0"/>
              <a:t>Project includes the </a:t>
            </a:r>
            <a:r>
              <a:rPr lang="en-US" dirty="0"/>
              <a:t>following dependencies:</a:t>
            </a:r>
          </a:p>
          <a:p>
            <a:pPr marL="3175" indent="0">
              <a:buNone/>
            </a:pPr>
            <a:r>
              <a:rPr lang="en-US" dirty="0"/>
              <a:t>        Spring </a:t>
            </a:r>
            <a:r>
              <a:rPr lang="en-US" dirty="0" smtClean="0"/>
              <a:t>Web, Spring </a:t>
            </a:r>
            <a:r>
              <a:rPr lang="en-US" dirty="0"/>
              <a:t>Data </a:t>
            </a:r>
            <a:r>
              <a:rPr lang="en-US" dirty="0" smtClean="0"/>
              <a:t>JPA, </a:t>
            </a:r>
            <a:r>
              <a:rPr lang="en-US" dirty="0" err="1" smtClean="0"/>
              <a:t>Springdoc-openapi-ui</a:t>
            </a:r>
            <a:r>
              <a:rPr lang="en-US" dirty="0" smtClean="0"/>
              <a:t> </a:t>
            </a:r>
            <a:r>
              <a:rPr lang="en-US" dirty="0"/>
              <a:t>(for API documentation)</a:t>
            </a:r>
          </a:p>
          <a:p>
            <a:r>
              <a:rPr lang="en-US" dirty="0" smtClean="0"/>
              <a:t>Set </a:t>
            </a:r>
            <a:r>
              <a:rPr lang="en-US" dirty="0"/>
              <a:t>up the Model: Create </a:t>
            </a:r>
            <a:r>
              <a:rPr lang="en-US" dirty="0" err="1"/>
              <a:t>a</a:t>
            </a:r>
            <a:r>
              <a:rPr lang="en-US" dirty="0"/>
              <a:t> Employee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Create </a:t>
            </a:r>
            <a:r>
              <a:rPr lang="en-US" dirty="0"/>
              <a:t>the Repository: Create an interface </a:t>
            </a:r>
            <a:r>
              <a:rPr lang="en-US" dirty="0" err="1" smtClean="0"/>
              <a:t>IEmployeeRepository</a:t>
            </a:r>
            <a:r>
              <a:rPr lang="en-US" dirty="0" smtClean="0"/>
              <a:t> </a:t>
            </a:r>
            <a:r>
              <a:rPr lang="en-US" dirty="0"/>
              <a:t>extending </a:t>
            </a:r>
            <a:r>
              <a:rPr lang="en-US" dirty="0" err="1"/>
              <a:t>PagingAndSortingRepository</a:t>
            </a:r>
            <a:r>
              <a:rPr lang="en-US" dirty="0"/>
              <a:t> </a:t>
            </a:r>
            <a:r>
              <a:rPr lang="en-US" dirty="0" smtClean="0"/>
              <a:t>from </a:t>
            </a:r>
            <a:r>
              <a:rPr lang="en-US" dirty="0"/>
              <a:t>Spring Data JPA.</a:t>
            </a:r>
          </a:p>
          <a:p>
            <a:r>
              <a:rPr lang="en-US" dirty="0" smtClean="0"/>
              <a:t>Implement </a:t>
            </a:r>
            <a:r>
              <a:rPr lang="en-US" dirty="0"/>
              <a:t>the Service: Create an interface </a:t>
            </a:r>
            <a:r>
              <a:rPr lang="en-US" dirty="0" err="1" smtClean="0"/>
              <a:t>IEmployeeService</a:t>
            </a:r>
            <a:r>
              <a:rPr lang="en-US" dirty="0" smtClean="0"/>
              <a:t> </a:t>
            </a:r>
            <a:r>
              <a:rPr lang="en-US" dirty="0"/>
              <a:t>and its implementation </a:t>
            </a:r>
            <a:r>
              <a:rPr lang="en-US" dirty="0" err="1" smtClean="0"/>
              <a:t>EmployeeService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</a:t>
            </a:r>
            <a:r>
              <a:rPr lang="en-US" dirty="0"/>
              <a:t>the Controller: Create a </a:t>
            </a:r>
            <a:r>
              <a:rPr lang="en-US" dirty="0" err="1"/>
              <a:t>EmployeeController</a:t>
            </a:r>
            <a:r>
              <a:rPr lang="en-US" dirty="0"/>
              <a:t> class to handle RESTful API requests.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1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73" y="1371600"/>
            <a:ext cx="759569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89780" y="2946118"/>
            <a:ext cx="2188395" cy="2270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89780" y="5427321"/>
            <a:ext cx="2188395" cy="1222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481" y="2589087"/>
            <a:ext cx="4180681" cy="2627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36" y="1371600"/>
            <a:ext cx="833078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72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</a:t>
            </a:r>
            <a:r>
              <a:rPr lang="en-US" dirty="0" smtClean="0"/>
              <a:t>,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 smtClean="0"/>
              <a:t>Step 2. Implementation Repository</a:t>
            </a:r>
          </a:p>
          <a:p>
            <a:pPr lvl="1"/>
            <a:r>
              <a:rPr lang="en-US" dirty="0" smtClean="0"/>
              <a:t>Inject </a:t>
            </a:r>
            <a:r>
              <a:rPr lang="en-US" dirty="0"/>
              <a:t>the </a:t>
            </a:r>
            <a:r>
              <a:rPr lang="en-US" dirty="0" err="1"/>
              <a:t>EmployeeRepository</a:t>
            </a:r>
            <a:r>
              <a:rPr lang="en-US" dirty="0"/>
              <a:t> into your </a:t>
            </a:r>
            <a:r>
              <a:rPr lang="en-US" dirty="0" err="1"/>
              <a:t>EmployeeService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methods for basic CRUD </a:t>
            </a:r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in-memory paging and sorting without a database, override the </a:t>
            </a:r>
            <a:r>
              <a:rPr lang="en-US" dirty="0" err="1"/>
              <a:t>findAll</a:t>
            </a:r>
            <a:r>
              <a:rPr lang="en-US" dirty="0"/>
              <a:t>(</a:t>
            </a:r>
            <a:r>
              <a:rPr lang="en-US" dirty="0" err="1"/>
              <a:t>Pageable</a:t>
            </a:r>
            <a:r>
              <a:rPr lang="en-US" dirty="0"/>
              <a:t> </a:t>
            </a:r>
            <a:r>
              <a:rPr lang="en-US" dirty="0" err="1"/>
              <a:t>pageable</a:t>
            </a:r>
            <a:r>
              <a:rPr lang="en-US" dirty="0"/>
              <a:t>) method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9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RESTful APIs with Spring Boot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Versioning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requirements change over time.</a:t>
            </a:r>
          </a:p>
          <a:p>
            <a:pPr lvl="1"/>
            <a:r>
              <a:rPr lang="en-US" dirty="0" smtClean="0"/>
              <a:t>Technology </a:t>
            </a:r>
            <a:r>
              <a:rPr lang="en-US" dirty="0"/>
              <a:t>evolves, introducing new possibilities and deprecating old ones.</a:t>
            </a:r>
          </a:p>
          <a:p>
            <a:pPr lvl="1"/>
            <a:r>
              <a:rPr lang="en-US" dirty="0" smtClean="0"/>
              <a:t>Maintaining </a:t>
            </a:r>
            <a:r>
              <a:rPr lang="en-US" dirty="0"/>
              <a:t>backward compatibility is crucial for existing users.</a:t>
            </a:r>
          </a:p>
          <a:p>
            <a:pPr lvl="1"/>
            <a:r>
              <a:rPr lang="en-US" dirty="0" smtClean="0"/>
              <a:t>Versioning </a:t>
            </a:r>
            <a:r>
              <a:rPr lang="en-US" dirty="0"/>
              <a:t>allows you to introduce changes without breaking existing clients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What is API Versioning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practice of creating and managing multiple versions of </a:t>
            </a:r>
            <a:r>
              <a:rPr lang="en-US" dirty="0" smtClean="0"/>
              <a:t>API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version caters to different needs and capabilities.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gradual updates and smooth transitions for clients.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22" y="1735848"/>
            <a:ext cx="8407832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52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34" y="1361661"/>
            <a:ext cx="768213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6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0" y="1388601"/>
            <a:ext cx="4770782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609" y="1388601"/>
            <a:ext cx="4111101" cy="548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041" y="2796470"/>
            <a:ext cx="4553959" cy="19138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38043" y="3359649"/>
            <a:ext cx="4553957" cy="1202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770" y="3070959"/>
            <a:ext cx="4227839" cy="369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39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</a:t>
            </a:r>
            <a:r>
              <a:rPr lang="en-US" dirty="0" smtClean="0"/>
              <a:t>,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 smtClean="0"/>
              <a:t>Step </a:t>
            </a: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Implementation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 smtClean="0"/>
              <a:t>Implement </a:t>
            </a:r>
            <a:r>
              <a:rPr lang="en-US" dirty="0"/>
              <a:t>business logic in your service methods.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/>
              <a:t>EmployeeRepository</a:t>
            </a:r>
            <a:r>
              <a:rPr lang="en-US" dirty="0"/>
              <a:t> to interact with the data layer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88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55" y="1709198"/>
            <a:ext cx="7943095" cy="40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80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27" y="1371600"/>
            <a:ext cx="694943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29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</a:t>
            </a:r>
            <a:r>
              <a:rPr lang="en-US" dirty="0" err="1"/>
              <a:t>Sorting,Testing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/>
              <a:t>Step 4. Implementation Controller</a:t>
            </a:r>
          </a:p>
          <a:p>
            <a:pPr lvl="1"/>
            <a:r>
              <a:rPr lang="en-US" dirty="0"/>
              <a:t>Use @</a:t>
            </a:r>
            <a:r>
              <a:rPr lang="en-US" dirty="0" err="1"/>
              <a:t>RestController</a:t>
            </a:r>
            <a:r>
              <a:rPr lang="en-US" dirty="0"/>
              <a:t> to define your REST controller.</a:t>
            </a:r>
          </a:p>
          <a:p>
            <a:pPr lvl="1"/>
            <a:r>
              <a:rPr lang="en-US" dirty="0"/>
              <a:t>Use @</a:t>
            </a:r>
            <a:r>
              <a:rPr lang="en-US" dirty="0" err="1"/>
              <a:t>GetMapping</a:t>
            </a:r>
            <a:r>
              <a:rPr lang="en-US" dirty="0"/>
              <a:t>, @</a:t>
            </a:r>
            <a:r>
              <a:rPr lang="en-US" dirty="0" err="1"/>
              <a:t>PostMapping</a:t>
            </a:r>
            <a:r>
              <a:rPr lang="en-US" dirty="0"/>
              <a:t>, @</a:t>
            </a:r>
            <a:r>
              <a:rPr lang="en-US" dirty="0" err="1"/>
              <a:t>PutMapping</a:t>
            </a:r>
            <a:r>
              <a:rPr lang="en-US" dirty="0"/>
              <a:t>, @</a:t>
            </a:r>
            <a:r>
              <a:rPr lang="en-US" dirty="0" err="1"/>
              <a:t>DeleteMapping</a:t>
            </a:r>
            <a:r>
              <a:rPr lang="en-US" dirty="0"/>
              <a:t> for different HTTP requests.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Pageable</a:t>
            </a:r>
            <a:r>
              <a:rPr lang="en-US" dirty="0"/>
              <a:t> in your controller methods to handle paging and sorting parameters.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34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55" y="1371600"/>
            <a:ext cx="939568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25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</a:t>
            </a:r>
            <a:r>
              <a:rPr lang="en-US" dirty="0" err="1"/>
              <a:t>Sorting,Testing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/>
              <a:t>Step 5. Testing</a:t>
            </a:r>
          </a:p>
          <a:p>
            <a:r>
              <a:rPr lang="en-US" dirty="0" smtClean="0"/>
              <a:t>Add dependencies</a:t>
            </a:r>
            <a:r>
              <a:rPr lang="en-US" dirty="0"/>
              <a:t>: Include spring-boot-starter-test, JUnit 5, </a:t>
            </a:r>
            <a:r>
              <a:rPr lang="en-US" dirty="0" err="1"/>
              <a:t>Mockito</a:t>
            </a:r>
            <a:r>
              <a:rPr lang="en-US" dirty="0"/>
              <a:t>, and </a:t>
            </a:r>
            <a:r>
              <a:rPr lang="en-US" dirty="0" err="1"/>
              <a:t>AssertJ</a:t>
            </a:r>
            <a:r>
              <a:rPr lang="en-US" dirty="0"/>
              <a:t> in </a:t>
            </a:r>
            <a:r>
              <a:rPr lang="en-US" dirty="0" smtClean="0"/>
              <a:t>pom.xml file.</a:t>
            </a:r>
          </a:p>
          <a:p>
            <a:r>
              <a:rPr lang="en-US" dirty="0" smtClean="0"/>
              <a:t>Write tests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test classes for your controller, service, and </a:t>
            </a:r>
            <a:r>
              <a:rPr lang="en-US" dirty="0" smtClean="0"/>
              <a:t>repository.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@</a:t>
            </a:r>
            <a:r>
              <a:rPr lang="en-US" dirty="0" err="1"/>
              <a:t>WebMvcTest</a:t>
            </a:r>
            <a:r>
              <a:rPr lang="en-US" dirty="0"/>
              <a:t> for controller tests with </a:t>
            </a:r>
            <a:r>
              <a:rPr lang="en-US" dirty="0" err="1" smtClean="0"/>
              <a:t>MockMvc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@</a:t>
            </a:r>
            <a:r>
              <a:rPr lang="en-US" dirty="0" err="1"/>
              <a:t>SpringBootTest</a:t>
            </a:r>
            <a:r>
              <a:rPr lang="en-US" dirty="0"/>
              <a:t> for integration tests involving the full application </a:t>
            </a:r>
            <a:r>
              <a:rPr lang="en-US" dirty="0" smtClean="0"/>
              <a:t>context.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@</a:t>
            </a:r>
            <a:r>
              <a:rPr lang="en-US" dirty="0" err="1"/>
              <a:t>DataJpaTest</a:t>
            </a:r>
            <a:r>
              <a:rPr lang="en-US" dirty="0"/>
              <a:t> for repository tests with an embedded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1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39" y="1716350"/>
            <a:ext cx="8217322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54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</a:t>
            </a:r>
            <a:r>
              <a:rPr lang="en-US" dirty="0"/>
              <a:t>approaches </a:t>
            </a:r>
            <a:r>
              <a:rPr lang="en-US" dirty="0" smtClean="0"/>
              <a:t>for API versioning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URI versioning</a:t>
            </a:r>
          </a:p>
          <a:p>
            <a:pPr lvl="1"/>
            <a:r>
              <a:rPr lang="en-US" dirty="0"/>
              <a:t>In this approach, version information becomes part of the URI. </a:t>
            </a:r>
            <a:endParaRPr lang="en-US" dirty="0" smtClean="0"/>
          </a:p>
          <a:p>
            <a:pPr lvl="1"/>
            <a:r>
              <a:rPr lang="en-US" i="1" dirty="0" smtClean="0"/>
              <a:t>http://api.example.org/v1/users </a:t>
            </a:r>
            <a:r>
              <a:rPr lang="en-US" i="1" dirty="0"/>
              <a:t>and http://api.example.org/v2/users represent </a:t>
            </a:r>
            <a:r>
              <a:rPr lang="en-US" i="1" dirty="0" smtClean="0"/>
              <a:t>two different </a:t>
            </a:r>
            <a:r>
              <a:rPr lang="en-US" i="1" dirty="0"/>
              <a:t>versions of an application API.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v notation to denote </a:t>
            </a:r>
            <a:r>
              <a:rPr lang="en-US" dirty="0" smtClean="0"/>
              <a:t>versioning, and </a:t>
            </a:r>
            <a:r>
              <a:rPr lang="en-US" dirty="0"/>
              <a:t>the numbers 1 and 2 following the </a:t>
            </a:r>
            <a:r>
              <a:rPr lang="en-US" dirty="0" smtClean="0"/>
              <a:t>v indicate </a:t>
            </a:r>
            <a:r>
              <a:rPr lang="en-US" dirty="0"/>
              <a:t>the first and second API versions.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5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05" y="1608399"/>
            <a:ext cx="7899505" cy="48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83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- Spring REST Paging, Sorting,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55" y="1528835"/>
            <a:ext cx="8553890" cy="48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61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introduced:</a:t>
            </a:r>
          </a:p>
          <a:p>
            <a:r>
              <a:rPr lang="en-US" smtClean="0"/>
              <a:t>Strategies </a:t>
            </a:r>
            <a:r>
              <a:rPr lang="en-US" dirty="0"/>
              <a:t>for versioning REST services</a:t>
            </a:r>
          </a:p>
          <a:p>
            <a:r>
              <a:rPr lang="en-US" dirty="0"/>
              <a:t>Adding pagination capabilities in RESTful web services using Spring Data JPA</a:t>
            </a:r>
          </a:p>
          <a:p>
            <a:r>
              <a:rPr lang="en-US" dirty="0"/>
              <a:t>Adding sorting capabilities </a:t>
            </a:r>
          </a:p>
          <a:p>
            <a:r>
              <a:rPr lang="en-US" dirty="0"/>
              <a:t>Tools and libraries for testing RESTful web services </a:t>
            </a:r>
          </a:p>
          <a:p>
            <a:endParaRPr lang="en-US" dirty="0" smtClean="0"/>
          </a:p>
          <a:p>
            <a:pPr marL="3175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</a:t>
            </a:r>
            <a:r>
              <a:rPr lang="en-US" dirty="0"/>
              <a:t>approaches </a:t>
            </a:r>
            <a:r>
              <a:rPr lang="en-US" dirty="0" smtClean="0"/>
              <a:t>for API versioning 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URI </a:t>
            </a:r>
            <a:r>
              <a:rPr lang="en-US" dirty="0"/>
              <a:t>parameter </a:t>
            </a:r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Pass </a:t>
            </a:r>
            <a:r>
              <a:rPr lang="en-US" dirty="0"/>
              <a:t>the version number as a query parameter.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b="1" dirty="0"/>
              <a:t>/</a:t>
            </a:r>
            <a:r>
              <a:rPr lang="en-US" b="1" dirty="0" err="1"/>
              <a:t>users?version</a:t>
            </a:r>
            <a:r>
              <a:rPr lang="en-US" b="1" dirty="0"/>
              <a:t>=1</a:t>
            </a:r>
            <a:r>
              <a:rPr lang="en-US" dirty="0"/>
              <a:t>, </a:t>
            </a:r>
            <a:r>
              <a:rPr lang="en-US" b="1" dirty="0"/>
              <a:t>/</a:t>
            </a:r>
            <a:r>
              <a:rPr lang="en-US" b="1" dirty="0" err="1"/>
              <a:t>users?version</a:t>
            </a:r>
            <a:r>
              <a:rPr lang="en-US" b="1" dirty="0"/>
              <a:t>=2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intrusive on the URI structure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</a:t>
            </a:r>
            <a:r>
              <a:rPr lang="en-US" dirty="0"/>
              <a:t>approaches </a:t>
            </a:r>
            <a:r>
              <a:rPr lang="en-US" dirty="0" smtClean="0"/>
              <a:t>for API versioning - 3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Accept </a:t>
            </a:r>
            <a:r>
              <a:rPr lang="en-US" dirty="0"/>
              <a:t>header </a:t>
            </a:r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the version in a custom HTTP header.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b="1" dirty="0"/>
              <a:t>X-API-Version: 1, X-API-Version: 2</a:t>
            </a:r>
          </a:p>
          <a:p>
            <a:pPr lvl="1"/>
            <a:r>
              <a:rPr lang="en-US" dirty="0" smtClean="0"/>
              <a:t>Keeps </a:t>
            </a:r>
            <a:r>
              <a:rPr lang="en-US" dirty="0"/>
              <a:t>the URI clean and flexible.</a:t>
            </a:r>
          </a:p>
          <a:p>
            <a:pPr marL="31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8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Popular </a:t>
            </a:r>
            <a:r>
              <a:rPr lang="en-US" dirty="0"/>
              <a:t>approaches </a:t>
            </a:r>
            <a:r>
              <a:rPr lang="en-US" dirty="0" smtClean="0"/>
              <a:t>for API versioning - 4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 </a:t>
            </a:r>
            <a:r>
              <a:rPr lang="en-US" dirty="0"/>
              <a:t>header </a:t>
            </a:r>
            <a:r>
              <a:rPr lang="en-US" dirty="0" smtClean="0"/>
              <a:t>versioning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Accept header to specify the desired version.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Accept: </a:t>
            </a:r>
            <a:r>
              <a:rPr lang="en-US" b="1" dirty="0"/>
              <a:t>application/vnd.myapp.v1+json</a:t>
            </a:r>
          </a:p>
          <a:p>
            <a:pPr lvl="1"/>
            <a:r>
              <a:rPr lang="en-US" dirty="0" smtClean="0"/>
              <a:t>Leverages </a:t>
            </a:r>
            <a:r>
              <a:rPr lang="en-US" dirty="0"/>
              <a:t>existing HTTP mechanisms.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6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need </a:t>
            </a:r>
            <a:r>
              <a:rPr lang="en-US" dirty="0"/>
              <a:t>for </a:t>
            </a:r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</a:t>
            </a:r>
            <a:r>
              <a:rPr lang="en-US" dirty="0" smtClean="0"/>
              <a:t>datasets</a:t>
            </a:r>
            <a:r>
              <a:rPr lang="en-US" dirty="0"/>
              <a:t>: REST APIs often handle vast amounts of data.</a:t>
            </a:r>
          </a:p>
          <a:p>
            <a:r>
              <a:rPr lang="en-US" dirty="0"/>
              <a:t>Bandwidth </a:t>
            </a:r>
            <a:r>
              <a:rPr lang="en-US" dirty="0" smtClean="0"/>
              <a:t>limitations</a:t>
            </a:r>
            <a:r>
              <a:rPr lang="en-US" dirty="0"/>
              <a:t>: Downloading large datasets can be slow and consume significant bandwidth, especially on mobile devices.</a:t>
            </a:r>
          </a:p>
          <a:p>
            <a:r>
              <a:rPr lang="en-US" dirty="0"/>
              <a:t>Performance </a:t>
            </a:r>
            <a:r>
              <a:rPr lang="en-US" dirty="0" smtClean="0"/>
              <a:t>bottlenecks</a:t>
            </a:r>
            <a:r>
              <a:rPr lang="en-US" dirty="0"/>
              <a:t>: Retrieving and processing large datasets can strain server resources and impact response times.</a:t>
            </a:r>
          </a:p>
          <a:p>
            <a:r>
              <a:rPr lang="en-US" dirty="0"/>
              <a:t>UI </a:t>
            </a:r>
            <a:r>
              <a:rPr lang="en-US" dirty="0" smtClean="0"/>
              <a:t>overwhelm</a:t>
            </a:r>
            <a:r>
              <a:rPr lang="en-US" dirty="0"/>
              <a:t>: Displaying massive datasets in a user interface can lead to slow rendering and poor user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9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paging?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Dividing </a:t>
            </a:r>
            <a:r>
              <a:rPr lang="en-US" dirty="0"/>
              <a:t>a large dataset into smaller, manageable chunks called "pages."</a:t>
            </a:r>
          </a:p>
          <a:p>
            <a:r>
              <a:rPr lang="en-US" dirty="0" smtClean="0"/>
              <a:t>Clients </a:t>
            </a:r>
            <a:r>
              <a:rPr lang="en-US" dirty="0"/>
              <a:t>request data one page at a time.</a:t>
            </a:r>
          </a:p>
          <a:p>
            <a:r>
              <a:rPr lang="en-US" dirty="0" smtClean="0"/>
              <a:t>Improves </a:t>
            </a:r>
            <a:r>
              <a:rPr lang="en-US" dirty="0"/>
              <a:t>performance, reduces bandwidth consumption, and enhances user experience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Benefits of paging</a:t>
            </a:r>
            <a:endParaRPr lang="en-US" dirty="0"/>
          </a:p>
          <a:p>
            <a:pPr lvl="1"/>
            <a:r>
              <a:rPr lang="en-US" dirty="0" smtClean="0"/>
              <a:t>Faster response times</a:t>
            </a:r>
            <a:r>
              <a:rPr lang="en-US" dirty="0"/>
              <a:t>: Retrieving smaller pages is quicker.</a:t>
            </a:r>
          </a:p>
          <a:p>
            <a:pPr lvl="1"/>
            <a:r>
              <a:rPr lang="en-US" dirty="0" smtClean="0"/>
              <a:t>Reduced bandwidth usage</a:t>
            </a:r>
            <a:r>
              <a:rPr lang="en-US" dirty="0"/>
              <a:t>: Only the necessary data is transferred.</a:t>
            </a:r>
          </a:p>
          <a:p>
            <a:pPr lvl="1"/>
            <a:r>
              <a:rPr lang="en-US" dirty="0" smtClean="0"/>
              <a:t>Improved scalability</a:t>
            </a:r>
            <a:r>
              <a:rPr lang="en-US" dirty="0"/>
              <a:t>: Server resources are used more efficiently.</a:t>
            </a:r>
          </a:p>
          <a:p>
            <a:pPr lvl="1"/>
            <a:r>
              <a:rPr lang="en-US" dirty="0" smtClean="0"/>
              <a:t>Enhanced user experience</a:t>
            </a:r>
            <a:r>
              <a:rPr lang="en-US" dirty="0"/>
              <a:t>: UI renders faster with smaller data chunks.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4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12209</TotalTime>
  <Words>1929</Words>
  <Application>Microsoft Office PowerPoint</Application>
  <PresentationFormat>Widescreen</PresentationFormat>
  <Paragraphs>255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Noto Sans Symbols</vt:lpstr>
      <vt:lpstr>Wingdings</vt:lpstr>
      <vt:lpstr>Office Theme</vt:lpstr>
      <vt:lpstr>Versioning, Paging, Sorting and Testing</vt:lpstr>
      <vt:lpstr>Objectives</vt:lpstr>
      <vt:lpstr>Versioning RESTful APIs with Spring Boot</vt:lpstr>
      <vt:lpstr>Popular approaches for API versioning - 1</vt:lpstr>
      <vt:lpstr>Popular approaches for API versioning - 2</vt:lpstr>
      <vt:lpstr>Popular approaches for API versioning - 3</vt:lpstr>
      <vt:lpstr>Popular approaches for API versioning - 4</vt:lpstr>
      <vt:lpstr>The need for paging</vt:lpstr>
      <vt:lpstr>What is paging? - 1</vt:lpstr>
      <vt:lpstr>What is paging? - 2</vt:lpstr>
      <vt:lpstr>Spring Data JPA and paging</vt:lpstr>
      <vt:lpstr>PagingAndSortingRepository</vt:lpstr>
      <vt:lpstr>Paging with Pageable interface</vt:lpstr>
      <vt:lpstr>Sorting with Sort interface</vt:lpstr>
      <vt:lpstr>Difference between Page and Slice - 1</vt:lpstr>
      <vt:lpstr>Difference between Page and Slice - 2</vt:lpstr>
      <vt:lpstr>Difference between Page and Slice - 3</vt:lpstr>
      <vt:lpstr>Choosing the Page vs. Slide interface - 1</vt:lpstr>
      <vt:lpstr>Choosing the Page vs. Slide interface - 2</vt:lpstr>
      <vt:lpstr>Testing for RESTful API - Types of testing</vt:lpstr>
      <vt:lpstr>Tools and libraries for testing - 1</vt:lpstr>
      <vt:lpstr>Tools and libraries for testing - 2</vt:lpstr>
      <vt:lpstr>Testing Strategies - Controller Tests</vt:lpstr>
      <vt:lpstr>Testing Strategies - Service Tests</vt:lpstr>
      <vt:lpstr>Testing Strategies - Repository Tests</vt:lpstr>
      <vt:lpstr>Demo - Spring REST Paging, Sorting, Testing</vt:lpstr>
      <vt:lpstr>Demo - Spring REST Paging, Sorting, Testing</vt:lpstr>
      <vt:lpstr>Demo - Spring REST Paging, Sorting, Testing</vt:lpstr>
      <vt:lpstr>Demo - Spring REST Paging, Sorting, Testing</vt:lpstr>
      <vt:lpstr>Demo - Spring REST Paging, Sorting, Testing</vt:lpstr>
      <vt:lpstr>Demo - Spring REST Paging, Sorting, Testing</vt:lpstr>
      <vt:lpstr>Demo - Spring REST Paging, Sorting, Testing</vt:lpstr>
      <vt:lpstr>Demo - Spring REST Paging, Sorting, Testing</vt:lpstr>
      <vt:lpstr>Demo - Spring REST Paging, Sorting, Testing</vt:lpstr>
      <vt:lpstr>Demo - Spring REST Paging, Sorting, Testing</vt:lpstr>
      <vt:lpstr>Demo - Spring REST Paging, Sorting,Testing</vt:lpstr>
      <vt:lpstr>Demo - Spring REST Paging, Sorting, Testing</vt:lpstr>
      <vt:lpstr>Demo - Spring REST Paging, Sorting,Testing</vt:lpstr>
      <vt:lpstr>Demo - Spring REST Paging, Sorting, Testing</vt:lpstr>
      <vt:lpstr>Demo - Spring REST Paging, Sorting, Testing</vt:lpstr>
      <vt:lpstr>Demo - Spring REST Paging, Sorting, Testing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Versioning, Paging, Sorting and Testing</dc:title>
  <dc:creator>GoF</dc:creator>
  <cp:lastModifiedBy>Thanh Van</cp:lastModifiedBy>
  <cp:revision>333</cp:revision>
  <dcterms:created xsi:type="dcterms:W3CDTF">2021-01-25T08:25:31Z</dcterms:created>
  <dcterms:modified xsi:type="dcterms:W3CDTF">2024-12-28T22:07:54Z</dcterms:modified>
</cp:coreProperties>
</file>