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30"/>
  </p:notesMasterIdLst>
  <p:sldIdLst>
    <p:sldId id="256" r:id="rId2"/>
    <p:sldId id="307" r:id="rId3"/>
    <p:sldId id="308" r:id="rId4"/>
    <p:sldId id="313" r:id="rId5"/>
    <p:sldId id="312" r:id="rId6"/>
    <p:sldId id="322" r:id="rId7"/>
    <p:sldId id="309" r:id="rId8"/>
    <p:sldId id="315" r:id="rId9"/>
    <p:sldId id="316" r:id="rId10"/>
    <p:sldId id="314" r:id="rId11"/>
    <p:sldId id="323" r:id="rId12"/>
    <p:sldId id="318" r:id="rId13"/>
    <p:sldId id="319" r:id="rId14"/>
    <p:sldId id="325" r:id="rId15"/>
    <p:sldId id="320" r:id="rId16"/>
    <p:sldId id="326" r:id="rId17"/>
    <p:sldId id="333" r:id="rId18"/>
    <p:sldId id="334" r:id="rId19"/>
    <p:sldId id="335" r:id="rId20"/>
    <p:sldId id="327" r:id="rId21"/>
    <p:sldId id="328" r:id="rId22"/>
    <p:sldId id="329" r:id="rId23"/>
    <p:sldId id="330" r:id="rId24"/>
    <p:sldId id="331" r:id="rId25"/>
    <p:sldId id="321" r:id="rId26"/>
    <p:sldId id="311" r:id="rId27"/>
    <p:sldId id="332" r:id="rId28"/>
    <p:sldId id="30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12/30/2024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Connecting </a:t>
            </a: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RESTful Web Service to JPA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domain </a:t>
            </a:r>
            <a:r>
              <a:rPr lang="en-US" dirty="0" smtClean="0"/>
              <a:t>model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n-US" dirty="0"/>
              <a:t>Class: Represents a database table    </a:t>
            </a:r>
            <a:endParaRPr lang="en-US" dirty="0" smtClean="0"/>
          </a:p>
          <a:p>
            <a:r>
              <a:rPr lang="en-US" dirty="0" smtClean="0"/>
              <a:t>Annotations</a:t>
            </a:r>
            <a:r>
              <a:rPr lang="en-US" dirty="0"/>
              <a:t>:       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/>
              <a:t>Entity: Marks the class as a JPA entity       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/>
              <a:t>Id: Specifies the primary key field       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/>
              <a:t>GeneratedValue</a:t>
            </a:r>
            <a:r>
              <a:rPr lang="en-US" dirty="0"/>
              <a:t>: Strategy for generating primary key values     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/>
              <a:t>Column: Maps a field to a database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6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domain </a:t>
            </a:r>
            <a:r>
              <a:rPr lang="en-US" dirty="0" smtClean="0"/>
              <a:t>model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59" y="1504129"/>
            <a:ext cx="539806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3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Data Access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JPA repository interface, this interface </a:t>
            </a:r>
            <a:r>
              <a:rPr lang="en-US" dirty="0"/>
              <a:t>extending </a:t>
            </a:r>
            <a:r>
              <a:rPr lang="en-US" dirty="0" err="1"/>
              <a:t>JpaRepository</a:t>
            </a:r>
            <a:r>
              <a:rPr lang="en-US" dirty="0"/>
              <a:t>        </a:t>
            </a:r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CRUD operations and more       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implementation needed (Spring Data JPA provides 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53" y="3242341"/>
            <a:ext cx="8166141" cy="26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6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Service </a:t>
            </a:r>
            <a:r>
              <a:rPr lang="en-US" dirty="0" smtClean="0"/>
              <a:t>Layer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5548045" cy="4814445"/>
          </a:xfrm>
        </p:spPr>
        <p:txBody>
          <a:bodyPr/>
          <a:lstStyle/>
          <a:p>
            <a:r>
              <a:rPr lang="en-US" dirty="0"/>
              <a:t>Define Service Interfaces: Create interfaces to define the business logic for </a:t>
            </a:r>
            <a:r>
              <a:rPr lang="en-US" dirty="0" smtClean="0"/>
              <a:t>application</a:t>
            </a:r>
            <a:r>
              <a:rPr lang="en-US" dirty="0"/>
              <a:t>.    </a:t>
            </a:r>
            <a:endParaRPr lang="en-US" dirty="0" smtClean="0"/>
          </a:p>
          <a:p>
            <a:r>
              <a:rPr lang="en-US" dirty="0" smtClean="0"/>
              <a:t>Implement </a:t>
            </a:r>
            <a:r>
              <a:rPr lang="en-US" dirty="0"/>
              <a:t>Service Classes: Implement the service interfaces and use the repositories to interact with the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296" y="1504129"/>
            <a:ext cx="589274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4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Service </a:t>
            </a:r>
            <a:r>
              <a:rPr lang="en-US" dirty="0" smtClean="0"/>
              <a:t>Layer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3" y="1504129"/>
            <a:ext cx="4919009" cy="4937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77" y="2955340"/>
            <a:ext cx="7724123" cy="30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4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</a:t>
            </a:r>
            <a:r>
              <a:rPr lang="en-US" dirty="0" smtClean="0"/>
              <a:t>Controller - 1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smtClean="0"/>
              <a:t>controller classes</a:t>
            </a:r>
            <a:r>
              <a:rPr lang="en-US" dirty="0"/>
              <a:t>: Create classes annotated with @</a:t>
            </a:r>
            <a:r>
              <a:rPr lang="en-US" dirty="0" err="1"/>
              <a:t>RestController</a:t>
            </a:r>
            <a:r>
              <a:rPr lang="en-US" dirty="0"/>
              <a:t> to handle HTTP requests.    </a:t>
            </a:r>
            <a:endParaRPr lang="en-US" dirty="0" smtClean="0"/>
          </a:p>
          <a:p>
            <a:r>
              <a:rPr lang="en-US" dirty="0" smtClean="0"/>
              <a:t>Map endpoints</a:t>
            </a:r>
            <a:r>
              <a:rPr lang="en-US" dirty="0"/>
              <a:t>: Use annotations like 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@</a:t>
            </a:r>
            <a:r>
              <a:rPr lang="en-US" dirty="0" err="1"/>
              <a:t>PutMapping</a:t>
            </a:r>
            <a:r>
              <a:rPr lang="en-US" dirty="0"/>
              <a:t>, and @</a:t>
            </a:r>
            <a:r>
              <a:rPr lang="en-US" dirty="0" err="1"/>
              <a:t>DeleteMapping</a:t>
            </a:r>
            <a:r>
              <a:rPr lang="en-US" dirty="0"/>
              <a:t> to map HTTP methods and paths to controller methods.    </a:t>
            </a:r>
            <a:endParaRPr lang="en-US" dirty="0" smtClean="0"/>
          </a:p>
          <a:p>
            <a:r>
              <a:rPr lang="en-US" dirty="0" smtClean="0"/>
              <a:t>Handle requests</a:t>
            </a:r>
            <a:r>
              <a:rPr lang="en-US" dirty="0"/>
              <a:t>: Implement controller methods to process requests, interact with the service layer, and return responses.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-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Dependency Injection    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/>
              <a:t>Autowired</a:t>
            </a:r>
            <a:r>
              <a:rPr lang="en-US" dirty="0"/>
              <a:t>        Injects dependencies into classes        </a:t>
            </a:r>
            <a:endParaRPr lang="en-US" dirty="0" smtClean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manages the lifecycle of </a:t>
            </a:r>
            <a:r>
              <a:rPr lang="en-US" dirty="0" smtClean="0"/>
              <a:t>beans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Implementing </a:t>
            </a:r>
            <a:r>
              <a:rPr lang="en-US" dirty="0"/>
              <a:t>CRUD Operations    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  <a:r>
              <a:rPr lang="en-US" dirty="0"/>
              <a:t>: Retrieve </a:t>
            </a:r>
            <a:r>
              <a:rPr lang="en-US" dirty="0" smtClean="0"/>
              <a:t>item(s</a:t>
            </a:r>
            <a:r>
              <a:rPr lang="en-US" dirty="0"/>
              <a:t>) (@</a:t>
            </a:r>
            <a:r>
              <a:rPr lang="en-US" dirty="0" err="1"/>
              <a:t>GetMapping</a:t>
            </a:r>
            <a:r>
              <a:rPr lang="en-US" dirty="0"/>
              <a:t>)    </a:t>
            </a:r>
            <a:endParaRPr lang="en-US" dirty="0" smtClean="0"/>
          </a:p>
          <a:p>
            <a:pPr lvl="1"/>
            <a:r>
              <a:rPr lang="en-US" dirty="0" smtClean="0"/>
              <a:t>POST</a:t>
            </a:r>
            <a:r>
              <a:rPr lang="en-US" dirty="0"/>
              <a:t>: Create a new </a:t>
            </a:r>
            <a:r>
              <a:rPr lang="en-US" dirty="0" smtClean="0"/>
              <a:t>item (@</a:t>
            </a:r>
            <a:r>
              <a:rPr lang="en-US" dirty="0" err="1"/>
              <a:t>PostMapping</a:t>
            </a:r>
            <a:r>
              <a:rPr lang="en-US" dirty="0"/>
              <a:t>)    </a:t>
            </a:r>
            <a:endParaRPr lang="en-US" dirty="0" smtClean="0"/>
          </a:p>
          <a:p>
            <a:pPr lvl="1"/>
            <a:r>
              <a:rPr lang="en-US" dirty="0" smtClean="0"/>
              <a:t>PUT</a:t>
            </a:r>
            <a:r>
              <a:rPr lang="en-US" dirty="0"/>
              <a:t>: Update an existing </a:t>
            </a:r>
            <a:r>
              <a:rPr lang="en-US" dirty="0" smtClean="0"/>
              <a:t>item </a:t>
            </a:r>
            <a:r>
              <a:rPr lang="en-US" dirty="0"/>
              <a:t>(@</a:t>
            </a:r>
            <a:r>
              <a:rPr lang="en-US" dirty="0" err="1"/>
              <a:t>PutMapping</a:t>
            </a:r>
            <a:r>
              <a:rPr lang="en-US" dirty="0"/>
              <a:t>)    </a:t>
            </a:r>
            <a:endParaRPr lang="en-US" dirty="0" smtClean="0"/>
          </a:p>
          <a:p>
            <a:pPr lvl="1"/>
            <a:r>
              <a:rPr lang="en-US" dirty="0" smtClean="0"/>
              <a:t>DELETE</a:t>
            </a:r>
            <a:r>
              <a:rPr lang="en-US" dirty="0"/>
              <a:t>: Delete </a:t>
            </a:r>
            <a:r>
              <a:rPr lang="en-US" dirty="0" smtClean="0"/>
              <a:t>an item (@</a:t>
            </a:r>
            <a:r>
              <a:rPr lang="en-US" dirty="0" err="1"/>
              <a:t>DeleteMapping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043" b="1470"/>
          <a:stretch/>
        </p:blipFill>
        <p:spPr>
          <a:xfrm>
            <a:off x="3316612" y="2968936"/>
            <a:ext cx="5776018" cy="7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- Maps </a:t>
            </a:r>
            <a:r>
              <a:rPr lang="en-US" dirty="0"/>
              <a:t>HTTP requests to specific controller methods based on the request path, HTTP method, and other criteria. It can be used at both the class and method </a:t>
            </a:r>
            <a:r>
              <a:rPr lang="en-US" dirty="0" smtClean="0"/>
              <a:t>level. Attributes of @</a:t>
            </a:r>
            <a:r>
              <a:rPr lang="en-US" dirty="0" err="1" smtClean="0"/>
              <a:t>RequestMapping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value</a:t>
            </a:r>
            <a:r>
              <a:rPr lang="en-US" dirty="0"/>
              <a:t>: Specifies the request path.</a:t>
            </a:r>
          </a:p>
          <a:p>
            <a:pPr lvl="1"/>
            <a:r>
              <a:rPr lang="en-US" dirty="0" smtClean="0"/>
              <a:t>method</a:t>
            </a:r>
            <a:r>
              <a:rPr lang="en-US" dirty="0"/>
              <a:t>: Specifies the HTTP method (e.g., </a:t>
            </a:r>
            <a:r>
              <a:rPr lang="en-US" dirty="0" err="1"/>
              <a:t>RequestMethod.GET</a:t>
            </a:r>
            <a:r>
              <a:rPr lang="en-US" dirty="0"/>
              <a:t>, </a:t>
            </a:r>
            <a:r>
              <a:rPr lang="en-US" dirty="0" err="1"/>
              <a:t>RequestMethod.POST</a:t>
            </a:r>
            <a:r>
              <a:rPr lang="en-US" dirty="0"/>
              <a:t>).</a:t>
            </a:r>
          </a:p>
          <a:p>
            <a:pPr lvl="1"/>
            <a:r>
              <a:rPr lang="en-US" dirty="0" err="1" smtClean="0"/>
              <a:t>params</a:t>
            </a:r>
            <a:r>
              <a:rPr lang="en-US" dirty="0"/>
              <a:t>: Specifies request parameters that must be present.</a:t>
            </a:r>
          </a:p>
          <a:p>
            <a:pPr lvl="1"/>
            <a:r>
              <a:rPr lang="en-US" dirty="0" smtClean="0"/>
              <a:t>headers</a:t>
            </a:r>
            <a:r>
              <a:rPr lang="en-US" dirty="0"/>
              <a:t>: Specifies request headers that must be present.</a:t>
            </a:r>
          </a:p>
          <a:p>
            <a:pPr lvl="1"/>
            <a:r>
              <a:rPr lang="en-US" dirty="0" smtClean="0"/>
              <a:t>consumes</a:t>
            </a:r>
            <a:r>
              <a:rPr lang="en-US" dirty="0"/>
              <a:t>: Specifies the content type of the request body.</a:t>
            </a:r>
          </a:p>
          <a:p>
            <a:pPr lvl="1"/>
            <a:r>
              <a:rPr lang="en-US" dirty="0" smtClean="0"/>
              <a:t>produces</a:t>
            </a:r>
            <a:r>
              <a:rPr lang="en-US" dirty="0"/>
              <a:t>: Specifies the content type of the response body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- 4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annotations are shortcuts for @</a:t>
            </a:r>
            <a:r>
              <a:rPr lang="en-US" dirty="0" err="1"/>
              <a:t>RequestMapping</a:t>
            </a:r>
            <a:r>
              <a:rPr lang="en-US" dirty="0"/>
              <a:t> with specific HTTP methods. They simplify the code and improve readability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@</a:t>
            </a:r>
            <a:r>
              <a:rPr lang="en-US" dirty="0" err="1" smtClean="0"/>
              <a:t>GetMapping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PostMapping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PutMapping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DeleteMapping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PatchMapping</a:t>
            </a:r>
            <a:endParaRPr lang="en-US" dirty="0" smtClean="0"/>
          </a:p>
          <a:p>
            <a:r>
              <a:rPr lang="en-US" dirty="0"/>
              <a:t>@</a:t>
            </a:r>
            <a:r>
              <a:rPr lang="en-US" dirty="0" err="1"/>
              <a:t>PathVariable</a:t>
            </a:r>
            <a:r>
              <a:rPr lang="en-US" dirty="0"/>
              <a:t>: Extracts values from URI path variables and binds them to method parameters.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- 5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- Extracts </a:t>
            </a:r>
            <a:r>
              <a:rPr lang="en-US" dirty="0"/>
              <a:t>values from query parameters and binds them to method parameters.</a:t>
            </a:r>
          </a:p>
          <a:p>
            <a:r>
              <a:rPr lang="en-US" dirty="0"/>
              <a:t>@</a:t>
            </a:r>
            <a:r>
              <a:rPr lang="en-US" dirty="0" err="1"/>
              <a:t>RequestParam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value</a:t>
            </a:r>
            <a:r>
              <a:rPr lang="en-US" dirty="0"/>
              <a:t>: Specifies the name of the query parameter.</a:t>
            </a:r>
          </a:p>
          <a:p>
            <a:pPr lvl="1"/>
            <a:r>
              <a:rPr lang="en-US" dirty="0" smtClean="0"/>
              <a:t>required</a:t>
            </a:r>
            <a:r>
              <a:rPr lang="en-US" dirty="0"/>
              <a:t>: Indicates whether the parameter is required.</a:t>
            </a:r>
          </a:p>
          <a:p>
            <a:pPr lvl="1"/>
            <a:r>
              <a:rPr lang="en-US" dirty="0" err="1" smtClean="0"/>
              <a:t>defaultValue</a:t>
            </a:r>
            <a:r>
              <a:rPr lang="en-US" dirty="0"/>
              <a:t>: Specifies a default value if the parameter is not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connect a RESTful web service to JPA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Java Persistence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 </a:t>
            </a:r>
            <a:r>
              <a:rPr lang="en-US" dirty="0"/>
              <a:t>Spring Data </a:t>
            </a:r>
            <a:r>
              <a:rPr lang="en-US" dirty="0" smtClean="0"/>
              <a:t>JPA</a:t>
            </a:r>
          </a:p>
          <a:p>
            <a:r>
              <a:rPr lang="en-US" dirty="0"/>
              <a:t>The Implementation Spring REST with JPA</a:t>
            </a: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- 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Request Handling    @</a:t>
            </a:r>
            <a:r>
              <a:rPr lang="en-US" dirty="0" err="1" smtClean="0"/>
              <a:t>GetMapping</a:t>
            </a:r>
            <a:r>
              <a:rPr lang="en-US" dirty="0" smtClean="0"/>
              <a:t>, </a:t>
            </a:r>
            <a:r>
              <a:rPr lang="en-US" dirty="0"/>
              <a:t>@</a:t>
            </a:r>
            <a:r>
              <a:rPr lang="en-US" dirty="0" err="1" smtClean="0"/>
              <a:t>GetMapping</a:t>
            </a:r>
            <a:r>
              <a:rPr lang="en-US" dirty="0" smtClean="0"/>
              <a:t>({id})     </a:t>
            </a:r>
          </a:p>
          <a:p>
            <a:pPr lvl="1"/>
            <a:r>
              <a:rPr lang="en-US" dirty="0" smtClean="0"/>
              <a:t>Retrieves </a:t>
            </a:r>
            <a:r>
              <a:rPr lang="en-US" dirty="0"/>
              <a:t>data from the database       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handle path variables and request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7" y="3212723"/>
            <a:ext cx="9121696" cy="1492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7" y="4705564"/>
            <a:ext cx="816406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8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-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 Request Handling    @</a:t>
            </a:r>
            <a:r>
              <a:rPr lang="en-US" dirty="0" err="1"/>
              <a:t>PostMapping</a:t>
            </a:r>
            <a:r>
              <a:rPr lang="en-US" dirty="0"/>
              <a:t>        </a:t>
            </a:r>
            <a:endParaRPr lang="en-US" dirty="0" smtClean="0"/>
          </a:p>
          <a:p>
            <a:pPr lvl="1"/>
            <a:r>
              <a:rPr lang="en-US" dirty="0" smtClean="0"/>
              <a:t>Creates </a:t>
            </a:r>
            <a:r>
              <a:rPr lang="en-US" dirty="0"/>
              <a:t>a new product in the database        </a:t>
            </a:r>
            <a:endParaRPr lang="en-US" dirty="0" smtClean="0"/>
          </a:p>
          <a:p>
            <a:pPr lvl="1"/>
            <a:r>
              <a:rPr lang="en-US" dirty="0" smtClean="0"/>
              <a:t>Receives </a:t>
            </a:r>
            <a:r>
              <a:rPr lang="en-US" dirty="0"/>
              <a:t>data in the request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7" y="3194684"/>
            <a:ext cx="7276408" cy="16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06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-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Request Handling    @</a:t>
            </a:r>
            <a:r>
              <a:rPr lang="en-US" dirty="0" err="1"/>
              <a:t>PutMapping</a:t>
            </a:r>
            <a:r>
              <a:rPr lang="en-US" dirty="0"/>
              <a:t>("/{id</a:t>
            </a:r>
            <a:r>
              <a:rPr lang="en-US" dirty="0" smtClean="0"/>
              <a:t>}“)        </a:t>
            </a:r>
          </a:p>
          <a:p>
            <a:pPr lvl="1"/>
            <a:r>
              <a:rPr lang="en-US" dirty="0" smtClean="0"/>
              <a:t>Updates </a:t>
            </a:r>
            <a:r>
              <a:rPr lang="en-US" dirty="0"/>
              <a:t>an existing product        </a:t>
            </a:r>
            <a:endParaRPr lang="en-US" dirty="0" smtClean="0"/>
          </a:p>
          <a:p>
            <a:pPr lvl="1"/>
            <a:r>
              <a:rPr lang="en-US" dirty="0" smtClean="0"/>
              <a:t>Receives </a:t>
            </a:r>
            <a:r>
              <a:rPr lang="en-US" dirty="0"/>
              <a:t>data in the request </a:t>
            </a:r>
            <a:r>
              <a:rPr lang="en-US" dirty="0" smtClean="0"/>
              <a:t>body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8655"/>
          <a:stretch/>
        </p:blipFill>
        <p:spPr>
          <a:xfrm>
            <a:off x="0" y="3294925"/>
            <a:ext cx="9780884" cy="16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-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/>
              <a:t>Request Handling    @</a:t>
            </a:r>
            <a:r>
              <a:rPr lang="en-US" dirty="0" err="1"/>
              <a:t>DeleteMapping</a:t>
            </a:r>
            <a:r>
              <a:rPr lang="en-US" dirty="0"/>
              <a:t>("/{id</a:t>
            </a:r>
            <a:r>
              <a:rPr lang="en-US" dirty="0" smtClean="0"/>
              <a:t>}“)       </a:t>
            </a:r>
            <a:endParaRPr lang="en-US" dirty="0"/>
          </a:p>
          <a:p>
            <a:pPr lvl="1"/>
            <a:r>
              <a:rPr lang="en-US" dirty="0" smtClean="0"/>
              <a:t>Deletes </a:t>
            </a:r>
            <a:r>
              <a:rPr lang="en-US" dirty="0"/>
              <a:t>a product from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8421"/>
          <a:stretch/>
        </p:blipFill>
        <p:spPr>
          <a:xfrm>
            <a:off x="0" y="2640459"/>
            <a:ext cx="9895410" cy="17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0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REST Controller </a:t>
            </a:r>
            <a:r>
              <a:rPr lang="en-US" dirty="0" smtClean="0"/>
              <a:t>- 10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34" y="1508286"/>
            <a:ext cx="748165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57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REST </a:t>
            </a:r>
            <a:r>
              <a:rPr lang="en-US" dirty="0" smtClean="0"/>
              <a:t>Applications - 1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extension</a:t>
            </a:r>
          </a:p>
          <a:p>
            <a:pPr lvl="1"/>
            <a:r>
              <a:rPr lang="en-US" dirty="0" smtClean="0"/>
              <a:t>Postman (</a:t>
            </a:r>
            <a:r>
              <a:rPr lang="en-US" dirty="0"/>
              <a:t>Chrome browser </a:t>
            </a:r>
            <a:r>
              <a:rPr lang="en-US" dirty="0" smtClean="0"/>
              <a:t>extension)</a:t>
            </a:r>
          </a:p>
          <a:p>
            <a:pPr lvl="1"/>
            <a:r>
              <a:rPr lang="en-US" dirty="0" err="1"/>
              <a:t>RESTClient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Firefox </a:t>
            </a:r>
            <a:r>
              <a:rPr lang="en-US" dirty="0" smtClean="0"/>
              <a:t>extension)</a:t>
            </a:r>
          </a:p>
          <a:p>
            <a:r>
              <a:rPr lang="en-US" dirty="0"/>
              <a:t> Graphical User Interfaces (GUIs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Postman</a:t>
            </a:r>
            <a:endParaRPr lang="en-US" dirty="0"/>
          </a:p>
          <a:p>
            <a:pPr lvl="1"/>
            <a:r>
              <a:rPr lang="en-US" dirty="0" smtClean="0"/>
              <a:t>Swagger UI</a:t>
            </a:r>
          </a:p>
          <a:p>
            <a:pPr lvl="1"/>
            <a:r>
              <a:rPr lang="en-US" dirty="0" smtClean="0"/>
              <a:t>Insomnia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060" y="1555053"/>
            <a:ext cx="3931920" cy="2219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60" y="3785060"/>
            <a:ext cx="3931920" cy="26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3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REST </a:t>
            </a:r>
            <a:r>
              <a:rPr lang="en-US" dirty="0" smtClean="0"/>
              <a:t>Applications - 2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37843"/>
              </p:ext>
            </p:extLst>
          </p:nvPr>
        </p:nvGraphicFramePr>
        <p:xfrm>
          <a:off x="127430" y="1627444"/>
          <a:ext cx="11903607" cy="49072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43543">
                  <a:extLst>
                    <a:ext uri="{9D8B030D-6E8A-4147-A177-3AD203B41FA5}">
                      <a16:colId xmlns:a16="http://schemas.microsoft.com/office/drawing/2014/main" val="2861086813"/>
                    </a:ext>
                  </a:extLst>
                </a:gridCol>
                <a:gridCol w="2233549">
                  <a:extLst>
                    <a:ext uri="{9D8B030D-6E8A-4147-A177-3AD203B41FA5}">
                      <a16:colId xmlns:a16="http://schemas.microsoft.com/office/drawing/2014/main" val="1033519901"/>
                    </a:ext>
                  </a:extLst>
                </a:gridCol>
                <a:gridCol w="2417491">
                  <a:extLst>
                    <a:ext uri="{9D8B030D-6E8A-4147-A177-3AD203B41FA5}">
                      <a16:colId xmlns:a16="http://schemas.microsoft.com/office/drawing/2014/main" val="4267443472"/>
                    </a:ext>
                  </a:extLst>
                </a:gridCol>
                <a:gridCol w="4397340">
                  <a:extLst>
                    <a:ext uri="{9D8B030D-6E8A-4147-A177-3AD203B41FA5}">
                      <a16:colId xmlns:a16="http://schemas.microsoft.com/office/drawing/2014/main" val="4097320914"/>
                    </a:ext>
                  </a:extLst>
                </a:gridCol>
                <a:gridCol w="2311684">
                  <a:extLst>
                    <a:ext uri="{9D8B030D-6E8A-4147-A177-3AD203B41FA5}">
                      <a16:colId xmlns:a16="http://schemas.microsoft.com/office/drawing/2014/main" val="65086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</a:rPr>
                        <a:t/>
                      </a:r>
                      <a:br>
                        <a:rPr lang="en-US" sz="2200">
                          <a:effectLst/>
                        </a:rPr>
                      </a:b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u="none" strike="noStrike" dirty="0">
                          <a:effectLst/>
                        </a:rPr>
                        <a:t>HTTP Method</a:t>
                      </a:r>
                      <a:endParaRPr lang="en-US" sz="2200" b="1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u="none" strike="noStrike" dirty="0">
                          <a:effectLst/>
                        </a:rPr>
                        <a:t>Path</a:t>
                      </a:r>
                      <a:endParaRPr lang="en-US" sz="2200" b="1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u="none" strike="noStrike" dirty="0">
                          <a:effectLst/>
                        </a:rPr>
                        <a:t>Status Code</a:t>
                      </a:r>
                      <a:endParaRPr lang="en-US" sz="2200" b="1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62760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GET Orchids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GET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http://</a:t>
                      </a:r>
                      <a:r>
                        <a:rPr lang="en-US" sz="2200" u="none" strike="noStrike" dirty="0" smtClean="0">
                          <a:effectLst/>
                        </a:rPr>
                        <a:t>localhost:8080/orchids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200 OK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6083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2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POST Orchid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POST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http://</a:t>
                      </a:r>
                      <a:r>
                        <a:rPr lang="en-US" sz="2200" u="none" strike="noStrike" dirty="0" smtClean="0">
                          <a:effectLst/>
                        </a:rPr>
                        <a:t>localhost:8080/orchids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201 Created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989466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3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DELETE Orchid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DELETE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http://</a:t>
                      </a:r>
                      <a:r>
                        <a:rPr lang="en-US" sz="2200" u="none" strike="noStrike" dirty="0" smtClean="0">
                          <a:effectLst/>
                        </a:rPr>
                        <a:t>localhost:8080/orchids/{id</a:t>
                      </a:r>
                      <a:r>
                        <a:rPr lang="en-US" sz="2200" u="none" strike="noStrike" dirty="0">
                          <a:effectLst/>
                        </a:rPr>
                        <a:t>}</a:t>
                      </a:r>
                      <a:endParaRPr lang="en-US" sz="2200" dirty="0">
                        <a:effectLst/>
                      </a:endParaRPr>
                    </a:p>
                    <a:p>
                      <a:pPr fontAlgn="t"/>
                      <a:r>
                        <a:rPr lang="en-US" sz="2200" dirty="0">
                          <a:effectLst/>
                        </a:rPr>
                        <a:t/>
                      </a:r>
                      <a:br>
                        <a:rPr lang="en-US" sz="2200" dirty="0">
                          <a:effectLst/>
                        </a:rPr>
                      </a:b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204 No Content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202523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4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PUT Orchid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PUT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http://</a:t>
                      </a:r>
                      <a:r>
                        <a:rPr lang="en-US" sz="2200" u="none" strike="noStrike" dirty="0" smtClean="0">
                          <a:effectLst/>
                        </a:rPr>
                        <a:t>localhost:8080/orchids/{id</a:t>
                      </a:r>
                      <a:r>
                        <a:rPr lang="en-US" sz="2200" u="none" strike="noStrike" dirty="0">
                          <a:effectLst/>
                        </a:rPr>
                        <a:t>}</a:t>
                      </a:r>
                      <a:endParaRPr lang="en-US" sz="2200" dirty="0">
                        <a:effectLst/>
                      </a:endParaRPr>
                    </a:p>
                    <a:p>
                      <a:pPr fontAlgn="t"/>
                      <a:r>
                        <a:rPr lang="en-US" sz="2200" dirty="0">
                          <a:effectLst/>
                        </a:rPr>
                        <a:t/>
                      </a:r>
                      <a:br>
                        <a:rPr lang="en-US" sz="2200" dirty="0">
                          <a:effectLst/>
                        </a:rPr>
                      </a:b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200 OK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25925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5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GET Orchid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GET</a:t>
                      </a: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>
                          <a:effectLst/>
                        </a:rPr>
                        <a:t>http://localhost:8080/orchids/{id}</a:t>
                      </a:r>
                      <a:endParaRPr lang="en-US" sz="2200">
                        <a:effectLst/>
                      </a:endParaRPr>
                    </a:p>
                    <a:p>
                      <a:pPr fontAlgn="t"/>
                      <a:r>
                        <a:rPr lang="en-US" sz="2200">
                          <a:effectLst/>
                        </a:rPr>
                        <a:t/>
                      </a:r>
                      <a:br>
                        <a:rPr lang="en-US" sz="2200">
                          <a:effectLst/>
                        </a:rPr>
                      </a:br>
                      <a:endParaRPr lang="en-US" sz="220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u="none" strike="noStrike" dirty="0">
                          <a:effectLst/>
                        </a:rPr>
                        <a:t>20 OK</a:t>
                      </a:r>
                      <a:endParaRPr lang="en-US" sz="2200" dirty="0">
                        <a:effectLst/>
                        <a:latin typeface="+mn-lt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19929439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010025" y="1958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</a:t>
            </a:r>
            <a:r>
              <a:rPr lang="en-US" dirty="0" smtClean="0"/>
              <a:t>onsiderations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/>
              <a:t>Handling: Implement proper error handling to provide informative error responses.    </a:t>
            </a:r>
            <a:endParaRPr lang="en-US" dirty="0" smtClean="0"/>
          </a:p>
          <a:p>
            <a:r>
              <a:rPr lang="en-US" dirty="0" smtClean="0"/>
              <a:t>Security</a:t>
            </a:r>
            <a:r>
              <a:rPr lang="en-US" dirty="0"/>
              <a:t>: Secure API using Spring Security.    </a:t>
            </a:r>
            <a:endParaRPr lang="en-US" dirty="0" smtClean="0"/>
          </a:p>
          <a:p>
            <a:r>
              <a:rPr lang="en-US" dirty="0" smtClean="0"/>
              <a:t>Documentation</a:t>
            </a:r>
            <a:r>
              <a:rPr lang="en-US" dirty="0"/>
              <a:t>: Generate API documentation using Swagger.    </a:t>
            </a:r>
            <a:endParaRPr lang="en-US" dirty="0" smtClean="0"/>
          </a:p>
          <a:p>
            <a:r>
              <a:rPr lang="en-US" dirty="0" smtClean="0"/>
              <a:t>Testing</a:t>
            </a:r>
            <a:r>
              <a:rPr lang="en-US" dirty="0"/>
              <a:t>: Write unit and integration tests to ensure the functionality of this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5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r>
              <a:rPr lang="en-US" dirty="0"/>
              <a:t>Why connect a RESTful web service to JPA?</a:t>
            </a:r>
          </a:p>
          <a:p>
            <a:r>
              <a:rPr lang="en-US" dirty="0" smtClean="0"/>
              <a:t>Java </a:t>
            </a:r>
            <a:r>
              <a:rPr lang="en-US" dirty="0"/>
              <a:t>Persistence API</a:t>
            </a:r>
          </a:p>
          <a:p>
            <a:r>
              <a:rPr lang="en-US" dirty="0"/>
              <a:t> Spring Data JPA</a:t>
            </a:r>
          </a:p>
          <a:p>
            <a:r>
              <a:rPr lang="en-US" dirty="0"/>
              <a:t>The Implementation Spring REST with JPA</a:t>
            </a:r>
          </a:p>
          <a:p>
            <a:endParaRPr lang="en-US" dirty="0" smtClean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connect a RESTful web service to JPA?</a:t>
            </a:r>
            <a:endParaRPr lang="en-US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RESTful web services to JPA offers several key advantages for building modern, data-driven </a:t>
            </a:r>
            <a:r>
              <a:rPr lang="en-US" dirty="0" smtClean="0"/>
              <a:t>applications</a:t>
            </a:r>
          </a:p>
          <a:p>
            <a:r>
              <a:rPr lang="en-US" i="1" dirty="0"/>
              <a:t>Simplified data access </a:t>
            </a:r>
            <a:r>
              <a:rPr lang="en-US" dirty="0"/>
              <a:t>- JPA provides an object-oriented way to interact with relational databases, abstracting away the complexities of SQL and JDBC. </a:t>
            </a:r>
          </a:p>
          <a:p>
            <a:r>
              <a:rPr lang="en-US" i="1" dirty="0" smtClean="0"/>
              <a:t>Enhanced </a:t>
            </a:r>
            <a:r>
              <a:rPr lang="en-US" i="1" dirty="0"/>
              <a:t>performance </a:t>
            </a:r>
            <a:r>
              <a:rPr lang="en-US" dirty="0"/>
              <a:t>- JPA can optimize database queries and caching strategies, leading to improved application performance.   </a:t>
            </a:r>
          </a:p>
          <a:p>
            <a:r>
              <a:rPr lang="en-US" i="1" dirty="0"/>
              <a:t>Clear separation of </a:t>
            </a:r>
            <a:r>
              <a:rPr lang="en-US" i="1" dirty="0" smtClean="0"/>
              <a:t>concerns </a:t>
            </a:r>
            <a:r>
              <a:rPr lang="en-US" dirty="0"/>
              <a:t>- RESTful web services handle the presentation and communication aspects of the application, while JPA manages the persistence layer.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for object-relational mapping (ORM) in Java</a:t>
            </a:r>
          </a:p>
          <a:p>
            <a:r>
              <a:rPr lang="en-US" dirty="0"/>
              <a:t>Simplifies database interaction</a:t>
            </a:r>
          </a:p>
          <a:p>
            <a:r>
              <a:rPr lang="en-US" dirty="0"/>
              <a:t>Object-centric view of data</a:t>
            </a:r>
          </a:p>
        </p:txBody>
      </p:sp>
    </p:spTree>
    <p:extLst>
      <p:ext uri="{BB962C8B-B14F-4D97-AF65-F5344CB8AC3E}">
        <p14:creationId xmlns:p14="http://schemas.microsoft.com/office/powerpoint/2010/main" val="295093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Simplified </a:t>
            </a:r>
            <a:r>
              <a:rPr lang="en-US" dirty="0"/>
              <a:t>repository implementation</a:t>
            </a:r>
          </a:p>
          <a:p>
            <a:r>
              <a:rPr lang="en-US" dirty="0" smtClean="0"/>
              <a:t>Custom </a:t>
            </a:r>
            <a:r>
              <a:rPr lang="en-US" dirty="0"/>
              <a:t>query methods. Spring Data JPA automatically derives the corresponding JPQL queries based on the method names.   </a:t>
            </a:r>
          </a:p>
          <a:p>
            <a:r>
              <a:rPr lang="en-US" dirty="0" smtClean="0"/>
              <a:t>Spring </a:t>
            </a:r>
            <a:r>
              <a:rPr lang="en-US" dirty="0"/>
              <a:t>Data JPA eliminates the need for writing boilerplate code for common data access tasks. T</a:t>
            </a:r>
          </a:p>
          <a:p>
            <a:r>
              <a:rPr lang="en-US" dirty="0" smtClean="0"/>
              <a:t>Improved </a:t>
            </a:r>
            <a:r>
              <a:rPr lang="en-US" dirty="0"/>
              <a:t>code maintainability: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Spring Framework - dependency injection and transaction management.   </a:t>
            </a:r>
          </a:p>
          <a:p>
            <a:r>
              <a:rPr lang="en-US" dirty="0" smtClean="0"/>
              <a:t>Support </a:t>
            </a:r>
            <a:r>
              <a:rPr lang="en-US" dirty="0"/>
              <a:t>for various relational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Implementation Spring REST with JPA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7525" indent="-514350">
              <a:buFont typeface="+mj-lt"/>
              <a:buAutoNum type="arabicPeriod"/>
            </a:pPr>
            <a:r>
              <a:rPr lang="en-US" dirty="0"/>
              <a:t>Project </a:t>
            </a:r>
            <a:r>
              <a:rPr lang="en-US" dirty="0" smtClean="0"/>
              <a:t>setup</a:t>
            </a:r>
          </a:p>
          <a:p>
            <a:pPr marL="517525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the </a:t>
            </a:r>
            <a:r>
              <a:rPr lang="en-US" dirty="0" smtClean="0"/>
              <a:t>domain model</a:t>
            </a:r>
          </a:p>
          <a:p>
            <a:pPr marL="517525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the Data Access </a:t>
            </a:r>
            <a:r>
              <a:rPr lang="en-US" dirty="0" smtClean="0"/>
              <a:t>Layer</a:t>
            </a:r>
          </a:p>
          <a:p>
            <a:pPr marL="517525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the Service </a:t>
            </a:r>
            <a:r>
              <a:rPr lang="en-US" dirty="0" smtClean="0"/>
              <a:t>Layer</a:t>
            </a:r>
          </a:p>
          <a:p>
            <a:pPr marL="517525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the REST </a:t>
            </a:r>
            <a:r>
              <a:rPr lang="en-US" dirty="0" smtClean="0"/>
              <a:t>Controller</a:t>
            </a:r>
          </a:p>
          <a:p>
            <a:pPr marL="517525" indent="-514350">
              <a:buFont typeface="+mj-lt"/>
              <a:buAutoNum type="arabicPeriod"/>
            </a:pPr>
            <a:r>
              <a:rPr lang="en-US" dirty="0" smtClean="0"/>
              <a:t>Additional considerations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setup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Boot 	</a:t>
            </a:r>
            <a:r>
              <a:rPr lang="en-US" dirty="0" smtClean="0"/>
              <a:t>3</a:t>
            </a:r>
            <a:r>
              <a:rPr lang="en-US" dirty="0"/>
              <a:t>+ with dependencies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Boot Web Starter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Data JPA</a:t>
            </a:r>
          </a:p>
          <a:p>
            <a:pPr lvl="1"/>
            <a:r>
              <a:rPr lang="en-US" dirty="0" smtClean="0"/>
              <a:t>Database </a:t>
            </a:r>
            <a:r>
              <a:rPr lang="en-US" dirty="0"/>
              <a:t>Driver (MS </a:t>
            </a:r>
            <a:r>
              <a:rPr lang="en-US" dirty="0" err="1"/>
              <a:t>SQLServer</a:t>
            </a:r>
            <a:r>
              <a:rPr lang="en-US" dirty="0"/>
              <a:t>)</a:t>
            </a:r>
          </a:p>
          <a:p>
            <a:r>
              <a:rPr lang="en-US" dirty="0"/>
              <a:t>JDK		</a:t>
            </a:r>
            <a:r>
              <a:rPr lang="en-US" dirty="0" smtClean="0"/>
              <a:t>21</a:t>
            </a:r>
            <a:r>
              <a:rPr lang="en-US" dirty="0"/>
              <a:t>+</a:t>
            </a:r>
          </a:p>
          <a:p>
            <a:r>
              <a:rPr lang="en-US" dirty="0" smtClean="0"/>
              <a:t>Maven</a:t>
            </a:r>
            <a:r>
              <a:rPr lang="en-US" dirty="0"/>
              <a:t>		</a:t>
            </a:r>
            <a:r>
              <a:rPr lang="en-US" dirty="0" smtClean="0"/>
              <a:t>3.2</a:t>
            </a:r>
            <a:r>
              <a:rPr lang="en-US" dirty="0"/>
              <a:t>+</a:t>
            </a:r>
          </a:p>
          <a:p>
            <a:r>
              <a:rPr lang="en-US" dirty="0"/>
              <a:t>IDE 		</a:t>
            </a:r>
            <a:r>
              <a:rPr lang="en-US" dirty="0" smtClean="0"/>
              <a:t>IntelliJ </a:t>
            </a:r>
            <a:r>
              <a:rPr lang="en-US" dirty="0"/>
              <a:t>IDEA </a:t>
            </a:r>
          </a:p>
          <a:p>
            <a:r>
              <a:rPr lang="en-US" dirty="0"/>
              <a:t>RDBMS		</a:t>
            </a:r>
            <a:r>
              <a:rPr lang="en-US" dirty="0" smtClean="0"/>
              <a:t>Microsoft </a:t>
            </a:r>
            <a:r>
              <a:rPr lang="en-US" dirty="0"/>
              <a:t>SQL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setup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6" y="1577047"/>
            <a:ext cx="6873412" cy="486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setup - 3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information for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pPr lvl="1"/>
            <a:r>
              <a:rPr lang="en-US" dirty="0" smtClean="0"/>
              <a:t>Driver</a:t>
            </a:r>
          </a:p>
          <a:p>
            <a:pPr lvl="1"/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17" y="2668390"/>
            <a:ext cx="10071350" cy="28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1025</Words>
  <Application>Microsoft Office PowerPoint</Application>
  <PresentationFormat>Widescreen</PresentationFormat>
  <Paragraphs>196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Noto Sans Symbols</vt:lpstr>
      <vt:lpstr>Wingdings</vt:lpstr>
      <vt:lpstr>Office Theme</vt:lpstr>
      <vt:lpstr>Connecting RESTful Web Service to JPA</vt:lpstr>
      <vt:lpstr>Objectives</vt:lpstr>
      <vt:lpstr>Why connect a RESTful web service to JPA?</vt:lpstr>
      <vt:lpstr>Java Persistence API</vt:lpstr>
      <vt:lpstr>Spring Data JPA</vt:lpstr>
      <vt:lpstr>The Implementation Spring REST with JPA</vt:lpstr>
      <vt:lpstr>Project setup - 1</vt:lpstr>
      <vt:lpstr>Project setup - 2</vt:lpstr>
      <vt:lpstr>Project setup - 3</vt:lpstr>
      <vt:lpstr>Create the domain model - 1</vt:lpstr>
      <vt:lpstr>Create the domain model - 2</vt:lpstr>
      <vt:lpstr>Create the Data Access Layer</vt:lpstr>
      <vt:lpstr>Create the Service Layer - 1</vt:lpstr>
      <vt:lpstr>Create the Service Layer - 2</vt:lpstr>
      <vt:lpstr>Creating a REST Controller - 1 </vt:lpstr>
      <vt:lpstr>Creating a REST Controller - 2 </vt:lpstr>
      <vt:lpstr>Creating a REST Controller - 3</vt:lpstr>
      <vt:lpstr>Creating a REST Controller - 4</vt:lpstr>
      <vt:lpstr>Creating a REST Controller - 5</vt:lpstr>
      <vt:lpstr>Creating a REST Controller - 6 </vt:lpstr>
      <vt:lpstr>Creating a REST Controller - 7</vt:lpstr>
      <vt:lpstr>Creating a REST Controller - 8</vt:lpstr>
      <vt:lpstr>Creating a REST Controller - 9</vt:lpstr>
      <vt:lpstr>Creating a REST Controller - 10</vt:lpstr>
      <vt:lpstr>Accessing REST Applications - 1 </vt:lpstr>
      <vt:lpstr>Accessing REST Applications - 2 </vt:lpstr>
      <vt:lpstr>Additional considerations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RESTful Web Service to JPA</dc:title>
  <dc:creator>GoF</dc:creator>
  <cp:lastModifiedBy>Thanh Van</cp:lastModifiedBy>
  <cp:revision>297</cp:revision>
  <dcterms:created xsi:type="dcterms:W3CDTF">2021-01-25T08:25:31Z</dcterms:created>
  <dcterms:modified xsi:type="dcterms:W3CDTF">2024-12-29T22:55:37Z</dcterms:modified>
</cp:coreProperties>
</file>