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18"/>
  </p:notesMasterIdLst>
  <p:sldIdLst>
    <p:sldId id="256" r:id="rId2"/>
    <p:sldId id="307" r:id="rId3"/>
    <p:sldId id="308" r:id="rId4"/>
    <p:sldId id="309" r:id="rId5"/>
    <p:sldId id="320" r:id="rId6"/>
    <p:sldId id="312" r:id="rId7"/>
    <p:sldId id="321" r:id="rId8"/>
    <p:sldId id="313" r:id="rId9"/>
    <p:sldId id="322" r:id="rId10"/>
    <p:sldId id="315" r:id="rId11"/>
    <p:sldId id="324" r:id="rId12"/>
    <p:sldId id="323" r:id="rId13"/>
    <p:sldId id="314" r:id="rId14"/>
    <p:sldId id="316" r:id="rId15"/>
    <p:sldId id="325" r:id="rId16"/>
    <p:sldId id="30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3883" autoAdjust="0"/>
  </p:normalViewPr>
  <p:slideViewPr>
    <p:cSldViewPr snapToGrid="0">
      <p:cViewPr varScale="1">
        <p:scale>
          <a:sx n="62" d="100"/>
          <a:sy n="62" d="100"/>
        </p:scale>
        <p:origin x="2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https://www.geeksforgeeks.org/what-is-single-page-application/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68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https://www.geeksforgeeks.org/single-page-application-frameworks/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40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https://react-bootstrap.netlify.app/docs/getting-started/introduction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41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1/3/2025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bonejs.org/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react.dev/" TargetMode="External"/><Relationship Id="rId7" Type="http://schemas.openxmlformats.org/officeDocument/2006/relationships/hyperlink" Target="https://emberjs.com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elte.dev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vuejs.org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hyperlink" Target="https://angularjs.org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Create Single Page Application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Architecture and </a:t>
            </a:r>
            <a:r>
              <a:rPr lang="en-US" dirty="0" smtClean="0"/>
              <a:t>how does </a:t>
            </a:r>
            <a:r>
              <a:rPr lang="en-US" dirty="0"/>
              <a:t>it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9164548" cy="4814445"/>
          </a:xfrm>
        </p:spPr>
        <p:txBody>
          <a:bodyPr/>
          <a:lstStyle/>
          <a:p>
            <a:pPr marL="3175" indent="0">
              <a:buNone/>
            </a:pPr>
            <a:r>
              <a:rPr lang="en-US" b="1" dirty="0"/>
              <a:t>Client-side </a:t>
            </a:r>
            <a:r>
              <a:rPr lang="en-US" b="1" dirty="0" smtClean="0"/>
              <a:t>rendering</a:t>
            </a:r>
          </a:p>
          <a:p>
            <a:r>
              <a:rPr lang="en-US" dirty="0"/>
              <a:t>First browser requests HTML from the server.</a:t>
            </a:r>
          </a:p>
          <a:p>
            <a:r>
              <a:rPr lang="en-US" dirty="0"/>
              <a:t>Then server swiftly responds with a basic HTML file and linked styles/scripts.</a:t>
            </a:r>
          </a:p>
          <a:p>
            <a:r>
              <a:rPr lang="en-US" dirty="0"/>
              <a:t>Now user sees a blank page or loader while JavaScript executes.</a:t>
            </a:r>
          </a:p>
          <a:p>
            <a:r>
              <a:rPr lang="en-US" dirty="0"/>
              <a:t>App fetches data, creates views, and injects them into the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023"/>
          <a:stretch/>
        </p:blipFill>
        <p:spPr>
          <a:xfrm>
            <a:off x="9400855" y="1504129"/>
            <a:ext cx="270281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Architecture and </a:t>
            </a:r>
            <a:r>
              <a:rPr lang="en-US" dirty="0" smtClean="0"/>
              <a:t>how does </a:t>
            </a:r>
            <a:r>
              <a:rPr lang="en-US" dirty="0"/>
              <a:t>it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9164548" cy="4814445"/>
          </a:xfrm>
        </p:spPr>
        <p:txBody>
          <a:bodyPr/>
          <a:lstStyle/>
          <a:p>
            <a:pPr marL="3175" indent="0">
              <a:buNone/>
            </a:pPr>
            <a:r>
              <a:rPr lang="en-US" b="1" dirty="0"/>
              <a:t>Server-side rendering (SSR)</a:t>
            </a:r>
          </a:p>
          <a:p>
            <a:r>
              <a:rPr lang="en-US" dirty="0"/>
              <a:t>The browser first asks the server for an HTML file.</a:t>
            </a:r>
          </a:p>
          <a:p>
            <a:r>
              <a:rPr lang="en-US" dirty="0"/>
              <a:t>Now server gathers necessary data, builds the SPA, and creates an HTML file instantly.</a:t>
            </a:r>
          </a:p>
          <a:p>
            <a:r>
              <a:rPr lang="en-US" dirty="0"/>
              <a:t>Now user sees the content ready to go.</a:t>
            </a:r>
          </a:p>
          <a:p>
            <a:r>
              <a:rPr lang="en-US" dirty="0"/>
              <a:t>Single-page app structure adds events, makes a virtual DOM, and gets things ready.</a:t>
            </a:r>
          </a:p>
          <a:p>
            <a:r>
              <a:rPr lang="en-US" dirty="0"/>
              <a:t>Now, the application is set for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038" t="-624" r="33985" b="624"/>
          <a:stretch/>
        </p:blipFill>
        <p:spPr>
          <a:xfrm>
            <a:off x="9287839" y="1504129"/>
            <a:ext cx="2702812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Architecture and </a:t>
            </a:r>
            <a:r>
              <a:rPr lang="en-US" dirty="0" smtClean="0"/>
              <a:t>how does </a:t>
            </a:r>
            <a:r>
              <a:rPr lang="en-US" dirty="0"/>
              <a:t>it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496" y="1627444"/>
            <a:ext cx="9164548" cy="4814445"/>
          </a:xfrm>
        </p:spPr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b="1" dirty="0"/>
              <a:t>Static site generator (SSG)</a:t>
            </a:r>
          </a:p>
          <a:p>
            <a:r>
              <a:rPr lang="en-US" dirty="0"/>
              <a:t>Browsers ask for HTML, SSGs quickly provide pre-made static pages.</a:t>
            </a:r>
          </a:p>
          <a:p>
            <a:r>
              <a:rPr lang="en-US" dirty="0"/>
              <a:t>The server shows users the static page for fast loading.</a:t>
            </a:r>
          </a:p>
          <a:p>
            <a:r>
              <a:rPr lang="en-US" dirty="0"/>
              <a:t>SPAs in the page fetch data and make dynamic changes to the page.</a:t>
            </a:r>
          </a:p>
          <a:p>
            <a:r>
              <a:rPr lang="en-US" dirty="0"/>
              <a:t>SPA is ready for smooth user interaction after data is added.</a:t>
            </a:r>
          </a:p>
          <a:p>
            <a:r>
              <a:rPr lang="en-US" dirty="0"/>
              <a:t>SSGs are great for fast static pages but may not be ideal for highly dynamic websites.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7816" t="624" r="207" b="-624"/>
          <a:stretch/>
        </p:blipFill>
        <p:spPr>
          <a:xfrm>
            <a:off x="265848" y="1523174"/>
            <a:ext cx="251916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framework </a:t>
            </a:r>
            <a:r>
              <a:rPr lang="en-US" dirty="0"/>
              <a:t>for </a:t>
            </a:r>
            <a:r>
              <a:rPr lang="en-US" dirty="0" smtClean="0"/>
              <a:t>SPAs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https://react.dev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https://angularjs.org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https://vuejs.org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://svelte.dev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emberjs.com/</a:t>
            </a:r>
            <a:r>
              <a:rPr lang="en-US" dirty="0" smtClean="0"/>
              <a:t>				</a:t>
            </a: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://backbonejs.org/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415" y="1780467"/>
            <a:ext cx="6668295" cy="2819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13" y="1415984"/>
            <a:ext cx="962025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69" y="3457472"/>
            <a:ext cx="962025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08" y="2431942"/>
            <a:ext cx="962025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908" y="5354495"/>
            <a:ext cx="962025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15" y="5293124"/>
            <a:ext cx="9525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06" y="4372717"/>
            <a:ext cx="962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- SPA with </a:t>
            </a:r>
            <a:r>
              <a:rPr lang="en-US" dirty="0" err="1"/>
              <a:t>ReactJS</a:t>
            </a:r>
            <a:r>
              <a:rPr lang="en-US" dirty="0"/>
              <a:t> and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1. Create the Spring </a:t>
            </a:r>
            <a:r>
              <a:rPr lang="en-US" dirty="0" smtClean="0"/>
              <a:t>REST </a:t>
            </a:r>
            <a:r>
              <a:rPr lang="en-US" dirty="0" smtClean="0"/>
              <a:t>Backend (Chapter 11)</a:t>
            </a:r>
            <a:endParaRPr lang="en-US" dirty="0" smtClean="0"/>
          </a:p>
          <a:p>
            <a:r>
              <a:rPr lang="en-US" dirty="0"/>
              <a:t>Step 2. Create the </a:t>
            </a:r>
            <a:r>
              <a:rPr lang="en-US" dirty="0" err="1"/>
              <a:t>ReactJS</a:t>
            </a:r>
            <a:r>
              <a:rPr lang="en-US" dirty="0"/>
              <a:t> Frontend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88" y="2651218"/>
            <a:ext cx="6470423" cy="35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0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- SPA with </a:t>
            </a:r>
            <a:r>
              <a:rPr lang="en-US" dirty="0" err="1"/>
              <a:t>ReactJS</a:t>
            </a:r>
            <a:r>
              <a:rPr lang="en-US" dirty="0"/>
              <a:t> and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75" y="1727601"/>
            <a:ext cx="7494627" cy="46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smtClean="0"/>
              <a:t>Single </a:t>
            </a:r>
            <a:r>
              <a:rPr lang="en-US" dirty="0"/>
              <a:t>Page Application (SPA)</a:t>
            </a:r>
          </a:p>
          <a:p>
            <a:r>
              <a:rPr lang="en-US" dirty="0"/>
              <a:t>Advantages and disadvantages of SPA</a:t>
            </a:r>
          </a:p>
          <a:p>
            <a:r>
              <a:rPr lang="en-US" dirty="0"/>
              <a:t>SPA Architecture</a:t>
            </a:r>
          </a:p>
          <a:p>
            <a:r>
              <a:rPr lang="en-US" dirty="0"/>
              <a:t>Popular framework for SPAs </a:t>
            </a:r>
          </a:p>
          <a:p>
            <a:r>
              <a:rPr lang="en-US" dirty="0"/>
              <a:t>Implementation SPA with </a:t>
            </a:r>
            <a:r>
              <a:rPr lang="en-US" dirty="0" err="1"/>
              <a:t>ReactJS</a:t>
            </a:r>
            <a:r>
              <a:rPr lang="en-US" dirty="0"/>
              <a:t> and Spring Boot</a:t>
            </a:r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Page Application (SPA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and disadvantages of SPA</a:t>
            </a:r>
          </a:p>
          <a:p>
            <a:r>
              <a:rPr lang="en-US" dirty="0" smtClean="0"/>
              <a:t>SPA Architecture</a:t>
            </a:r>
          </a:p>
          <a:p>
            <a:r>
              <a:rPr lang="en-US" dirty="0"/>
              <a:t>Popular framework for SPAs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Implementation SPA </a:t>
            </a:r>
            <a:r>
              <a:rPr lang="en-US" dirty="0"/>
              <a:t>with </a:t>
            </a:r>
            <a:r>
              <a:rPr lang="en-US" dirty="0" err="1"/>
              <a:t>ReactJS</a:t>
            </a:r>
            <a:r>
              <a:rPr lang="en-US" dirty="0"/>
              <a:t> and Spring Boot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Single Page Application (SPA)?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web application that loads a single HTML page and dynamically updates content as the user interacts with the app.</a:t>
            </a:r>
          </a:p>
          <a:p>
            <a:r>
              <a:rPr lang="en-US" dirty="0" smtClean="0"/>
              <a:t>No </a:t>
            </a:r>
            <a:r>
              <a:rPr lang="en-US" dirty="0"/>
              <a:t>full page reloads, providing a seamless and fluid user experience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SPA characteristics</a:t>
            </a:r>
            <a:endParaRPr lang="en-US" dirty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content updates</a:t>
            </a:r>
          </a:p>
          <a:p>
            <a:pPr lvl="1"/>
            <a:r>
              <a:rPr lang="en-US" dirty="0" smtClean="0"/>
              <a:t>Client-side </a:t>
            </a:r>
            <a:r>
              <a:rPr lang="en-US" dirty="0"/>
              <a:t>rendering</a:t>
            </a:r>
          </a:p>
          <a:p>
            <a:pPr lvl="1"/>
            <a:r>
              <a:rPr lang="en-US" dirty="0" smtClean="0"/>
              <a:t>JavaScript-heavy</a:t>
            </a:r>
            <a:endParaRPr lang="en-US" dirty="0"/>
          </a:p>
          <a:p>
            <a:pPr lvl="1"/>
            <a:r>
              <a:rPr lang="en-US" dirty="0" smtClean="0"/>
              <a:t>Relies </a:t>
            </a:r>
            <a:r>
              <a:rPr lang="en-US" dirty="0"/>
              <a:t>on APIs for data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</a:t>
            </a:r>
            <a:r>
              <a:rPr lang="en-US" dirty="0"/>
              <a:t>of </a:t>
            </a:r>
            <a:r>
              <a:rPr lang="en-US" dirty="0" smtClean="0"/>
              <a:t>SPAs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Fast </a:t>
            </a:r>
            <a:r>
              <a:rPr lang="en-US" dirty="0"/>
              <a:t>and </a:t>
            </a:r>
            <a:r>
              <a:rPr lang="en-US" dirty="0" smtClean="0"/>
              <a:t>responsive</a:t>
            </a:r>
            <a:endParaRPr lang="en-US" dirty="0"/>
          </a:p>
          <a:p>
            <a:pPr lvl="1"/>
            <a:r>
              <a:rPr lang="en-US" dirty="0" smtClean="0"/>
              <a:t>Content </a:t>
            </a:r>
            <a:r>
              <a:rPr lang="en-US" dirty="0"/>
              <a:t>updates are quick and seamless, no waiting for page reloads.</a:t>
            </a:r>
          </a:p>
          <a:p>
            <a:pPr lvl="1"/>
            <a:r>
              <a:rPr lang="en-US" dirty="0" smtClean="0"/>
              <a:t>Feels </a:t>
            </a:r>
            <a:r>
              <a:rPr lang="en-US" dirty="0"/>
              <a:t>more like a native app experience.</a:t>
            </a:r>
          </a:p>
          <a:p>
            <a:r>
              <a:rPr lang="en-US" dirty="0" smtClean="0"/>
              <a:t>Improved user experience</a:t>
            </a:r>
            <a:endParaRPr lang="en-US" dirty="0"/>
          </a:p>
          <a:p>
            <a:pPr lvl="1"/>
            <a:r>
              <a:rPr lang="en-US" dirty="0" smtClean="0"/>
              <a:t>Smooth </a:t>
            </a:r>
            <a:r>
              <a:rPr lang="en-US" dirty="0"/>
              <a:t>transitions and interactions create a more engaging experience.</a:t>
            </a:r>
          </a:p>
          <a:p>
            <a:pPr lvl="1"/>
            <a:r>
              <a:rPr lang="en-US" dirty="0" smtClean="0"/>
              <a:t>Reduced </a:t>
            </a:r>
            <a:r>
              <a:rPr lang="en-US" dirty="0"/>
              <a:t>interruptions enhance user flow.</a:t>
            </a:r>
          </a:p>
          <a:p>
            <a:r>
              <a:rPr lang="en-US" dirty="0" smtClean="0"/>
              <a:t>Efficient bandwidth usage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/>
              <a:t>necessary data is transmitted, reducing server load and bandwidth consumption.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loading times, especially on subsequent interactions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</a:t>
            </a:r>
            <a:r>
              <a:rPr lang="en-US" dirty="0"/>
              <a:t>of </a:t>
            </a:r>
            <a:r>
              <a:rPr lang="en-US" dirty="0" smtClean="0"/>
              <a:t>SPAs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Caching capabilities</a:t>
            </a:r>
            <a:endParaRPr lang="en-US" dirty="0"/>
          </a:p>
          <a:p>
            <a:pPr lvl="1"/>
            <a:r>
              <a:rPr lang="en-US" dirty="0" smtClean="0"/>
              <a:t>SPAs </a:t>
            </a:r>
            <a:r>
              <a:rPr lang="en-US" dirty="0"/>
              <a:t>can cache data effectively, enabling offline functionality and faster loading.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performance and resilience.</a:t>
            </a:r>
          </a:p>
          <a:p>
            <a:r>
              <a:rPr lang="en-US" dirty="0" smtClean="0"/>
              <a:t>Development efficiency</a:t>
            </a:r>
            <a:endParaRPr lang="en-US" dirty="0"/>
          </a:p>
          <a:p>
            <a:pPr lvl="1"/>
            <a:r>
              <a:rPr lang="en-US" dirty="0" smtClean="0"/>
              <a:t>Clear </a:t>
            </a:r>
            <a:r>
              <a:rPr lang="en-US" dirty="0"/>
              <a:t>separation of concerns between frontend and backend.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develop, test, and maintain.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</a:t>
            </a:r>
            <a:r>
              <a:rPr lang="en-US" dirty="0" smtClean="0"/>
              <a:t>SPAs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Initial </a:t>
            </a:r>
            <a:r>
              <a:rPr lang="en-US" dirty="0"/>
              <a:t>load </a:t>
            </a:r>
            <a:r>
              <a:rPr lang="en-US" dirty="0" smtClean="0"/>
              <a:t>time</a:t>
            </a:r>
            <a:endParaRPr lang="en-US" dirty="0"/>
          </a:p>
          <a:p>
            <a:pPr lvl="1"/>
            <a:r>
              <a:rPr lang="en-US" dirty="0" smtClean="0"/>
              <a:t>Can be longer due to the initial download of all necessary JavaScript and assets.</a:t>
            </a:r>
          </a:p>
          <a:p>
            <a:pPr lvl="1"/>
            <a:r>
              <a:rPr lang="en-US" dirty="0" smtClean="0"/>
              <a:t>Impacts first impressions and user perception.</a:t>
            </a:r>
          </a:p>
          <a:p>
            <a:r>
              <a:rPr lang="en-US" dirty="0" smtClean="0"/>
              <a:t>SEO challenges</a:t>
            </a:r>
          </a:p>
          <a:p>
            <a:pPr lvl="1"/>
            <a:r>
              <a:rPr lang="en-US" dirty="0" smtClean="0"/>
              <a:t>Search </a:t>
            </a:r>
            <a:r>
              <a:rPr lang="en-US" dirty="0"/>
              <a:t>engines may have difficulty indexing dynamic content.</a:t>
            </a:r>
          </a:p>
          <a:p>
            <a:pPr lvl="1"/>
            <a:r>
              <a:rPr lang="en-US" dirty="0"/>
              <a:t>Requires careful implementation of SEO strategies </a:t>
            </a:r>
            <a:endParaRPr lang="en-US" dirty="0" smtClean="0"/>
          </a:p>
          <a:p>
            <a:r>
              <a:rPr lang="en-US" dirty="0" smtClean="0"/>
              <a:t>Security concerns</a:t>
            </a:r>
            <a:endParaRPr lang="en-US" dirty="0"/>
          </a:p>
          <a:p>
            <a:pPr lvl="1"/>
            <a:r>
              <a:rPr lang="en-US" dirty="0"/>
              <a:t>Client-side JavaScript can be vulnerable to attacks.</a:t>
            </a:r>
          </a:p>
          <a:p>
            <a:pPr lvl="1"/>
            <a:r>
              <a:rPr lang="en-US" dirty="0"/>
              <a:t>Requires robust security measures to protect sensitive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</a:t>
            </a:r>
            <a:r>
              <a:rPr lang="en-US" dirty="0" smtClean="0"/>
              <a:t>SPAs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compatibility</a:t>
            </a:r>
          </a:p>
          <a:p>
            <a:pPr lvl="1"/>
            <a:r>
              <a:rPr lang="en-US" dirty="0" smtClean="0"/>
              <a:t>May require modern browsers with good JavaScript support.</a:t>
            </a:r>
          </a:p>
          <a:p>
            <a:pPr lvl="1"/>
            <a:r>
              <a:rPr lang="en-US" dirty="0" smtClean="0"/>
              <a:t>Consider compatibility for older browsers or less powerful devices.</a:t>
            </a:r>
          </a:p>
          <a:p>
            <a:r>
              <a:rPr lang="en-US" dirty="0" smtClean="0"/>
              <a:t>Complexity</a:t>
            </a:r>
            <a:endParaRPr lang="en-US" dirty="0"/>
          </a:p>
          <a:p>
            <a:pPr lvl="1"/>
            <a:r>
              <a:rPr lang="en-US" dirty="0"/>
              <a:t>Building complex SPAs can require advanced JavaScript frameworks and libraries.</a:t>
            </a:r>
          </a:p>
          <a:p>
            <a:pPr lvl="1"/>
            <a:r>
              <a:rPr lang="en-US" dirty="0"/>
              <a:t>Increased learning curve for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0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</a:t>
            </a:r>
            <a:r>
              <a:rPr lang="en-US" dirty="0" smtClean="0"/>
              <a:t>Architecture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51432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00" y="2163254"/>
            <a:ext cx="514835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7" y="1523174"/>
            <a:ext cx="6440557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 </a:t>
            </a:r>
            <a:r>
              <a:rPr lang="en-US" dirty="0" smtClean="0"/>
              <a:t>Architecture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51432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Frontend </a:t>
            </a:r>
            <a:r>
              <a:rPr lang="en-US" dirty="0"/>
              <a:t>(</a:t>
            </a:r>
            <a:r>
              <a:rPr lang="en-US" dirty="0" err="1"/>
              <a:t>ReactJS</a:t>
            </a:r>
            <a:r>
              <a:rPr lang="en-US" dirty="0"/>
              <a:t>):</a:t>
            </a:r>
          </a:p>
          <a:p>
            <a:pPr lvl="1"/>
            <a:r>
              <a:rPr lang="en-US" dirty="0" smtClean="0"/>
              <a:t>Components</a:t>
            </a:r>
            <a:r>
              <a:rPr lang="en-US" dirty="0"/>
              <a:t>: Reusable UI building blocks.</a:t>
            </a:r>
          </a:p>
          <a:p>
            <a:pPr lvl="1"/>
            <a:r>
              <a:rPr lang="en-US" dirty="0" smtClean="0"/>
              <a:t>Virtual </a:t>
            </a:r>
            <a:r>
              <a:rPr lang="en-US" dirty="0"/>
              <a:t>DOM: Efficiently updates the user interface.</a:t>
            </a:r>
          </a:p>
          <a:p>
            <a:pPr lvl="1"/>
            <a:r>
              <a:rPr lang="en-US" dirty="0" smtClean="0"/>
              <a:t>JSX</a:t>
            </a:r>
            <a:r>
              <a:rPr lang="en-US" dirty="0"/>
              <a:t>: JavaScript syntax extension for writing HTML-like structures.</a:t>
            </a:r>
          </a:p>
          <a:p>
            <a:pPr lvl="1"/>
            <a:r>
              <a:rPr lang="en-US" dirty="0" smtClean="0"/>
              <a:t>State management</a:t>
            </a:r>
            <a:r>
              <a:rPr lang="en-US" dirty="0"/>
              <a:t>: Libraries like </a:t>
            </a:r>
            <a:r>
              <a:rPr lang="en-US" dirty="0" err="1"/>
              <a:t>Redux</a:t>
            </a:r>
            <a:r>
              <a:rPr lang="en-US" dirty="0"/>
              <a:t> or </a:t>
            </a:r>
            <a:r>
              <a:rPr lang="en-US" dirty="0" err="1"/>
              <a:t>Zustand</a:t>
            </a:r>
            <a:r>
              <a:rPr lang="en-US" dirty="0"/>
              <a:t> for managing application state.</a:t>
            </a:r>
          </a:p>
          <a:p>
            <a:r>
              <a:rPr lang="en-US" dirty="0" smtClean="0"/>
              <a:t>Backend </a:t>
            </a:r>
            <a:r>
              <a:rPr lang="en-US" dirty="0"/>
              <a:t>(Spring Boot REST API):</a:t>
            </a:r>
          </a:p>
          <a:p>
            <a:pPr lvl="1"/>
            <a:r>
              <a:rPr lang="en-US" dirty="0" smtClean="0"/>
              <a:t>RESTful </a:t>
            </a:r>
            <a:r>
              <a:rPr lang="en-US" dirty="0"/>
              <a:t>endpoints: Provide data to the frontend in JSON format.</a:t>
            </a:r>
          </a:p>
          <a:p>
            <a:pPr lvl="1"/>
            <a:r>
              <a:rPr lang="en-US" dirty="0" smtClean="0"/>
              <a:t>Spring </a:t>
            </a:r>
            <a:r>
              <a:rPr lang="en-US" dirty="0"/>
              <a:t>MVC: Framework for building robust and scalable web applications.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Access: Spring Data JPA for interacting with databases.</a:t>
            </a:r>
          </a:p>
          <a:p>
            <a:pPr lvl="1"/>
            <a:r>
              <a:rPr lang="en-US" dirty="0" smtClean="0"/>
              <a:t>Security</a:t>
            </a:r>
            <a:r>
              <a:rPr lang="en-US" dirty="0"/>
              <a:t>: Spring Security for authentication and authorization.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10068</TotalTime>
  <Words>740</Words>
  <Application>Microsoft Office PowerPoint</Application>
  <PresentationFormat>Widescreen</PresentationFormat>
  <Paragraphs>124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Wingdings</vt:lpstr>
      <vt:lpstr>Office Theme</vt:lpstr>
      <vt:lpstr>Create Single Page Application</vt:lpstr>
      <vt:lpstr>Objectives</vt:lpstr>
      <vt:lpstr>What is a Single Page Application (SPA)?</vt:lpstr>
      <vt:lpstr>Advantages of SPAs - 1</vt:lpstr>
      <vt:lpstr>Advantages of SPAs</vt:lpstr>
      <vt:lpstr>Disadvantages of SPAs - 1</vt:lpstr>
      <vt:lpstr>Disadvantages of SPAs - 2</vt:lpstr>
      <vt:lpstr>SPA Architecture - 1</vt:lpstr>
      <vt:lpstr>SPA Architecture - 2</vt:lpstr>
      <vt:lpstr>SPA Architecture and how does it work</vt:lpstr>
      <vt:lpstr>SPA Architecture and how does it work</vt:lpstr>
      <vt:lpstr>SPA Architecture and how does it work</vt:lpstr>
      <vt:lpstr>Popular framework for SPAs</vt:lpstr>
      <vt:lpstr>Demo - SPA with ReactJS and Spring Boot</vt:lpstr>
      <vt:lpstr>Demo - SPA with ReactJS and Spring Boot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Single Page Application</dc:title>
  <dc:creator>GoF</dc:creator>
  <cp:lastModifiedBy>Thanh Van</cp:lastModifiedBy>
  <cp:revision>289</cp:revision>
  <dcterms:created xsi:type="dcterms:W3CDTF">2021-01-25T08:25:31Z</dcterms:created>
  <dcterms:modified xsi:type="dcterms:W3CDTF">2025-01-02T18:17:50Z</dcterms:modified>
</cp:coreProperties>
</file>