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48" r:id="rId1"/>
  </p:sldMasterIdLst>
  <p:notesMasterIdLst>
    <p:notesMasterId r:id="rId43"/>
  </p:notesMasterIdLst>
  <p:sldIdLst>
    <p:sldId id="256" r:id="rId2"/>
    <p:sldId id="307" r:id="rId3"/>
    <p:sldId id="308" r:id="rId4"/>
    <p:sldId id="309" r:id="rId5"/>
    <p:sldId id="324" r:id="rId6"/>
    <p:sldId id="310" r:id="rId7"/>
    <p:sldId id="325" r:id="rId8"/>
    <p:sldId id="312" r:id="rId9"/>
    <p:sldId id="326" r:id="rId10"/>
    <p:sldId id="313" r:id="rId11"/>
    <p:sldId id="327" r:id="rId12"/>
    <p:sldId id="314" r:id="rId13"/>
    <p:sldId id="328" r:id="rId14"/>
    <p:sldId id="315" r:id="rId15"/>
    <p:sldId id="329" r:id="rId16"/>
    <p:sldId id="330" r:id="rId17"/>
    <p:sldId id="316" r:id="rId18"/>
    <p:sldId id="317" r:id="rId19"/>
    <p:sldId id="318" r:id="rId20"/>
    <p:sldId id="319" r:id="rId21"/>
    <p:sldId id="320" r:id="rId22"/>
    <p:sldId id="321" r:id="rId23"/>
    <p:sldId id="347" r:id="rId24"/>
    <p:sldId id="335" r:id="rId25"/>
    <p:sldId id="336" r:id="rId26"/>
    <p:sldId id="337" r:id="rId27"/>
    <p:sldId id="348" r:id="rId28"/>
    <p:sldId id="349" r:id="rId29"/>
    <p:sldId id="351" r:id="rId30"/>
    <p:sldId id="350" r:id="rId31"/>
    <p:sldId id="331" r:id="rId32"/>
    <p:sldId id="352" r:id="rId33"/>
    <p:sldId id="338" r:id="rId34"/>
    <p:sldId id="345" r:id="rId35"/>
    <p:sldId id="355" r:id="rId36"/>
    <p:sldId id="342" r:id="rId37"/>
    <p:sldId id="333" r:id="rId38"/>
    <p:sldId id="334" r:id="rId39"/>
    <p:sldId id="356" r:id="rId40"/>
    <p:sldId id="322" r:id="rId41"/>
    <p:sldId id="303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 autoAdjust="0"/>
    <p:restoredTop sz="91755" autoAdjust="0"/>
  </p:normalViewPr>
  <p:slideViewPr>
    <p:cSldViewPr snapToGrid="0">
      <p:cViewPr varScale="1">
        <p:scale>
          <a:sx n="59" d="100"/>
          <a:sy n="59" d="100"/>
        </p:scale>
        <p:origin x="55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89" Type="http://customschemas.google.com/relationships/presentationmetadata" Target="metadata"/><Relationship Id="rId7" Type="http://schemas.openxmlformats.org/officeDocument/2006/relationships/slide" Target="slides/slide6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9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8 -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Spring REST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Building Java 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Microservices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 Cloud Applications</a:t>
            </a:r>
            <a:r>
              <a:rPr lang="en-US" dirty="0" smtClean="0"/>
              <a:t>  (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Balaji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Varanasi,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Maxim 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Bartkov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919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8 -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Spring REST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Building Java 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Microservices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 Cloud Applications</a:t>
            </a:r>
            <a:r>
              <a:rPr lang="en-US" dirty="0" smtClean="0"/>
              <a:t>  (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Balaji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Varanasi,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Maxim 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Bartkov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1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Chapter 8 -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Spring REST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Building Java 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Microservices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 Cloud Applications</a:t>
            </a:r>
            <a:r>
              <a:rPr lang="en-US" dirty="0" smtClean="0"/>
              <a:t>  (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Balaji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Varanasi,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Maxim 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Bartkov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13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Chapter 8 -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Spring REST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Building Java 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Microservices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 Cloud Applications</a:t>
            </a:r>
            <a:r>
              <a:rPr lang="en-US" dirty="0" smtClean="0"/>
              <a:t>  (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Balaji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Varanasi,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Maxim 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Bartkov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598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Chapter 8 -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Spring REST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Building Java 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Microservices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 Cloud Applications</a:t>
            </a:r>
            <a:r>
              <a:rPr lang="en-US" dirty="0" smtClean="0"/>
              <a:t>  (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Balaji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Varanasi,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Maxim 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Bartkov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863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Chapter 8 -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Spring REST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Building Java 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Microservices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 Cloud Applications</a:t>
            </a:r>
            <a:r>
              <a:rPr lang="en-US" dirty="0" smtClean="0"/>
              <a:t>  (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Balaji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Varanasi,</a:t>
            </a:r>
            <a:r>
              <a:rPr lang="en-US" sz="1200" b="1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Maxim </a:t>
            </a:r>
            <a:r>
              <a:rPr lang="en-US" sz="1200" b="1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Bartkov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0091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7501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469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CEAAFF-FE0C-4084-11F9-F8B3E26F6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81214"/>
            <a:ext cx="12192000" cy="3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558A2C-75A2-6180-1CC5-B21A1BFD44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7" y="31035"/>
            <a:ext cx="1595654" cy="776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219897" y="659103"/>
            <a:ext cx="11169301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627444"/>
            <a:ext cx="12192000" cy="481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  <p:sp>
        <p:nvSpPr>
          <p:cNvPr id="26" name="Google Shape;26;p49"/>
          <p:cNvSpPr txBox="1"/>
          <p:nvPr userDrawn="1"/>
        </p:nvSpPr>
        <p:spPr>
          <a:xfrm>
            <a:off x="1" y="600804"/>
            <a:ext cx="219896" cy="867538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C59A4-873A-9F24-D0CF-49407B9C5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9"/>
            <a:ext cx="1197849" cy="582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BF003-DE94-8FC6-3C20-271FF86E1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19"/>
            <a:ext cx="11784330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9A8C01-8DC2-97C8-4F54-16BE6D03727C}"/>
              </a:ext>
            </a:extLst>
          </p:cNvPr>
          <p:cNvCxnSpPr>
            <a:cxnSpLocks/>
          </p:cNvCxnSpPr>
          <p:nvPr userDrawn="1"/>
        </p:nvCxnSpPr>
        <p:spPr>
          <a:xfrm>
            <a:off x="0" y="1468342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E00232-167D-C55B-1FD9-04BD27E02609}"/>
              </a:ext>
            </a:extLst>
          </p:cNvPr>
          <p:cNvSpPr txBox="1"/>
          <p:nvPr userDrawn="1"/>
        </p:nvSpPr>
        <p:spPr>
          <a:xfrm>
            <a:off x="15556230" y="3337560"/>
            <a:ext cx="1847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11784330" y="6460934"/>
            <a:ext cx="412640" cy="387127"/>
          </a:xfrm>
          <a:prstGeom prst="rect">
            <a:avLst/>
          </a:prstGeom>
          <a:solidFill>
            <a:srgbClr val="FB743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non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B8E955E-38D4-6645-BF9C-5404CE26DFBD}" type="datetime1">
              <a:rPr lang="en-US" smtClean="0"/>
              <a:t>12/29/2024</a:t>
            </a:fld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Securing </a:t>
            </a:r>
            <a:r>
              <a:rPr lang="en-US" sz="4400" b="1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REST Services with Spring Boot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Certificate-Based </a:t>
            </a:r>
            <a:r>
              <a:rPr lang="en-US" dirty="0" smtClean="0"/>
              <a:t>Security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/>
              <a:t>and server use digital certificates for authentication</a:t>
            </a:r>
          </a:p>
          <a:p>
            <a:r>
              <a:rPr lang="en-US" dirty="0"/>
              <a:t>Certificates are issued by trusted </a:t>
            </a:r>
            <a:r>
              <a:rPr lang="en-US" dirty="0" smtClean="0"/>
              <a:t>authorities</a:t>
            </a:r>
          </a:p>
          <a:p>
            <a:pPr marL="3175" indent="0">
              <a:buNone/>
            </a:pPr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 smtClean="0"/>
              <a:t>Strong </a:t>
            </a:r>
            <a:r>
              <a:rPr lang="en-US" dirty="0"/>
              <a:t>security</a:t>
            </a:r>
          </a:p>
          <a:p>
            <a:pPr lvl="1"/>
            <a:r>
              <a:rPr lang="en-US" dirty="0" smtClean="0"/>
              <a:t>Mutual </a:t>
            </a:r>
            <a:r>
              <a:rPr lang="en-US" dirty="0"/>
              <a:t>authentication (client and server verify each other)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 smtClean="0"/>
              <a:t>Complex </a:t>
            </a:r>
            <a:r>
              <a:rPr lang="en-US" dirty="0"/>
              <a:t>setup and management of certificates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0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Certificate-Based </a:t>
            </a:r>
            <a:r>
              <a:rPr lang="en-US" dirty="0" smtClean="0"/>
              <a:t>Security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58" y="1749386"/>
            <a:ext cx="7798063" cy="32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4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XAuth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custom authentication mechanism</a:t>
            </a:r>
          </a:p>
          <a:p>
            <a:r>
              <a:rPr lang="en-US" dirty="0"/>
              <a:t>Often involves exchanging a shared secret </a:t>
            </a:r>
            <a:r>
              <a:rPr lang="en-US" dirty="0" smtClean="0"/>
              <a:t>key</a:t>
            </a:r>
          </a:p>
          <a:p>
            <a:pPr marL="3175" indent="0">
              <a:buNone/>
            </a:pPr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 smtClean="0"/>
              <a:t>Flexibility </a:t>
            </a:r>
            <a:r>
              <a:rPr lang="en-US" dirty="0"/>
              <a:t>in design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tailored to specific needs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careful implementation to ensure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a standard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7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XAuth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 smtClean="0"/>
              <a:t>XAuth</a:t>
            </a:r>
            <a:r>
              <a:rPr lang="en-US" i="1" dirty="0" smtClean="0"/>
              <a:t> security </a:t>
            </a:r>
            <a:r>
              <a:rPr lang="en-US" i="1" dirty="0"/>
              <a:t>flow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35" y="2363532"/>
            <a:ext cx="10522659" cy="27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0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2.0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Delegated </a:t>
            </a:r>
            <a:r>
              <a:rPr lang="en-US" dirty="0"/>
              <a:t>authorization framework</a:t>
            </a:r>
          </a:p>
          <a:p>
            <a:r>
              <a:rPr lang="en-US" dirty="0"/>
              <a:t>Allows users to grant third-party applications access to their resources without sharing credentials</a:t>
            </a:r>
          </a:p>
          <a:p>
            <a:r>
              <a:rPr lang="en-US" dirty="0"/>
              <a:t>Uses tokens for authorization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 smtClean="0"/>
              <a:t>Industry </a:t>
            </a:r>
            <a:r>
              <a:rPr lang="en-US" dirty="0"/>
              <a:t>standard</a:t>
            </a:r>
          </a:p>
          <a:p>
            <a:pPr lvl="1"/>
            <a:r>
              <a:rPr lang="en-US" dirty="0" smtClean="0"/>
              <a:t>Enhanced </a:t>
            </a:r>
            <a:r>
              <a:rPr lang="en-US" dirty="0"/>
              <a:t>security and user control</a:t>
            </a:r>
          </a:p>
          <a:p>
            <a:pPr lvl="1"/>
            <a:r>
              <a:rPr lang="en-US" dirty="0" smtClean="0"/>
              <a:t>Well-suited </a:t>
            </a:r>
            <a:r>
              <a:rPr lang="en-US" dirty="0"/>
              <a:t>for modern web and mobile applications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complex to implement than basic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5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2.0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 2.0 defines the following four roles:</a:t>
            </a:r>
          </a:p>
          <a:p>
            <a:pPr lvl="1"/>
            <a:r>
              <a:rPr lang="en-US" dirty="0" smtClean="0"/>
              <a:t>Resource owner - A </a:t>
            </a:r>
            <a:r>
              <a:rPr lang="en-US" dirty="0"/>
              <a:t>resource owner is the user that wants to </a:t>
            </a:r>
            <a:r>
              <a:rPr lang="en-US" dirty="0" smtClean="0"/>
              <a:t>give access </a:t>
            </a:r>
            <a:r>
              <a:rPr lang="en-US" dirty="0"/>
              <a:t>to portions of their account or resources. </a:t>
            </a:r>
            <a:endParaRPr lang="en-US" dirty="0" smtClean="0"/>
          </a:p>
          <a:p>
            <a:pPr lvl="1"/>
            <a:r>
              <a:rPr lang="en-US" dirty="0" smtClean="0"/>
              <a:t>Client - A </a:t>
            </a:r>
            <a:r>
              <a:rPr lang="en-US" dirty="0"/>
              <a:t>client is an application that wants access to a </a:t>
            </a:r>
            <a:r>
              <a:rPr lang="en-US" dirty="0" smtClean="0"/>
              <a:t>user’s resources</a:t>
            </a:r>
            <a:r>
              <a:rPr lang="en-US" dirty="0"/>
              <a:t>. This could be a third-party </a:t>
            </a:r>
            <a:r>
              <a:rPr lang="en-US" dirty="0" smtClean="0"/>
              <a:t>app wants </a:t>
            </a:r>
            <a:r>
              <a:rPr lang="en-US" dirty="0"/>
              <a:t>to access a </a:t>
            </a:r>
            <a:r>
              <a:rPr lang="en-US" dirty="0" smtClean="0"/>
              <a:t>resource.</a:t>
            </a:r>
            <a:endParaRPr lang="en-US" dirty="0"/>
          </a:p>
          <a:p>
            <a:pPr lvl="1"/>
            <a:r>
              <a:rPr lang="en-US" dirty="0" smtClean="0"/>
              <a:t>Authorization server - An </a:t>
            </a:r>
            <a:r>
              <a:rPr lang="en-US" dirty="0"/>
              <a:t>authorization server verifies the </a:t>
            </a:r>
            <a:r>
              <a:rPr lang="en-US" dirty="0" smtClean="0"/>
              <a:t>user’s identity </a:t>
            </a:r>
            <a:r>
              <a:rPr lang="en-US" dirty="0"/>
              <a:t>and grants the client a token to access the user’s resources.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/>
              <a:t>server—A resource server hosts protected user resources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0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2.0 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OAuth 2.0 security flow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528" y="2034548"/>
            <a:ext cx="7778255" cy="2785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528" y="5138624"/>
            <a:ext cx="6250944" cy="6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security </a:t>
            </a:r>
            <a:r>
              <a:rPr lang="en-US" dirty="0" smtClean="0"/>
              <a:t>framework</a:t>
            </a:r>
            <a:endParaRPr lang="en-US" dirty="0"/>
          </a:p>
          <a:p>
            <a:pPr lvl="1"/>
            <a:r>
              <a:rPr lang="en-US" dirty="0" smtClean="0"/>
              <a:t>Robust </a:t>
            </a:r>
            <a:r>
              <a:rPr lang="en-US" dirty="0"/>
              <a:t>and highly customizable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comprehensive security features</a:t>
            </a:r>
          </a:p>
          <a:p>
            <a:pPr lvl="1"/>
            <a:r>
              <a:rPr lang="en-US" dirty="0" smtClean="0"/>
              <a:t>Seamless </a:t>
            </a:r>
            <a:r>
              <a:rPr lang="en-US" dirty="0"/>
              <a:t>integration with Spring Boot</a:t>
            </a:r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 smtClean="0"/>
              <a:t>Authentication </a:t>
            </a:r>
            <a:r>
              <a:rPr lang="en-US" dirty="0"/>
              <a:t>providers</a:t>
            </a:r>
          </a:p>
          <a:p>
            <a:pPr lvl="1"/>
            <a:r>
              <a:rPr lang="en-US" dirty="0" smtClean="0"/>
              <a:t>Authorization </a:t>
            </a:r>
            <a:r>
              <a:rPr lang="en-US" dirty="0"/>
              <a:t>mechanisms</a:t>
            </a:r>
          </a:p>
          <a:p>
            <a:pPr lvl="1"/>
            <a:r>
              <a:rPr lang="en-US" dirty="0" smtClean="0"/>
              <a:t>Protection </a:t>
            </a:r>
            <a:r>
              <a:rPr lang="en-US" dirty="0"/>
              <a:t>against common attacks (CSRF, session fixation)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0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</a:t>
            </a:r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Authentication</a:t>
            </a:r>
            <a:r>
              <a:rPr lang="en-US" dirty="0"/>
              <a:t> refers to the process of verifying the identity of a user, based on provided credentials. </a:t>
            </a:r>
            <a:r>
              <a:rPr lang="en-US" dirty="0" smtClean="0"/>
              <a:t>An example </a:t>
            </a:r>
            <a:r>
              <a:rPr lang="en-US" dirty="0"/>
              <a:t>is entering a username and a password when you log in to a website. </a:t>
            </a:r>
            <a:r>
              <a:rPr lang="en-US" dirty="0" smtClean="0"/>
              <a:t>The answer </a:t>
            </a:r>
            <a:r>
              <a:rPr lang="en-US" dirty="0"/>
              <a:t>to the question </a:t>
            </a:r>
            <a:r>
              <a:rPr lang="en-US" i="1" dirty="0"/>
              <a:t>Who are you?</a:t>
            </a:r>
            <a:r>
              <a:rPr lang="en-US" dirty="0"/>
              <a:t>.</a:t>
            </a:r>
          </a:p>
          <a:p>
            <a:r>
              <a:rPr lang="en-US" b="1" dirty="0"/>
              <a:t>Authorization</a:t>
            </a:r>
            <a:r>
              <a:rPr lang="en-US" dirty="0"/>
              <a:t> refers to the process of determining if a user has proper permission to perform a particular action or read particular data, assuming that the user is successfully authenticated. </a:t>
            </a:r>
            <a:r>
              <a:rPr lang="en-US" dirty="0" smtClean="0"/>
              <a:t>The answer </a:t>
            </a:r>
            <a:r>
              <a:rPr lang="en-US" dirty="0"/>
              <a:t>to the question </a:t>
            </a:r>
            <a:r>
              <a:rPr lang="en-US" i="1" dirty="0"/>
              <a:t>Can a user do/read this?</a:t>
            </a:r>
            <a:r>
              <a:rPr lang="en-US" dirty="0"/>
              <a:t>.</a:t>
            </a:r>
          </a:p>
          <a:p>
            <a:r>
              <a:rPr lang="en-US" b="1" dirty="0"/>
              <a:t>Principle</a:t>
            </a:r>
            <a:r>
              <a:rPr lang="en-US" dirty="0"/>
              <a:t> refers to the currently authenticated user.</a:t>
            </a:r>
          </a:p>
          <a:p>
            <a:r>
              <a:rPr lang="en-US" b="1" dirty="0"/>
              <a:t>Granted authority</a:t>
            </a:r>
            <a:r>
              <a:rPr lang="en-US" dirty="0"/>
              <a:t> refers to the permission of the authenticated user.</a:t>
            </a:r>
          </a:p>
          <a:p>
            <a:r>
              <a:rPr lang="en-US" b="1" dirty="0"/>
              <a:t>Role</a:t>
            </a:r>
            <a:r>
              <a:rPr lang="en-US" dirty="0"/>
              <a:t> refers to a group of permissions of the authenticated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6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JSON Web Tokens (JWT)?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standard (RFC 7519)</a:t>
            </a:r>
          </a:p>
          <a:p>
            <a:r>
              <a:rPr lang="en-US" dirty="0"/>
              <a:t>Compact, self-contained way to securely transmit information between parties as a JSON object.</a:t>
            </a:r>
          </a:p>
          <a:p>
            <a:r>
              <a:rPr lang="en-US" dirty="0"/>
              <a:t>Digitally signed to ensure integrity.</a:t>
            </a:r>
          </a:p>
          <a:p>
            <a:endParaRPr lang="en-US" dirty="0"/>
          </a:p>
          <a:p>
            <a:r>
              <a:rPr lang="en-US" dirty="0"/>
              <a:t>Structure of JWT (3 parts of a </a:t>
            </a:r>
            <a:r>
              <a:rPr lang="en-US" dirty="0" smtClean="0"/>
              <a:t>JWT)</a:t>
            </a:r>
            <a:endParaRPr lang="en-US" dirty="0"/>
          </a:p>
          <a:p>
            <a:pPr lvl="1"/>
            <a:r>
              <a:rPr lang="en-US" i="1" dirty="0" smtClean="0"/>
              <a:t>Header</a:t>
            </a:r>
            <a:r>
              <a:rPr lang="en-US" dirty="0"/>
              <a:t>: Contains token type and hashing algorithm (e.g., {"</a:t>
            </a:r>
            <a:r>
              <a:rPr lang="en-US" dirty="0" err="1"/>
              <a:t>alg</a:t>
            </a:r>
            <a:r>
              <a:rPr lang="en-US" dirty="0"/>
              <a:t>": "HS256", "</a:t>
            </a:r>
            <a:r>
              <a:rPr lang="en-US" dirty="0" err="1"/>
              <a:t>typ</a:t>
            </a:r>
            <a:r>
              <a:rPr lang="en-US" dirty="0"/>
              <a:t>": "JWT"})</a:t>
            </a:r>
          </a:p>
          <a:p>
            <a:pPr lvl="1"/>
            <a:r>
              <a:rPr lang="en-US" i="1" dirty="0" smtClean="0"/>
              <a:t>Payload</a:t>
            </a:r>
            <a:r>
              <a:rPr lang="en-US" dirty="0"/>
              <a:t>: Contains the claims (user information, roles, expiration, etc.)</a:t>
            </a:r>
          </a:p>
          <a:p>
            <a:pPr lvl="1"/>
            <a:r>
              <a:rPr lang="en-US" i="1" dirty="0" smtClean="0"/>
              <a:t>Signature</a:t>
            </a:r>
            <a:r>
              <a:rPr lang="en-US" dirty="0"/>
              <a:t>: Ensures the token hasn't been tampered with.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9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Session-based </a:t>
            </a:r>
            <a:r>
              <a:rPr lang="en-US" dirty="0"/>
              <a:t>security</a:t>
            </a:r>
          </a:p>
          <a:p>
            <a:r>
              <a:rPr lang="en-US" dirty="0" smtClean="0"/>
              <a:t>HTTP </a:t>
            </a:r>
            <a:r>
              <a:rPr lang="en-US" dirty="0"/>
              <a:t>Basic authentication</a:t>
            </a:r>
          </a:p>
          <a:p>
            <a:r>
              <a:rPr lang="en-US" dirty="0" smtClean="0"/>
              <a:t>Digest </a:t>
            </a:r>
            <a:r>
              <a:rPr lang="en-US" dirty="0"/>
              <a:t>authentication</a:t>
            </a:r>
          </a:p>
          <a:p>
            <a:r>
              <a:rPr lang="en-US" dirty="0" smtClean="0"/>
              <a:t>Certificate-based </a:t>
            </a:r>
            <a:r>
              <a:rPr lang="en-US" dirty="0"/>
              <a:t>security</a:t>
            </a:r>
          </a:p>
          <a:p>
            <a:r>
              <a:rPr lang="en-US" dirty="0" err="1" smtClean="0"/>
              <a:t>XAuth</a:t>
            </a:r>
            <a:endParaRPr lang="en-US" dirty="0"/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r>
              <a:rPr lang="en-US" dirty="0"/>
              <a:t>JWT Implementation in Spring REST </a:t>
            </a:r>
            <a:endParaRPr lang="en-US" sz="2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7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JWT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Statelessness - </a:t>
            </a:r>
            <a:r>
              <a:rPr lang="en-US" dirty="0"/>
              <a:t>No need to store session information on the server.</a:t>
            </a:r>
          </a:p>
          <a:p>
            <a:r>
              <a:rPr lang="en-US" dirty="0" smtClean="0"/>
              <a:t>Scalability - </a:t>
            </a:r>
            <a:r>
              <a:rPr lang="en-US" dirty="0"/>
              <a:t>Easily scale horizontally as tokens are self-contained.</a:t>
            </a:r>
          </a:p>
          <a:p>
            <a:r>
              <a:rPr lang="en-US" dirty="0" smtClean="0"/>
              <a:t>Mobile-friendly - </a:t>
            </a:r>
            <a:r>
              <a:rPr lang="en-US" dirty="0"/>
              <a:t>Well-suited for mobile applications.</a:t>
            </a:r>
          </a:p>
          <a:p>
            <a:r>
              <a:rPr lang="en-US" dirty="0"/>
              <a:t>Decoupled </a:t>
            </a:r>
            <a:r>
              <a:rPr lang="en-US" dirty="0" smtClean="0"/>
              <a:t>Authentication - </a:t>
            </a:r>
            <a:r>
              <a:rPr lang="en-US" dirty="0"/>
              <a:t>Can be used with various authentication methods.</a:t>
            </a:r>
          </a:p>
          <a:p>
            <a:r>
              <a:rPr lang="en-US" dirty="0" smtClean="0"/>
              <a:t>Performance - </a:t>
            </a:r>
            <a:r>
              <a:rPr lang="en-US" dirty="0"/>
              <a:t>Reduces database queries for authentication.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78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</a:t>
            </a:r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concerns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careful handling of the secret key.</a:t>
            </a:r>
          </a:p>
          <a:p>
            <a:pPr lvl="1"/>
            <a:r>
              <a:rPr lang="en-US" dirty="0" smtClean="0"/>
              <a:t>Vulnerable </a:t>
            </a:r>
            <a:r>
              <a:rPr lang="en-US" dirty="0"/>
              <a:t>if not implemented correctly.</a:t>
            </a:r>
          </a:p>
          <a:p>
            <a:r>
              <a:rPr lang="en-US" dirty="0" smtClean="0"/>
              <a:t>Token size</a:t>
            </a:r>
            <a:r>
              <a:rPr lang="en-US" dirty="0"/>
              <a:t>: Can be larger than traditional session IDs.</a:t>
            </a:r>
          </a:p>
          <a:p>
            <a:r>
              <a:rPr lang="en-US" dirty="0" smtClean="0"/>
              <a:t>Revocation</a:t>
            </a:r>
            <a:r>
              <a:rPr lang="en-US" dirty="0"/>
              <a:t>: Difficult to revoke tokens before they expire.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76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JWT </a:t>
            </a:r>
            <a:r>
              <a:rPr lang="en-US" dirty="0"/>
              <a:t>Implementation in Spring REST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17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52" y="1756723"/>
            <a:ext cx="9047289" cy="42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14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JWT Implementation in Spring 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1. Create Project and add </a:t>
            </a:r>
            <a:r>
              <a:rPr lang="en-US" dirty="0" smtClean="0"/>
              <a:t>dependencies</a:t>
            </a:r>
          </a:p>
          <a:p>
            <a:r>
              <a:rPr lang="en-US" dirty="0"/>
              <a:t>Step 2. Create a JWT utility </a:t>
            </a:r>
            <a:r>
              <a:rPr lang="en-US" dirty="0" smtClean="0"/>
              <a:t>class</a:t>
            </a:r>
          </a:p>
          <a:p>
            <a:r>
              <a:rPr lang="en-US" dirty="0"/>
              <a:t>Step 3. Configure Spring </a:t>
            </a:r>
            <a:r>
              <a:rPr lang="en-US" dirty="0" smtClean="0"/>
              <a:t>Security</a:t>
            </a:r>
          </a:p>
          <a:p>
            <a:r>
              <a:rPr lang="en-US" dirty="0"/>
              <a:t>Step 4. Create an authentication controller</a:t>
            </a:r>
          </a:p>
          <a:p>
            <a:r>
              <a:rPr lang="en-US" dirty="0"/>
              <a:t>Step 5. Secure </a:t>
            </a:r>
            <a:r>
              <a:rPr lang="en-US" dirty="0" smtClean="0"/>
              <a:t>endpoints</a:t>
            </a:r>
          </a:p>
          <a:p>
            <a:r>
              <a:rPr lang="en-US" dirty="0"/>
              <a:t>Step 6. Test the 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12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JWT </a:t>
            </a:r>
            <a:r>
              <a:rPr lang="en-US" dirty="0"/>
              <a:t>Implementation in Spring REST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buNone/>
            </a:pPr>
            <a:r>
              <a:rPr lang="en-US" dirty="0"/>
              <a:t>Step </a:t>
            </a:r>
            <a:r>
              <a:rPr lang="en-US" dirty="0" smtClean="0"/>
              <a:t>1. Create Project and add dependencies</a:t>
            </a:r>
          </a:p>
          <a:p>
            <a:r>
              <a:rPr lang="en-US" dirty="0" smtClean="0"/>
              <a:t>Spring Web</a:t>
            </a:r>
          </a:p>
          <a:p>
            <a:r>
              <a:rPr lang="en-US" dirty="0" smtClean="0"/>
              <a:t>Spring Security</a:t>
            </a:r>
          </a:p>
          <a:p>
            <a:r>
              <a:rPr lang="en-US" dirty="0" smtClean="0"/>
              <a:t>Spring Data JPA</a:t>
            </a:r>
          </a:p>
          <a:p>
            <a:r>
              <a:rPr lang="en-US" dirty="0" smtClean="0"/>
              <a:t>MS SQL Driver</a:t>
            </a:r>
          </a:p>
          <a:p>
            <a:endParaRPr lang="en-US" dirty="0"/>
          </a:p>
          <a:p>
            <a:pPr marL="317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371" y="2129638"/>
            <a:ext cx="5349610" cy="43122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26086" y="4550229"/>
            <a:ext cx="2960914" cy="1338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56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1. </a:t>
            </a:r>
            <a:r>
              <a:rPr lang="en-US" dirty="0"/>
              <a:t>Create Project and add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JSON </a:t>
            </a:r>
            <a:r>
              <a:rPr lang="en-US" dirty="0"/>
              <a:t>Web Token dependencies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253" y="2115965"/>
            <a:ext cx="5289768" cy="43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53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1.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</a:p>
          <a:p>
            <a:pPr lvl="1"/>
            <a:r>
              <a:rPr lang="en-US" dirty="0" smtClean="0"/>
              <a:t>configurations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tos</a:t>
            </a:r>
            <a:endParaRPr lang="en-US" dirty="0" smtClean="0"/>
          </a:p>
          <a:p>
            <a:pPr lvl="1"/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repositories</a:t>
            </a:r>
          </a:p>
          <a:p>
            <a:pPr lvl="1"/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9403" b="15051"/>
          <a:stretch/>
        </p:blipFill>
        <p:spPr>
          <a:xfrm>
            <a:off x="5804545" y="12397"/>
            <a:ext cx="3021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1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(contd.)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Application.properties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2356240"/>
            <a:ext cx="9194107" cy="305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76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(contd.)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user </a:t>
            </a:r>
            <a:r>
              <a:rPr lang="en-US" dirty="0" smtClean="0"/>
              <a:t>entity. </a:t>
            </a:r>
            <a:r>
              <a:rPr lang="en-US" i="1" dirty="0" smtClean="0"/>
              <a:t>Then, </a:t>
            </a:r>
            <a:r>
              <a:rPr lang="en-US" i="1" dirty="0"/>
              <a:t>e</a:t>
            </a:r>
            <a:r>
              <a:rPr lang="en-US" i="1" dirty="0" smtClean="0"/>
              <a:t>xtend </a:t>
            </a:r>
            <a:r>
              <a:rPr lang="en-US" i="1" dirty="0"/>
              <a:t>the User Entity with authentication </a:t>
            </a:r>
            <a:r>
              <a:rPr lang="en-US" i="1" dirty="0" smtClean="0"/>
              <a:t>details. </a:t>
            </a:r>
          </a:p>
          <a:p>
            <a:r>
              <a:rPr lang="en-US" dirty="0" smtClean="0"/>
              <a:t>To </a:t>
            </a:r>
            <a:r>
              <a:rPr lang="en-US" dirty="0"/>
              <a:t>manage user details related to authentication, Spring Security provides an interface named </a:t>
            </a:r>
            <a:r>
              <a:rPr lang="en-US" b="1" dirty="0"/>
              <a:t>“</a:t>
            </a:r>
            <a:r>
              <a:rPr lang="en-US" b="1" dirty="0"/>
              <a:t>UserDetails</a:t>
            </a:r>
            <a:r>
              <a:rPr lang="en-US" b="1" dirty="0"/>
              <a:t>”</a:t>
            </a:r>
            <a:r>
              <a:rPr lang="en-US" dirty="0"/>
              <a:t> with properties and methods that the User entity must override the implementation</a:t>
            </a:r>
            <a:r>
              <a:rPr lang="en-US" dirty="0" smtClean="0"/>
              <a:t>.</a:t>
            </a:r>
          </a:p>
          <a:p>
            <a:r>
              <a:rPr lang="en-US" dirty="0"/>
              <a:t>The method “</a:t>
            </a:r>
            <a:r>
              <a:rPr lang="en-US" b="1" dirty="0"/>
              <a:t>getAuthorities</a:t>
            </a:r>
            <a:r>
              <a:rPr lang="en-US" b="1" dirty="0"/>
              <a:t>()</a:t>
            </a:r>
            <a:r>
              <a:rPr lang="en-US" dirty="0"/>
              <a:t>” returns the user’s roles list; it is helpful to manage permissions.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method “</a:t>
            </a:r>
            <a:r>
              <a:rPr lang="en-US" b="1" dirty="0"/>
              <a:t>getUsername()</a:t>
            </a:r>
            <a:r>
              <a:rPr lang="en-US" dirty="0"/>
              <a:t>” returns the email address because it is unique information about the user.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36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(contd</a:t>
            </a:r>
            <a:r>
              <a:rPr lang="en-US" dirty="0" smtClean="0"/>
              <a:t>.) User 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1402"/>
            <a:ext cx="5147629" cy="4937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511" y="1501402"/>
            <a:ext cx="4584072" cy="4937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955" y="1504129"/>
            <a:ext cx="412504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2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RESTful web services</a:t>
            </a:r>
          </a:p>
          <a:p>
            <a:pPr lvl="1"/>
            <a:r>
              <a:rPr lang="en-US" dirty="0" smtClean="0"/>
              <a:t>Architectural </a:t>
            </a:r>
            <a:r>
              <a:rPr lang="en-US" dirty="0"/>
              <a:t>style for distributed systems</a:t>
            </a:r>
          </a:p>
          <a:p>
            <a:pPr lvl="1"/>
            <a:r>
              <a:rPr lang="en-US" dirty="0" smtClean="0"/>
              <a:t>Relies </a:t>
            </a:r>
            <a:r>
              <a:rPr lang="en-US" dirty="0"/>
              <a:t>on HTTP methods (GET, POST, PUT, DELETE)</a:t>
            </a:r>
          </a:p>
          <a:p>
            <a:pPr lvl="1"/>
            <a:r>
              <a:rPr lang="en-US" dirty="0" smtClean="0"/>
              <a:t>Stateless communication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smtClean="0"/>
              <a:t>security </a:t>
            </a:r>
            <a:r>
              <a:rPr lang="en-US" dirty="0"/>
              <a:t>is </a:t>
            </a:r>
            <a:r>
              <a:rPr lang="en-US" dirty="0" smtClean="0"/>
              <a:t>crucial?</a:t>
            </a:r>
            <a:endParaRPr lang="en-US" dirty="0"/>
          </a:p>
          <a:p>
            <a:pPr lvl="1"/>
            <a:r>
              <a:rPr lang="en-US" dirty="0" smtClean="0"/>
              <a:t>Protect </a:t>
            </a:r>
            <a:r>
              <a:rPr lang="en-US" dirty="0"/>
              <a:t>sensitive data</a:t>
            </a:r>
          </a:p>
          <a:p>
            <a:pPr lvl="1"/>
            <a:r>
              <a:rPr lang="en-US" dirty="0" smtClean="0"/>
              <a:t>Prevent </a:t>
            </a:r>
            <a:r>
              <a:rPr lang="en-US" dirty="0"/>
              <a:t>unauthorized access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integrity and confidentiality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39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(contd.)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100" y="5268149"/>
            <a:ext cx="4178515" cy="1615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101" y="8531"/>
            <a:ext cx="4178515" cy="5219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616" y="23311"/>
            <a:ext cx="4970412" cy="68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7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175"/>
            <a:r>
              <a:rPr lang="en-US" dirty="0"/>
              <a:t>Step 2. Create </a:t>
            </a:r>
            <a:r>
              <a:rPr lang="en-US" dirty="0" smtClean="0"/>
              <a:t>related JWT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6172200" cy="4814445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/>
              <a:t>JWTs: Use </a:t>
            </a:r>
            <a:r>
              <a:rPr lang="en-US" dirty="0" err="1"/>
              <a:t>io.jsonwebtoken.Jwts</a:t>
            </a:r>
            <a:r>
              <a:rPr lang="en-US" dirty="0"/>
              <a:t> to create tokens with claims, expiration, and signing.</a:t>
            </a:r>
          </a:p>
          <a:p>
            <a:r>
              <a:rPr lang="en-US" dirty="0"/>
              <a:t>Validate JWTs: Verify signature and extract claims.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704" y="1478424"/>
            <a:ext cx="5741296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42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</a:t>
            </a:r>
            <a:r>
              <a:rPr lang="en-US" dirty="0" smtClean="0"/>
              <a:t>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6270171" cy="4814445"/>
          </a:xfrm>
        </p:spPr>
        <p:txBody>
          <a:bodyPr/>
          <a:lstStyle/>
          <a:p>
            <a:r>
              <a:rPr lang="en-US" dirty="0"/>
              <a:t>Override the security </a:t>
            </a:r>
            <a:r>
              <a:rPr lang="en-US" dirty="0" smtClean="0"/>
              <a:t>configuration</a:t>
            </a:r>
          </a:p>
          <a:p>
            <a:pPr lvl="1"/>
            <a:r>
              <a:rPr lang="en-US" i="1" dirty="0" err="1" smtClean="0"/>
              <a:t>userDetailsService</a:t>
            </a:r>
            <a:r>
              <a:rPr lang="en-US" i="1" dirty="0"/>
              <a:t>()</a:t>
            </a:r>
            <a:r>
              <a:rPr lang="en-US" dirty="0"/>
              <a:t> defines how to retrieve the user using the UserRepository that is injected.</a:t>
            </a:r>
          </a:p>
          <a:p>
            <a:pPr lvl="1"/>
            <a:r>
              <a:rPr lang="en-US" i="1" dirty="0" err="1" smtClean="0"/>
              <a:t>passwordEncoder</a:t>
            </a:r>
            <a:r>
              <a:rPr lang="en-US" i="1" dirty="0"/>
              <a:t>()</a:t>
            </a:r>
            <a:r>
              <a:rPr lang="en-US" dirty="0"/>
              <a:t> </a:t>
            </a:r>
            <a:r>
              <a:rPr lang="en-US" dirty="0" smtClean="0"/>
              <a:t>uses </a:t>
            </a:r>
            <a:r>
              <a:rPr lang="en-US" dirty="0"/>
              <a:t>to encode the plain user password.</a:t>
            </a:r>
          </a:p>
          <a:p>
            <a:pPr lvl="1"/>
            <a:r>
              <a:rPr lang="en-US" i="1" dirty="0" err="1" smtClean="0"/>
              <a:t>authenticationProvider</a:t>
            </a:r>
            <a:r>
              <a:rPr lang="en-US" i="1" dirty="0"/>
              <a:t>()</a:t>
            </a:r>
            <a:r>
              <a:rPr lang="en-US" dirty="0"/>
              <a:t> sets the new strategy to perform the authentication.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537" y="1504129"/>
            <a:ext cx="5843463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2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3. Configure Spring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96" y="1504129"/>
            <a:ext cx="4733823" cy="4937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619" y="1504129"/>
            <a:ext cx="641908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81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3. (contd.)</a:t>
            </a:r>
            <a:r>
              <a:rPr lang="en-US" dirty="0"/>
              <a:t> Configure the </a:t>
            </a:r>
            <a:r>
              <a:rPr lang="en-US" dirty="0" smtClean="0"/>
              <a:t>requester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71" y="1523174"/>
            <a:ext cx="734628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8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3.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4767943" cy="4814445"/>
          </a:xfrm>
        </p:spPr>
        <p:txBody>
          <a:bodyPr/>
          <a:lstStyle/>
          <a:p>
            <a:r>
              <a:rPr lang="en-US" b="1" dirty="0"/>
              <a:t>Create the authentication service</a:t>
            </a:r>
          </a:p>
          <a:p>
            <a:pPr lvl="1"/>
            <a:r>
              <a:rPr lang="en-US" dirty="0" smtClean="0"/>
              <a:t>signup()</a:t>
            </a:r>
          </a:p>
          <a:p>
            <a:pPr lvl="1"/>
            <a:r>
              <a:rPr lang="en-US" dirty="0" smtClean="0"/>
              <a:t>authenticate()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946" y="1504129"/>
            <a:ext cx="5094307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42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3. (contd.)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339" y="817208"/>
            <a:ext cx="7557128" cy="56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22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175"/>
            <a:r>
              <a:rPr lang="en-US" dirty="0"/>
              <a:t>Step 4. Create an authentication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5529943" cy="4814445"/>
          </a:xfrm>
        </p:spPr>
        <p:txBody>
          <a:bodyPr>
            <a:normAutofit/>
          </a:bodyPr>
          <a:lstStyle/>
          <a:p>
            <a:r>
              <a:rPr lang="en-US" dirty="0" smtClean="0"/>
              <a:t>Handle </a:t>
            </a:r>
            <a:r>
              <a:rPr lang="en-US" dirty="0"/>
              <a:t>login requests.</a:t>
            </a:r>
          </a:p>
          <a:p>
            <a:r>
              <a:rPr lang="en-US" dirty="0" smtClean="0"/>
              <a:t>Authenticate </a:t>
            </a:r>
            <a:r>
              <a:rPr lang="en-US" dirty="0"/>
              <a:t>the user.</a:t>
            </a:r>
          </a:p>
          <a:p>
            <a:r>
              <a:rPr lang="en-US" dirty="0" smtClean="0"/>
              <a:t>Generate </a:t>
            </a:r>
            <a:r>
              <a:rPr lang="en-US" dirty="0"/>
              <a:t>JWT and send it in the response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89" y="1504129"/>
            <a:ext cx="4878197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74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175"/>
            <a:r>
              <a:rPr lang="en-US" dirty="0"/>
              <a:t>Step 5. Secure endpoints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083" y="1652992"/>
            <a:ext cx="4750044" cy="4578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79" y="1652992"/>
            <a:ext cx="4934204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03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  <a:r>
              <a:rPr lang="en-US" dirty="0" smtClean="0"/>
              <a:t>.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5513318" cy="4814445"/>
          </a:xfrm>
        </p:spPr>
        <p:txBody>
          <a:bodyPr/>
          <a:lstStyle/>
          <a:p>
            <a:r>
              <a:rPr lang="en-US" dirty="0"/>
              <a:t>Customize authentication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318" y="1504129"/>
            <a:ext cx="533843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0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Session-Based </a:t>
            </a:r>
            <a:r>
              <a:rPr lang="en-US" dirty="0" smtClean="0"/>
              <a:t>Security </a:t>
            </a:r>
            <a:r>
              <a:rPr lang="en-US" dirty="0"/>
              <a:t>(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12192000" cy="49891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</a:t>
            </a:r>
            <a:r>
              <a:rPr lang="en-US" dirty="0"/>
              <a:t>authenticates, server creates a session</a:t>
            </a:r>
          </a:p>
          <a:p>
            <a:r>
              <a:rPr lang="en-US" dirty="0" smtClean="0"/>
              <a:t>Session </a:t>
            </a:r>
            <a:r>
              <a:rPr lang="en-US" dirty="0"/>
              <a:t>ID stored in a cookie on the client</a:t>
            </a:r>
          </a:p>
          <a:p>
            <a:r>
              <a:rPr lang="en-US" dirty="0" smtClean="0"/>
              <a:t>Subsequent </a:t>
            </a:r>
            <a:r>
              <a:rPr lang="en-US" dirty="0"/>
              <a:t>requests include the session ID for </a:t>
            </a:r>
            <a:r>
              <a:rPr lang="en-US" dirty="0" smtClean="0"/>
              <a:t>validation</a:t>
            </a:r>
          </a:p>
          <a:p>
            <a:pPr marL="3175" indent="0">
              <a:buNone/>
            </a:pPr>
            <a:endParaRPr lang="en-US" dirty="0"/>
          </a:p>
          <a:p>
            <a:r>
              <a:rPr lang="en-US" dirty="0" smtClean="0"/>
              <a:t>Pros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to implement</a:t>
            </a:r>
          </a:p>
          <a:p>
            <a:pPr lvl="1"/>
            <a:r>
              <a:rPr lang="en-US" dirty="0" smtClean="0"/>
              <a:t>Well-suited </a:t>
            </a:r>
            <a:r>
              <a:rPr lang="en-US" dirty="0"/>
              <a:t>for traditional web applications</a:t>
            </a:r>
          </a:p>
          <a:p>
            <a:r>
              <a:rPr lang="en-US" dirty="0" smtClean="0"/>
              <a:t>Cons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Scalability </a:t>
            </a:r>
            <a:r>
              <a:rPr lang="en-US" dirty="0"/>
              <a:t>challenges (session storage)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ideal for mobile or distributed environments</a:t>
            </a:r>
          </a:p>
          <a:p>
            <a:pPr lvl="1"/>
            <a:r>
              <a:rPr lang="en-US" dirty="0" smtClean="0"/>
              <a:t>Vulnerable </a:t>
            </a:r>
            <a:r>
              <a:rPr lang="en-US" dirty="0"/>
              <a:t>to CSRF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25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6. </a:t>
            </a:r>
            <a:r>
              <a:rPr lang="en-US" dirty="0"/>
              <a:t>Test the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4942899" cy="4814445"/>
          </a:xfrm>
        </p:spPr>
        <p:txBody>
          <a:bodyPr/>
          <a:lstStyle/>
          <a:p>
            <a:r>
              <a:rPr lang="en-US" dirty="0"/>
              <a:t>POST request /</a:t>
            </a:r>
            <a:r>
              <a:rPr lang="en-US" dirty="0" err="1"/>
              <a:t>auth</a:t>
            </a:r>
            <a:r>
              <a:rPr lang="en-US" dirty="0"/>
              <a:t>/signup</a:t>
            </a:r>
          </a:p>
          <a:p>
            <a:r>
              <a:rPr lang="en-US" dirty="0"/>
              <a:t>POST request /</a:t>
            </a:r>
            <a:r>
              <a:rPr lang="en-US" dirty="0" err="1"/>
              <a:t>auth</a:t>
            </a:r>
            <a:r>
              <a:rPr lang="en-US" dirty="0"/>
              <a:t>/login</a:t>
            </a:r>
          </a:p>
          <a:p>
            <a:endParaRPr lang="en-US" dirty="0"/>
          </a:p>
          <a:p>
            <a:r>
              <a:rPr lang="en-US" dirty="0"/>
              <a:t>GET request </a:t>
            </a:r>
            <a:r>
              <a:rPr lang="en-US" dirty="0" smtClean="0"/>
              <a:t>/</a:t>
            </a:r>
            <a:r>
              <a:rPr lang="en-US" dirty="0"/>
              <a:t>users/me </a:t>
            </a:r>
            <a:endParaRPr lang="en-US" dirty="0" smtClean="0"/>
          </a:p>
          <a:p>
            <a:r>
              <a:rPr lang="en-US" dirty="0"/>
              <a:t>GET request /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869" y="1523174"/>
            <a:ext cx="7244131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4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lnSpc>
                <a:spcPct val="120000"/>
              </a:lnSpc>
              <a:buNone/>
            </a:pPr>
            <a:r>
              <a:rPr lang="en-US" dirty="0"/>
              <a:t>Concepts were introduced:</a:t>
            </a:r>
          </a:p>
          <a:p>
            <a:r>
              <a:rPr lang="en-US" dirty="0" smtClean="0"/>
              <a:t>Session-based </a:t>
            </a:r>
            <a:r>
              <a:rPr lang="en-US" dirty="0"/>
              <a:t>security</a:t>
            </a:r>
          </a:p>
          <a:p>
            <a:r>
              <a:rPr lang="en-US" dirty="0"/>
              <a:t>HTTP Basic authentication</a:t>
            </a:r>
          </a:p>
          <a:p>
            <a:r>
              <a:rPr lang="en-US" dirty="0"/>
              <a:t>Digest authentication</a:t>
            </a:r>
          </a:p>
          <a:p>
            <a:r>
              <a:rPr lang="en-US" dirty="0"/>
              <a:t>Certificate-based security</a:t>
            </a:r>
          </a:p>
          <a:p>
            <a:r>
              <a:rPr lang="en-US" dirty="0" err="1"/>
              <a:t>XAuth</a:t>
            </a:r>
            <a:endParaRPr lang="en-US" dirty="0"/>
          </a:p>
          <a:p>
            <a:r>
              <a:rPr lang="en-US" dirty="0"/>
              <a:t>OAuth </a:t>
            </a:r>
            <a:endParaRPr lang="en-US" dirty="0" smtClean="0"/>
          </a:p>
          <a:p>
            <a:r>
              <a:rPr lang="en-US" dirty="0"/>
              <a:t>JWT Implementation in Spring REST</a:t>
            </a:r>
            <a:endParaRPr lang="en-US" dirty="0"/>
          </a:p>
          <a:p>
            <a:endParaRPr lang="en-US" dirty="0" smtClean="0"/>
          </a:p>
          <a:p>
            <a:pPr marL="3175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Session-Based </a:t>
            </a:r>
            <a:r>
              <a:rPr lang="en-US" dirty="0" smtClean="0"/>
              <a:t>Security </a:t>
            </a:r>
            <a:r>
              <a:rPr lang="en-US" dirty="0"/>
              <a:t>(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12192000" cy="4989113"/>
          </a:xfrm>
        </p:spPr>
        <p:txBody>
          <a:bodyPr>
            <a:normAutofit/>
          </a:bodyPr>
          <a:lstStyle/>
          <a:p>
            <a:r>
              <a:rPr lang="en-US" i="1" dirty="0"/>
              <a:t>Session-based security flow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086" y="2132115"/>
            <a:ext cx="5481673" cy="40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5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Basic </a:t>
            </a:r>
            <a:r>
              <a:rPr lang="en-US" dirty="0" smtClean="0"/>
              <a:t>Authentication </a:t>
            </a:r>
            <a:r>
              <a:rPr lang="en-US" dirty="0"/>
              <a:t>(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</a:t>
            </a:r>
            <a:r>
              <a:rPr lang="en-US" dirty="0"/>
              <a:t>sends credentials (username/password) encoded in the Authorization header</a:t>
            </a:r>
          </a:p>
          <a:p>
            <a:r>
              <a:rPr lang="en-US" dirty="0"/>
              <a:t>Server decodes and verifies </a:t>
            </a:r>
            <a:r>
              <a:rPr lang="en-US" dirty="0" smtClean="0"/>
              <a:t>credentials</a:t>
            </a:r>
          </a:p>
          <a:p>
            <a:pPr marL="3175" indent="0">
              <a:buNone/>
            </a:pPr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and widely supported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implement in Spring Boot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 smtClean="0"/>
              <a:t>Credentials </a:t>
            </a:r>
            <a:r>
              <a:rPr lang="en-US" dirty="0"/>
              <a:t>transmitted in plain text (use HTTPS!)</a:t>
            </a:r>
          </a:p>
          <a:p>
            <a:pPr lvl="1"/>
            <a:r>
              <a:rPr lang="en-US" dirty="0" smtClean="0"/>
              <a:t>Limited </a:t>
            </a:r>
            <a:r>
              <a:rPr lang="en-US" dirty="0"/>
              <a:t>security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Basic </a:t>
            </a:r>
            <a:r>
              <a:rPr lang="en-US" dirty="0" smtClean="0"/>
              <a:t>Authentication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HTTP Basic authentication flow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1" y="2236672"/>
            <a:ext cx="7381091" cy="3135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572" y="2527926"/>
            <a:ext cx="4686623" cy="939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625" y="4010937"/>
            <a:ext cx="483937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2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Digest </a:t>
            </a:r>
            <a:r>
              <a:rPr lang="en-US" dirty="0" smtClean="0"/>
              <a:t>Authentication </a:t>
            </a:r>
            <a:r>
              <a:rPr lang="en-US" dirty="0"/>
              <a:t>(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</a:t>
            </a:r>
            <a:r>
              <a:rPr lang="en-US" dirty="0"/>
              <a:t>secure than Basic Authentication</a:t>
            </a:r>
          </a:p>
          <a:p>
            <a:r>
              <a:rPr lang="en-US" dirty="0"/>
              <a:t>Uses a nonce (one-time value) to prevent replay attacks</a:t>
            </a:r>
          </a:p>
          <a:p>
            <a:r>
              <a:rPr lang="en-US" dirty="0"/>
              <a:t>Credentials are not sent in plain text</a:t>
            </a:r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Enhanced security compared to Basic Authentication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complex to implement</a:t>
            </a:r>
          </a:p>
          <a:p>
            <a:pPr lvl="1"/>
            <a:r>
              <a:rPr lang="en-US" dirty="0"/>
              <a:t>Not supported by all clients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9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Digest </a:t>
            </a:r>
            <a:r>
              <a:rPr lang="en-US" dirty="0" smtClean="0"/>
              <a:t>Authentication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Digest authentication flow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2" y="2300475"/>
            <a:ext cx="6347340" cy="2924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624" y="2300475"/>
            <a:ext cx="5633638" cy="976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623" y="3445232"/>
            <a:ext cx="4196315" cy="887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624" y="4448603"/>
            <a:ext cx="5578824" cy="7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0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9108</TotalTime>
  <Words>1301</Words>
  <Application>Microsoft Office PowerPoint</Application>
  <PresentationFormat>Widescreen</PresentationFormat>
  <Paragraphs>261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Noto Sans Symbols</vt:lpstr>
      <vt:lpstr>Wingdings</vt:lpstr>
      <vt:lpstr>Office Theme</vt:lpstr>
      <vt:lpstr>Securing REST Services with Spring Boot</vt:lpstr>
      <vt:lpstr>Objectives</vt:lpstr>
      <vt:lpstr>Introduction</vt:lpstr>
      <vt:lpstr>Session-Based Security (1)</vt:lpstr>
      <vt:lpstr>Session-Based Security (2)</vt:lpstr>
      <vt:lpstr>HTTP Basic Authentication (1)</vt:lpstr>
      <vt:lpstr>HTTP Basic Authentication (2)</vt:lpstr>
      <vt:lpstr>Digest Authentication (1)</vt:lpstr>
      <vt:lpstr>Digest Authentication (2)</vt:lpstr>
      <vt:lpstr>Certificate-Based Security (1)</vt:lpstr>
      <vt:lpstr>Certificate-Based Security (2)</vt:lpstr>
      <vt:lpstr>XAuth (1)</vt:lpstr>
      <vt:lpstr>XAuth (2)</vt:lpstr>
      <vt:lpstr>OAuth 2.0 (1)</vt:lpstr>
      <vt:lpstr>OAuth 2.0 (2)</vt:lpstr>
      <vt:lpstr>OAuth 2.0 (3)</vt:lpstr>
      <vt:lpstr>Spring Boot Security</vt:lpstr>
      <vt:lpstr>Defining Terminology</vt:lpstr>
      <vt:lpstr>What are JSON Web Tokens (JWT)?</vt:lpstr>
      <vt:lpstr>Advantages of JWT</vt:lpstr>
      <vt:lpstr>Disadvantages of JWT</vt:lpstr>
      <vt:lpstr>Demo JWT Implementation in Spring REST</vt:lpstr>
      <vt:lpstr>Demo JWT Implementation in Spring REST</vt:lpstr>
      <vt:lpstr>Demo JWT Implementation in Spring REST</vt:lpstr>
      <vt:lpstr>Step 1. Create Project and add dependencies</vt:lpstr>
      <vt:lpstr>Step 1. (contd.)</vt:lpstr>
      <vt:lpstr>Step 1. (contd.)</vt:lpstr>
      <vt:lpstr>Step 1. (contd.)</vt:lpstr>
      <vt:lpstr>Step 1. (contd.) User entity</vt:lpstr>
      <vt:lpstr>Step 1. (contd.)</vt:lpstr>
      <vt:lpstr>Step 2. Create related JWT classes</vt:lpstr>
      <vt:lpstr>Step 2. (contd.)</vt:lpstr>
      <vt:lpstr>Step 3. Configure Spring Security</vt:lpstr>
      <vt:lpstr>Step 3. (contd.) Configure the requester filter</vt:lpstr>
      <vt:lpstr>Step 3. (contd.)</vt:lpstr>
      <vt:lpstr>Step 3. (contd.) </vt:lpstr>
      <vt:lpstr>Step 4. Create an authentication controller</vt:lpstr>
      <vt:lpstr>Step 5. Secure endpoints</vt:lpstr>
      <vt:lpstr>Step 5. (contd.)</vt:lpstr>
      <vt:lpstr>Step 6. Test the implementation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REST Services with Spring Boot</dc:title>
  <dc:creator>GoF</dc:creator>
  <cp:lastModifiedBy>Thanh Van</cp:lastModifiedBy>
  <cp:revision>337</cp:revision>
  <dcterms:created xsi:type="dcterms:W3CDTF">2021-01-25T08:25:31Z</dcterms:created>
  <dcterms:modified xsi:type="dcterms:W3CDTF">2024-12-29T14:33:25Z</dcterms:modified>
</cp:coreProperties>
</file>