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a0f50475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a0f50475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a0f5047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a0f5047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a0f50475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a0f50475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a0f50475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a0f50475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a0f50475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a0f50475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a0f50475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a0f5047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a0f50475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a0f50475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0">
              <a:srgbClr val="FF512F"/>
            </a:gs>
            <a:gs pos="100000">
              <a:srgbClr val="DD2476"/>
            </a:gs>
            <a:gs pos="100000">
              <a:srgbClr val="B96251"/>
            </a:gs>
            <a:gs pos="100000">
              <a:srgbClr val="737373"/>
            </a:gs>
          </a:gsLst>
          <a:lin ang="18900044" scaled="0"/>
        </a:gra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288000" y="1366000"/>
            <a:ext cx="8568000" cy="216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Giới thiệu về Cơ sở dữ liệu ORACLE</a:t>
            </a:r>
            <a:endParaRPr sz="6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000"/>
                                        <p:tgtEl>
                                          <p:spTgt spid="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0">
              <a:srgbClr val="FF512F"/>
            </a:gs>
            <a:gs pos="100000">
              <a:srgbClr val="DD2476"/>
            </a:gs>
            <a:gs pos="100000">
              <a:srgbClr val="B96251"/>
            </a:gs>
            <a:gs pos="100000">
              <a:srgbClr val="737373"/>
            </a:gs>
          </a:gsLst>
          <a:lin ang="18900044" scaled="0"/>
        </a:gradFill>
      </p:bgPr>
    </p:bg>
    <p:spTree>
      <p:nvGrpSpPr>
        <p:cNvPr id="71" name="Shape 71"/>
        <p:cNvGrpSpPr/>
        <p:nvPr/>
      </p:nvGrpSpPr>
      <p:grpSpPr>
        <a:xfrm>
          <a:off x="0" y="0"/>
          <a:ext cx="0" cy="0"/>
          <a:chOff x="0" y="0"/>
          <a:chExt cx="0" cy="0"/>
        </a:xfrm>
      </p:grpSpPr>
      <p:sp>
        <p:nvSpPr>
          <p:cNvPr id="72" name="Google Shape;72;p14"/>
          <p:cNvSpPr txBox="1"/>
          <p:nvPr>
            <p:ph type="ctrTitle"/>
          </p:nvPr>
        </p:nvSpPr>
        <p:spPr>
          <a:xfrm>
            <a:off x="338375" y="311825"/>
            <a:ext cx="8568000" cy="22599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3000"/>
              <a:t>ORACLE Database là một hệ thống quản lý cơ sở dữ liệu quan hệ (RDBMS) được phát triển và bán bởi Oracle Corporation. </a:t>
            </a:r>
            <a:endParaRPr sz="3000"/>
          </a:p>
        </p:txBody>
      </p:sp>
      <p:pic>
        <p:nvPicPr>
          <p:cNvPr id="73" name="Google Shape;73;p14"/>
          <p:cNvPicPr preferRelativeResize="0"/>
          <p:nvPr/>
        </p:nvPicPr>
        <p:blipFill rotWithShape="1">
          <a:blip r:embed="rId3">
            <a:alphaModFix/>
          </a:blip>
          <a:srcRect b="0" l="0" r="0" t="0"/>
          <a:stretch/>
        </p:blipFill>
        <p:spPr>
          <a:xfrm>
            <a:off x="6659425" y="2692775"/>
            <a:ext cx="2420275" cy="1383400"/>
          </a:xfrm>
          <a:prstGeom prst="rect">
            <a:avLst/>
          </a:prstGeom>
          <a:noFill/>
          <a:ln>
            <a:noFill/>
          </a:ln>
        </p:spPr>
      </p:pic>
      <p:sp>
        <p:nvSpPr>
          <p:cNvPr id="74" name="Google Shape;74;p14"/>
          <p:cNvSpPr txBox="1"/>
          <p:nvPr>
            <p:ph type="ctrTitle"/>
          </p:nvPr>
        </p:nvSpPr>
        <p:spPr>
          <a:xfrm>
            <a:off x="338375" y="2314375"/>
            <a:ext cx="6535200" cy="21402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i="1" lang="en" sz="2600"/>
              <a:t>Ra mắt năm 1979, Oracle ngày nay là một trong những hệ thống quản lý cơ sở dữ liệu phổ biến và mạnh mẽ nhất thế giới.</a:t>
            </a:r>
            <a:endParaRPr i="1"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additive="base">
                                        <p:cTn dur="1000"/>
                                        <p:tgtEl>
                                          <p:spTgt spid="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p:tgtEl>
                                          <p:spTgt spid="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0"/>
                                        <p:tgtEl>
                                          <p:spTgt spid="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0">
              <a:srgbClr val="FF512F"/>
            </a:gs>
            <a:gs pos="100000">
              <a:srgbClr val="DD2476"/>
            </a:gs>
            <a:gs pos="100000">
              <a:srgbClr val="B96251"/>
            </a:gs>
            <a:gs pos="100000">
              <a:srgbClr val="737373"/>
            </a:gs>
          </a:gsLst>
          <a:lin ang="18900044" scaled="0"/>
        </a:gradFill>
      </p:bgPr>
    </p:bg>
    <p:spTree>
      <p:nvGrpSpPr>
        <p:cNvPr id="78" name="Shape 78"/>
        <p:cNvGrpSpPr/>
        <p:nvPr/>
      </p:nvGrpSpPr>
      <p:grpSpPr>
        <a:xfrm>
          <a:off x="0" y="0"/>
          <a:ext cx="0" cy="0"/>
          <a:chOff x="0" y="0"/>
          <a:chExt cx="0" cy="0"/>
        </a:xfrm>
      </p:grpSpPr>
      <p:sp>
        <p:nvSpPr>
          <p:cNvPr id="79" name="Google Shape;79;p15"/>
          <p:cNvSpPr txBox="1"/>
          <p:nvPr>
            <p:ph type="ctrTitle"/>
          </p:nvPr>
        </p:nvSpPr>
        <p:spPr>
          <a:xfrm>
            <a:off x="242775" y="773250"/>
            <a:ext cx="4580100" cy="35970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3000"/>
              <a:t>ORACLE sử dụng mô hình quan hệ để quản lý dữ liệu, trong đó dữ liệu được tổ chức thành các bảng có liên hệ với nhau. </a:t>
            </a:r>
            <a:endParaRPr sz="3000"/>
          </a:p>
        </p:txBody>
      </p:sp>
      <p:pic>
        <p:nvPicPr>
          <p:cNvPr id="80" name="Google Shape;80;p15"/>
          <p:cNvPicPr preferRelativeResize="0"/>
          <p:nvPr/>
        </p:nvPicPr>
        <p:blipFill>
          <a:blip r:embed="rId3">
            <a:alphaModFix/>
          </a:blip>
          <a:stretch>
            <a:fillRect/>
          </a:stretch>
        </p:blipFill>
        <p:spPr>
          <a:xfrm>
            <a:off x="4975375" y="977800"/>
            <a:ext cx="3785401" cy="2204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0">
              <a:srgbClr val="FF512F"/>
            </a:gs>
            <a:gs pos="100000">
              <a:srgbClr val="DD2476"/>
            </a:gs>
            <a:gs pos="100000">
              <a:srgbClr val="B96251"/>
            </a:gs>
            <a:gs pos="100000">
              <a:srgbClr val="737373"/>
            </a:gs>
          </a:gsLst>
          <a:lin ang="18900044" scaled="0"/>
        </a:gradFill>
      </p:bgPr>
    </p:bg>
    <p:spTree>
      <p:nvGrpSpPr>
        <p:cNvPr id="84" name="Shape 84"/>
        <p:cNvGrpSpPr/>
        <p:nvPr/>
      </p:nvGrpSpPr>
      <p:grpSpPr>
        <a:xfrm>
          <a:off x="0" y="0"/>
          <a:ext cx="0" cy="0"/>
          <a:chOff x="0" y="0"/>
          <a:chExt cx="0" cy="0"/>
        </a:xfrm>
      </p:grpSpPr>
      <p:sp>
        <p:nvSpPr>
          <p:cNvPr id="85" name="Google Shape;85;p16"/>
          <p:cNvSpPr txBox="1"/>
          <p:nvPr>
            <p:ph type="ctrTitle"/>
          </p:nvPr>
        </p:nvSpPr>
        <p:spPr>
          <a:xfrm>
            <a:off x="183425" y="514550"/>
            <a:ext cx="5803800" cy="30168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2600"/>
              <a:t>Oracle Database cung cấp hỗ trợ mạnh mẽ cho các hoạt động CRUD (Tạo, Đọc, Cập nhật, Xóa) thông qua ngôn ngữ truy vấn SQL (Structured Query Language)</a:t>
            </a:r>
            <a:r>
              <a:rPr lang="en" sz="2600"/>
              <a:t> </a:t>
            </a:r>
            <a:endParaRPr sz="2600"/>
          </a:p>
        </p:txBody>
      </p:sp>
      <p:pic>
        <p:nvPicPr>
          <p:cNvPr id="86" name="Google Shape;86;p16"/>
          <p:cNvPicPr preferRelativeResize="0"/>
          <p:nvPr/>
        </p:nvPicPr>
        <p:blipFill rotWithShape="1">
          <a:blip r:embed="rId3">
            <a:alphaModFix/>
          </a:blip>
          <a:srcRect b="11432" l="9339" r="10832" t="6968"/>
          <a:stretch/>
        </p:blipFill>
        <p:spPr>
          <a:xfrm>
            <a:off x="5987225" y="514550"/>
            <a:ext cx="3014875" cy="1733524"/>
          </a:xfrm>
          <a:prstGeom prst="rect">
            <a:avLst/>
          </a:prstGeom>
          <a:noFill/>
          <a:ln>
            <a:noFill/>
          </a:ln>
        </p:spPr>
      </p:pic>
      <p:pic>
        <p:nvPicPr>
          <p:cNvPr id="87" name="Google Shape;87;p16"/>
          <p:cNvPicPr preferRelativeResize="0"/>
          <p:nvPr/>
        </p:nvPicPr>
        <p:blipFill rotWithShape="1">
          <a:blip r:embed="rId4">
            <a:alphaModFix/>
          </a:blip>
          <a:srcRect b="0" l="0" r="20286" t="0"/>
          <a:stretch/>
        </p:blipFill>
        <p:spPr>
          <a:xfrm>
            <a:off x="3806825" y="2821500"/>
            <a:ext cx="4144827" cy="1776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0">
              <a:srgbClr val="FF512F"/>
            </a:gs>
            <a:gs pos="100000">
              <a:srgbClr val="DD2476"/>
            </a:gs>
            <a:gs pos="100000">
              <a:srgbClr val="B96251"/>
            </a:gs>
            <a:gs pos="100000">
              <a:srgbClr val="737373"/>
            </a:gs>
          </a:gsLst>
          <a:lin ang="18900044" scaled="0"/>
        </a:gradFill>
      </p:bgPr>
    </p:bg>
    <p:spTree>
      <p:nvGrpSpPr>
        <p:cNvPr id="91" name="Shape 91"/>
        <p:cNvGrpSpPr/>
        <p:nvPr/>
      </p:nvGrpSpPr>
      <p:grpSpPr>
        <a:xfrm>
          <a:off x="0" y="0"/>
          <a:ext cx="0" cy="0"/>
          <a:chOff x="0" y="0"/>
          <a:chExt cx="0" cy="0"/>
        </a:xfrm>
      </p:grpSpPr>
      <p:sp>
        <p:nvSpPr>
          <p:cNvPr id="92" name="Google Shape;92;p17"/>
          <p:cNvSpPr txBox="1"/>
          <p:nvPr>
            <p:ph type="ctrTitle"/>
          </p:nvPr>
        </p:nvSpPr>
        <p:spPr>
          <a:xfrm>
            <a:off x="98500" y="219150"/>
            <a:ext cx="8818800" cy="25284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2600"/>
              <a:t>Tính năng khác bao gồm quản lý, toàn vẹn và độc lập của giao dịch. Oracle Database cũng cung cấp hỗ trợ mạnh mẽ cho lập lịch công việc, phân quyền, sao lưu, phục hồi dữ liệu, cũng như quản lý hiệu suất(performance)</a:t>
            </a:r>
            <a:endParaRPr sz="2600"/>
          </a:p>
        </p:txBody>
      </p:sp>
      <p:pic>
        <p:nvPicPr>
          <p:cNvPr id="93" name="Google Shape;93;p17"/>
          <p:cNvPicPr preferRelativeResize="0"/>
          <p:nvPr/>
        </p:nvPicPr>
        <p:blipFill rotWithShape="1">
          <a:blip r:embed="rId3">
            <a:alphaModFix/>
          </a:blip>
          <a:srcRect b="0" l="0" r="0" t="0"/>
          <a:stretch/>
        </p:blipFill>
        <p:spPr>
          <a:xfrm>
            <a:off x="166050" y="2812950"/>
            <a:ext cx="6811324" cy="2019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1000"/>
                                        <p:tgtEl>
                                          <p:spTgt spid="9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0">
              <a:srgbClr val="FF512F"/>
            </a:gs>
            <a:gs pos="100000">
              <a:srgbClr val="DD2476"/>
            </a:gs>
            <a:gs pos="100000">
              <a:srgbClr val="B96251"/>
            </a:gs>
            <a:gs pos="100000">
              <a:srgbClr val="737373"/>
            </a:gs>
          </a:gsLst>
          <a:lin ang="18900044" scaled="0"/>
        </a:gradFill>
      </p:bgPr>
    </p:bg>
    <p:spTree>
      <p:nvGrpSpPr>
        <p:cNvPr id="97" name="Shape 97"/>
        <p:cNvGrpSpPr/>
        <p:nvPr/>
      </p:nvGrpSpPr>
      <p:grpSpPr>
        <a:xfrm>
          <a:off x="0" y="0"/>
          <a:ext cx="0" cy="0"/>
          <a:chOff x="0" y="0"/>
          <a:chExt cx="0" cy="0"/>
        </a:xfrm>
      </p:grpSpPr>
      <p:sp>
        <p:nvSpPr>
          <p:cNvPr id="98" name="Google Shape;98;p18"/>
          <p:cNvSpPr txBox="1"/>
          <p:nvPr>
            <p:ph type="ctrTitle"/>
          </p:nvPr>
        </p:nvSpPr>
        <p:spPr>
          <a:xfrm>
            <a:off x="208075" y="236525"/>
            <a:ext cx="8568000" cy="84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Nội dung khóa học</a:t>
            </a:r>
            <a:endParaRPr sz="5000"/>
          </a:p>
        </p:txBody>
      </p:sp>
      <p:sp>
        <p:nvSpPr>
          <p:cNvPr id="99" name="Google Shape;99;p18"/>
          <p:cNvSpPr txBox="1"/>
          <p:nvPr>
            <p:ph type="ctrTitle"/>
          </p:nvPr>
        </p:nvSpPr>
        <p:spPr>
          <a:xfrm>
            <a:off x="288000" y="1318625"/>
            <a:ext cx="8568000" cy="73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Cài đặt Oracle(Windows, MacOS, Docker,...)</a:t>
            </a:r>
            <a:endParaRPr sz="2600"/>
          </a:p>
        </p:txBody>
      </p:sp>
      <p:sp>
        <p:nvSpPr>
          <p:cNvPr id="100" name="Google Shape;100;p18"/>
          <p:cNvSpPr txBox="1"/>
          <p:nvPr>
            <p:ph type="ctrTitle"/>
          </p:nvPr>
        </p:nvSpPr>
        <p:spPr>
          <a:xfrm>
            <a:off x="288000" y="2227913"/>
            <a:ext cx="8568000" cy="73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Thao tác với các thực thể(CRUD)</a:t>
            </a:r>
            <a:endParaRPr sz="2600"/>
          </a:p>
        </p:txBody>
      </p:sp>
      <p:sp>
        <p:nvSpPr>
          <p:cNvPr id="101" name="Google Shape;101;p18"/>
          <p:cNvSpPr txBox="1"/>
          <p:nvPr>
            <p:ph type="ctrTitle"/>
          </p:nvPr>
        </p:nvSpPr>
        <p:spPr>
          <a:xfrm>
            <a:off x="322775" y="3080238"/>
            <a:ext cx="8568000" cy="73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Thiết kế DB ứng dụng âm nhạc</a:t>
            </a:r>
            <a:endParaRPr sz="2600"/>
          </a:p>
        </p:txBody>
      </p:sp>
      <p:sp>
        <p:nvSpPr>
          <p:cNvPr id="102" name="Google Shape;102;p18"/>
          <p:cNvSpPr txBox="1"/>
          <p:nvPr>
            <p:ph type="ctrTitle"/>
          </p:nvPr>
        </p:nvSpPr>
        <p:spPr>
          <a:xfrm>
            <a:off x="288000" y="3932575"/>
            <a:ext cx="8568000" cy="73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Các kỹ thuật với Views, Procedures, Triggers,....</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1000"/>
                                        <p:tgtEl>
                                          <p:spTgt spid="9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p:tgtEl>
                                          <p:spTgt spid="10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0">
              <a:srgbClr val="FF512F"/>
            </a:gs>
            <a:gs pos="100000">
              <a:srgbClr val="DD2476"/>
            </a:gs>
            <a:gs pos="100000">
              <a:srgbClr val="B96251"/>
            </a:gs>
            <a:gs pos="100000">
              <a:srgbClr val="737373"/>
            </a:gs>
          </a:gsLst>
          <a:lin ang="18900044" scaled="0"/>
        </a:gradFill>
      </p:bgPr>
    </p:bg>
    <p:spTree>
      <p:nvGrpSpPr>
        <p:cNvPr id="106" name="Shape 106"/>
        <p:cNvGrpSpPr/>
        <p:nvPr/>
      </p:nvGrpSpPr>
      <p:grpSpPr>
        <a:xfrm>
          <a:off x="0" y="0"/>
          <a:ext cx="0" cy="0"/>
          <a:chOff x="0" y="0"/>
          <a:chExt cx="0" cy="0"/>
        </a:xfrm>
      </p:grpSpPr>
      <p:sp>
        <p:nvSpPr>
          <p:cNvPr id="107" name="Google Shape;107;p19"/>
          <p:cNvSpPr txBox="1"/>
          <p:nvPr>
            <p:ph type="ctrTitle"/>
          </p:nvPr>
        </p:nvSpPr>
        <p:spPr>
          <a:xfrm>
            <a:off x="460025" y="983700"/>
            <a:ext cx="4675800" cy="29973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6000"/>
              <a:t>Now Let's START !</a:t>
            </a:r>
            <a:endParaRPr sz="6000"/>
          </a:p>
        </p:txBody>
      </p:sp>
      <p:grpSp>
        <p:nvGrpSpPr>
          <p:cNvPr id="108" name="Google Shape;108;p19"/>
          <p:cNvGrpSpPr/>
          <p:nvPr/>
        </p:nvGrpSpPr>
        <p:grpSpPr>
          <a:xfrm>
            <a:off x="5587575" y="1136550"/>
            <a:ext cx="2684700" cy="2691600"/>
            <a:chOff x="5144450" y="2149700"/>
            <a:chExt cx="2684700" cy="2691600"/>
          </a:xfrm>
        </p:grpSpPr>
        <p:sp>
          <p:nvSpPr>
            <p:cNvPr id="109" name="Google Shape;109;p19"/>
            <p:cNvSpPr/>
            <p:nvPr/>
          </p:nvSpPr>
          <p:spPr>
            <a:xfrm>
              <a:off x="5144450" y="2149700"/>
              <a:ext cx="2684700" cy="2691600"/>
            </a:xfrm>
            <a:prstGeom prst="roundRect">
              <a:avLst>
                <a:gd fmla="val 7693" name="adj"/>
              </a:avLst>
            </a:prstGeom>
            <a:solidFill>
              <a:schemeClr val="lt1"/>
            </a:solidFill>
            <a:ln cap="flat" cmpd="sng" w="952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9"/>
            <p:cNvPicPr preferRelativeResize="0"/>
            <p:nvPr/>
          </p:nvPicPr>
          <p:blipFill>
            <a:blip r:embed="rId3">
              <a:alphaModFix/>
            </a:blip>
            <a:stretch>
              <a:fillRect/>
            </a:stretch>
          </p:blipFill>
          <p:spPr>
            <a:xfrm>
              <a:off x="5381451" y="2390151"/>
              <a:ext cx="2210700" cy="2210700"/>
            </a:xfrm>
            <a:prstGeom prst="rect">
              <a:avLst/>
            </a:prstGeom>
            <a:noFill/>
            <a:ln>
              <a:noFill/>
            </a:ln>
            <a:effectLst>
              <a:outerShdw blurRad="57150" rotWithShape="0" algn="bl" dir="5400000" dist="19050">
                <a:srgbClr val="000000">
                  <a:alpha val="50000"/>
                </a:srgbClr>
              </a:outerShdw>
            </a:effectLst>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