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embeddedFontLst>
    <p:embeddedFont>
      <p:font typeface="Roboto"/>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Roboto-boldItalic.fntdata"/><Relationship Id="rId10" Type="http://schemas.openxmlformats.org/officeDocument/2006/relationships/font" Target="fonts/Roboto-italic.fntdata"/><Relationship Id="rId9"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4a0f50475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4a0f50475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4a8cc85ce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4a8cc85ce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0">
              <a:srgbClr val="FF512F"/>
            </a:gs>
            <a:gs pos="100000">
              <a:srgbClr val="DD2476"/>
            </a:gs>
            <a:gs pos="100000">
              <a:srgbClr val="B96251"/>
            </a:gs>
            <a:gs pos="100000">
              <a:srgbClr val="737373"/>
            </a:gs>
          </a:gsLst>
          <a:lin ang="18900044" scaled="0"/>
        </a:gradFill>
      </p:bgPr>
    </p:bg>
    <p:spTree>
      <p:nvGrpSpPr>
        <p:cNvPr id="66" name="Shape 66"/>
        <p:cNvGrpSpPr/>
        <p:nvPr/>
      </p:nvGrpSpPr>
      <p:grpSpPr>
        <a:xfrm>
          <a:off x="0" y="0"/>
          <a:ext cx="0" cy="0"/>
          <a:chOff x="0" y="0"/>
          <a:chExt cx="0" cy="0"/>
        </a:xfrm>
      </p:grpSpPr>
      <p:sp>
        <p:nvSpPr>
          <p:cNvPr id="67" name="Google Shape;67;p13"/>
          <p:cNvSpPr txBox="1"/>
          <p:nvPr>
            <p:ph type="ctrTitle"/>
          </p:nvPr>
        </p:nvSpPr>
        <p:spPr>
          <a:xfrm>
            <a:off x="254375" y="799200"/>
            <a:ext cx="8568000" cy="212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Thực thể(Entity) trong ORACLE</a:t>
            </a:r>
            <a:endParaRPr sz="6000"/>
          </a:p>
        </p:txBody>
      </p:sp>
      <p:pic>
        <p:nvPicPr>
          <p:cNvPr id="68" name="Google Shape;68;p13"/>
          <p:cNvPicPr preferRelativeResize="0"/>
          <p:nvPr/>
        </p:nvPicPr>
        <p:blipFill>
          <a:blip r:embed="rId3">
            <a:alphaModFix/>
          </a:blip>
          <a:stretch>
            <a:fillRect/>
          </a:stretch>
        </p:blipFill>
        <p:spPr>
          <a:xfrm>
            <a:off x="5077250" y="2445675"/>
            <a:ext cx="3119050" cy="24540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7"/>
                                        </p:tgtEl>
                                        <p:attrNameLst>
                                          <p:attrName>style.visibility</p:attrName>
                                        </p:attrNameLst>
                                      </p:cBhvr>
                                      <p:to>
                                        <p:strVal val="visible"/>
                                      </p:to>
                                    </p:set>
                                    <p:anim calcmode="lin" valueType="num">
                                      <p:cBhvr additive="base">
                                        <p:cTn dur="1000"/>
                                        <p:tgtEl>
                                          <p:spTgt spid="6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0">
              <a:srgbClr val="FF512F"/>
            </a:gs>
            <a:gs pos="100000">
              <a:srgbClr val="DD2476"/>
            </a:gs>
            <a:gs pos="100000">
              <a:srgbClr val="B96251"/>
            </a:gs>
            <a:gs pos="100000">
              <a:srgbClr val="737373"/>
            </a:gs>
          </a:gsLst>
          <a:lin ang="18900044" scaled="0"/>
        </a:gradFill>
      </p:bgPr>
    </p:bg>
    <p:spTree>
      <p:nvGrpSpPr>
        <p:cNvPr id="72" name="Shape 72"/>
        <p:cNvGrpSpPr/>
        <p:nvPr/>
      </p:nvGrpSpPr>
      <p:grpSpPr>
        <a:xfrm>
          <a:off x="0" y="0"/>
          <a:ext cx="0" cy="0"/>
          <a:chOff x="0" y="0"/>
          <a:chExt cx="0" cy="0"/>
        </a:xfrm>
      </p:grpSpPr>
      <p:sp>
        <p:nvSpPr>
          <p:cNvPr id="73" name="Google Shape;73;p14"/>
          <p:cNvSpPr txBox="1"/>
          <p:nvPr>
            <p:ph type="ctrTitle"/>
          </p:nvPr>
        </p:nvSpPr>
        <p:spPr>
          <a:xfrm>
            <a:off x="218525" y="272125"/>
            <a:ext cx="8515500" cy="25854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2400"/>
              <a:t>Thực thể (Entity): Thực thể thể hiện một đối tượng thực tế trong thế giới thực mà chúng ta muốn lưu trữ thông tin về nó trong cơ sở dữ liệu. </a:t>
            </a:r>
            <a:endParaRPr sz="2400"/>
          </a:p>
          <a:p>
            <a:pPr indent="0" lvl="0" marL="0" rtl="0" algn="l">
              <a:lnSpc>
                <a:spcPct val="115000"/>
              </a:lnSpc>
              <a:spcBef>
                <a:spcPts val="0"/>
              </a:spcBef>
              <a:spcAft>
                <a:spcPts val="0"/>
              </a:spcAft>
              <a:buNone/>
            </a:pPr>
            <a:r>
              <a:rPr lang="en" sz="2400"/>
              <a:t>Thuộc tính (Attributes): Các thuộc tính định rõ chi tiết về thực thể. Ví dụ, đối với thực thể Học Sinh, các thuộc tính có thể bao gồm Tên, Địa Chỉ, Ngày Sinh, v.v.</a:t>
            </a:r>
            <a:endParaRPr sz="2400"/>
          </a:p>
        </p:txBody>
      </p:sp>
      <p:pic>
        <p:nvPicPr>
          <p:cNvPr id="74" name="Google Shape;74;p14"/>
          <p:cNvPicPr preferRelativeResize="0"/>
          <p:nvPr/>
        </p:nvPicPr>
        <p:blipFill>
          <a:blip r:embed="rId3">
            <a:alphaModFix/>
          </a:blip>
          <a:stretch>
            <a:fillRect/>
          </a:stretch>
        </p:blipFill>
        <p:spPr>
          <a:xfrm>
            <a:off x="295275" y="2857525"/>
            <a:ext cx="4386888" cy="1981175"/>
          </a:xfrm>
          <a:prstGeom prst="rect">
            <a:avLst/>
          </a:prstGeom>
          <a:noFill/>
          <a:ln>
            <a:noFill/>
          </a:ln>
        </p:spPr>
      </p:pic>
      <p:pic>
        <p:nvPicPr>
          <p:cNvPr id="75" name="Google Shape;75;p14"/>
          <p:cNvPicPr preferRelativeResize="0"/>
          <p:nvPr/>
        </p:nvPicPr>
        <p:blipFill rotWithShape="1">
          <a:blip r:embed="rId4">
            <a:alphaModFix/>
          </a:blip>
          <a:srcRect b="4653" l="0" r="0" t="4643"/>
          <a:stretch/>
        </p:blipFill>
        <p:spPr>
          <a:xfrm>
            <a:off x="4876800" y="2857525"/>
            <a:ext cx="3759148" cy="1697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1000"/>
                                        <p:tgtEl>
                                          <p:spTgt spid="7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