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a0f5047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a0f5047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5bd84a5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5bd84a5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5bd84a56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5bd84a56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5bd84a56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5bd84a56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288000" y="523425"/>
            <a:ext cx="8568000" cy="40587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6000"/>
              <a:t>Primary Key(PK),  Foreign Key(FK) và</a:t>
            </a:r>
            <a:endParaRPr sz="6000"/>
          </a:p>
          <a:p>
            <a:pPr indent="0" lvl="0" marL="0" rtl="0" algn="l">
              <a:lnSpc>
                <a:spcPct val="150000"/>
              </a:lnSpc>
              <a:spcBef>
                <a:spcPts val="0"/>
              </a:spcBef>
              <a:spcAft>
                <a:spcPts val="0"/>
              </a:spcAft>
              <a:buNone/>
            </a:pPr>
            <a:r>
              <a:rPr lang="en" sz="6000"/>
              <a:t>quan hệ 1 - n </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262800" y="166150"/>
            <a:ext cx="8721600" cy="3439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400"/>
              <a:t>Khóa chính (Primary Key, PK) là một khái niệm quan trọng giúp xác định duy nhất mỗi bản ghi trong một bảng.</a:t>
            </a:r>
            <a:endParaRPr sz="2400"/>
          </a:p>
          <a:p>
            <a:pPr indent="-381000" lvl="0" marL="457200" rtl="0" algn="l">
              <a:lnSpc>
                <a:spcPct val="150000"/>
              </a:lnSpc>
              <a:spcBef>
                <a:spcPts val="0"/>
              </a:spcBef>
              <a:spcAft>
                <a:spcPts val="0"/>
              </a:spcAft>
              <a:buSzPts val="2400"/>
              <a:buChar char="●"/>
            </a:pPr>
            <a:r>
              <a:rPr lang="en" sz="2400"/>
              <a:t>Mỗi bảng chỉ có một khóa chính.</a:t>
            </a:r>
            <a:endParaRPr sz="2400"/>
          </a:p>
          <a:p>
            <a:pPr indent="-381000" lvl="0" marL="457200" rtl="0" algn="l">
              <a:lnSpc>
                <a:spcPct val="150000"/>
              </a:lnSpc>
              <a:spcBef>
                <a:spcPts val="0"/>
              </a:spcBef>
              <a:spcAft>
                <a:spcPts val="0"/>
              </a:spcAft>
              <a:buSzPts val="2400"/>
              <a:buChar char="●"/>
            </a:pPr>
            <a:r>
              <a:rPr lang="en" sz="2400"/>
              <a:t>Khóa chính có thể là một cột duy nhất hoặc một tổ hợp của nhiều cột (được gọi là khóa chính phức hợp).</a:t>
            </a:r>
            <a:endParaRPr sz="2400"/>
          </a:p>
          <a:p>
            <a:pPr indent="-381000" lvl="0" marL="457200" rtl="0" algn="l">
              <a:lnSpc>
                <a:spcPct val="150000"/>
              </a:lnSpc>
              <a:spcBef>
                <a:spcPts val="0"/>
              </a:spcBef>
              <a:spcAft>
                <a:spcPts val="0"/>
              </a:spcAft>
              <a:buSzPts val="2400"/>
              <a:buChar char="●"/>
            </a:pPr>
            <a:r>
              <a:rPr lang="en" sz="2400"/>
              <a:t>Khóa chính không thể có giá trị NULL.</a:t>
            </a:r>
            <a:endParaRPr sz="2400"/>
          </a:p>
        </p:txBody>
      </p:sp>
      <p:pic>
        <p:nvPicPr>
          <p:cNvPr id="73" name="Google Shape;73;p14"/>
          <p:cNvPicPr preferRelativeResize="0"/>
          <p:nvPr/>
        </p:nvPicPr>
        <p:blipFill rotWithShape="1">
          <a:blip r:embed="rId3">
            <a:alphaModFix/>
          </a:blip>
          <a:srcRect b="34314" l="9562" r="9189" t="25979"/>
          <a:stretch/>
        </p:blipFill>
        <p:spPr>
          <a:xfrm>
            <a:off x="262800" y="3524525"/>
            <a:ext cx="4027423" cy="1476100"/>
          </a:xfrm>
          <a:prstGeom prst="rect">
            <a:avLst/>
          </a:prstGeom>
          <a:noFill/>
          <a:ln>
            <a:noFill/>
          </a:ln>
        </p:spPr>
      </p:pic>
      <p:pic>
        <p:nvPicPr>
          <p:cNvPr id="74" name="Google Shape;74;p14"/>
          <p:cNvPicPr preferRelativeResize="0"/>
          <p:nvPr/>
        </p:nvPicPr>
        <p:blipFill rotWithShape="1">
          <a:blip r:embed="rId4">
            <a:alphaModFix/>
          </a:blip>
          <a:srcRect b="17518" l="0" r="0" t="0"/>
          <a:stretch/>
        </p:blipFill>
        <p:spPr>
          <a:xfrm>
            <a:off x="4720375" y="3524525"/>
            <a:ext cx="2759576" cy="147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8" name="Shape 78"/>
        <p:cNvGrpSpPr/>
        <p:nvPr/>
      </p:nvGrpSpPr>
      <p:grpSpPr>
        <a:xfrm>
          <a:off x="0" y="0"/>
          <a:ext cx="0" cy="0"/>
          <a:chOff x="0" y="0"/>
          <a:chExt cx="0" cy="0"/>
        </a:xfrm>
      </p:grpSpPr>
      <p:sp>
        <p:nvSpPr>
          <p:cNvPr id="79" name="Google Shape;79;p15"/>
          <p:cNvSpPr txBox="1"/>
          <p:nvPr>
            <p:ph type="ctrTitle"/>
          </p:nvPr>
        </p:nvSpPr>
        <p:spPr>
          <a:xfrm>
            <a:off x="262800" y="166150"/>
            <a:ext cx="8721600" cy="3027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400"/>
              <a:t>Foreign Fey(FK): là một khóa được sử dụng để liên kết hai bảng với nhau. Khóa ngoại trong một bảng phỏng theo khóa chính của bảng khác. Bạn không thể thêm một giá trị vào khóa ngoại nếu không có giá trị tương ứng tồn tại trong bảng được tham chiếu.</a:t>
            </a:r>
            <a:endParaRPr sz="2400"/>
          </a:p>
        </p:txBody>
      </p:sp>
      <p:pic>
        <p:nvPicPr>
          <p:cNvPr id="80" name="Google Shape;80;p15"/>
          <p:cNvPicPr preferRelativeResize="0"/>
          <p:nvPr/>
        </p:nvPicPr>
        <p:blipFill>
          <a:blip r:embed="rId3">
            <a:alphaModFix/>
          </a:blip>
          <a:stretch>
            <a:fillRect/>
          </a:stretch>
        </p:blipFill>
        <p:spPr>
          <a:xfrm>
            <a:off x="1572725" y="2521325"/>
            <a:ext cx="5903675" cy="2570575"/>
          </a:xfrm>
          <a:prstGeom prst="rect">
            <a:avLst/>
          </a:prstGeom>
          <a:noFill/>
          <a:ln>
            <a:noFill/>
          </a:ln>
        </p:spPr>
      </p:pic>
      <p:sp>
        <p:nvSpPr>
          <p:cNvPr id="81" name="Google Shape;81;p15"/>
          <p:cNvSpPr/>
          <p:nvPr/>
        </p:nvSpPr>
        <p:spPr>
          <a:xfrm>
            <a:off x="126075" y="3326975"/>
            <a:ext cx="1201800" cy="420300"/>
          </a:xfrm>
          <a:prstGeom prst="wedgeRoundRectCallout">
            <a:avLst>
              <a:gd fmla="val 84672" name="adj1"/>
              <a:gd fmla="val 27986" name="adj2"/>
              <a:gd fmla="val 0" name="adj3"/>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Primary Key</a:t>
            </a:r>
            <a:endParaRPr/>
          </a:p>
        </p:txBody>
      </p:sp>
      <p:sp>
        <p:nvSpPr>
          <p:cNvPr id="82" name="Google Shape;82;p15"/>
          <p:cNvSpPr/>
          <p:nvPr/>
        </p:nvSpPr>
        <p:spPr>
          <a:xfrm flipH="1">
            <a:off x="6892775" y="4042525"/>
            <a:ext cx="1260600" cy="420300"/>
          </a:xfrm>
          <a:prstGeom prst="wedgeRoundRectCallout">
            <a:avLst>
              <a:gd fmla="val 84672" name="adj1"/>
              <a:gd fmla="val 27986" name="adj2"/>
              <a:gd fmla="val 0" name="adj3"/>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Foreign</a:t>
            </a:r>
            <a:r>
              <a:rPr lang="en"/>
              <a:t> Key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86" name="Shape 86"/>
        <p:cNvGrpSpPr/>
        <p:nvPr/>
      </p:nvGrpSpPr>
      <p:grpSpPr>
        <a:xfrm>
          <a:off x="0" y="0"/>
          <a:ext cx="0" cy="0"/>
          <a:chOff x="0" y="0"/>
          <a:chExt cx="0" cy="0"/>
        </a:xfrm>
      </p:grpSpPr>
      <p:sp>
        <p:nvSpPr>
          <p:cNvPr id="87" name="Google Shape;87;p16"/>
          <p:cNvSpPr txBox="1"/>
          <p:nvPr>
            <p:ph type="ctrTitle"/>
          </p:nvPr>
        </p:nvSpPr>
        <p:spPr>
          <a:xfrm>
            <a:off x="262800" y="166150"/>
            <a:ext cx="8721600" cy="2355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400"/>
              <a:t>Quan hệ 1-n (One-to-Many): là một loại quan hệ mà một hàng trong bảng A(users) có thể có mối quan hệ với một hoặc nhiều hàng trong bảng B(orders), nhưng một hàng trong bảng B chỉ có thể có mối quan hệ với một hàng trong bảng A.</a:t>
            </a:r>
            <a:endParaRPr sz="2400"/>
          </a:p>
        </p:txBody>
      </p:sp>
      <p:pic>
        <p:nvPicPr>
          <p:cNvPr id="88" name="Google Shape;88;p16"/>
          <p:cNvPicPr preferRelativeResize="0"/>
          <p:nvPr/>
        </p:nvPicPr>
        <p:blipFill>
          <a:blip r:embed="rId3">
            <a:alphaModFix/>
          </a:blip>
          <a:stretch>
            <a:fillRect/>
          </a:stretch>
        </p:blipFill>
        <p:spPr>
          <a:xfrm>
            <a:off x="1572725" y="2521325"/>
            <a:ext cx="5903675" cy="2570575"/>
          </a:xfrm>
          <a:prstGeom prst="rect">
            <a:avLst/>
          </a:prstGeom>
          <a:noFill/>
          <a:ln>
            <a:noFill/>
          </a:ln>
        </p:spPr>
      </p:pic>
      <p:sp>
        <p:nvSpPr>
          <p:cNvPr id="89" name="Google Shape;89;p16"/>
          <p:cNvSpPr/>
          <p:nvPr/>
        </p:nvSpPr>
        <p:spPr>
          <a:xfrm>
            <a:off x="370925" y="2419300"/>
            <a:ext cx="906600" cy="420300"/>
          </a:xfrm>
          <a:prstGeom prst="wedgeRoundRectCallout">
            <a:avLst>
              <a:gd fmla="val 109323" name="adj1"/>
              <a:gd fmla="val 24262" name="adj2"/>
              <a:gd fmla="val 0" name="adj3"/>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One(1)</a:t>
            </a:r>
            <a:endParaRPr/>
          </a:p>
        </p:txBody>
      </p:sp>
      <p:sp>
        <p:nvSpPr>
          <p:cNvPr id="90" name="Google Shape;90;p16"/>
          <p:cNvSpPr/>
          <p:nvPr/>
        </p:nvSpPr>
        <p:spPr>
          <a:xfrm flipH="1">
            <a:off x="7723800" y="2361600"/>
            <a:ext cx="1260600" cy="420300"/>
          </a:xfrm>
          <a:prstGeom prst="wedgeRoundRectCallout">
            <a:avLst>
              <a:gd fmla="val 84672" name="adj1"/>
              <a:gd fmla="val 27986" name="adj2"/>
              <a:gd fmla="val 0" name="adj3"/>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Many(n)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