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6" r:id="rId1"/>
  </p:sldMasterIdLst>
  <p:notesMasterIdLst>
    <p:notesMasterId r:id="rId19"/>
  </p:notesMasterIdLst>
  <p:sldIdLst>
    <p:sldId id="256" r:id="rId2"/>
    <p:sldId id="258" r:id="rId3"/>
    <p:sldId id="257" r:id="rId4"/>
    <p:sldId id="259" r:id="rId5"/>
    <p:sldId id="260" r:id="rId6"/>
    <p:sldId id="272" r:id="rId7"/>
    <p:sldId id="266" r:id="rId8"/>
    <p:sldId id="261" r:id="rId9"/>
    <p:sldId id="267" r:id="rId10"/>
    <p:sldId id="262" r:id="rId11"/>
    <p:sldId id="263" r:id="rId12"/>
    <p:sldId id="264" r:id="rId13"/>
    <p:sldId id="269" r:id="rId14"/>
    <p:sldId id="268" r:id="rId15"/>
    <p:sldId id="265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840"/>
  </p:normalViewPr>
  <p:slideViewPr>
    <p:cSldViewPr snapToGrid="0" snapToObjects="1">
      <p:cViewPr varScale="1">
        <p:scale>
          <a:sx n="107" d="100"/>
          <a:sy n="107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36306-CDD8-504F-9A9C-0468E9B9EF1B}" type="datetimeFigureOut">
              <a:rPr lang="en-US" smtClean="0"/>
              <a:t>1/4/21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4B07B-C2F8-144C-8463-C36F543A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96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1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42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32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35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78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Kieran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84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71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50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32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91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21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Kieran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38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62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73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2124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27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7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40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27642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692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5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12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882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1571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576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07897D0-E333-374F-9259-0118B2095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dirty="0"/>
              <a:t>COVID in the US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CD5E9-6572-4E42-8073-976A200C3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US" sz="2000" dirty="0"/>
              <a:t>Analysis by </a:t>
            </a:r>
            <a:r>
              <a:rPr lang="en-US" sz="2000" b="1" dirty="0"/>
              <a:t>Data </a:t>
            </a:r>
            <a:r>
              <a:rPr lang="en-US" sz="2000" b="1" dirty="0" err="1"/>
              <a:t>Dinos</a:t>
            </a:r>
            <a:endParaRPr lang="en-US" sz="2000" b="1" dirty="0"/>
          </a:p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US" sz="2000" dirty="0"/>
              <a:t>Kieran McAleer, Dan </a:t>
            </a:r>
            <a:r>
              <a:rPr lang="en-US" sz="2000" dirty="0" err="1"/>
              <a:t>Jahnsen</a:t>
            </a:r>
            <a:r>
              <a:rPr lang="en-US" sz="2000" dirty="0"/>
              <a:t>, </a:t>
            </a:r>
            <a:r>
              <a:rPr lang="en-US" sz="2000" dirty="0" err="1"/>
              <a:t>Aksheta</a:t>
            </a:r>
            <a:r>
              <a:rPr lang="en-US" sz="2000" dirty="0"/>
              <a:t> Jain, Lily Carbonara, Kyle  </a:t>
            </a:r>
            <a:r>
              <a:rPr lang="en-US" sz="2000" dirty="0" err="1"/>
              <a:t>Terramoccia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7595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E6C2-5D43-8E4F-A774-8CA5D3465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COVID v. Population Density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DBB57-1C30-C348-84D1-5BEEBAE2A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&lt;&lt;chart of COVID Cases v Population Density per state (Scatter plot?)&gt;&gt;</a:t>
            </a:r>
          </a:p>
          <a:p>
            <a:r>
              <a:rPr lang="en-US" dirty="0"/>
              <a:t>Incl. linear regression &amp; R value to measure relationship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92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E6C2-5D43-8E4F-A774-8CA5D3465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COVID v. Median 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DBB57-1C30-C348-84D1-5BEEBAE2A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&lt;&lt;chart of COVID Cases v Median Income per state (Scatter plot?)&gt;&gt;</a:t>
            </a:r>
          </a:p>
          <a:p>
            <a:r>
              <a:rPr lang="en-US" dirty="0"/>
              <a:t>Incl. linear regression &amp; R value to measure relationship </a:t>
            </a:r>
          </a:p>
        </p:txBody>
      </p:sp>
    </p:spTree>
    <p:extLst>
      <p:ext uri="{BB962C8B-B14F-4D97-AF65-F5344CB8AC3E}">
        <p14:creationId xmlns:p14="http://schemas.microsoft.com/office/powerpoint/2010/main" val="3166980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E6C2-5D43-8E4F-A774-8CA5D3465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COVID v. Median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DBB57-1C30-C348-84D1-5BEEBAE2A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&lt;&lt;chart of COVID Cases v Median Age per state (Scatter plot?)&gt;&gt;</a:t>
            </a:r>
          </a:p>
          <a:p>
            <a:r>
              <a:rPr lang="en-US" dirty="0"/>
              <a:t>Incl. linear regression &amp; R value to measure relationship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0105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68FE6B-CB7A-42D9-9690-487E3B8F4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278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4461BC-79A6-E74D-AE09-BF55B444D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164" y="1188717"/>
            <a:ext cx="5627717" cy="4480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cap="all">
                <a:solidFill>
                  <a:schemeClr val="bg2"/>
                </a:solidFill>
              </a:rPr>
              <a:t>Conclusions</a:t>
            </a: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2BCE8A39-72D0-46ED-AB46-91B68881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0E03B3-76EE-4C15-B250-1173359CD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147112" y="4501036"/>
            <a:ext cx="1683805" cy="1723705"/>
          </a:xfrm>
          <a:custGeom>
            <a:avLst/>
            <a:gdLst>
              <a:gd name="connsiteX0" fmla="*/ 1399384 w 1683805"/>
              <a:gd name="connsiteY0" fmla="*/ 0 h 1723705"/>
              <a:gd name="connsiteX1" fmla="*/ 1683805 w 1683805"/>
              <a:gd name="connsiteY1" fmla="*/ 0 h 1723705"/>
              <a:gd name="connsiteX2" fmla="*/ 1683805 w 1683805"/>
              <a:gd name="connsiteY2" fmla="*/ 1723705 h 1723705"/>
              <a:gd name="connsiteX3" fmla="*/ 0 w 1683805"/>
              <a:gd name="connsiteY3" fmla="*/ 1723705 h 1723705"/>
              <a:gd name="connsiteX4" fmla="*/ 0 w 1683805"/>
              <a:gd name="connsiteY4" fmla="*/ 1402480 h 1723705"/>
              <a:gd name="connsiteX5" fmla="*/ 1399384 w 1683805"/>
              <a:gd name="connsiteY5" fmla="*/ 1403247 h 1723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3805" h="1723705">
                <a:moveTo>
                  <a:pt x="1399384" y="0"/>
                </a:moveTo>
                <a:lnTo>
                  <a:pt x="1683805" y="0"/>
                </a:lnTo>
                <a:lnTo>
                  <a:pt x="1683805" y="1723705"/>
                </a:lnTo>
                <a:lnTo>
                  <a:pt x="0" y="1723705"/>
                </a:lnTo>
                <a:lnTo>
                  <a:pt x="0" y="1402480"/>
                </a:lnTo>
                <a:lnTo>
                  <a:pt x="1399384" y="140324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47179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3909F-1E59-F349-BD3E-D9023F10B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3DD0F-88ED-5F40-9060-BD637CE54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en-US" dirty="0"/>
              <a:t>Which states had most/least number of infections?</a:t>
            </a:r>
          </a:p>
          <a:p>
            <a:pPr lvl="1"/>
            <a:r>
              <a:rPr lang="en-US" dirty="0"/>
              <a:t>How do they rank in terms of… </a:t>
            </a:r>
          </a:p>
          <a:p>
            <a:pPr lvl="2"/>
            <a:r>
              <a:rPr lang="en-US" dirty="0"/>
              <a:t>Population density</a:t>
            </a:r>
          </a:p>
          <a:p>
            <a:pPr lvl="2"/>
            <a:r>
              <a:rPr lang="en-US" dirty="0"/>
              <a:t>Median income </a:t>
            </a:r>
          </a:p>
          <a:p>
            <a:pPr lvl="2"/>
            <a:r>
              <a:rPr lang="en-US" dirty="0"/>
              <a:t>Median age</a:t>
            </a:r>
          </a:p>
          <a:p>
            <a:pPr lvl="2"/>
            <a:r>
              <a:rPr lang="en-US" dirty="0"/>
              <a:t>Sort by </a:t>
            </a:r>
            <a:r>
              <a:rPr lang="en-US" dirty="0" err="1"/>
              <a:t>final_df</a:t>
            </a:r>
            <a:endParaRPr lang="en-US" dirty="0"/>
          </a:p>
          <a:p>
            <a:pPr lvl="2"/>
            <a:r>
              <a:rPr lang="en-US" dirty="0"/>
              <a:t>Line Chart positive, median </a:t>
            </a:r>
            <a:r>
              <a:rPr lang="en-US"/>
              <a:t>household income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15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A9FF3-B062-C74D-A958-6AC506C50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1223-9EA4-5F4F-8C68-56F190EAD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en-US" dirty="0"/>
              <a:t>What is the correlation between COVID and… </a:t>
            </a:r>
          </a:p>
          <a:p>
            <a:pPr lvl="1"/>
            <a:r>
              <a:rPr lang="en-US" dirty="0"/>
              <a:t>Population Density? </a:t>
            </a:r>
          </a:p>
          <a:p>
            <a:pPr lvl="1"/>
            <a:r>
              <a:rPr lang="en-US" dirty="0"/>
              <a:t>Median Income? </a:t>
            </a:r>
          </a:p>
          <a:p>
            <a:pPr lvl="1"/>
            <a:r>
              <a:rPr lang="en-US" dirty="0"/>
              <a:t>Median Age? </a:t>
            </a:r>
          </a:p>
        </p:txBody>
      </p:sp>
    </p:spTree>
    <p:extLst>
      <p:ext uri="{BB962C8B-B14F-4D97-AF65-F5344CB8AC3E}">
        <p14:creationId xmlns:p14="http://schemas.microsoft.com/office/powerpoint/2010/main" val="2863853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3ADBB7-DC11-5C4A-8855-6DB754CCB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9000"/>
              </a:lnSpc>
            </a:pPr>
            <a:r>
              <a:rPr lang="en-US" sz="5400" cap="all" dirty="0">
                <a:solidFill>
                  <a:schemeClr val="bg2"/>
                </a:solidFill>
              </a:rPr>
              <a:t>Post Mortem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CA8354-7562-1C46-B19C-622939252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76720" y="791570"/>
            <a:ext cx="5138980" cy="52623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4000"/>
              </a:lnSpc>
              <a:spcAft>
                <a:spcPts val="200"/>
              </a:spcAft>
            </a:pPr>
            <a:r>
              <a:rPr lang="en-US" sz="2000" b="1" dirty="0"/>
              <a:t>Additional Questions</a:t>
            </a:r>
          </a:p>
          <a:p>
            <a:pPr marL="285750" indent="-28575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Within each state, how are COVID cases distributed? </a:t>
            </a:r>
          </a:p>
          <a:p>
            <a:pPr marL="285750" indent="-28575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How do national/state COVID cases fall across other demographic data points (e.g. race/ethnicity)? </a:t>
            </a:r>
          </a:p>
          <a:p>
            <a:pPr marL="285750" indent="-28575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When grouped by socioeconomic indicators, how do COVID infections compare to the % of the actual population nationally? Per State? </a:t>
            </a:r>
          </a:p>
          <a:p>
            <a:pPr marL="285750" indent="-28575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lnSpc>
                <a:spcPct val="94000"/>
              </a:lnSpc>
              <a:spcAft>
                <a:spcPts val="200"/>
              </a:spcAft>
            </a:pPr>
            <a:r>
              <a:rPr lang="en-US" sz="2000" b="1" dirty="0"/>
              <a:t>Challenges</a:t>
            </a:r>
            <a:r>
              <a:rPr lang="en-US" sz="1800" b="1" dirty="0"/>
              <a:t> </a:t>
            </a:r>
          </a:p>
          <a:p>
            <a:pPr marL="285750" indent="-28575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The volume of data available is massive </a:t>
            </a:r>
          </a:p>
          <a:p>
            <a:pPr marL="285750" indent="-28575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Format of available data either too granular or too macro to answer above remaining questions</a:t>
            </a:r>
          </a:p>
          <a:p>
            <a:pPr marL="285750" indent="-28575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lnSpc>
                <a:spcPct val="94000"/>
              </a:lnSpc>
              <a:spcAft>
                <a:spcPts val="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450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D170B9C-85A5-4673-981C-DDDBAC51F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E84B893-64A1-42E3-8E58-032FBEAAF0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40" r="2848"/>
          <a:stretch/>
        </p:blipFill>
        <p:spPr>
          <a:xfrm>
            <a:off x="20" y="10"/>
            <a:ext cx="4966232" cy="6857990"/>
          </a:xfrm>
          <a:prstGeom prst="rect">
            <a:avLst/>
          </a:prstGeom>
        </p:spPr>
      </p:pic>
      <p:sp>
        <p:nvSpPr>
          <p:cNvPr id="33" name="Freeform 6">
            <a:extLst>
              <a:ext uri="{FF2B5EF4-FFF2-40B4-BE49-F238E27FC236}">
                <a16:creationId xmlns:a16="http://schemas.microsoft.com/office/drawing/2014/main" id="{1C82216A-4221-434A-B11C-7E13B4A1F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412340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BAE745-D3E9-7742-B53B-D0FFEA88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004" y="1480930"/>
            <a:ext cx="560790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7000"/>
              <a:t>Questions?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9066DB-227A-974F-A6FB-4A3E1628C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38006" y="4804850"/>
            <a:ext cx="5607906" cy="1086237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en-US" sz="2300"/>
          </a:p>
        </p:txBody>
      </p:sp>
    </p:spTree>
    <p:extLst>
      <p:ext uri="{BB962C8B-B14F-4D97-AF65-F5344CB8AC3E}">
        <p14:creationId xmlns:p14="http://schemas.microsoft.com/office/powerpoint/2010/main" val="574738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C03D5C-48C3-6244-AE8C-BBEDD6322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>
                <a:solidFill>
                  <a:schemeClr val="bg2"/>
                </a:solidFill>
              </a:rPr>
              <a:t>Our Motivation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BE4A84-36DA-5443-BB0B-C5D20DF47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en-US" sz="1800"/>
              <a:t>COVID has dominated the headlines of 2020 </a:t>
            </a:r>
          </a:p>
          <a:p>
            <a:pPr lvl="1"/>
            <a:r>
              <a:rPr lang="en-US" sz="1800"/>
              <a:t>and candidly our lives for the last 9 months</a:t>
            </a:r>
          </a:p>
          <a:p>
            <a:r>
              <a:rPr lang="en-US" sz="1800"/>
              <a:t>Terrible as the pandemic has been, it has also yielded a treasure trove of data</a:t>
            </a:r>
          </a:p>
          <a:p>
            <a:r>
              <a:rPr lang="en-US" sz="1800"/>
              <a:t>Each state has managed the pandemic differently, and is comprised of different constituents</a:t>
            </a:r>
          </a:p>
          <a:p>
            <a:r>
              <a:rPr lang="en-US" sz="1800"/>
              <a:t>Are there any themes to the ongoing infections? Trends between states? 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19654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F791C8-DC4F-BA4D-A0C4-CF2018D15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n-US" dirty="0"/>
              <a:t>Hypothesis	 &amp; Questions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A64AA-5A6D-694B-A8FB-1C1A52376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/>
              <a:t>COVID has unequally impacted different parts of the US. We seek to determine how COVID infections have been distributed across the country and identify any trends in this distribution. 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Our specific questions…</a:t>
            </a:r>
          </a:p>
          <a:p>
            <a:r>
              <a:rPr lang="en-US" sz="1700" dirty="0"/>
              <a:t>What is the distribution of COVID across the US by state? </a:t>
            </a:r>
          </a:p>
          <a:p>
            <a:r>
              <a:rPr lang="en-US" sz="1700" dirty="0"/>
              <a:t>What correlation is there between number of COVID Cases and…</a:t>
            </a:r>
          </a:p>
          <a:p>
            <a:pPr lvl="1"/>
            <a:r>
              <a:rPr lang="en-US" sz="1700" dirty="0"/>
              <a:t>State Median Income? </a:t>
            </a:r>
          </a:p>
          <a:p>
            <a:pPr lvl="1"/>
            <a:r>
              <a:rPr lang="en-US" sz="1700" dirty="0"/>
              <a:t>Population Density? </a:t>
            </a:r>
          </a:p>
          <a:p>
            <a:pPr lvl="1"/>
            <a:r>
              <a:rPr lang="en-US" sz="1700" dirty="0"/>
              <a:t>State median age? </a:t>
            </a:r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285406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95B1F-0342-CC47-8EEA-244D37967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n-US" dirty="0"/>
              <a:t>Data Sources &amp; Limitations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DDF23-03D6-7D4C-B3D5-90EC7668D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en-US" dirty="0"/>
              <a:t>Sources: </a:t>
            </a:r>
          </a:p>
          <a:p>
            <a:pPr lvl="1"/>
            <a:r>
              <a:rPr lang="en-US" dirty="0"/>
              <a:t>The COVID Tracking Project: data pulled on 12/18/2020</a:t>
            </a:r>
          </a:p>
          <a:p>
            <a:pPr lvl="1"/>
            <a:r>
              <a:rPr lang="en-US" dirty="0"/>
              <a:t>US Census API </a:t>
            </a:r>
          </a:p>
          <a:p>
            <a:pPr lvl="1"/>
            <a:r>
              <a:rPr lang="en-US" dirty="0"/>
              <a:t>Google Maps API</a:t>
            </a:r>
          </a:p>
          <a:p>
            <a:r>
              <a:rPr lang="en-US" dirty="0"/>
              <a:t>Limitations: </a:t>
            </a:r>
          </a:p>
          <a:p>
            <a:pPr lvl="1"/>
            <a:r>
              <a:rPr lang="en-US" dirty="0"/>
              <a:t>Analysis only includes data through 12/18/2020  </a:t>
            </a:r>
          </a:p>
          <a:p>
            <a:pPr lvl="1"/>
            <a:r>
              <a:rPr lang="en-US" dirty="0"/>
              <a:t>Any corrections/additions to the data after 12/18/2020 would not be accounted for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619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81350-254D-A44F-81DA-26472A586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>
                <a:solidFill>
                  <a:schemeClr val="bg2"/>
                </a:solidFill>
              </a:rPr>
              <a:t>Process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5473A-9C2D-F44D-A62D-44279D904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19" y="791570"/>
            <a:ext cx="5375199" cy="554065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Collected the data from our sources </a:t>
            </a:r>
          </a:p>
          <a:p>
            <a:pPr lvl="1"/>
            <a:r>
              <a:rPr lang="en-US" sz="1800" dirty="0"/>
              <a:t>COVID data was stored as a CSV</a:t>
            </a:r>
          </a:p>
          <a:p>
            <a:pPr lvl="1"/>
            <a:r>
              <a:rPr lang="en-US" sz="1800" dirty="0"/>
              <a:t>Census data was pulled from the API </a:t>
            </a:r>
          </a:p>
          <a:p>
            <a:pPr lvl="1"/>
            <a:r>
              <a:rPr lang="en-US" sz="1800" dirty="0"/>
              <a:t>State Capital locations was pulled from </a:t>
            </a:r>
            <a:r>
              <a:rPr lang="en-US" sz="1800" dirty="0" err="1"/>
              <a:t>Gmaps</a:t>
            </a:r>
            <a:endParaRPr lang="en-US" sz="1800" dirty="0"/>
          </a:p>
          <a:p>
            <a:pPr lvl="1"/>
            <a:r>
              <a:rPr lang="en-US" sz="1800" dirty="0"/>
              <a:t>When running code, you will need your API key for US Census and </a:t>
            </a:r>
            <a:r>
              <a:rPr lang="en-US" sz="1800" dirty="0" err="1"/>
              <a:t>gmaps</a:t>
            </a:r>
            <a:r>
              <a:rPr lang="en-US" sz="1800" dirty="0"/>
              <a:t> </a:t>
            </a:r>
          </a:p>
          <a:p>
            <a:r>
              <a:rPr lang="en-US" sz="1800" dirty="0"/>
              <a:t>Created a single, clean data frame comprised only of… </a:t>
            </a:r>
          </a:p>
          <a:p>
            <a:pPr lvl="1"/>
            <a:r>
              <a:rPr lang="en-US" sz="1800" dirty="0"/>
              <a:t>Most recent COVID data for each state</a:t>
            </a:r>
          </a:p>
          <a:p>
            <a:pPr lvl="1"/>
            <a:r>
              <a:rPr lang="en-US" sz="1800" dirty="0"/>
              <a:t>Median Income and age per state </a:t>
            </a:r>
          </a:p>
          <a:p>
            <a:pPr lvl="1"/>
            <a:r>
              <a:rPr lang="en-US" sz="1800" dirty="0"/>
              <a:t>State size, population and population density </a:t>
            </a:r>
          </a:p>
        </p:txBody>
      </p:sp>
    </p:spTree>
    <p:extLst>
      <p:ext uri="{BB962C8B-B14F-4D97-AF65-F5344CB8AC3E}">
        <p14:creationId xmlns:p14="http://schemas.microsoft.com/office/powerpoint/2010/main" val="4191927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81350-254D-A44F-81DA-26472A586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>
                <a:solidFill>
                  <a:schemeClr val="bg2"/>
                </a:solidFill>
              </a:rPr>
              <a:t>Process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5473A-9C2D-F44D-A62D-44279D904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19" y="791570"/>
            <a:ext cx="5375199" cy="554065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Mapped COVID cases across the US </a:t>
            </a:r>
          </a:p>
          <a:p>
            <a:r>
              <a:rPr lang="en-US" sz="1800" dirty="0"/>
              <a:t>Generated a Pie Chart of US COVID cases </a:t>
            </a:r>
          </a:p>
          <a:p>
            <a:r>
              <a:rPr lang="en-US" sz="1800" dirty="0"/>
              <a:t>Scatter plotted COVID data against key metrics </a:t>
            </a:r>
          </a:p>
          <a:p>
            <a:pPr lvl="1"/>
            <a:r>
              <a:rPr lang="en-US" sz="1800" dirty="0"/>
              <a:t>Median Income Per State</a:t>
            </a:r>
          </a:p>
          <a:p>
            <a:pPr lvl="1"/>
            <a:r>
              <a:rPr lang="en-US" sz="1800" dirty="0"/>
              <a:t>Population Density per State</a:t>
            </a:r>
          </a:p>
          <a:p>
            <a:pPr lvl="1"/>
            <a:r>
              <a:rPr lang="en-US" sz="1800" dirty="0"/>
              <a:t>Median Age per State </a:t>
            </a:r>
          </a:p>
          <a:p>
            <a:r>
              <a:rPr lang="en-US" sz="1800" dirty="0"/>
              <a:t>Conducted a linear regression for each key metric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98997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68FE6B-CB7A-42D9-9690-487E3B8F4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278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BCAB50-09AE-1740-BE26-8695EFC59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164" y="1188717"/>
            <a:ext cx="5627717" cy="4480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cap="all">
                <a:solidFill>
                  <a:schemeClr val="bg2"/>
                </a:solidFill>
              </a:rPr>
              <a:t>Our Analysis</a:t>
            </a:r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2BCE8A39-72D0-46ED-AB46-91B68881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70E03B3-76EE-4C15-B250-1173359CD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147112" y="4501036"/>
            <a:ext cx="1683805" cy="1723705"/>
          </a:xfrm>
          <a:custGeom>
            <a:avLst/>
            <a:gdLst>
              <a:gd name="connsiteX0" fmla="*/ 1399384 w 1683805"/>
              <a:gd name="connsiteY0" fmla="*/ 0 h 1723705"/>
              <a:gd name="connsiteX1" fmla="*/ 1683805 w 1683805"/>
              <a:gd name="connsiteY1" fmla="*/ 0 h 1723705"/>
              <a:gd name="connsiteX2" fmla="*/ 1683805 w 1683805"/>
              <a:gd name="connsiteY2" fmla="*/ 1723705 h 1723705"/>
              <a:gd name="connsiteX3" fmla="*/ 0 w 1683805"/>
              <a:gd name="connsiteY3" fmla="*/ 1723705 h 1723705"/>
              <a:gd name="connsiteX4" fmla="*/ 0 w 1683805"/>
              <a:gd name="connsiteY4" fmla="*/ 1402480 h 1723705"/>
              <a:gd name="connsiteX5" fmla="*/ 1399384 w 1683805"/>
              <a:gd name="connsiteY5" fmla="*/ 1403247 h 1723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3805" h="1723705">
                <a:moveTo>
                  <a:pt x="1399384" y="0"/>
                </a:moveTo>
                <a:lnTo>
                  <a:pt x="1683805" y="0"/>
                </a:lnTo>
                <a:lnTo>
                  <a:pt x="1683805" y="1723705"/>
                </a:lnTo>
                <a:lnTo>
                  <a:pt x="0" y="1723705"/>
                </a:lnTo>
                <a:lnTo>
                  <a:pt x="0" y="1402480"/>
                </a:lnTo>
                <a:lnTo>
                  <a:pt x="1399384" y="140324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76264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3C6D-0DA6-2940-80F2-484F08858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COVID Cases across the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59A0A-9C60-BC4F-AABA-17AB0D3F3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&lt;&lt;insert image of US COVID heatmap&gt;&gt;</a:t>
            </a:r>
          </a:p>
        </p:txBody>
      </p:sp>
    </p:spTree>
    <p:extLst>
      <p:ext uri="{BB962C8B-B14F-4D97-AF65-F5344CB8AC3E}">
        <p14:creationId xmlns:p14="http://schemas.microsoft.com/office/powerpoint/2010/main" val="227214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983FD-D9AE-D340-B7C4-F59B7190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COVID Cases per State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F3F1D-CC11-9042-99E7-08F4E2755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&lt;&lt; Pie chart of Cases per State&gt;&gt; </a:t>
            </a:r>
          </a:p>
          <a:p>
            <a:r>
              <a:rPr lang="en-US" dirty="0"/>
              <a:t>X state has had most cases; Y state has had least cases </a:t>
            </a:r>
          </a:p>
        </p:txBody>
      </p:sp>
    </p:spTree>
    <p:extLst>
      <p:ext uri="{BB962C8B-B14F-4D97-AF65-F5344CB8AC3E}">
        <p14:creationId xmlns:p14="http://schemas.microsoft.com/office/powerpoint/2010/main" val="377154829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620</Words>
  <Application>Microsoft Macintosh PowerPoint</Application>
  <PresentationFormat>Widescreen</PresentationFormat>
  <Paragraphs>110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Franklin Gothic Book</vt:lpstr>
      <vt:lpstr>Crop</vt:lpstr>
      <vt:lpstr>COVID in the US </vt:lpstr>
      <vt:lpstr>Our Motivation</vt:lpstr>
      <vt:lpstr>Hypothesis  &amp; Questions</vt:lpstr>
      <vt:lpstr>Data Sources &amp; Limitations</vt:lpstr>
      <vt:lpstr>Process</vt:lpstr>
      <vt:lpstr>Process</vt:lpstr>
      <vt:lpstr>Our Analysis</vt:lpstr>
      <vt:lpstr>Analysis: COVID Cases across the US</vt:lpstr>
      <vt:lpstr>Analysis: COVID Cases per State</vt:lpstr>
      <vt:lpstr>Analysis: COVID v. Population Density</vt:lpstr>
      <vt:lpstr>Analysis: COVID v. Median Income</vt:lpstr>
      <vt:lpstr>Analysis: COVID v. Median Age</vt:lpstr>
      <vt:lpstr>Conclusions</vt:lpstr>
      <vt:lpstr>PowerPoint Presentation</vt:lpstr>
      <vt:lpstr>Conclusions</vt:lpstr>
      <vt:lpstr>Post Mortem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in the US </dc:title>
  <dc:creator>Lily Carbonara</dc:creator>
  <cp:lastModifiedBy>Lily Carbonara</cp:lastModifiedBy>
  <cp:revision>5</cp:revision>
  <dcterms:created xsi:type="dcterms:W3CDTF">2020-12-23T01:50:59Z</dcterms:created>
  <dcterms:modified xsi:type="dcterms:W3CDTF">2021-01-05T01:08:22Z</dcterms:modified>
</cp:coreProperties>
</file>