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6" r:id="rId1"/>
  </p:sldMasterIdLst>
  <p:notesMasterIdLst>
    <p:notesMasterId r:id="rId20"/>
  </p:notesMasterIdLst>
  <p:sldIdLst>
    <p:sldId id="256" r:id="rId2"/>
    <p:sldId id="258" r:id="rId3"/>
    <p:sldId id="257" r:id="rId4"/>
    <p:sldId id="259" r:id="rId5"/>
    <p:sldId id="260" r:id="rId6"/>
    <p:sldId id="272" r:id="rId7"/>
    <p:sldId id="266" r:id="rId8"/>
    <p:sldId id="261" r:id="rId9"/>
    <p:sldId id="273" r:id="rId10"/>
    <p:sldId id="267" r:id="rId11"/>
    <p:sldId id="262" r:id="rId12"/>
    <p:sldId id="263" r:id="rId13"/>
    <p:sldId id="264" r:id="rId14"/>
    <p:sldId id="269" r:id="rId15"/>
    <p:sldId id="268" r:id="rId16"/>
    <p:sldId id="265"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95954"/>
  </p:normalViewPr>
  <p:slideViewPr>
    <p:cSldViewPr snapToGrid="0" snapToObjects="1">
      <p:cViewPr varScale="1">
        <p:scale>
          <a:sx n="133" d="100"/>
          <a:sy n="133" d="100"/>
        </p:scale>
        <p:origin x="6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36306-CDD8-504F-9A9C-0468E9B9EF1B}" type="datetimeFigureOut">
              <a:rPr lang="en-US" smtClean="0"/>
              <a:t>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24B07B-C2F8-144C-8463-C36F543A4403}" type="slidenum">
              <a:rPr lang="en-US" smtClean="0"/>
              <a:t>‹#›</a:t>
            </a:fld>
            <a:endParaRPr lang="en-US"/>
          </a:p>
        </p:txBody>
      </p:sp>
    </p:spTree>
    <p:extLst>
      <p:ext uri="{BB962C8B-B14F-4D97-AF65-F5344CB8AC3E}">
        <p14:creationId xmlns:p14="http://schemas.microsoft.com/office/powerpoint/2010/main" val="604896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Lily</a:t>
            </a:r>
          </a:p>
        </p:txBody>
      </p:sp>
      <p:sp>
        <p:nvSpPr>
          <p:cNvPr id="4" name="Slide Number Placeholder 3"/>
          <p:cNvSpPr>
            <a:spLocks noGrp="1"/>
          </p:cNvSpPr>
          <p:nvPr>
            <p:ph type="sldNum" sz="quarter" idx="5"/>
          </p:nvPr>
        </p:nvSpPr>
        <p:spPr/>
        <p:txBody>
          <a:bodyPr/>
          <a:lstStyle/>
          <a:p>
            <a:fld id="{7524B07B-C2F8-144C-8463-C36F543A4403}" type="slidenum">
              <a:rPr lang="en-US" smtClean="0"/>
              <a:t>1</a:t>
            </a:fld>
            <a:endParaRPr lang="en-US"/>
          </a:p>
        </p:txBody>
      </p:sp>
    </p:spTree>
    <p:extLst>
      <p:ext uri="{BB962C8B-B14F-4D97-AF65-F5344CB8AC3E}">
        <p14:creationId xmlns:p14="http://schemas.microsoft.com/office/powerpoint/2010/main" val="268931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Aki</a:t>
            </a:r>
          </a:p>
        </p:txBody>
      </p:sp>
      <p:sp>
        <p:nvSpPr>
          <p:cNvPr id="4" name="Slide Number Placeholder 3"/>
          <p:cNvSpPr>
            <a:spLocks noGrp="1"/>
          </p:cNvSpPr>
          <p:nvPr>
            <p:ph type="sldNum" sz="quarter" idx="5"/>
          </p:nvPr>
        </p:nvSpPr>
        <p:spPr/>
        <p:txBody>
          <a:bodyPr/>
          <a:lstStyle/>
          <a:p>
            <a:fld id="{7524B07B-C2F8-144C-8463-C36F543A4403}" type="slidenum">
              <a:rPr lang="en-US" smtClean="0"/>
              <a:t>11</a:t>
            </a:fld>
            <a:endParaRPr lang="en-US"/>
          </a:p>
        </p:txBody>
      </p:sp>
    </p:spTree>
    <p:extLst>
      <p:ext uri="{BB962C8B-B14F-4D97-AF65-F5344CB8AC3E}">
        <p14:creationId xmlns:p14="http://schemas.microsoft.com/office/powerpoint/2010/main" val="3401173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Aki</a:t>
            </a:r>
          </a:p>
        </p:txBody>
      </p:sp>
      <p:sp>
        <p:nvSpPr>
          <p:cNvPr id="4" name="Slide Number Placeholder 3"/>
          <p:cNvSpPr>
            <a:spLocks noGrp="1"/>
          </p:cNvSpPr>
          <p:nvPr>
            <p:ph type="sldNum" sz="quarter" idx="5"/>
          </p:nvPr>
        </p:nvSpPr>
        <p:spPr/>
        <p:txBody>
          <a:bodyPr/>
          <a:lstStyle/>
          <a:p>
            <a:fld id="{7524B07B-C2F8-144C-8463-C36F543A4403}" type="slidenum">
              <a:rPr lang="en-US" smtClean="0"/>
              <a:t>12</a:t>
            </a:fld>
            <a:endParaRPr lang="en-US"/>
          </a:p>
        </p:txBody>
      </p:sp>
    </p:spTree>
    <p:extLst>
      <p:ext uri="{BB962C8B-B14F-4D97-AF65-F5344CB8AC3E}">
        <p14:creationId xmlns:p14="http://schemas.microsoft.com/office/powerpoint/2010/main" val="1097342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Aki</a:t>
            </a:r>
          </a:p>
        </p:txBody>
      </p:sp>
      <p:sp>
        <p:nvSpPr>
          <p:cNvPr id="4" name="Slide Number Placeholder 3"/>
          <p:cNvSpPr>
            <a:spLocks noGrp="1"/>
          </p:cNvSpPr>
          <p:nvPr>
            <p:ph type="sldNum" sz="quarter" idx="5"/>
          </p:nvPr>
        </p:nvSpPr>
        <p:spPr/>
        <p:txBody>
          <a:bodyPr/>
          <a:lstStyle/>
          <a:p>
            <a:fld id="{7524B07B-C2F8-144C-8463-C36F543A4403}" type="slidenum">
              <a:rPr lang="en-US" smtClean="0"/>
              <a:t>13</a:t>
            </a:fld>
            <a:endParaRPr lang="en-US"/>
          </a:p>
        </p:txBody>
      </p:sp>
    </p:spTree>
    <p:extLst>
      <p:ext uri="{BB962C8B-B14F-4D97-AF65-F5344CB8AC3E}">
        <p14:creationId xmlns:p14="http://schemas.microsoft.com/office/powerpoint/2010/main" val="2390132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7524B07B-C2F8-144C-8463-C36F543A4403}" type="slidenum">
              <a:rPr lang="en-US" smtClean="0"/>
              <a:t>15</a:t>
            </a:fld>
            <a:endParaRPr lang="en-US"/>
          </a:p>
        </p:txBody>
      </p:sp>
    </p:spTree>
    <p:extLst>
      <p:ext uri="{BB962C8B-B14F-4D97-AF65-F5344CB8AC3E}">
        <p14:creationId xmlns:p14="http://schemas.microsoft.com/office/powerpoint/2010/main" val="4197035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7524B07B-C2F8-144C-8463-C36F543A4403}" type="slidenum">
              <a:rPr lang="en-US" smtClean="0"/>
              <a:t>16</a:t>
            </a:fld>
            <a:endParaRPr lang="en-US"/>
          </a:p>
        </p:txBody>
      </p:sp>
    </p:spTree>
    <p:extLst>
      <p:ext uri="{BB962C8B-B14F-4D97-AF65-F5344CB8AC3E}">
        <p14:creationId xmlns:p14="http://schemas.microsoft.com/office/powerpoint/2010/main" val="1363778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Kieran</a:t>
            </a:r>
          </a:p>
        </p:txBody>
      </p:sp>
      <p:sp>
        <p:nvSpPr>
          <p:cNvPr id="4" name="Slide Number Placeholder 3"/>
          <p:cNvSpPr>
            <a:spLocks noGrp="1"/>
          </p:cNvSpPr>
          <p:nvPr>
            <p:ph type="sldNum" sz="quarter" idx="5"/>
          </p:nvPr>
        </p:nvSpPr>
        <p:spPr/>
        <p:txBody>
          <a:bodyPr/>
          <a:lstStyle/>
          <a:p>
            <a:fld id="{7524B07B-C2F8-144C-8463-C36F543A4403}" type="slidenum">
              <a:rPr lang="en-US" smtClean="0"/>
              <a:t>17</a:t>
            </a:fld>
            <a:endParaRPr lang="en-US"/>
          </a:p>
        </p:txBody>
      </p:sp>
    </p:spTree>
    <p:extLst>
      <p:ext uri="{BB962C8B-B14F-4D97-AF65-F5344CB8AC3E}">
        <p14:creationId xmlns:p14="http://schemas.microsoft.com/office/powerpoint/2010/main" val="420348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Lily</a:t>
            </a:r>
          </a:p>
        </p:txBody>
      </p:sp>
      <p:sp>
        <p:nvSpPr>
          <p:cNvPr id="4" name="Slide Number Placeholder 3"/>
          <p:cNvSpPr>
            <a:spLocks noGrp="1"/>
          </p:cNvSpPr>
          <p:nvPr>
            <p:ph type="sldNum" sz="quarter" idx="5"/>
          </p:nvPr>
        </p:nvSpPr>
        <p:spPr/>
        <p:txBody>
          <a:bodyPr/>
          <a:lstStyle/>
          <a:p>
            <a:fld id="{7524B07B-C2F8-144C-8463-C36F543A4403}" type="slidenum">
              <a:rPr lang="en-US" smtClean="0"/>
              <a:t>2</a:t>
            </a:fld>
            <a:endParaRPr lang="en-US"/>
          </a:p>
        </p:txBody>
      </p:sp>
    </p:spTree>
    <p:extLst>
      <p:ext uri="{BB962C8B-B14F-4D97-AF65-F5344CB8AC3E}">
        <p14:creationId xmlns:p14="http://schemas.microsoft.com/office/powerpoint/2010/main" val="1826871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Lily</a:t>
            </a:r>
          </a:p>
        </p:txBody>
      </p:sp>
      <p:sp>
        <p:nvSpPr>
          <p:cNvPr id="4" name="Slide Number Placeholder 3"/>
          <p:cNvSpPr>
            <a:spLocks noGrp="1"/>
          </p:cNvSpPr>
          <p:nvPr>
            <p:ph type="sldNum" sz="quarter" idx="5"/>
          </p:nvPr>
        </p:nvSpPr>
        <p:spPr/>
        <p:txBody>
          <a:bodyPr/>
          <a:lstStyle/>
          <a:p>
            <a:fld id="{7524B07B-C2F8-144C-8463-C36F543A4403}" type="slidenum">
              <a:rPr lang="en-US" smtClean="0"/>
              <a:t>3</a:t>
            </a:fld>
            <a:endParaRPr lang="en-US"/>
          </a:p>
        </p:txBody>
      </p:sp>
    </p:spTree>
    <p:extLst>
      <p:ext uri="{BB962C8B-B14F-4D97-AF65-F5344CB8AC3E}">
        <p14:creationId xmlns:p14="http://schemas.microsoft.com/office/powerpoint/2010/main" val="2364750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Lily</a:t>
            </a:r>
          </a:p>
        </p:txBody>
      </p:sp>
      <p:sp>
        <p:nvSpPr>
          <p:cNvPr id="4" name="Slide Number Placeholder 3"/>
          <p:cNvSpPr>
            <a:spLocks noGrp="1"/>
          </p:cNvSpPr>
          <p:nvPr>
            <p:ph type="sldNum" sz="quarter" idx="5"/>
          </p:nvPr>
        </p:nvSpPr>
        <p:spPr/>
        <p:txBody>
          <a:bodyPr/>
          <a:lstStyle/>
          <a:p>
            <a:fld id="{7524B07B-C2F8-144C-8463-C36F543A4403}" type="slidenum">
              <a:rPr lang="en-US" smtClean="0"/>
              <a:t>4</a:t>
            </a:fld>
            <a:endParaRPr lang="en-US"/>
          </a:p>
        </p:txBody>
      </p:sp>
    </p:spTree>
    <p:extLst>
      <p:ext uri="{BB962C8B-B14F-4D97-AF65-F5344CB8AC3E}">
        <p14:creationId xmlns:p14="http://schemas.microsoft.com/office/powerpoint/2010/main" val="2359132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Kyle</a:t>
            </a:r>
          </a:p>
        </p:txBody>
      </p:sp>
      <p:sp>
        <p:nvSpPr>
          <p:cNvPr id="4" name="Slide Number Placeholder 3"/>
          <p:cNvSpPr>
            <a:spLocks noGrp="1"/>
          </p:cNvSpPr>
          <p:nvPr>
            <p:ph type="sldNum" sz="quarter" idx="5"/>
          </p:nvPr>
        </p:nvSpPr>
        <p:spPr/>
        <p:txBody>
          <a:bodyPr/>
          <a:lstStyle/>
          <a:p>
            <a:fld id="{7524B07B-C2F8-144C-8463-C36F543A4403}" type="slidenum">
              <a:rPr lang="en-US" smtClean="0"/>
              <a:t>5</a:t>
            </a:fld>
            <a:endParaRPr lang="en-US"/>
          </a:p>
        </p:txBody>
      </p:sp>
    </p:spTree>
    <p:extLst>
      <p:ext uri="{BB962C8B-B14F-4D97-AF65-F5344CB8AC3E}">
        <p14:creationId xmlns:p14="http://schemas.microsoft.com/office/powerpoint/2010/main" val="390289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Kyle</a:t>
            </a:r>
          </a:p>
        </p:txBody>
      </p:sp>
      <p:sp>
        <p:nvSpPr>
          <p:cNvPr id="4" name="Slide Number Placeholder 3"/>
          <p:cNvSpPr>
            <a:spLocks noGrp="1"/>
          </p:cNvSpPr>
          <p:nvPr>
            <p:ph type="sldNum" sz="quarter" idx="5"/>
          </p:nvPr>
        </p:nvSpPr>
        <p:spPr/>
        <p:txBody>
          <a:bodyPr/>
          <a:lstStyle/>
          <a:p>
            <a:fld id="{7524B07B-C2F8-144C-8463-C36F543A4403}" type="slidenum">
              <a:rPr lang="en-US" smtClean="0"/>
              <a:t>6</a:t>
            </a:fld>
            <a:endParaRPr lang="en-US"/>
          </a:p>
        </p:txBody>
      </p:sp>
    </p:spTree>
    <p:extLst>
      <p:ext uri="{BB962C8B-B14F-4D97-AF65-F5344CB8AC3E}">
        <p14:creationId xmlns:p14="http://schemas.microsoft.com/office/powerpoint/2010/main" val="3818621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Kieran</a:t>
            </a:r>
          </a:p>
        </p:txBody>
      </p:sp>
      <p:sp>
        <p:nvSpPr>
          <p:cNvPr id="4" name="Slide Number Placeholder 3"/>
          <p:cNvSpPr>
            <a:spLocks noGrp="1"/>
          </p:cNvSpPr>
          <p:nvPr>
            <p:ph type="sldNum" sz="quarter" idx="5"/>
          </p:nvPr>
        </p:nvSpPr>
        <p:spPr/>
        <p:txBody>
          <a:bodyPr/>
          <a:lstStyle/>
          <a:p>
            <a:fld id="{7524B07B-C2F8-144C-8463-C36F543A4403}" type="slidenum">
              <a:rPr lang="en-US" smtClean="0"/>
              <a:t>8</a:t>
            </a:fld>
            <a:endParaRPr lang="en-US"/>
          </a:p>
        </p:txBody>
      </p:sp>
    </p:spTree>
    <p:extLst>
      <p:ext uri="{BB962C8B-B14F-4D97-AF65-F5344CB8AC3E}">
        <p14:creationId xmlns:p14="http://schemas.microsoft.com/office/powerpoint/2010/main" val="2750438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Kieran</a:t>
            </a:r>
          </a:p>
        </p:txBody>
      </p:sp>
      <p:sp>
        <p:nvSpPr>
          <p:cNvPr id="4" name="Slide Number Placeholder 3"/>
          <p:cNvSpPr>
            <a:spLocks noGrp="1"/>
          </p:cNvSpPr>
          <p:nvPr>
            <p:ph type="sldNum" sz="quarter" idx="5"/>
          </p:nvPr>
        </p:nvSpPr>
        <p:spPr/>
        <p:txBody>
          <a:bodyPr/>
          <a:lstStyle/>
          <a:p>
            <a:fld id="{7524B07B-C2F8-144C-8463-C36F543A4403}" type="slidenum">
              <a:rPr lang="en-US" smtClean="0"/>
              <a:t>9</a:t>
            </a:fld>
            <a:endParaRPr lang="en-US"/>
          </a:p>
        </p:txBody>
      </p:sp>
    </p:spTree>
    <p:extLst>
      <p:ext uri="{BB962C8B-B14F-4D97-AF65-F5344CB8AC3E}">
        <p14:creationId xmlns:p14="http://schemas.microsoft.com/office/powerpoint/2010/main" val="1787200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Aki</a:t>
            </a:r>
          </a:p>
        </p:txBody>
      </p:sp>
      <p:sp>
        <p:nvSpPr>
          <p:cNvPr id="4" name="Slide Number Placeholder 3"/>
          <p:cNvSpPr>
            <a:spLocks noGrp="1"/>
          </p:cNvSpPr>
          <p:nvPr>
            <p:ph type="sldNum" sz="quarter" idx="5"/>
          </p:nvPr>
        </p:nvSpPr>
        <p:spPr/>
        <p:txBody>
          <a:bodyPr/>
          <a:lstStyle/>
          <a:p>
            <a:fld id="{7524B07B-C2F8-144C-8463-C36F543A4403}" type="slidenum">
              <a:rPr lang="en-US" smtClean="0"/>
              <a:t>10</a:t>
            </a:fld>
            <a:endParaRPr lang="en-US"/>
          </a:p>
        </p:txBody>
      </p:sp>
    </p:spTree>
    <p:extLst>
      <p:ext uri="{BB962C8B-B14F-4D97-AF65-F5344CB8AC3E}">
        <p14:creationId xmlns:p14="http://schemas.microsoft.com/office/powerpoint/2010/main" val="3095762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61BEF0D-F0BB-DE4B-95CE-6DB70DBA9567}" type="datetimeFigureOut">
              <a:rPr lang="en-US" smtClean="0"/>
              <a:pPr/>
              <a:t>1/4/21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121246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2278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4879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6409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61BEF0D-F0BB-DE4B-95CE-6DB70DBA9567}" type="datetimeFigureOut">
              <a:rPr lang="en-US" smtClean="0"/>
              <a:pPr/>
              <a:t>1/4/21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5276421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4692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4251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2125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7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1/4/21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8826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1/4/21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6157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61BEF0D-F0BB-DE4B-95CE-6DB70DBA9567}" type="datetimeFigureOut">
              <a:rPr lang="en-US" smtClean="0"/>
              <a:pPr/>
              <a:t>1/4/21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5762238"/>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5"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6"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le 1">
            <a:extLst>
              <a:ext uri="{FF2B5EF4-FFF2-40B4-BE49-F238E27FC236}">
                <a16:creationId xmlns:a16="http://schemas.microsoft.com/office/drawing/2014/main" id="{407897D0-E333-374F-9259-0118B2095BC4}"/>
              </a:ext>
            </a:extLst>
          </p:cNvPr>
          <p:cNvSpPr>
            <a:spLocks noGrp="1"/>
          </p:cNvSpPr>
          <p:nvPr>
            <p:ph type="ctrTitle"/>
          </p:nvPr>
        </p:nvSpPr>
        <p:spPr>
          <a:xfrm>
            <a:off x="1915128" y="1788454"/>
            <a:ext cx="8361229" cy="2098226"/>
          </a:xfrm>
        </p:spPr>
        <p:txBody>
          <a:bodyPr>
            <a:normAutofit/>
          </a:bodyPr>
          <a:lstStyle/>
          <a:p>
            <a:r>
              <a:rPr lang="en-US" dirty="0"/>
              <a:t>COVID in the US </a:t>
            </a:r>
          </a:p>
        </p:txBody>
      </p:sp>
      <p:sp>
        <p:nvSpPr>
          <p:cNvPr id="3" name="Subtitle 2">
            <a:extLst>
              <a:ext uri="{FF2B5EF4-FFF2-40B4-BE49-F238E27FC236}">
                <a16:creationId xmlns:a16="http://schemas.microsoft.com/office/drawing/2014/main" id="{445CD5E9-6572-4E42-8073-976A200C354C}"/>
              </a:ext>
            </a:extLst>
          </p:cNvPr>
          <p:cNvSpPr>
            <a:spLocks noGrp="1"/>
          </p:cNvSpPr>
          <p:nvPr>
            <p:ph type="subTitle" idx="1"/>
          </p:nvPr>
        </p:nvSpPr>
        <p:spPr>
          <a:xfrm>
            <a:off x="2679906" y="3956279"/>
            <a:ext cx="6831673" cy="1086237"/>
          </a:xfrm>
        </p:spPr>
        <p:txBody>
          <a:bodyPr>
            <a:normAutofit lnSpcReduction="10000"/>
          </a:bodyPr>
          <a:lstStyle/>
          <a:p>
            <a:pPr>
              <a:lnSpc>
                <a:spcPct val="102000"/>
              </a:lnSpc>
              <a:spcAft>
                <a:spcPts val="600"/>
              </a:spcAft>
            </a:pPr>
            <a:r>
              <a:rPr lang="en-US" sz="2000" dirty="0"/>
              <a:t>Analysis by </a:t>
            </a:r>
            <a:r>
              <a:rPr lang="en-US" sz="2000" b="1" dirty="0"/>
              <a:t>Data </a:t>
            </a:r>
            <a:r>
              <a:rPr lang="en-US" sz="2000" b="1" dirty="0" err="1"/>
              <a:t>Dinos</a:t>
            </a:r>
            <a:endParaRPr lang="en-US" sz="2000" b="1" dirty="0"/>
          </a:p>
          <a:p>
            <a:pPr>
              <a:lnSpc>
                <a:spcPct val="102000"/>
              </a:lnSpc>
              <a:spcAft>
                <a:spcPts val="600"/>
              </a:spcAft>
            </a:pPr>
            <a:r>
              <a:rPr lang="en-US" sz="2000" dirty="0"/>
              <a:t>Kieran McAleer, Dan </a:t>
            </a:r>
            <a:r>
              <a:rPr lang="en-US" sz="2000" dirty="0" err="1"/>
              <a:t>Jahnsen</a:t>
            </a:r>
            <a:r>
              <a:rPr lang="en-US" sz="2000" dirty="0"/>
              <a:t>, </a:t>
            </a:r>
            <a:r>
              <a:rPr lang="en-US" sz="2000" dirty="0" err="1"/>
              <a:t>Aksheta</a:t>
            </a:r>
            <a:r>
              <a:rPr lang="en-US" sz="2000" dirty="0"/>
              <a:t> Jain, </a:t>
            </a:r>
          </a:p>
          <a:p>
            <a:pPr>
              <a:lnSpc>
                <a:spcPct val="102000"/>
              </a:lnSpc>
              <a:spcAft>
                <a:spcPts val="600"/>
              </a:spcAft>
            </a:pPr>
            <a:r>
              <a:rPr lang="en-US" sz="2000" dirty="0"/>
              <a:t>Lily Carbonara, Kyle  </a:t>
            </a:r>
            <a:r>
              <a:rPr lang="en-US" sz="2000" dirty="0" err="1"/>
              <a:t>Terramoccia</a:t>
            </a:r>
            <a:endParaRPr lang="en-US" sz="2000" dirty="0"/>
          </a:p>
        </p:txBody>
      </p:sp>
    </p:spTree>
    <p:extLst>
      <p:ext uri="{BB962C8B-B14F-4D97-AF65-F5344CB8AC3E}">
        <p14:creationId xmlns:p14="http://schemas.microsoft.com/office/powerpoint/2010/main" val="35175951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83FD-D9AE-D340-B7C4-F59B7190A0A3}"/>
              </a:ext>
            </a:extLst>
          </p:cNvPr>
          <p:cNvSpPr>
            <a:spLocks noGrp="1"/>
          </p:cNvSpPr>
          <p:nvPr>
            <p:ph type="title"/>
          </p:nvPr>
        </p:nvSpPr>
        <p:spPr/>
        <p:txBody>
          <a:bodyPr/>
          <a:lstStyle/>
          <a:p>
            <a:r>
              <a:rPr lang="en-US" dirty="0"/>
              <a:t>Analysis: COVID Cases per State</a:t>
            </a:r>
            <a:endParaRPr lang="en-US" b="1" dirty="0"/>
          </a:p>
        </p:txBody>
      </p:sp>
      <p:sp>
        <p:nvSpPr>
          <p:cNvPr id="3" name="Content Placeholder 2">
            <a:extLst>
              <a:ext uri="{FF2B5EF4-FFF2-40B4-BE49-F238E27FC236}">
                <a16:creationId xmlns:a16="http://schemas.microsoft.com/office/drawing/2014/main" id="{613F3F1D-CC11-9042-99E7-08F4E275582F}"/>
              </a:ext>
            </a:extLst>
          </p:cNvPr>
          <p:cNvSpPr>
            <a:spLocks noGrp="1"/>
          </p:cNvSpPr>
          <p:nvPr>
            <p:ph idx="1"/>
          </p:nvPr>
        </p:nvSpPr>
        <p:spPr/>
        <p:txBody>
          <a:bodyPr/>
          <a:lstStyle/>
          <a:p>
            <a:r>
              <a:rPr lang="en-US" dirty="0"/>
              <a:t>&lt;&lt; Pie chart of Cases per State&gt;&gt; </a:t>
            </a:r>
          </a:p>
          <a:p>
            <a:r>
              <a:rPr lang="en-US" dirty="0"/>
              <a:t>X state has had most cases; Y state has had least cases </a:t>
            </a:r>
          </a:p>
        </p:txBody>
      </p:sp>
    </p:spTree>
    <p:extLst>
      <p:ext uri="{BB962C8B-B14F-4D97-AF65-F5344CB8AC3E}">
        <p14:creationId xmlns:p14="http://schemas.microsoft.com/office/powerpoint/2010/main" val="3771548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E6C2-5D43-8E4F-A774-8CA5D3465844}"/>
              </a:ext>
            </a:extLst>
          </p:cNvPr>
          <p:cNvSpPr>
            <a:spLocks noGrp="1"/>
          </p:cNvSpPr>
          <p:nvPr>
            <p:ph type="title"/>
          </p:nvPr>
        </p:nvSpPr>
        <p:spPr/>
        <p:txBody>
          <a:bodyPr/>
          <a:lstStyle/>
          <a:p>
            <a:r>
              <a:rPr lang="en-US" dirty="0"/>
              <a:t>Analysis: COVID v. Population Density</a:t>
            </a:r>
          </a:p>
        </p:txBody>
      </p:sp>
      <p:sp>
        <p:nvSpPr>
          <p:cNvPr id="3" name="Content Placeholder 2">
            <a:extLst>
              <a:ext uri="{FF2B5EF4-FFF2-40B4-BE49-F238E27FC236}">
                <a16:creationId xmlns:a16="http://schemas.microsoft.com/office/drawing/2014/main" id="{8DADBB57-1C30-C348-84D1-5BEEBAE2A809}"/>
              </a:ext>
            </a:extLst>
          </p:cNvPr>
          <p:cNvSpPr>
            <a:spLocks noGrp="1"/>
          </p:cNvSpPr>
          <p:nvPr>
            <p:ph idx="1"/>
          </p:nvPr>
        </p:nvSpPr>
        <p:spPr/>
        <p:txBody>
          <a:bodyPr/>
          <a:lstStyle/>
          <a:p>
            <a:r>
              <a:rPr lang="en-US" dirty="0"/>
              <a:t>&lt;&lt;chart of COVID Cases v Population Density per state (Scatter plot?)&gt;&gt;</a:t>
            </a:r>
          </a:p>
          <a:p>
            <a:r>
              <a:rPr lang="en-US" dirty="0"/>
              <a:t>Incl. linear regression &amp; R value to measure relationship </a:t>
            </a:r>
          </a:p>
          <a:p>
            <a:endParaRPr lang="en-US" dirty="0"/>
          </a:p>
        </p:txBody>
      </p:sp>
    </p:spTree>
    <p:extLst>
      <p:ext uri="{BB962C8B-B14F-4D97-AF65-F5344CB8AC3E}">
        <p14:creationId xmlns:p14="http://schemas.microsoft.com/office/powerpoint/2010/main" val="371892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E6C2-5D43-8E4F-A774-8CA5D3465844}"/>
              </a:ext>
            </a:extLst>
          </p:cNvPr>
          <p:cNvSpPr>
            <a:spLocks noGrp="1"/>
          </p:cNvSpPr>
          <p:nvPr>
            <p:ph type="title"/>
          </p:nvPr>
        </p:nvSpPr>
        <p:spPr/>
        <p:txBody>
          <a:bodyPr/>
          <a:lstStyle/>
          <a:p>
            <a:r>
              <a:rPr lang="en-US" dirty="0"/>
              <a:t>Analysis: COVID v. Median Income</a:t>
            </a:r>
          </a:p>
        </p:txBody>
      </p:sp>
      <p:sp>
        <p:nvSpPr>
          <p:cNvPr id="3" name="Content Placeholder 2">
            <a:extLst>
              <a:ext uri="{FF2B5EF4-FFF2-40B4-BE49-F238E27FC236}">
                <a16:creationId xmlns:a16="http://schemas.microsoft.com/office/drawing/2014/main" id="{8DADBB57-1C30-C348-84D1-5BEEBAE2A809}"/>
              </a:ext>
            </a:extLst>
          </p:cNvPr>
          <p:cNvSpPr>
            <a:spLocks noGrp="1"/>
          </p:cNvSpPr>
          <p:nvPr>
            <p:ph idx="1"/>
          </p:nvPr>
        </p:nvSpPr>
        <p:spPr/>
        <p:txBody>
          <a:bodyPr/>
          <a:lstStyle/>
          <a:p>
            <a:r>
              <a:rPr lang="en-US" dirty="0"/>
              <a:t>&lt;&lt;chart of COVID Cases v Median Income per state (Scatter plot?)&gt;&gt;</a:t>
            </a:r>
          </a:p>
          <a:p>
            <a:r>
              <a:rPr lang="en-US" dirty="0"/>
              <a:t>Incl. linear regression &amp; R value to measure relationship </a:t>
            </a:r>
          </a:p>
        </p:txBody>
      </p:sp>
    </p:spTree>
    <p:extLst>
      <p:ext uri="{BB962C8B-B14F-4D97-AF65-F5344CB8AC3E}">
        <p14:creationId xmlns:p14="http://schemas.microsoft.com/office/powerpoint/2010/main" val="3166980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E6C2-5D43-8E4F-A774-8CA5D3465844}"/>
              </a:ext>
            </a:extLst>
          </p:cNvPr>
          <p:cNvSpPr>
            <a:spLocks noGrp="1"/>
          </p:cNvSpPr>
          <p:nvPr>
            <p:ph type="title"/>
          </p:nvPr>
        </p:nvSpPr>
        <p:spPr/>
        <p:txBody>
          <a:bodyPr/>
          <a:lstStyle/>
          <a:p>
            <a:r>
              <a:rPr lang="en-US" dirty="0"/>
              <a:t>Analysis: COVID v. Median Age</a:t>
            </a:r>
          </a:p>
        </p:txBody>
      </p:sp>
      <p:sp>
        <p:nvSpPr>
          <p:cNvPr id="3" name="Content Placeholder 2">
            <a:extLst>
              <a:ext uri="{FF2B5EF4-FFF2-40B4-BE49-F238E27FC236}">
                <a16:creationId xmlns:a16="http://schemas.microsoft.com/office/drawing/2014/main" id="{8DADBB57-1C30-C348-84D1-5BEEBAE2A809}"/>
              </a:ext>
            </a:extLst>
          </p:cNvPr>
          <p:cNvSpPr>
            <a:spLocks noGrp="1"/>
          </p:cNvSpPr>
          <p:nvPr>
            <p:ph idx="1"/>
          </p:nvPr>
        </p:nvSpPr>
        <p:spPr/>
        <p:txBody>
          <a:bodyPr/>
          <a:lstStyle/>
          <a:p>
            <a:r>
              <a:rPr lang="en-US" dirty="0"/>
              <a:t>&lt;&lt;chart of COVID Cases v Median Age per state (Scatter plot?)&gt;&gt;</a:t>
            </a:r>
          </a:p>
          <a:p>
            <a:r>
              <a:rPr lang="en-US" dirty="0"/>
              <a:t>Incl. linear regression &amp; R value to measure relationship </a:t>
            </a:r>
          </a:p>
          <a:p>
            <a:endParaRPr lang="en-US" b="1" dirty="0"/>
          </a:p>
        </p:txBody>
      </p:sp>
    </p:spTree>
    <p:extLst>
      <p:ext uri="{BB962C8B-B14F-4D97-AF65-F5344CB8AC3E}">
        <p14:creationId xmlns:p14="http://schemas.microsoft.com/office/powerpoint/2010/main" val="3800105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6"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9" name="Rectangle 18">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568FE6B-CB7A-42D9-9690-487E3B8F4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2785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4461BC-79A6-E74D-AE09-BF55B444D501}"/>
              </a:ext>
            </a:extLst>
          </p:cNvPr>
          <p:cNvSpPr>
            <a:spLocks noGrp="1"/>
          </p:cNvSpPr>
          <p:nvPr>
            <p:ph type="title"/>
          </p:nvPr>
        </p:nvSpPr>
        <p:spPr>
          <a:xfrm>
            <a:off x="1196164" y="1188717"/>
            <a:ext cx="5627717" cy="4480563"/>
          </a:xfrm>
        </p:spPr>
        <p:txBody>
          <a:bodyPr vert="horz" lIns="91440" tIns="45720" rIns="91440" bIns="45720" rtlCol="0" anchor="ctr">
            <a:normAutofit/>
          </a:bodyPr>
          <a:lstStyle/>
          <a:p>
            <a:r>
              <a:rPr lang="en-US" sz="6600" cap="all" dirty="0">
                <a:solidFill>
                  <a:schemeClr val="bg2"/>
                </a:solidFill>
              </a:rPr>
              <a:t>Conclusions</a:t>
            </a:r>
          </a:p>
        </p:txBody>
      </p:sp>
      <p:sp>
        <p:nvSpPr>
          <p:cNvPr id="23" name="Freeform 6">
            <a:extLst>
              <a:ext uri="{FF2B5EF4-FFF2-40B4-BE49-F238E27FC236}">
                <a16:creationId xmlns:a16="http://schemas.microsoft.com/office/drawing/2014/main" id="{2BCE8A39-72D0-46ED-AB46-91B68881D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5" name="Freeform: Shape 24">
            <a:extLst>
              <a:ext uri="{FF2B5EF4-FFF2-40B4-BE49-F238E27FC236}">
                <a16:creationId xmlns:a16="http://schemas.microsoft.com/office/drawing/2014/main" id="{970E03B3-76EE-4C15-B250-1173359CD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147112" y="4501036"/>
            <a:ext cx="1683805" cy="1723705"/>
          </a:xfrm>
          <a:custGeom>
            <a:avLst/>
            <a:gdLst>
              <a:gd name="connsiteX0" fmla="*/ 1399384 w 1683805"/>
              <a:gd name="connsiteY0" fmla="*/ 0 h 1723705"/>
              <a:gd name="connsiteX1" fmla="*/ 1683805 w 1683805"/>
              <a:gd name="connsiteY1" fmla="*/ 0 h 1723705"/>
              <a:gd name="connsiteX2" fmla="*/ 1683805 w 1683805"/>
              <a:gd name="connsiteY2" fmla="*/ 1723705 h 1723705"/>
              <a:gd name="connsiteX3" fmla="*/ 0 w 1683805"/>
              <a:gd name="connsiteY3" fmla="*/ 1723705 h 1723705"/>
              <a:gd name="connsiteX4" fmla="*/ 0 w 1683805"/>
              <a:gd name="connsiteY4" fmla="*/ 1402480 h 1723705"/>
              <a:gd name="connsiteX5" fmla="*/ 1399384 w 1683805"/>
              <a:gd name="connsiteY5" fmla="*/ 1403247 h 1723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3805" h="1723705">
                <a:moveTo>
                  <a:pt x="1399384" y="0"/>
                </a:moveTo>
                <a:lnTo>
                  <a:pt x="1683805" y="0"/>
                </a:lnTo>
                <a:lnTo>
                  <a:pt x="1683805" y="1723705"/>
                </a:lnTo>
                <a:lnTo>
                  <a:pt x="0" y="1723705"/>
                </a:lnTo>
                <a:lnTo>
                  <a:pt x="0" y="1402480"/>
                </a:lnTo>
                <a:lnTo>
                  <a:pt x="1399384" y="1403247"/>
                </a:lnTo>
                <a:close/>
              </a:path>
            </a:pathLst>
          </a:custGeom>
          <a:solidFill>
            <a:schemeClr val="tx2">
              <a:lumMod val="75000"/>
            </a:schemeClr>
          </a:solidFill>
          <a:ln w="0">
            <a:noFill/>
            <a:prstDash val="solid"/>
            <a:round/>
            <a:headEnd/>
            <a:tailEnd/>
          </a:ln>
        </p:spPr>
      </p:sp>
    </p:spTree>
    <p:extLst>
      <p:ext uri="{BB962C8B-B14F-4D97-AF65-F5344CB8AC3E}">
        <p14:creationId xmlns:p14="http://schemas.microsoft.com/office/powerpoint/2010/main" val="84717931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3909F-1E59-F349-BD3E-D9023F10BC4A}"/>
              </a:ext>
            </a:extLst>
          </p:cNvPr>
          <p:cNvSpPr>
            <a:spLocks noGrp="1"/>
          </p:cNvSpPr>
          <p:nvPr>
            <p:ph type="title"/>
          </p:nvPr>
        </p:nvSpPr>
        <p:spPr>
          <a:xfrm>
            <a:off x="3363864" y="685800"/>
            <a:ext cx="7705164" cy="1485900"/>
          </a:xfrm>
        </p:spPr>
        <p:txBody>
          <a:bodyPr>
            <a:normAutofit/>
          </a:bodyPr>
          <a:lstStyle/>
          <a:p>
            <a:endParaRPr lang="en-US"/>
          </a:p>
        </p:txBody>
      </p:sp>
      <p:sp>
        <p:nvSpPr>
          <p:cNvPr id="10"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7893DD0F-88ED-5F40-9060-BD637CE54844}"/>
              </a:ext>
            </a:extLst>
          </p:cNvPr>
          <p:cNvSpPr>
            <a:spLocks noGrp="1"/>
          </p:cNvSpPr>
          <p:nvPr>
            <p:ph idx="1"/>
          </p:nvPr>
        </p:nvSpPr>
        <p:spPr>
          <a:xfrm>
            <a:off x="3363864" y="2286000"/>
            <a:ext cx="7705164" cy="3581400"/>
          </a:xfrm>
        </p:spPr>
        <p:txBody>
          <a:bodyPr>
            <a:normAutofit/>
          </a:bodyPr>
          <a:lstStyle/>
          <a:p>
            <a:r>
              <a:rPr lang="en-US" dirty="0"/>
              <a:t>Which states had most/least number of infections?</a:t>
            </a:r>
          </a:p>
          <a:p>
            <a:pPr lvl="1"/>
            <a:r>
              <a:rPr lang="en-US" dirty="0"/>
              <a:t>How do they rank in terms of… </a:t>
            </a:r>
          </a:p>
          <a:p>
            <a:pPr lvl="2"/>
            <a:r>
              <a:rPr lang="en-US" dirty="0"/>
              <a:t>Population density</a:t>
            </a:r>
          </a:p>
          <a:p>
            <a:pPr lvl="2"/>
            <a:r>
              <a:rPr lang="en-US" dirty="0"/>
              <a:t>Median income </a:t>
            </a:r>
          </a:p>
          <a:p>
            <a:pPr lvl="2"/>
            <a:r>
              <a:rPr lang="en-US" dirty="0"/>
              <a:t>Median age</a:t>
            </a:r>
          </a:p>
          <a:p>
            <a:pPr lvl="2"/>
            <a:r>
              <a:rPr lang="en-US" dirty="0"/>
              <a:t>Sort by </a:t>
            </a:r>
            <a:r>
              <a:rPr lang="en-US" dirty="0" err="1"/>
              <a:t>final_df</a:t>
            </a:r>
            <a:endParaRPr lang="en-US" dirty="0"/>
          </a:p>
          <a:p>
            <a:pPr lvl="2"/>
            <a:r>
              <a:rPr lang="en-US" dirty="0"/>
              <a:t>Line Chart positive, median household income</a:t>
            </a:r>
          </a:p>
          <a:p>
            <a:pPr lvl="2"/>
            <a:endParaRPr lang="en-US" dirty="0"/>
          </a:p>
        </p:txBody>
      </p:sp>
    </p:spTree>
    <p:extLst>
      <p:ext uri="{BB962C8B-B14F-4D97-AF65-F5344CB8AC3E}">
        <p14:creationId xmlns:p14="http://schemas.microsoft.com/office/powerpoint/2010/main" val="397315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AA9FF3-B062-C74D-A958-6AC506C50F1D}"/>
              </a:ext>
            </a:extLst>
          </p:cNvPr>
          <p:cNvSpPr>
            <a:spLocks noGrp="1"/>
          </p:cNvSpPr>
          <p:nvPr>
            <p:ph type="title"/>
          </p:nvPr>
        </p:nvSpPr>
        <p:spPr>
          <a:xfrm>
            <a:off x="3363864" y="685800"/>
            <a:ext cx="7705164" cy="1485900"/>
          </a:xfrm>
        </p:spPr>
        <p:txBody>
          <a:bodyPr>
            <a:normAutofit/>
          </a:bodyPr>
          <a:lstStyle/>
          <a:p>
            <a:r>
              <a:rPr lang="en-US" dirty="0"/>
              <a:t>Conclusions</a:t>
            </a:r>
          </a:p>
        </p:txBody>
      </p:sp>
      <p:sp>
        <p:nvSpPr>
          <p:cNvPr id="10"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D881223-9EA4-5F4F-8C68-56F190EADB84}"/>
              </a:ext>
            </a:extLst>
          </p:cNvPr>
          <p:cNvSpPr>
            <a:spLocks noGrp="1"/>
          </p:cNvSpPr>
          <p:nvPr>
            <p:ph idx="1"/>
          </p:nvPr>
        </p:nvSpPr>
        <p:spPr>
          <a:xfrm>
            <a:off x="3363864" y="2286000"/>
            <a:ext cx="7705164" cy="3581400"/>
          </a:xfrm>
        </p:spPr>
        <p:txBody>
          <a:bodyPr>
            <a:normAutofit/>
          </a:bodyPr>
          <a:lstStyle/>
          <a:p>
            <a:r>
              <a:rPr lang="en-US" dirty="0"/>
              <a:t>What is the correlation between COVID and… </a:t>
            </a:r>
          </a:p>
          <a:p>
            <a:pPr lvl="1"/>
            <a:r>
              <a:rPr lang="en-US" dirty="0"/>
              <a:t>Population Density? </a:t>
            </a:r>
          </a:p>
          <a:p>
            <a:pPr lvl="1"/>
            <a:r>
              <a:rPr lang="en-US" dirty="0"/>
              <a:t>Median Income? </a:t>
            </a:r>
          </a:p>
          <a:p>
            <a:pPr lvl="1"/>
            <a:r>
              <a:rPr lang="en-US" dirty="0"/>
              <a:t>Median Age? </a:t>
            </a:r>
          </a:p>
        </p:txBody>
      </p:sp>
    </p:spTree>
    <p:extLst>
      <p:ext uri="{BB962C8B-B14F-4D97-AF65-F5344CB8AC3E}">
        <p14:creationId xmlns:p14="http://schemas.microsoft.com/office/powerpoint/2010/main" val="2863853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97F59D-628C-4053-B41F-489D0045F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1">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3ADBB7-DC11-5C4A-8855-6DB754CCBF99}"/>
              </a:ext>
            </a:extLst>
          </p:cNvPr>
          <p:cNvSpPr>
            <a:spLocks noGrp="1"/>
          </p:cNvSpPr>
          <p:nvPr>
            <p:ph type="title"/>
          </p:nvPr>
        </p:nvSpPr>
        <p:spPr>
          <a:xfrm>
            <a:off x="640081" y="791570"/>
            <a:ext cx="4018839" cy="5262390"/>
          </a:xfrm>
        </p:spPr>
        <p:txBody>
          <a:bodyPr vert="horz" lIns="91440" tIns="45720" rIns="91440" bIns="45720" rtlCol="0" anchor="ctr">
            <a:normAutofit/>
          </a:bodyPr>
          <a:lstStyle/>
          <a:p>
            <a:pPr algn="r">
              <a:lnSpc>
                <a:spcPct val="89000"/>
              </a:lnSpc>
            </a:pPr>
            <a:r>
              <a:rPr lang="en-US" sz="5400" cap="all" dirty="0">
                <a:solidFill>
                  <a:schemeClr val="bg2"/>
                </a:solidFill>
              </a:rPr>
              <a:t>Post Mortem</a:t>
            </a:r>
          </a:p>
        </p:txBody>
      </p:sp>
      <p:sp>
        <p:nvSpPr>
          <p:cNvPr id="9" name="Rectangle 13">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 Placeholder 4">
            <a:extLst>
              <a:ext uri="{FF2B5EF4-FFF2-40B4-BE49-F238E27FC236}">
                <a16:creationId xmlns:a16="http://schemas.microsoft.com/office/drawing/2014/main" id="{3CCA8354-7562-1C46-B19C-62293925273D}"/>
              </a:ext>
            </a:extLst>
          </p:cNvPr>
          <p:cNvSpPr>
            <a:spLocks noGrp="1"/>
          </p:cNvSpPr>
          <p:nvPr>
            <p:ph type="body" sz="half" idx="2"/>
          </p:nvPr>
        </p:nvSpPr>
        <p:spPr>
          <a:xfrm>
            <a:off x="6176720" y="791570"/>
            <a:ext cx="5138980" cy="5262390"/>
          </a:xfrm>
        </p:spPr>
        <p:txBody>
          <a:bodyPr vert="horz" lIns="91440" tIns="45720" rIns="91440" bIns="45720" rtlCol="0" anchor="ctr">
            <a:normAutofit/>
          </a:bodyPr>
          <a:lstStyle/>
          <a:p>
            <a:pPr>
              <a:lnSpc>
                <a:spcPct val="94000"/>
              </a:lnSpc>
              <a:spcAft>
                <a:spcPts val="200"/>
              </a:spcAft>
            </a:pPr>
            <a:r>
              <a:rPr lang="en-US" sz="2000" b="1" dirty="0">
                <a:solidFill>
                  <a:schemeClr val="tx1"/>
                </a:solidFill>
              </a:rPr>
              <a:t>Additional Questions</a:t>
            </a:r>
          </a:p>
          <a:p>
            <a:pPr marL="285750" indent="-285750">
              <a:lnSpc>
                <a:spcPct val="94000"/>
              </a:lnSpc>
              <a:spcAft>
                <a:spcPts val="200"/>
              </a:spcAft>
              <a:buFont typeface="Arial" panose="020B0604020202020204" pitchFamily="34" charset="0"/>
              <a:buChar char="•"/>
            </a:pPr>
            <a:r>
              <a:rPr lang="en-US" sz="1800" dirty="0">
                <a:solidFill>
                  <a:schemeClr val="tx1"/>
                </a:solidFill>
              </a:rPr>
              <a:t>Within each state, how are COVID cases distributed? </a:t>
            </a:r>
          </a:p>
          <a:p>
            <a:pPr marL="285750" indent="-285750">
              <a:lnSpc>
                <a:spcPct val="94000"/>
              </a:lnSpc>
              <a:spcAft>
                <a:spcPts val="200"/>
              </a:spcAft>
              <a:buFont typeface="Arial" panose="020B0604020202020204" pitchFamily="34" charset="0"/>
              <a:buChar char="•"/>
            </a:pPr>
            <a:r>
              <a:rPr lang="en-US" sz="1800" dirty="0">
                <a:solidFill>
                  <a:schemeClr val="tx1"/>
                </a:solidFill>
              </a:rPr>
              <a:t>How do national/state COVID cases fall across other demographic data points (e.g. race/ethnicity)? </a:t>
            </a:r>
          </a:p>
          <a:p>
            <a:pPr marL="285750" indent="-285750">
              <a:lnSpc>
                <a:spcPct val="94000"/>
              </a:lnSpc>
              <a:spcAft>
                <a:spcPts val="200"/>
              </a:spcAft>
              <a:buFont typeface="Arial" panose="020B0604020202020204" pitchFamily="34" charset="0"/>
              <a:buChar char="•"/>
            </a:pPr>
            <a:r>
              <a:rPr lang="en-US" sz="1800" dirty="0">
                <a:solidFill>
                  <a:schemeClr val="tx1"/>
                </a:solidFill>
              </a:rPr>
              <a:t>When grouped by socioeconomic indicators, how do COVID infections compare to the % of the actual population nationally? Per State? </a:t>
            </a:r>
          </a:p>
          <a:p>
            <a:pPr marL="285750" indent="-285750">
              <a:lnSpc>
                <a:spcPct val="94000"/>
              </a:lnSpc>
              <a:spcAft>
                <a:spcPts val="200"/>
              </a:spcAft>
              <a:buFont typeface="Arial" panose="020B0604020202020204" pitchFamily="34" charset="0"/>
              <a:buChar char="•"/>
            </a:pPr>
            <a:endParaRPr lang="en-US" sz="1800" dirty="0">
              <a:solidFill>
                <a:schemeClr val="tx1"/>
              </a:solidFill>
            </a:endParaRPr>
          </a:p>
          <a:p>
            <a:pPr>
              <a:lnSpc>
                <a:spcPct val="94000"/>
              </a:lnSpc>
              <a:spcAft>
                <a:spcPts val="200"/>
              </a:spcAft>
            </a:pPr>
            <a:r>
              <a:rPr lang="en-US" sz="2000" b="1" dirty="0">
                <a:solidFill>
                  <a:schemeClr val="tx1"/>
                </a:solidFill>
              </a:rPr>
              <a:t>Challenges</a:t>
            </a:r>
            <a:r>
              <a:rPr lang="en-US" sz="1800" b="1" dirty="0">
                <a:solidFill>
                  <a:schemeClr val="tx1"/>
                </a:solidFill>
              </a:rPr>
              <a:t> </a:t>
            </a:r>
          </a:p>
          <a:p>
            <a:pPr marL="285750" indent="-285750">
              <a:lnSpc>
                <a:spcPct val="94000"/>
              </a:lnSpc>
              <a:spcAft>
                <a:spcPts val="200"/>
              </a:spcAft>
              <a:buFont typeface="Arial" panose="020B0604020202020204" pitchFamily="34" charset="0"/>
              <a:buChar char="•"/>
            </a:pPr>
            <a:r>
              <a:rPr lang="en-US" sz="1800" dirty="0">
                <a:solidFill>
                  <a:schemeClr val="tx1"/>
                </a:solidFill>
              </a:rPr>
              <a:t>The volume of data available is massive </a:t>
            </a:r>
          </a:p>
          <a:p>
            <a:pPr marL="285750" indent="-285750">
              <a:lnSpc>
                <a:spcPct val="94000"/>
              </a:lnSpc>
              <a:spcAft>
                <a:spcPts val="200"/>
              </a:spcAft>
              <a:buFont typeface="Arial" panose="020B0604020202020204" pitchFamily="34" charset="0"/>
              <a:buChar char="•"/>
            </a:pPr>
            <a:r>
              <a:rPr lang="en-US" sz="1800" dirty="0">
                <a:solidFill>
                  <a:schemeClr val="tx1"/>
                </a:solidFill>
              </a:rPr>
              <a:t>Format of available data either too granular or too macro to answer above remaining questions</a:t>
            </a:r>
          </a:p>
          <a:p>
            <a:pPr marL="285750" indent="-285750">
              <a:lnSpc>
                <a:spcPct val="94000"/>
              </a:lnSpc>
              <a:spcAft>
                <a:spcPts val="200"/>
              </a:spcAft>
              <a:buFont typeface="Arial" panose="020B0604020202020204" pitchFamily="34" charset="0"/>
              <a:buChar char="•"/>
            </a:pPr>
            <a:endParaRPr lang="en-US" sz="1800" dirty="0">
              <a:solidFill>
                <a:schemeClr val="tx1"/>
              </a:solidFill>
            </a:endParaRPr>
          </a:p>
          <a:p>
            <a:pPr>
              <a:lnSpc>
                <a:spcPct val="94000"/>
              </a:lnSpc>
              <a:spcAft>
                <a:spcPts val="200"/>
              </a:spcAft>
            </a:pPr>
            <a:endParaRPr lang="en-US" dirty="0">
              <a:solidFill>
                <a:schemeClr val="tx1"/>
              </a:solidFill>
            </a:endParaRPr>
          </a:p>
        </p:txBody>
      </p:sp>
    </p:spTree>
    <p:extLst>
      <p:ext uri="{BB962C8B-B14F-4D97-AF65-F5344CB8AC3E}">
        <p14:creationId xmlns:p14="http://schemas.microsoft.com/office/powerpoint/2010/main" val="2231450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8"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9"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31" name="Rectangle 30">
            <a:extLst>
              <a:ext uri="{FF2B5EF4-FFF2-40B4-BE49-F238E27FC236}">
                <a16:creationId xmlns:a16="http://schemas.microsoft.com/office/drawing/2014/main" id="{2D170B9C-85A5-4673-981C-DDDBAC51F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5E84B893-64A1-42E3-8E58-032FBEAAF01A}"/>
              </a:ext>
            </a:extLst>
          </p:cNvPr>
          <p:cNvPicPr>
            <a:picLocks noChangeAspect="1"/>
          </p:cNvPicPr>
          <p:nvPr/>
        </p:nvPicPr>
        <p:blipFill rotWithShape="1">
          <a:blip r:embed="rId2"/>
          <a:srcRect l="42840" r="2848"/>
          <a:stretch/>
        </p:blipFill>
        <p:spPr>
          <a:xfrm>
            <a:off x="20" y="10"/>
            <a:ext cx="4966232" cy="6857990"/>
          </a:xfrm>
          <a:prstGeom prst="rect">
            <a:avLst/>
          </a:prstGeom>
        </p:spPr>
      </p:pic>
      <p:sp>
        <p:nvSpPr>
          <p:cNvPr id="33" name="Freeform 6">
            <a:extLst>
              <a:ext uri="{FF2B5EF4-FFF2-40B4-BE49-F238E27FC236}">
                <a16:creationId xmlns:a16="http://schemas.microsoft.com/office/drawing/2014/main" id="{1C82216A-4221-434A-B11C-7E13B4A1F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412340"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5" name="Title 4">
            <a:extLst>
              <a:ext uri="{FF2B5EF4-FFF2-40B4-BE49-F238E27FC236}">
                <a16:creationId xmlns:a16="http://schemas.microsoft.com/office/drawing/2014/main" id="{DDBAE745-D3E9-7742-B53B-D0FFEA8832BE}"/>
              </a:ext>
            </a:extLst>
          </p:cNvPr>
          <p:cNvSpPr>
            <a:spLocks noGrp="1"/>
          </p:cNvSpPr>
          <p:nvPr>
            <p:ph type="title"/>
          </p:nvPr>
        </p:nvSpPr>
        <p:spPr>
          <a:xfrm>
            <a:off x="6138004" y="1480930"/>
            <a:ext cx="5607908" cy="3254321"/>
          </a:xfrm>
        </p:spPr>
        <p:txBody>
          <a:bodyPr vert="horz" lIns="91440" tIns="45720" rIns="91440" bIns="45720" rtlCol="0" anchor="b">
            <a:normAutofit/>
          </a:bodyPr>
          <a:lstStyle/>
          <a:p>
            <a:pPr algn="l"/>
            <a:r>
              <a:rPr lang="en-US" sz="7000"/>
              <a:t>Questions?</a:t>
            </a:r>
          </a:p>
        </p:txBody>
      </p:sp>
      <p:sp>
        <p:nvSpPr>
          <p:cNvPr id="6" name="Text Placeholder 5">
            <a:extLst>
              <a:ext uri="{FF2B5EF4-FFF2-40B4-BE49-F238E27FC236}">
                <a16:creationId xmlns:a16="http://schemas.microsoft.com/office/drawing/2014/main" id="{D99066DB-227A-974F-A6FB-4A3E1628C583}"/>
              </a:ext>
            </a:extLst>
          </p:cNvPr>
          <p:cNvSpPr>
            <a:spLocks noGrp="1"/>
          </p:cNvSpPr>
          <p:nvPr>
            <p:ph type="body" idx="1"/>
          </p:nvPr>
        </p:nvSpPr>
        <p:spPr>
          <a:xfrm>
            <a:off x="6138006" y="4804850"/>
            <a:ext cx="5607906" cy="1086237"/>
          </a:xfrm>
        </p:spPr>
        <p:txBody>
          <a:bodyPr vert="horz" lIns="91440" tIns="45720" rIns="91440" bIns="45720" rtlCol="0">
            <a:normAutofit/>
          </a:bodyPr>
          <a:lstStyle/>
          <a:p>
            <a:pPr algn="l"/>
            <a:endParaRPr lang="en-US" sz="2300"/>
          </a:p>
        </p:txBody>
      </p:sp>
    </p:spTree>
    <p:extLst>
      <p:ext uri="{BB962C8B-B14F-4D97-AF65-F5344CB8AC3E}">
        <p14:creationId xmlns:p14="http://schemas.microsoft.com/office/powerpoint/2010/main" val="574738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7DC03D5C-48C3-6244-AE8C-BBEDD63223B2}"/>
              </a:ext>
            </a:extLst>
          </p:cNvPr>
          <p:cNvSpPr>
            <a:spLocks noGrp="1"/>
          </p:cNvSpPr>
          <p:nvPr>
            <p:ph type="title"/>
          </p:nvPr>
        </p:nvSpPr>
        <p:spPr>
          <a:xfrm>
            <a:off x="640081" y="791570"/>
            <a:ext cx="4018839" cy="5262390"/>
          </a:xfrm>
        </p:spPr>
        <p:txBody>
          <a:bodyPr anchor="ctr">
            <a:normAutofit/>
          </a:bodyPr>
          <a:lstStyle/>
          <a:p>
            <a:pPr algn="r"/>
            <a:r>
              <a:rPr lang="en-US" sz="5400">
                <a:solidFill>
                  <a:schemeClr val="bg2"/>
                </a:solidFill>
              </a:rPr>
              <a:t>Our Motivation</a:t>
            </a:r>
          </a:p>
        </p:txBody>
      </p:sp>
      <p:sp>
        <p:nvSpPr>
          <p:cNvPr id="13" name="Rectangle 12">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 Placeholder 5">
            <a:extLst>
              <a:ext uri="{FF2B5EF4-FFF2-40B4-BE49-F238E27FC236}">
                <a16:creationId xmlns:a16="http://schemas.microsoft.com/office/drawing/2014/main" id="{85BE4A84-36DA-5443-BB0B-C5D20DF47F3A}"/>
              </a:ext>
            </a:extLst>
          </p:cNvPr>
          <p:cNvSpPr>
            <a:spLocks noGrp="1"/>
          </p:cNvSpPr>
          <p:nvPr>
            <p:ph idx="1"/>
          </p:nvPr>
        </p:nvSpPr>
        <p:spPr>
          <a:xfrm>
            <a:off x="6176720" y="791570"/>
            <a:ext cx="4892308" cy="5262390"/>
          </a:xfrm>
        </p:spPr>
        <p:txBody>
          <a:bodyPr anchor="ctr">
            <a:normAutofit/>
          </a:bodyPr>
          <a:lstStyle/>
          <a:p>
            <a:r>
              <a:rPr lang="en-US" dirty="0"/>
              <a:t>COVID has dominated the headlines of 2020 </a:t>
            </a:r>
          </a:p>
          <a:p>
            <a:pPr lvl="1"/>
            <a:r>
              <a:rPr lang="en-US" dirty="0"/>
              <a:t>And candidly our lives for the last 9+ months</a:t>
            </a:r>
          </a:p>
          <a:p>
            <a:r>
              <a:rPr lang="en-US" dirty="0"/>
              <a:t>Terrible as the pandemic has been, it has also yielded a treasure trove of data</a:t>
            </a:r>
          </a:p>
          <a:p>
            <a:r>
              <a:rPr lang="en-US" dirty="0"/>
              <a:t>Each state has managed the pandemic differently, and is comprised of different constituents</a:t>
            </a:r>
          </a:p>
        </p:txBody>
      </p:sp>
    </p:spTree>
    <p:extLst>
      <p:ext uri="{BB962C8B-B14F-4D97-AF65-F5344CB8AC3E}">
        <p14:creationId xmlns:p14="http://schemas.microsoft.com/office/powerpoint/2010/main" val="619654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F791C8-DC4F-BA4D-A0C4-CF2018D1527A}"/>
              </a:ext>
            </a:extLst>
          </p:cNvPr>
          <p:cNvSpPr>
            <a:spLocks noGrp="1"/>
          </p:cNvSpPr>
          <p:nvPr>
            <p:ph type="title"/>
          </p:nvPr>
        </p:nvSpPr>
        <p:spPr>
          <a:xfrm>
            <a:off x="3363864" y="685800"/>
            <a:ext cx="7705164" cy="1485900"/>
          </a:xfrm>
        </p:spPr>
        <p:txBody>
          <a:bodyPr>
            <a:normAutofit/>
          </a:bodyPr>
          <a:lstStyle/>
          <a:p>
            <a:r>
              <a:rPr lang="en-US" dirty="0"/>
              <a:t>Hypothesis	 &amp; Questions</a:t>
            </a:r>
          </a:p>
        </p:txBody>
      </p:sp>
      <p:sp>
        <p:nvSpPr>
          <p:cNvPr id="15"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43EA64AA-5A6D-694B-A8FB-1C1A523765EA}"/>
              </a:ext>
            </a:extLst>
          </p:cNvPr>
          <p:cNvSpPr>
            <a:spLocks noGrp="1"/>
          </p:cNvSpPr>
          <p:nvPr>
            <p:ph idx="1"/>
          </p:nvPr>
        </p:nvSpPr>
        <p:spPr>
          <a:xfrm>
            <a:off x="3363864" y="1943100"/>
            <a:ext cx="7705164" cy="4229100"/>
          </a:xfrm>
        </p:spPr>
        <p:txBody>
          <a:bodyPr>
            <a:normAutofit/>
          </a:bodyPr>
          <a:lstStyle/>
          <a:p>
            <a:pPr marL="0" indent="0">
              <a:buNone/>
            </a:pPr>
            <a:r>
              <a:rPr lang="en-US" sz="1700" dirty="0"/>
              <a:t>COVID has unequally impacted different parts of the US. We seek to determine how COVID infections have been distributed across the country and identify any trends in this distribution of cases. </a:t>
            </a:r>
          </a:p>
          <a:p>
            <a:pPr marL="0" indent="0">
              <a:buNone/>
            </a:pPr>
            <a:endParaRPr lang="en-US" sz="1700" dirty="0"/>
          </a:p>
          <a:p>
            <a:pPr marL="0" indent="0">
              <a:buNone/>
            </a:pPr>
            <a:r>
              <a:rPr lang="en-US" sz="1700" dirty="0"/>
              <a:t>Our specific questions…</a:t>
            </a:r>
          </a:p>
          <a:p>
            <a:r>
              <a:rPr lang="en-US" sz="1700" dirty="0"/>
              <a:t>What is the distribution of COVID across the US by state? Which states have had the highest/lowest number of cases?</a:t>
            </a:r>
          </a:p>
          <a:p>
            <a:r>
              <a:rPr lang="en-US" sz="1700" dirty="0"/>
              <a:t>What is the recovery rate per state? How does this vary?</a:t>
            </a:r>
          </a:p>
          <a:p>
            <a:r>
              <a:rPr lang="en-US" sz="1700" dirty="0"/>
              <a:t>What correlation is there between number of COVID Cases and…</a:t>
            </a:r>
          </a:p>
          <a:p>
            <a:pPr lvl="1"/>
            <a:r>
              <a:rPr lang="en-US" sz="1700" i="0" dirty="0"/>
              <a:t>State Median Income? </a:t>
            </a:r>
          </a:p>
          <a:p>
            <a:pPr lvl="1"/>
            <a:r>
              <a:rPr lang="en-US" sz="1700" i="0" dirty="0"/>
              <a:t>Population Density? </a:t>
            </a:r>
          </a:p>
          <a:p>
            <a:pPr lvl="1"/>
            <a:r>
              <a:rPr lang="en-US" sz="1700" i="0" dirty="0"/>
              <a:t>State Median Age?</a:t>
            </a:r>
          </a:p>
          <a:p>
            <a:pPr marL="0" indent="0">
              <a:buNone/>
            </a:pPr>
            <a:endParaRPr lang="en-US" sz="1700" dirty="0"/>
          </a:p>
        </p:txBody>
      </p:sp>
    </p:spTree>
    <p:extLst>
      <p:ext uri="{BB962C8B-B14F-4D97-AF65-F5344CB8AC3E}">
        <p14:creationId xmlns:p14="http://schemas.microsoft.com/office/powerpoint/2010/main" val="4285406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095B1F-0342-CC47-8EEA-244D37967866}"/>
              </a:ext>
            </a:extLst>
          </p:cNvPr>
          <p:cNvSpPr>
            <a:spLocks noGrp="1"/>
          </p:cNvSpPr>
          <p:nvPr>
            <p:ph type="title"/>
          </p:nvPr>
        </p:nvSpPr>
        <p:spPr>
          <a:xfrm>
            <a:off x="3232809" y="336244"/>
            <a:ext cx="8492163" cy="845540"/>
          </a:xfrm>
        </p:spPr>
        <p:txBody>
          <a:bodyPr>
            <a:normAutofit/>
          </a:bodyPr>
          <a:lstStyle/>
          <a:p>
            <a:r>
              <a:rPr lang="en-US" dirty="0"/>
              <a:t>Data Sources, Tools &amp; Limitations</a:t>
            </a:r>
          </a:p>
        </p:txBody>
      </p:sp>
      <p:sp>
        <p:nvSpPr>
          <p:cNvPr id="21" name="Rectangle 20">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63DDF23-03D6-7D4C-B3D5-90EC7668D2FA}"/>
              </a:ext>
            </a:extLst>
          </p:cNvPr>
          <p:cNvSpPr>
            <a:spLocks noGrp="1"/>
          </p:cNvSpPr>
          <p:nvPr>
            <p:ph idx="1"/>
          </p:nvPr>
        </p:nvSpPr>
        <p:spPr>
          <a:xfrm>
            <a:off x="3285088" y="4441607"/>
            <a:ext cx="8585681" cy="2080149"/>
          </a:xfrm>
        </p:spPr>
        <p:txBody>
          <a:bodyPr>
            <a:normAutofit/>
          </a:bodyPr>
          <a:lstStyle/>
          <a:p>
            <a:r>
              <a:rPr lang="en-US" b="1" dirty="0"/>
              <a:t>Limitations &amp; Considerations for this Analysis: </a:t>
            </a:r>
          </a:p>
          <a:p>
            <a:pPr lvl="1"/>
            <a:r>
              <a:rPr lang="en-US" sz="1900" i="0" dirty="0"/>
              <a:t>Analysis only includes data as of 12/18/2020  </a:t>
            </a:r>
          </a:p>
          <a:p>
            <a:pPr lvl="1"/>
            <a:r>
              <a:rPr lang="en-US" sz="1900" i="0" dirty="0"/>
              <a:t>Corrections/additions to the data after 12/18/2020 are not included</a:t>
            </a:r>
          </a:p>
          <a:p>
            <a:pPr lvl="1"/>
            <a:r>
              <a:rPr lang="en-US" sz="1900" i="0" dirty="0"/>
              <a:t>Total Test Results may include individuals who have been tested multiple times, while Positive/Negative cases count only unique individuals</a:t>
            </a:r>
          </a:p>
          <a:p>
            <a:pPr lvl="1"/>
            <a:endParaRPr lang="en-US" dirty="0"/>
          </a:p>
        </p:txBody>
      </p:sp>
      <p:pic>
        <p:nvPicPr>
          <p:cNvPr id="7" name="Picture 2" descr="pandas (software) - Wikipedia">
            <a:extLst>
              <a:ext uri="{FF2B5EF4-FFF2-40B4-BE49-F238E27FC236}">
                <a16:creationId xmlns:a16="http://schemas.microsoft.com/office/drawing/2014/main" id="{AD044DF2-A925-5443-BD31-64911DE2E1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6564" y="1351896"/>
            <a:ext cx="2947749" cy="119138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The COVID Tracking Project - COVID-19 Communication Network">
            <a:extLst>
              <a:ext uri="{FF2B5EF4-FFF2-40B4-BE49-F238E27FC236}">
                <a16:creationId xmlns:a16="http://schemas.microsoft.com/office/drawing/2014/main" id="{8359FFC3-0BD5-EB4E-B280-C92FF6C711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9548" y="2713391"/>
            <a:ext cx="2485424" cy="11663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About">
            <a:extLst>
              <a:ext uri="{FF2B5EF4-FFF2-40B4-BE49-F238E27FC236}">
                <a16:creationId xmlns:a16="http://schemas.microsoft.com/office/drawing/2014/main" id="{E7F6FAAC-88B9-C347-B4B5-58F3176105D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5732"/>
          <a:stretch/>
        </p:blipFill>
        <p:spPr bwMode="auto">
          <a:xfrm>
            <a:off x="3612559" y="2713391"/>
            <a:ext cx="2367582" cy="116633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Google Maps Logo | evolution history and meaning, PNG">
            <a:extLst>
              <a:ext uri="{FF2B5EF4-FFF2-40B4-BE49-F238E27FC236}">
                <a16:creationId xmlns:a16="http://schemas.microsoft.com/office/drawing/2014/main" id="{EBA35152-160A-3A48-9BE7-3A73A13AFFB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506" t="-7654" r="8589"/>
          <a:stretch/>
        </p:blipFill>
        <p:spPr bwMode="auto">
          <a:xfrm>
            <a:off x="8254314" y="1359613"/>
            <a:ext cx="1668162" cy="119138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6" descr="The Python Logo | Python Software Foundation">
            <a:extLst>
              <a:ext uri="{FF2B5EF4-FFF2-40B4-BE49-F238E27FC236}">
                <a16:creationId xmlns:a16="http://schemas.microsoft.com/office/drawing/2014/main" id="{A700BCC8-1D2D-5C4D-8F21-4459137BE6A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312" t="5938" r="3591" b="14258"/>
          <a:stretch/>
        </p:blipFill>
        <p:spPr bwMode="auto">
          <a:xfrm>
            <a:off x="6211861" y="2837980"/>
            <a:ext cx="2732136" cy="845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619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B681350-254D-A44F-81DA-26472A586A9F}"/>
              </a:ext>
            </a:extLst>
          </p:cNvPr>
          <p:cNvSpPr>
            <a:spLocks noGrp="1"/>
          </p:cNvSpPr>
          <p:nvPr>
            <p:ph type="title"/>
          </p:nvPr>
        </p:nvSpPr>
        <p:spPr>
          <a:xfrm>
            <a:off x="640081" y="791570"/>
            <a:ext cx="4018839" cy="5262390"/>
          </a:xfrm>
        </p:spPr>
        <p:txBody>
          <a:bodyPr anchor="ctr">
            <a:normAutofit/>
          </a:bodyPr>
          <a:lstStyle/>
          <a:p>
            <a:pPr algn="r"/>
            <a:r>
              <a:rPr lang="en-US" sz="5400" dirty="0">
                <a:solidFill>
                  <a:schemeClr val="bg2"/>
                </a:solidFill>
              </a:rPr>
              <a:t>Process</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78B5473A-9C2D-F44D-A62D-44279D904B03}"/>
              </a:ext>
            </a:extLst>
          </p:cNvPr>
          <p:cNvSpPr>
            <a:spLocks noGrp="1"/>
          </p:cNvSpPr>
          <p:nvPr>
            <p:ph idx="1"/>
          </p:nvPr>
        </p:nvSpPr>
        <p:spPr>
          <a:xfrm>
            <a:off x="6176719" y="791570"/>
            <a:ext cx="5375199" cy="5540650"/>
          </a:xfrm>
        </p:spPr>
        <p:txBody>
          <a:bodyPr anchor="ctr">
            <a:normAutofit/>
          </a:bodyPr>
          <a:lstStyle/>
          <a:p>
            <a:r>
              <a:rPr lang="en-US" sz="1800" dirty="0">
                <a:solidFill>
                  <a:schemeClr val="tx1"/>
                </a:solidFill>
              </a:rPr>
              <a:t>Collected the data from our sources </a:t>
            </a:r>
          </a:p>
          <a:p>
            <a:pPr lvl="1"/>
            <a:r>
              <a:rPr lang="en-US" sz="1800" i="0" dirty="0">
                <a:solidFill>
                  <a:schemeClr val="tx1"/>
                </a:solidFill>
              </a:rPr>
              <a:t>COVID data was stored as a CSV</a:t>
            </a:r>
          </a:p>
          <a:p>
            <a:pPr lvl="1"/>
            <a:r>
              <a:rPr lang="en-US" sz="1800" i="0" dirty="0">
                <a:solidFill>
                  <a:schemeClr val="tx1"/>
                </a:solidFill>
              </a:rPr>
              <a:t>Census data was pulled from the API </a:t>
            </a:r>
          </a:p>
          <a:p>
            <a:pPr lvl="1"/>
            <a:r>
              <a:rPr lang="en-US" sz="1800" i="0" dirty="0">
                <a:solidFill>
                  <a:schemeClr val="tx1"/>
                </a:solidFill>
              </a:rPr>
              <a:t>State Capital locations was pulled from Google Maps</a:t>
            </a:r>
          </a:p>
          <a:p>
            <a:pPr lvl="1"/>
            <a:r>
              <a:rPr lang="en-US" sz="1800" i="0" dirty="0">
                <a:solidFill>
                  <a:schemeClr val="tx1"/>
                </a:solidFill>
              </a:rPr>
              <a:t>When running code, you will need your API key for US Census and Google Maps </a:t>
            </a:r>
          </a:p>
          <a:p>
            <a:r>
              <a:rPr lang="en-US" sz="1800" dirty="0">
                <a:solidFill>
                  <a:schemeClr val="tx1"/>
                </a:solidFill>
              </a:rPr>
              <a:t>Created a single, clean data frame comprised only of… </a:t>
            </a:r>
          </a:p>
          <a:p>
            <a:pPr lvl="1"/>
            <a:r>
              <a:rPr lang="en-US" sz="1800" i="0" dirty="0">
                <a:solidFill>
                  <a:schemeClr val="tx1"/>
                </a:solidFill>
              </a:rPr>
              <a:t>Most recent COVID data for each state</a:t>
            </a:r>
          </a:p>
          <a:p>
            <a:pPr lvl="1"/>
            <a:r>
              <a:rPr lang="en-US" sz="1800" i="0" dirty="0">
                <a:solidFill>
                  <a:schemeClr val="tx1"/>
                </a:solidFill>
              </a:rPr>
              <a:t>Median Income and age per state </a:t>
            </a:r>
          </a:p>
          <a:p>
            <a:pPr lvl="1"/>
            <a:r>
              <a:rPr lang="en-US" sz="1800" i="0" dirty="0">
                <a:solidFill>
                  <a:schemeClr val="tx1"/>
                </a:solidFill>
              </a:rPr>
              <a:t>State size, population and population density </a:t>
            </a:r>
          </a:p>
        </p:txBody>
      </p:sp>
    </p:spTree>
    <p:extLst>
      <p:ext uri="{BB962C8B-B14F-4D97-AF65-F5344CB8AC3E}">
        <p14:creationId xmlns:p14="http://schemas.microsoft.com/office/powerpoint/2010/main" val="4191927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B681350-254D-A44F-81DA-26472A586A9F}"/>
              </a:ext>
            </a:extLst>
          </p:cNvPr>
          <p:cNvSpPr>
            <a:spLocks noGrp="1"/>
          </p:cNvSpPr>
          <p:nvPr>
            <p:ph type="title"/>
          </p:nvPr>
        </p:nvSpPr>
        <p:spPr>
          <a:xfrm>
            <a:off x="640081" y="791570"/>
            <a:ext cx="4018839" cy="5262390"/>
          </a:xfrm>
        </p:spPr>
        <p:txBody>
          <a:bodyPr anchor="ctr">
            <a:normAutofit/>
          </a:bodyPr>
          <a:lstStyle/>
          <a:p>
            <a:pPr algn="r"/>
            <a:r>
              <a:rPr lang="en-US" sz="5400" dirty="0">
                <a:solidFill>
                  <a:schemeClr val="bg2"/>
                </a:solidFill>
              </a:rPr>
              <a:t>Process</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78B5473A-9C2D-F44D-A62D-44279D904B03}"/>
              </a:ext>
            </a:extLst>
          </p:cNvPr>
          <p:cNvSpPr>
            <a:spLocks noGrp="1"/>
          </p:cNvSpPr>
          <p:nvPr>
            <p:ph idx="1"/>
          </p:nvPr>
        </p:nvSpPr>
        <p:spPr>
          <a:xfrm>
            <a:off x="6176719" y="791570"/>
            <a:ext cx="5375199" cy="5540650"/>
          </a:xfrm>
        </p:spPr>
        <p:txBody>
          <a:bodyPr anchor="ctr">
            <a:normAutofit/>
          </a:bodyPr>
          <a:lstStyle/>
          <a:p>
            <a:r>
              <a:rPr lang="en-US" sz="1800" dirty="0">
                <a:solidFill>
                  <a:schemeClr val="tx1"/>
                </a:solidFill>
              </a:rPr>
              <a:t>Mapped COVID cases across the US </a:t>
            </a:r>
          </a:p>
          <a:p>
            <a:r>
              <a:rPr lang="en-US" sz="1800" dirty="0">
                <a:solidFill>
                  <a:schemeClr val="tx1"/>
                </a:solidFill>
              </a:rPr>
              <a:t>Generated a Pie Chart of US COVID cases</a:t>
            </a:r>
          </a:p>
          <a:p>
            <a:r>
              <a:rPr lang="en-US" sz="1800" dirty="0">
                <a:solidFill>
                  <a:schemeClr val="tx1"/>
                </a:solidFill>
              </a:rPr>
              <a:t>Created a stacked bar chart of Positive cases v recoveries per state</a:t>
            </a:r>
          </a:p>
          <a:p>
            <a:r>
              <a:rPr lang="en-US" sz="1800" dirty="0">
                <a:solidFill>
                  <a:schemeClr val="tx1"/>
                </a:solidFill>
              </a:rPr>
              <a:t>Scatter plotted COVID data against key metrics </a:t>
            </a:r>
          </a:p>
          <a:p>
            <a:pPr lvl="1"/>
            <a:r>
              <a:rPr lang="en-US" sz="1800" dirty="0">
                <a:solidFill>
                  <a:schemeClr val="tx1"/>
                </a:solidFill>
              </a:rPr>
              <a:t>Median Income Per State</a:t>
            </a:r>
          </a:p>
          <a:p>
            <a:pPr lvl="1"/>
            <a:r>
              <a:rPr lang="en-US" sz="1800" dirty="0">
                <a:solidFill>
                  <a:schemeClr val="tx1"/>
                </a:solidFill>
              </a:rPr>
              <a:t>Population Density per State</a:t>
            </a:r>
          </a:p>
          <a:p>
            <a:pPr lvl="1"/>
            <a:r>
              <a:rPr lang="en-US" sz="1800" dirty="0">
                <a:solidFill>
                  <a:schemeClr val="tx1"/>
                </a:solidFill>
              </a:rPr>
              <a:t>Median Age per State </a:t>
            </a:r>
          </a:p>
          <a:p>
            <a:r>
              <a:rPr lang="en-US" sz="1800" dirty="0">
                <a:solidFill>
                  <a:schemeClr val="tx1"/>
                </a:solidFill>
              </a:rPr>
              <a:t>Conducted a linear regression for each key metric</a:t>
            </a:r>
          </a:p>
          <a:p>
            <a:pPr lvl="1"/>
            <a:endParaRPr lang="en-US" sz="1800" dirty="0">
              <a:solidFill>
                <a:schemeClr val="tx1"/>
              </a:solidFill>
            </a:endParaRPr>
          </a:p>
        </p:txBody>
      </p:sp>
    </p:spTree>
    <p:extLst>
      <p:ext uri="{BB962C8B-B14F-4D97-AF65-F5344CB8AC3E}">
        <p14:creationId xmlns:p14="http://schemas.microsoft.com/office/powerpoint/2010/main" val="3098997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1"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2"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4" name="Rectangle 23">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568FE6B-CB7A-42D9-9690-487E3B8F4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2785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BBCAB50-09AE-1740-BE26-8695EFC592D0}"/>
              </a:ext>
            </a:extLst>
          </p:cNvPr>
          <p:cNvSpPr>
            <a:spLocks noGrp="1"/>
          </p:cNvSpPr>
          <p:nvPr>
            <p:ph type="title"/>
          </p:nvPr>
        </p:nvSpPr>
        <p:spPr>
          <a:xfrm>
            <a:off x="1196164" y="1188717"/>
            <a:ext cx="5627717" cy="4480563"/>
          </a:xfrm>
        </p:spPr>
        <p:txBody>
          <a:bodyPr vert="horz" lIns="91440" tIns="45720" rIns="91440" bIns="45720" rtlCol="0" anchor="ctr">
            <a:normAutofit/>
          </a:bodyPr>
          <a:lstStyle/>
          <a:p>
            <a:r>
              <a:rPr lang="en-US" sz="6600" cap="all" dirty="0">
                <a:solidFill>
                  <a:schemeClr val="bg2"/>
                </a:solidFill>
              </a:rPr>
              <a:t>Our Analysis</a:t>
            </a:r>
          </a:p>
        </p:txBody>
      </p:sp>
      <p:sp>
        <p:nvSpPr>
          <p:cNvPr id="28" name="Freeform 6">
            <a:extLst>
              <a:ext uri="{FF2B5EF4-FFF2-40B4-BE49-F238E27FC236}">
                <a16:creationId xmlns:a16="http://schemas.microsoft.com/office/drawing/2014/main" id="{2BCE8A39-72D0-46ED-AB46-91B68881D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30" name="Freeform: Shape 29">
            <a:extLst>
              <a:ext uri="{FF2B5EF4-FFF2-40B4-BE49-F238E27FC236}">
                <a16:creationId xmlns:a16="http://schemas.microsoft.com/office/drawing/2014/main" id="{970E03B3-76EE-4C15-B250-1173359CD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147112" y="4501036"/>
            <a:ext cx="1683805" cy="1723705"/>
          </a:xfrm>
          <a:custGeom>
            <a:avLst/>
            <a:gdLst>
              <a:gd name="connsiteX0" fmla="*/ 1399384 w 1683805"/>
              <a:gd name="connsiteY0" fmla="*/ 0 h 1723705"/>
              <a:gd name="connsiteX1" fmla="*/ 1683805 w 1683805"/>
              <a:gd name="connsiteY1" fmla="*/ 0 h 1723705"/>
              <a:gd name="connsiteX2" fmla="*/ 1683805 w 1683805"/>
              <a:gd name="connsiteY2" fmla="*/ 1723705 h 1723705"/>
              <a:gd name="connsiteX3" fmla="*/ 0 w 1683805"/>
              <a:gd name="connsiteY3" fmla="*/ 1723705 h 1723705"/>
              <a:gd name="connsiteX4" fmla="*/ 0 w 1683805"/>
              <a:gd name="connsiteY4" fmla="*/ 1402480 h 1723705"/>
              <a:gd name="connsiteX5" fmla="*/ 1399384 w 1683805"/>
              <a:gd name="connsiteY5" fmla="*/ 1403247 h 1723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3805" h="1723705">
                <a:moveTo>
                  <a:pt x="1399384" y="0"/>
                </a:moveTo>
                <a:lnTo>
                  <a:pt x="1683805" y="0"/>
                </a:lnTo>
                <a:lnTo>
                  <a:pt x="1683805" y="1723705"/>
                </a:lnTo>
                <a:lnTo>
                  <a:pt x="0" y="1723705"/>
                </a:lnTo>
                <a:lnTo>
                  <a:pt x="0" y="1402480"/>
                </a:lnTo>
                <a:lnTo>
                  <a:pt x="1399384" y="1403247"/>
                </a:lnTo>
                <a:close/>
              </a:path>
            </a:pathLst>
          </a:custGeom>
          <a:solidFill>
            <a:schemeClr val="tx2">
              <a:lumMod val="75000"/>
            </a:schemeClr>
          </a:solidFill>
          <a:ln w="0">
            <a:noFill/>
            <a:prstDash val="solid"/>
            <a:round/>
            <a:headEnd/>
            <a:tailEnd/>
          </a:ln>
        </p:spPr>
      </p:sp>
    </p:spTree>
    <p:extLst>
      <p:ext uri="{BB962C8B-B14F-4D97-AF65-F5344CB8AC3E}">
        <p14:creationId xmlns:p14="http://schemas.microsoft.com/office/powerpoint/2010/main" val="367626499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C3C6D-0DA6-2940-80F2-484F0885825A}"/>
              </a:ext>
            </a:extLst>
          </p:cNvPr>
          <p:cNvSpPr>
            <a:spLocks noGrp="1"/>
          </p:cNvSpPr>
          <p:nvPr>
            <p:ph type="title"/>
          </p:nvPr>
        </p:nvSpPr>
        <p:spPr/>
        <p:txBody>
          <a:bodyPr/>
          <a:lstStyle/>
          <a:p>
            <a:r>
              <a:rPr lang="en-US" dirty="0"/>
              <a:t>Analysis: COVID Cases across the US</a:t>
            </a:r>
          </a:p>
        </p:txBody>
      </p:sp>
      <p:sp>
        <p:nvSpPr>
          <p:cNvPr id="3" name="Content Placeholder 2">
            <a:extLst>
              <a:ext uri="{FF2B5EF4-FFF2-40B4-BE49-F238E27FC236}">
                <a16:creationId xmlns:a16="http://schemas.microsoft.com/office/drawing/2014/main" id="{0A959A0A-9C60-BC4F-AABA-17AB0D3F349D}"/>
              </a:ext>
            </a:extLst>
          </p:cNvPr>
          <p:cNvSpPr>
            <a:spLocks noGrp="1"/>
          </p:cNvSpPr>
          <p:nvPr>
            <p:ph idx="1"/>
          </p:nvPr>
        </p:nvSpPr>
        <p:spPr/>
        <p:txBody>
          <a:bodyPr/>
          <a:lstStyle/>
          <a:p>
            <a:r>
              <a:rPr lang="en-US" dirty="0"/>
              <a:t>&lt;&lt;insert image of US COVID heatmap&gt;&gt;</a:t>
            </a:r>
          </a:p>
        </p:txBody>
      </p:sp>
    </p:spTree>
    <p:extLst>
      <p:ext uri="{BB962C8B-B14F-4D97-AF65-F5344CB8AC3E}">
        <p14:creationId xmlns:p14="http://schemas.microsoft.com/office/powerpoint/2010/main" val="227214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832A7-2C5F-AF43-AA13-E7389F6B0D9F}"/>
              </a:ext>
            </a:extLst>
          </p:cNvPr>
          <p:cNvSpPr>
            <a:spLocks noGrp="1"/>
          </p:cNvSpPr>
          <p:nvPr>
            <p:ph type="title"/>
          </p:nvPr>
        </p:nvSpPr>
        <p:spPr/>
        <p:txBody>
          <a:bodyPr/>
          <a:lstStyle/>
          <a:p>
            <a:r>
              <a:rPr lang="en-US" dirty="0"/>
              <a:t>Analysis: COVID Positive v Recovered</a:t>
            </a:r>
          </a:p>
        </p:txBody>
      </p:sp>
      <p:sp>
        <p:nvSpPr>
          <p:cNvPr id="3" name="Content Placeholder 2">
            <a:extLst>
              <a:ext uri="{FF2B5EF4-FFF2-40B4-BE49-F238E27FC236}">
                <a16:creationId xmlns:a16="http://schemas.microsoft.com/office/drawing/2014/main" id="{3CDEBB2A-016D-AD41-8C80-167FA28A9665}"/>
              </a:ext>
            </a:extLst>
          </p:cNvPr>
          <p:cNvSpPr>
            <a:spLocks noGrp="1"/>
          </p:cNvSpPr>
          <p:nvPr>
            <p:ph idx="1"/>
          </p:nvPr>
        </p:nvSpPr>
        <p:spPr/>
        <p:txBody>
          <a:bodyPr/>
          <a:lstStyle/>
          <a:p>
            <a:r>
              <a:rPr lang="en-US" dirty="0"/>
              <a:t>Stacked bar chart of recoveries and positive cases per state</a:t>
            </a:r>
          </a:p>
        </p:txBody>
      </p:sp>
    </p:spTree>
    <p:extLst>
      <p:ext uri="{BB962C8B-B14F-4D97-AF65-F5344CB8AC3E}">
        <p14:creationId xmlns:p14="http://schemas.microsoft.com/office/powerpoint/2010/main" val="138368930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{5669086B-D516-D340-B6BA-4D270D555DCB}tf10001072</Template>
  <TotalTime>110</TotalTime>
  <Words>677</Words>
  <Application>Microsoft Macintosh PowerPoint</Application>
  <PresentationFormat>Widescreen</PresentationFormat>
  <Paragraphs>113</Paragraphs>
  <Slides>18</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Franklin Gothic Book</vt:lpstr>
      <vt:lpstr>Crop</vt:lpstr>
      <vt:lpstr>COVID in the US </vt:lpstr>
      <vt:lpstr>Our Motivation</vt:lpstr>
      <vt:lpstr>Hypothesis  &amp; Questions</vt:lpstr>
      <vt:lpstr>Data Sources, Tools &amp; Limitations</vt:lpstr>
      <vt:lpstr>Process</vt:lpstr>
      <vt:lpstr>Process</vt:lpstr>
      <vt:lpstr>Our Analysis</vt:lpstr>
      <vt:lpstr>Analysis: COVID Cases across the US</vt:lpstr>
      <vt:lpstr>Analysis: COVID Positive v Recovered</vt:lpstr>
      <vt:lpstr>Analysis: COVID Cases per State</vt:lpstr>
      <vt:lpstr>Analysis: COVID v. Population Density</vt:lpstr>
      <vt:lpstr>Analysis: COVID v. Median Income</vt:lpstr>
      <vt:lpstr>Analysis: COVID v. Median Age</vt:lpstr>
      <vt:lpstr>Conclusions</vt:lpstr>
      <vt:lpstr>PowerPoint Presentation</vt:lpstr>
      <vt:lpstr>Conclusions</vt:lpstr>
      <vt:lpstr>Post Mortem</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in the US </dc:title>
  <dc:creator>Lily Carbonara</dc:creator>
  <cp:lastModifiedBy>Lily Carbonara</cp:lastModifiedBy>
  <cp:revision>11</cp:revision>
  <dcterms:created xsi:type="dcterms:W3CDTF">2020-12-23T01:50:59Z</dcterms:created>
  <dcterms:modified xsi:type="dcterms:W3CDTF">2021-01-05T01:04:21Z</dcterms:modified>
</cp:coreProperties>
</file>