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notesMasterIdLst>
    <p:notesMasterId r:id="rId19"/>
  </p:notesMasterIdLst>
  <p:sldIdLst>
    <p:sldId id="256" r:id="rId2"/>
    <p:sldId id="258" r:id="rId3"/>
    <p:sldId id="257" r:id="rId4"/>
    <p:sldId id="273" r:id="rId5"/>
    <p:sldId id="260" r:id="rId6"/>
    <p:sldId id="272" r:id="rId7"/>
    <p:sldId id="266" r:id="rId8"/>
    <p:sldId id="261" r:id="rId9"/>
    <p:sldId id="267" r:id="rId10"/>
    <p:sldId id="262" r:id="rId11"/>
    <p:sldId id="263" r:id="rId12"/>
    <p:sldId id="264" r:id="rId13"/>
    <p:sldId id="269" r:id="rId14"/>
    <p:sldId id="268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782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6306-CDD8-504F-9A9C-0468E9B9EF1B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4B07B-C2F8-144C-8463-C36F543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35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7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3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12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27642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5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82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57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76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7897D0-E333-374F-9259-0118B2095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COVID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D5E9-6572-4E42-8073-976A200C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Analysis by </a:t>
            </a:r>
            <a:r>
              <a:rPr lang="en-US" sz="2000" b="1" dirty="0"/>
              <a:t>Data </a:t>
            </a:r>
            <a:r>
              <a:rPr lang="en-US" sz="2000" b="1" dirty="0" err="1"/>
              <a:t>Dinos</a:t>
            </a:r>
            <a:endParaRPr lang="en-US" sz="2000" b="1" dirty="0"/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Kieran McAleer, Dan </a:t>
            </a:r>
            <a:r>
              <a:rPr lang="en-US" sz="2000" dirty="0" err="1"/>
              <a:t>Jahnsen</a:t>
            </a:r>
            <a:r>
              <a:rPr lang="en-US" sz="2000" dirty="0"/>
              <a:t>, </a:t>
            </a:r>
            <a:r>
              <a:rPr lang="en-US" sz="2000" dirty="0" err="1"/>
              <a:t>Aksheta</a:t>
            </a:r>
            <a:r>
              <a:rPr lang="en-US" sz="2000" dirty="0"/>
              <a:t> Jain, Lily Carbonara, Kyle  </a:t>
            </a:r>
            <a:r>
              <a:rPr lang="en-US" sz="2000" dirty="0" err="1"/>
              <a:t>Terramoccia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595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Population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Population Density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Income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</p:txBody>
      </p:sp>
    </p:spTree>
    <p:extLst>
      <p:ext uri="{BB962C8B-B14F-4D97-AF65-F5344CB8AC3E}">
        <p14:creationId xmlns:p14="http://schemas.microsoft.com/office/powerpoint/2010/main" val="316698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Age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10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461BC-79A6-E74D-AE09-BF55B444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Conclusions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717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58C4C4-D50C-7040-874F-AEFDE59A3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97204"/>
              </p:ext>
            </p:extLst>
          </p:nvPr>
        </p:nvGraphicFramePr>
        <p:xfrm>
          <a:off x="3363864" y="1698253"/>
          <a:ext cx="8127999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51112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31234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35705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Results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0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0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 Density vs Positive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0.273316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26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Household Income vs Positive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41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Age vs Positive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0.250596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08346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3E278CC2-19E6-6F41-B666-EE7D86BE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3A361-8EAB-B44D-8979-FE88F0B9518C}"/>
              </a:ext>
            </a:extLst>
          </p:cNvPr>
          <p:cNvSpPr txBox="1"/>
          <p:nvPr/>
        </p:nvSpPr>
        <p:spPr>
          <a:xfrm>
            <a:off x="3552497" y="4782207"/>
            <a:ext cx="75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would this be the case…</a:t>
            </a:r>
          </a:p>
        </p:txBody>
      </p:sp>
    </p:spTree>
    <p:extLst>
      <p:ext uri="{BB962C8B-B14F-4D97-AF65-F5344CB8AC3E}">
        <p14:creationId xmlns:p14="http://schemas.microsoft.com/office/powerpoint/2010/main" val="39731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A9FF3-B062-C74D-A958-6AC506C5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1223-9EA4-5F4F-8C68-56F190EA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823545"/>
            <a:ext cx="7705164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conclusions can be drawn from the test results?</a:t>
            </a:r>
          </a:p>
          <a:p>
            <a:pPr lvl="1"/>
            <a:r>
              <a:rPr lang="en-US" dirty="0"/>
              <a:t>Very small correlations</a:t>
            </a:r>
          </a:p>
          <a:p>
            <a:pPr lvl="1"/>
            <a:r>
              <a:rPr lang="en-US" dirty="0"/>
              <a:t>Statewide metrics may not capture the whole story</a:t>
            </a:r>
          </a:p>
          <a:p>
            <a:pPr lvl="1"/>
            <a:r>
              <a:rPr lang="en-US" dirty="0"/>
              <a:t>The more local, the better</a:t>
            </a:r>
          </a:p>
          <a:p>
            <a:pPr lvl="1"/>
            <a:r>
              <a:rPr lang="en-US" dirty="0"/>
              <a:t>Many other factors come into play</a:t>
            </a:r>
          </a:p>
          <a:p>
            <a:pPr lvl="2"/>
            <a:r>
              <a:rPr lang="en-US" dirty="0"/>
              <a:t>State restrictions and regulations</a:t>
            </a:r>
          </a:p>
          <a:p>
            <a:pPr lvl="1"/>
            <a:endParaRPr lang="en-US" dirty="0"/>
          </a:p>
          <a:p>
            <a:r>
              <a:rPr lang="en-US" dirty="0"/>
              <a:t>How could our study have been improved?</a:t>
            </a:r>
          </a:p>
          <a:p>
            <a:pPr lvl="1"/>
            <a:r>
              <a:rPr lang="en-US" dirty="0"/>
              <a:t>Focusing on a smaller area, state or even city</a:t>
            </a:r>
          </a:p>
          <a:p>
            <a:pPr lvl="1"/>
            <a:r>
              <a:rPr lang="en-US" dirty="0"/>
              <a:t>Seeing how the data evolves over time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5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ADBB7-DC11-5C4A-8855-6DB754CC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9000"/>
              </a:lnSpc>
            </a:pPr>
            <a:r>
              <a:rPr lang="en-US" sz="5400" cap="all" dirty="0">
                <a:solidFill>
                  <a:schemeClr val="bg2"/>
                </a:solidFill>
              </a:rPr>
              <a:t>Post Mortem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A8354-7562-1C46-B19C-62293925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6720" y="791570"/>
            <a:ext cx="5138980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Additional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Within each state, how are COVID cases distributed?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How do national/state COVID cases fall across other demographic data points (e.g. race/ethnicity)?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When grouped by socioeconomic indicators, how do COVID infections compare to the % of the actual population nationally? Per State?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Challenges</a:t>
            </a:r>
            <a:r>
              <a:rPr lang="en-US" sz="1800" b="1" dirty="0"/>
              <a:t>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volume of data available is massive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Format of available data either too granular or too macro to answer above remaining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84B893-64A1-42E3-8E58-032FBEAA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40" r="2848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AE745-D3E9-7742-B53B-D0FFEA8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00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9066DB-227A-974F-A6FB-4A3E1628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5747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C03D5C-48C3-6244-AE8C-BBEDD632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Our Motivation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E4A84-36DA-5443-BB0B-C5D20DF4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COVID has dominated the headlines of 2020 </a:t>
            </a:r>
          </a:p>
          <a:p>
            <a:pPr lvl="1"/>
            <a:r>
              <a:rPr lang="en-US" sz="1800"/>
              <a:t>and candidly our lives for the last 9 months</a:t>
            </a:r>
          </a:p>
          <a:p>
            <a:r>
              <a:rPr lang="en-US" sz="1800"/>
              <a:t>Terrible as the pandemic has been, it has also yielded a treasure trove of data</a:t>
            </a:r>
          </a:p>
          <a:p>
            <a:r>
              <a:rPr lang="en-US" sz="1800"/>
              <a:t>Each state has managed the pandemic differently, and is comprised of different constituents</a:t>
            </a:r>
          </a:p>
          <a:p>
            <a:r>
              <a:rPr lang="en-US" sz="1800"/>
              <a:t>Are there any themes to the ongoing infections? Trends between states? 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965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791C8-DC4F-BA4D-A0C4-CF2018D1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Hypothesis	 &amp; Questions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64AA-5A6D-694B-A8FB-1C1A5237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COVID has unequally impacted different parts of the US. We seek to determine how COVID infections have been distributed across the country and identify any trends in this distribution.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Our specific questions…</a:t>
            </a:r>
          </a:p>
          <a:p>
            <a:r>
              <a:rPr lang="en-US" sz="1700" dirty="0"/>
              <a:t>What is the distribution of COVID across the US by state? </a:t>
            </a:r>
          </a:p>
          <a:p>
            <a:r>
              <a:rPr lang="en-US" sz="1700" dirty="0"/>
              <a:t>What correlation is there between number of COVID Cases and…</a:t>
            </a:r>
          </a:p>
          <a:p>
            <a:pPr lvl="1"/>
            <a:r>
              <a:rPr lang="en-US" sz="1700" dirty="0"/>
              <a:t>State Median Income? </a:t>
            </a:r>
          </a:p>
          <a:p>
            <a:pPr lvl="1"/>
            <a:r>
              <a:rPr lang="en-US" sz="1700" dirty="0"/>
              <a:t>Population Density? </a:t>
            </a:r>
          </a:p>
          <a:p>
            <a:pPr lvl="1"/>
            <a:r>
              <a:rPr lang="en-US" sz="1700" dirty="0"/>
              <a:t>State median age? 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8540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5B1F-0342-CC47-8EEA-244D3796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410" y="206592"/>
            <a:ext cx="7705164" cy="706582"/>
          </a:xfrm>
        </p:spPr>
        <p:txBody>
          <a:bodyPr>
            <a:normAutofit/>
          </a:bodyPr>
          <a:lstStyle/>
          <a:p>
            <a:r>
              <a:rPr lang="en-US" dirty="0"/>
              <a:t>Data Sources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DF23-03D6-7D4C-B3D5-90EC7668D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715" y="4209396"/>
            <a:ext cx="8510979" cy="2565477"/>
          </a:xfrm>
        </p:spPr>
        <p:txBody>
          <a:bodyPr>
            <a:normAutofit/>
          </a:bodyPr>
          <a:lstStyle/>
          <a:p>
            <a:r>
              <a:rPr lang="en-US" dirty="0"/>
              <a:t>Limitations &amp; Considerations: </a:t>
            </a:r>
          </a:p>
          <a:p>
            <a:pPr lvl="1"/>
            <a:r>
              <a:rPr lang="en-US" dirty="0"/>
              <a:t>Analysis only includes data as of 12/18/2020  </a:t>
            </a:r>
          </a:p>
          <a:p>
            <a:pPr lvl="1"/>
            <a:r>
              <a:rPr lang="en-US" dirty="0"/>
              <a:t>Any corrections/additions to the data after 12/18/2020 are not included </a:t>
            </a:r>
          </a:p>
          <a:p>
            <a:pPr lvl="1"/>
            <a:r>
              <a:rPr lang="en-US" dirty="0"/>
              <a:t>Positive/negative stats consider unique individuals only, while total test results includes multiple tests per individual</a:t>
            </a:r>
          </a:p>
          <a:p>
            <a:pPr lvl="1"/>
            <a:r>
              <a:rPr lang="en-US" dirty="0"/>
              <a:t>Census data is based on the 2019 Community Survey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PYTHON FOR ABSOLUTE BEGINNERS - Python Lovers | Python programming, Python  logo, Programming tutorial">
            <a:extLst>
              <a:ext uri="{FF2B5EF4-FFF2-40B4-BE49-F238E27FC236}">
                <a16:creationId xmlns:a16="http://schemas.microsoft.com/office/drawing/2014/main" id="{47108480-0B41-E642-ABFA-98D338B3C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" t="6815" r="4253" b="7913"/>
          <a:stretch/>
        </p:blipFill>
        <p:spPr bwMode="auto">
          <a:xfrm>
            <a:off x="7948134" y="1147568"/>
            <a:ext cx="2600438" cy="10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OVID Tracking Project - COVID-19 Communication Network">
            <a:extLst>
              <a:ext uri="{FF2B5EF4-FFF2-40B4-BE49-F238E27FC236}">
                <a16:creationId xmlns:a16="http://schemas.microsoft.com/office/drawing/2014/main" id="{24967FD1-3A9E-E140-B080-E47FF431A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571" y="2288324"/>
            <a:ext cx="2767079" cy="12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D7ADC01-8A11-8F4D-84EB-3415384C1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38" y="1099455"/>
            <a:ext cx="2803737" cy="113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Maps Logo | evolution history and meaning, PNG">
            <a:extLst>
              <a:ext uri="{FF2B5EF4-FFF2-40B4-BE49-F238E27FC236}">
                <a16:creationId xmlns:a16="http://schemas.microsoft.com/office/drawing/2014/main" id="{1B01D788-E9B5-0F44-9E29-BDCFA9C55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2" y="2247145"/>
            <a:ext cx="2454876" cy="138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ensus.gov">
            <a:extLst>
              <a:ext uri="{FF2B5EF4-FFF2-40B4-BE49-F238E27FC236}">
                <a16:creationId xmlns:a16="http://schemas.microsoft.com/office/drawing/2014/main" id="{152300A3-8CA4-B443-B2EB-92D5A77C4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9719" r="1916" b="7676"/>
          <a:stretch/>
        </p:blipFill>
        <p:spPr bwMode="auto">
          <a:xfrm>
            <a:off x="3489444" y="2324177"/>
            <a:ext cx="2752507" cy="122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Collected the data from our sources </a:t>
            </a:r>
          </a:p>
          <a:p>
            <a:pPr lvl="1"/>
            <a:r>
              <a:rPr lang="en-US" sz="1800" dirty="0"/>
              <a:t>COVID data was stored as a CSV</a:t>
            </a:r>
          </a:p>
          <a:p>
            <a:pPr lvl="1"/>
            <a:r>
              <a:rPr lang="en-US" sz="1800" dirty="0"/>
              <a:t>Census data was pulled from the API </a:t>
            </a:r>
          </a:p>
          <a:p>
            <a:pPr lvl="1"/>
            <a:r>
              <a:rPr lang="en-US" sz="1800" dirty="0"/>
              <a:t>State Capital locations was pulled from </a:t>
            </a:r>
            <a:r>
              <a:rPr lang="en-US" sz="1800" dirty="0" err="1"/>
              <a:t>Gmaps</a:t>
            </a:r>
            <a:endParaRPr lang="en-US" sz="1800" dirty="0"/>
          </a:p>
          <a:p>
            <a:pPr lvl="1"/>
            <a:r>
              <a:rPr lang="en-US" sz="1800" dirty="0"/>
              <a:t>When running code, you will need your API key for US Census and </a:t>
            </a:r>
            <a:r>
              <a:rPr lang="en-US" sz="1800" dirty="0" err="1"/>
              <a:t>gmaps</a:t>
            </a:r>
            <a:r>
              <a:rPr lang="en-US" sz="1800" dirty="0"/>
              <a:t> </a:t>
            </a:r>
          </a:p>
          <a:p>
            <a:r>
              <a:rPr lang="en-US" sz="1800" dirty="0"/>
              <a:t>Created a single, clean data frame comprised only of… </a:t>
            </a:r>
          </a:p>
          <a:p>
            <a:pPr lvl="1"/>
            <a:r>
              <a:rPr lang="en-US" sz="1800" dirty="0"/>
              <a:t>Most recent COVID data for each state</a:t>
            </a:r>
          </a:p>
          <a:p>
            <a:pPr lvl="1"/>
            <a:r>
              <a:rPr lang="en-US" sz="1800" dirty="0"/>
              <a:t>Median Income and age per state </a:t>
            </a:r>
          </a:p>
          <a:p>
            <a:pPr lvl="1"/>
            <a:r>
              <a:rPr lang="en-US" sz="1800" dirty="0"/>
              <a:t>State size, population and population density </a:t>
            </a:r>
          </a:p>
        </p:txBody>
      </p:sp>
    </p:spTree>
    <p:extLst>
      <p:ext uri="{BB962C8B-B14F-4D97-AF65-F5344CB8AC3E}">
        <p14:creationId xmlns:p14="http://schemas.microsoft.com/office/powerpoint/2010/main" val="419192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Mapped COVID cases across the US </a:t>
            </a:r>
          </a:p>
          <a:p>
            <a:r>
              <a:rPr lang="en-US" sz="1800" dirty="0"/>
              <a:t>Generated a Pie Chart of US COVID cases </a:t>
            </a:r>
          </a:p>
          <a:p>
            <a:r>
              <a:rPr lang="en-US" sz="1800" dirty="0"/>
              <a:t>Scatter plotted COVID data against key metrics </a:t>
            </a:r>
          </a:p>
          <a:p>
            <a:pPr lvl="1"/>
            <a:r>
              <a:rPr lang="en-US" sz="1800" dirty="0"/>
              <a:t>Median Income Per State</a:t>
            </a:r>
          </a:p>
          <a:p>
            <a:pPr lvl="1"/>
            <a:r>
              <a:rPr lang="en-US" sz="1800" dirty="0"/>
              <a:t>Population Density per State</a:t>
            </a:r>
          </a:p>
          <a:p>
            <a:pPr lvl="1"/>
            <a:r>
              <a:rPr lang="en-US" sz="1800" dirty="0"/>
              <a:t>Median Age per State </a:t>
            </a:r>
          </a:p>
          <a:p>
            <a:r>
              <a:rPr lang="en-US" sz="1800" dirty="0"/>
              <a:t>Conducted a linear regression for each key metric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899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CAB50-09AE-1740-BE26-8695EFC5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Our Analysis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626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3C6D-0DA6-2940-80F2-484F0885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across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9A0A-9C60-BC4F-AABA-17AB0D3F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&lt;&lt;insert image of US COVID heatmap&gt;&gt;</a:t>
            </a:r>
          </a:p>
        </p:txBody>
      </p:sp>
    </p:spTree>
    <p:extLst>
      <p:ext uri="{BB962C8B-B14F-4D97-AF65-F5344CB8AC3E}">
        <p14:creationId xmlns:p14="http://schemas.microsoft.com/office/powerpoint/2010/main" val="2272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3FD-D9AE-D340-B7C4-F59B719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per State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3F1D-CC11-9042-99E7-08F4E275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Pie chart of Cases per State&gt;&gt; </a:t>
            </a:r>
          </a:p>
          <a:p>
            <a:r>
              <a:rPr lang="en-US" dirty="0"/>
              <a:t>X state has had most cases; Y state has had least cases </a:t>
            </a:r>
          </a:p>
        </p:txBody>
      </p:sp>
    </p:spTree>
    <p:extLst>
      <p:ext uri="{BB962C8B-B14F-4D97-AF65-F5344CB8AC3E}">
        <p14:creationId xmlns:p14="http://schemas.microsoft.com/office/powerpoint/2010/main" val="3771548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676</Words>
  <Application>Microsoft Macintosh PowerPoint</Application>
  <PresentationFormat>Widescreen</PresentationFormat>
  <Paragraphs>123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COVID in the US </vt:lpstr>
      <vt:lpstr>Our Motivation</vt:lpstr>
      <vt:lpstr>Hypothesis  &amp; Questions</vt:lpstr>
      <vt:lpstr>Data Sources &amp; Limitations</vt:lpstr>
      <vt:lpstr>Process</vt:lpstr>
      <vt:lpstr>Process</vt:lpstr>
      <vt:lpstr>Our Analysis</vt:lpstr>
      <vt:lpstr>Analysis: COVID Cases across the US</vt:lpstr>
      <vt:lpstr>Analysis: COVID Cases per State</vt:lpstr>
      <vt:lpstr>Analysis: COVID v. Population Density</vt:lpstr>
      <vt:lpstr>Analysis: COVID v. Median Income</vt:lpstr>
      <vt:lpstr>Analysis: COVID v. Median Age</vt:lpstr>
      <vt:lpstr>Conclusions</vt:lpstr>
      <vt:lpstr>Conclusions</vt:lpstr>
      <vt:lpstr>Conclusions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in the US </dc:title>
  <dc:creator>Lily Carbonara</dc:creator>
  <cp:lastModifiedBy>Lily Carbonara</cp:lastModifiedBy>
  <cp:revision>13</cp:revision>
  <dcterms:created xsi:type="dcterms:W3CDTF">2020-12-23T01:50:59Z</dcterms:created>
  <dcterms:modified xsi:type="dcterms:W3CDTF">2021-01-05T23:18:37Z</dcterms:modified>
</cp:coreProperties>
</file>