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>
        <p:scale>
          <a:sx n="99" d="100"/>
          <a:sy n="99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16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82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53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14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50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783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6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2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35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50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53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4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82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78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36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93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9A2C-078B-480B-8843-F90F3CF63958}" type="datetimeFigureOut">
              <a:rPr lang="pt-BR" smtClean="0"/>
              <a:t>26/06/2019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00387C-4D8B-4F50-A0E6-BEAF82A4CF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3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958" y="191884"/>
            <a:ext cx="1361992" cy="185662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86740" y="5881395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Junho/2019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53542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Pós graduação em Engenharia de Software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31144" y="2383957"/>
            <a:ext cx="4524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Big Data Science</a:t>
            </a:r>
            <a:endParaRPr lang="pt-BR" sz="4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881519" y="4000900"/>
            <a:ext cx="4418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Participantes: Diego Dias dos Santos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Gabriel Leitão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Lincon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Cardiano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Kioto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Yokoyama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1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65494" y="650475"/>
            <a:ext cx="867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Desenvolvimento do programa – Código Fonte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16000" y="1676399"/>
            <a:ext cx="6197599" cy="4320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F77F2534-2B41-40F0-8C91-4536868A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311667"/>
            <a:ext cx="5808133" cy="3261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sc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top_urls</a:t>
            </a:r>
            <a:r>
              <a:rPr lang="pt-BR" dirty="0">
                <a:solidFill>
                  <a:schemeClr val="bg1"/>
                </a:solidFill>
              </a:rPr>
              <a:t> = input \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.</a:t>
            </a:r>
            <a:r>
              <a:rPr lang="pt-BR" dirty="0" err="1">
                <a:solidFill>
                  <a:schemeClr val="bg1"/>
                </a:solidFill>
              </a:rPr>
              <a:t>map</a:t>
            </a:r>
            <a:r>
              <a:rPr lang="pt-BR" dirty="0">
                <a:solidFill>
                  <a:schemeClr val="bg1"/>
                </a:solidFill>
              </a:rPr>
              <a:t>(lambda </a:t>
            </a:r>
            <a:r>
              <a:rPr lang="pt-BR" dirty="0" err="1">
                <a:solidFill>
                  <a:schemeClr val="bg1"/>
                </a:solidFill>
              </a:rPr>
              <a:t>line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 err="1">
                <a:solidFill>
                  <a:schemeClr val="bg1"/>
                </a:solidFill>
              </a:rPr>
              <a:t>re.match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log_regex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line</a:t>
            </a:r>
            <a:r>
              <a:rPr lang="pt-BR" dirty="0">
                <a:solidFill>
                  <a:schemeClr val="bg1"/>
                </a:solidFill>
              </a:rPr>
              <a:t>)) \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.</a:t>
            </a:r>
            <a:r>
              <a:rPr lang="pt-BR" dirty="0" err="1">
                <a:solidFill>
                  <a:schemeClr val="bg1"/>
                </a:solidFill>
              </a:rPr>
              <a:t>filter</a:t>
            </a:r>
            <a:r>
              <a:rPr lang="pt-BR" dirty="0">
                <a:solidFill>
                  <a:schemeClr val="bg1"/>
                </a:solidFill>
              </a:rPr>
              <a:t>(lambda match: match != </a:t>
            </a:r>
            <a:r>
              <a:rPr lang="pt-BR" dirty="0" err="1">
                <a:solidFill>
                  <a:schemeClr val="bg1"/>
                </a:solidFill>
              </a:rPr>
              <a:t>None</a:t>
            </a:r>
            <a:r>
              <a:rPr lang="pt-BR" dirty="0">
                <a:solidFill>
                  <a:schemeClr val="bg1"/>
                </a:solidFill>
              </a:rPr>
              <a:t>) \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.</a:t>
            </a:r>
            <a:r>
              <a:rPr lang="pt-BR" dirty="0" err="1">
                <a:solidFill>
                  <a:schemeClr val="bg1"/>
                </a:solidFill>
              </a:rPr>
              <a:t>map</a:t>
            </a:r>
            <a:r>
              <a:rPr lang="pt-BR" dirty="0">
                <a:solidFill>
                  <a:schemeClr val="bg1"/>
                </a:solidFill>
              </a:rPr>
              <a:t>(lambda match: </a:t>
            </a:r>
            <a:r>
              <a:rPr lang="pt-BR" dirty="0" err="1">
                <a:solidFill>
                  <a:schemeClr val="bg1"/>
                </a:solidFill>
              </a:rPr>
              <a:t>match.groups</a:t>
            </a:r>
            <a:r>
              <a:rPr lang="pt-BR" dirty="0">
                <a:solidFill>
                  <a:schemeClr val="bg1"/>
                </a:solidFill>
              </a:rPr>
              <a:t>()[4]) \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.</a:t>
            </a:r>
            <a:r>
              <a:rPr lang="pt-BR" dirty="0" err="1">
                <a:solidFill>
                  <a:schemeClr val="bg1"/>
                </a:solidFill>
              </a:rPr>
              <a:t>map</a:t>
            </a:r>
            <a:r>
              <a:rPr lang="pt-BR" dirty="0">
                <a:solidFill>
                  <a:schemeClr val="bg1"/>
                </a:solidFill>
              </a:rPr>
              <a:t>(lambda </a:t>
            </a:r>
            <a:r>
              <a:rPr lang="pt-BR" dirty="0" err="1">
                <a:solidFill>
                  <a:schemeClr val="bg1"/>
                </a:solidFill>
              </a:rPr>
              <a:t>request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 err="1">
                <a:solidFill>
                  <a:schemeClr val="bg1"/>
                </a:solidFill>
              </a:rPr>
              <a:t>request.split</a:t>
            </a:r>
            <a:r>
              <a:rPr lang="pt-BR" dirty="0">
                <a:solidFill>
                  <a:schemeClr val="bg1"/>
                </a:solidFill>
              </a:rPr>
              <a:t>()[0]) \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.</a:t>
            </a:r>
            <a:r>
              <a:rPr lang="pt-BR" dirty="0" err="1">
                <a:solidFill>
                  <a:schemeClr val="bg1"/>
                </a:solidFill>
              </a:rPr>
              <a:t>countByValue</a:t>
            </a:r>
            <a:r>
              <a:rPr lang="pt-BR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pt-BR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65494" y="650475"/>
            <a:ext cx="867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Desenvolvimento do programa – Código Fonte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16000" y="1676399"/>
            <a:ext cx="6197599" cy="4320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F77F2534-2B41-40F0-8C91-4536868A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676400"/>
            <a:ext cx="5808133" cy="4320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x=0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for </a:t>
            </a:r>
            <a:r>
              <a:rPr lang="pt-BR" dirty="0" err="1">
                <a:solidFill>
                  <a:schemeClr val="bg1"/>
                </a:solidFill>
              </a:rPr>
              <a:t>url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count</a:t>
            </a:r>
            <a:r>
              <a:rPr lang="pt-BR" dirty="0">
                <a:solidFill>
                  <a:schemeClr val="bg1"/>
                </a:solidFill>
              </a:rPr>
              <a:t>  in </a:t>
            </a:r>
            <a:r>
              <a:rPr lang="pt-BR" dirty="0" err="1">
                <a:solidFill>
                  <a:schemeClr val="bg1"/>
                </a:solidFill>
              </a:rPr>
              <a:t>sorted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top_urls.items</a:t>
            </a:r>
            <a:r>
              <a:rPr lang="pt-BR" dirty="0">
                <a:solidFill>
                  <a:schemeClr val="bg1"/>
                </a:solidFill>
              </a:rPr>
              <a:t>(), </a:t>
            </a:r>
            <a:r>
              <a:rPr lang="pt-BR" dirty="0" err="1">
                <a:solidFill>
                  <a:schemeClr val="bg1"/>
                </a:solidFill>
              </a:rPr>
              <a:t>key</a:t>
            </a:r>
            <a:r>
              <a:rPr lang="pt-BR" dirty="0">
                <a:solidFill>
                  <a:schemeClr val="bg1"/>
                </a:solidFill>
              </a:rPr>
              <a:t>=</a:t>
            </a:r>
            <a:r>
              <a:rPr lang="pt-BR" dirty="0" err="1">
                <a:solidFill>
                  <a:schemeClr val="bg1"/>
                </a:solidFill>
              </a:rPr>
              <a:t>itemgetter</a:t>
            </a:r>
            <a:r>
              <a:rPr lang="pt-BR" dirty="0">
                <a:solidFill>
                  <a:schemeClr val="bg1"/>
                </a:solidFill>
              </a:rPr>
              <a:t>(1), reverse=</a:t>
            </a:r>
            <a:r>
              <a:rPr lang="pt-BR" dirty="0" err="1">
                <a:solidFill>
                  <a:schemeClr val="bg1"/>
                </a:solidFill>
              </a:rPr>
              <a:t>True</a:t>
            </a:r>
            <a:r>
              <a:rPr lang="pt-BR" dirty="0">
                <a:solidFill>
                  <a:schemeClr val="bg1"/>
                </a:solidFill>
              </a:rPr>
              <a:t>)[:10]: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labels</a:t>
            </a:r>
            <a:r>
              <a:rPr lang="pt-BR" dirty="0">
                <a:solidFill>
                  <a:schemeClr val="bg1"/>
                </a:solidFill>
              </a:rPr>
              <a:t>[x] = </a:t>
            </a:r>
            <a:r>
              <a:rPr lang="pt-BR" dirty="0" err="1">
                <a:solidFill>
                  <a:schemeClr val="bg1"/>
                </a:solidFill>
              </a:rPr>
              <a:t>format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url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labels</a:t>
            </a:r>
            <a:r>
              <a:rPr lang="pt-BR" dirty="0">
                <a:solidFill>
                  <a:schemeClr val="bg1"/>
                </a:solidFill>
              </a:rPr>
              <a:t>[x] = </a:t>
            </a:r>
            <a:r>
              <a:rPr lang="pt-BR" dirty="0" err="1">
                <a:solidFill>
                  <a:schemeClr val="bg1"/>
                </a:solidFill>
              </a:rPr>
              <a:t>labels</a:t>
            </a:r>
            <a:r>
              <a:rPr lang="pt-BR" dirty="0">
                <a:solidFill>
                  <a:schemeClr val="bg1"/>
                </a:solidFill>
              </a:rPr>
              <a:t>[x].</a:t>
            </a:r>
            <a:r>
              <a:rPr lang="pt-BR" dirty="0" err="1">
                <a:solidFill>
                  <a:schemeClr val="bg1"/>
                </a:solidFill>
              </a:rPr>
              <a:t>split</a:t>
            </a:r>
            <a:r>
              <a:rPr lang="pt-BR" dirty="0">
                <a:solidFill>
                  <a:schemeClr val="bg1"/>
                </a:solidFill>
              </a:rPr>
              <a:t>('/')[1]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sizes</a:t>
            </a:r>
            <a:r>
              <a:rPr lang="pt-BR" dirty="0">
                <a:solidFill>
                  <a:schemeClr val="bg1"/>
                </a:solidFill>
              </a:rPr>
              <a:t>[x] = </a:t>
            </a:r>
            <a:r>
              <a:rPr lang="pt-BR" dirty="0" err="1">
                <a:solidFill>
                  <a:schemeClr val="bg1"/>
                </a:solidFill>
              </a:rPr>
              <a:t>format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count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labels</a:t>
            </a:r>
            <a:r>
              <a:rPr lang="pt-BR" dirty="0">
                <a:solidFill>
                  <a:schemeClr val="bg1"/>
                </a:solidFill>
              </a:rPr>
              <a:t>[x] = </a:t>
            </a:r>
            <a:r>
              <a:rPr lang="pt-BR" dirty="0" err="1">
                <a:solidFill>
                  <a:schemeClr val="bg1"/>
                </a:solidFill>
              </a:rPr>
              <a:t>labels</a:t>
            </a:r>
            <a:r>
              <a:rPr lang="pt-BR" dirty="0">
                <a:solidFill>
                  <a:schemeClr val="bg1"/>
                </a:solidFill>
              </a:rPr>
              <a:t>[x][0:30]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if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labels</a:t>
            </a:r>
            <a:r>
              <a:rPr lang="pt-BR" dirty="0">
                <a:solidFill>
                  <a:schemeClr val="bg1"/>
                </a:solidFill>
              </a:rPr>
              <a:t>[x] != 'favicon.ico':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  </a:t>
            </a:r>
            <a:r>
              <a:rPr lang="pt-BR" dirty="0" err="1">
                <a:solidFill>
                  <a:schemeClr val="bg1"/>
                </a:solidFill>
              </a:rPr>
              <a:t>if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labels</a:t>
            </a:r>
            <a:r>
              <a:rPr lang="pt-BR" dirty="0">
                <a:solidFill>
                  <a:schemeClr val="bg1"/>
                </a:solidFill>
              </a:rPr>
              <a:t>[x] !=  '':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print</a:t>
            </a:r>
            <a:r>
              <a:rPr lang="pt-BR" dirty="0">
                <a:solidFill>
                  <a:schemeClr val="bg1"/>
                </a:solidFill>
              </a:rPr>
              <a:t>('{0: &gt;2} =&gt; {1: &gt;2}'.</a:t>
            </a:r>
            <a:r>
              <a:rPr lang="pt-BR" dirty="0" err="1">
                <a:solidFill>
                  <a:schemeClr val="bg1"/>
                </a:solidFill>
              </a:rPr>
              <a:t>format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url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count</a:t>
            </a:r>
            <a:r>
              <a:rPr lang="pt-BR" dirty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    x+=1</a:t>
            </a:r>
          </a:p>
        </p:txBody>
      </p:sp>
    </p:spTree>
    <p:extLst>
      <p:ext uri="{BB962C8B-B14F-4D97-AF65-F5344CB8AC3E}">
        <p14:creationId xmlns:p14="http://schemas.microsoft.com/office/powerpoint/2010/main" val="20718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65494" y="650475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Sumário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20856" y="1700463"/>
            <a:ext cx="876393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 apresentação estará estruturada da seguinte forma:</a:t>
            </a: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Introdução;</a:t>
            </a: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Objetivo;</a:t>
            </a: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Explicação sobre o desenvolvimento do programa;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0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65494" y="650475"/>
            <a:ext cx="26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405209" y="1990795"/>
            <a:ext cx="95172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visto em aula, Big Data é o termo usado para definir as informações que não podem ser processadas através dos meios e ferramentas convencionais;</a:t>
            </a:r>
          </a:p>
          <a:p>
            <a:pPr algn="just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Dessa forma, Big Data refere-se a um número muito grande de dados, não sendo possível processá-los em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tempo hábil em um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único servidor e colocá-los em um banco de dados baseado em linhas e colunas;</a:t>
            </a:r>
          </a:p>
        </p:txBody>
      </p:sp>
    </p:spTree>
    <p:extLst>
      <p:ext uri="{BB962C8B-B14F-4D97-AF65-F5344CB8AC3E}">
        <p14:creationId xmlns:p14="http://schemas.microsoft.com/office/powerpoint/2010/main" val="317153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65494" y="650475"/>
            <a:ext cx="26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79239" y="1784917"/>
            <a:ext cx="9043428" cy="36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Algumas aplicações do conceito Big Data são: análise de transações financeiras (segurança nacional), análise de eventos registrados em logs (segurança computacional);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Dessa forma, Big Data é usado em atividades relacionadas a processos de tomada de decisão, detecção de padrões de comportamento, determinação de perfis psicológicos e similares.</a:t>
            </a:r>
          </a:p>
        </p:txBody>
      </p:sp>
    </p:spTree>
    <p:extLst>
      <p:ext uri="{BB962C8B-B14F-4D97-AF65-F5344CB8AC3E}">
        <p14:creationId xmlns:p14="http://schemas.microsoft.com/office/powerpoint/2010/main" val="29396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65494" y="650475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Objetivo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12263" y="1581929"/>
            <a:ext cx="99426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proposta do trabalho é indicar uma solução empresarial para a realização da análise de um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servidor web de uma empresa focada em aplicações web;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Este servidor contém diversos logs e informações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sendo inviável a tratativa por pessoas que não são da área de tecnologia;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 solução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proposta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deve-se quantificar o número de acessos para cada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aplicação.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06231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8899" y="633735"/>
            <a:ext cx="8911687" cy="1280890"/>
          </a:xfrm>
        </p:spPr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08462" y="1315452"/>
            <a:ext cx="8915400" cy="3777622"/>
          </a:xfrm>
        </p:spPr>
        <p:txBody>
          <a:bodyPr>
            <a:noAutofit/>
          </a:bodyPr>
          <a:lstStyle/>
          <a:p>
            <a:r>
              <a:rPr lang="pt-BR" sz="2400" dirty="0" smtClean="0"/>
              <a:t>Dentre </a:t>
            </a:r>
            <a:r>
              <a:rPr lang="pt-BR" sz="2400" dirty="0"/>
              <a:t>as três características de problemas de processamento de </a:t>
            </a:r>
            <a:r>
              <a:rPr lang="pt-BR" sz="2400" dirty="0" smtClean="0"/>
              <a:t>Big Data, a “Variedade” é a qual trabalhamos nesse projeto, não deixando de lado o “Volume” e a “Velocidade”.</a:t>
            </a:r>
          </a:p>
          <a:p>
            <a:r>
              <a:rPr lang="pt-BR" sz="2400" dirty="0" smtClean="0"/>
              <a:t>Em relação a Variedade, temos a quantidade expressiva que um ambiente focado em páginas </a:t>
            </a:r>
            <a:r>
              <a:rPr lang="pt-BR" sz="2400" dirty="0" smtClean="0"/>
              <a:t>web.</a:t>
            </a:r>
            <a:endParaRPr lang="pt-BR" sz="2400" dirty="0" smtClean="0"/>
          </a:p>
          <a:p>
            <a:r>
              <a:rPr lang="pt-BR" sz="2400" dirty="0" smtClean="0"/>
              <a:t>Do Volume, dependendo da época e do tipo da empresa, o log de acesso pode passar facilmente de GB/dia.</a:t>
            </a:r>
          </a:p>
          <a:p>
            <a:r>
              <a:rPr lang="pt-BR" sz="2400" dirty="0" smtClean="0"/>
              <a:t>A Velocidade tratamos com a possibilidade de trabalhar com outros nós (</a:t>
            </a:r>
            <a:r>
              <a:rPr lang="pt-BR" sz="2400" dirty="0" err="1" smtClean="0"/>
              <a:t>workers</a:t>
            </a:r>
            <a:r>
              <a:rPr lang="pt-BR" sz="2400" dirty="0" smtClean="0"/>
              <a:t>) fazendo uma tratativa paralela.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4560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9274" y="624110"/>
            <a:ext cx="8911687" cy="1280890"/>
          </a:xfrm>
        </p:spPr>
        <p:txBody>
          <a:bodyPr/>
          <a:lstStyle/>
          <a:p>
            <a:r>
              <a:rPr lang="pt-BR" dirty="0" smtClean="0"/>
              <a:t>Utilização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9961" y="1565709"/>
            <a:ext cx="8915400" cy="3777622"/>
          </a:xfrm>
        </p:spPr>
        <p:txBody>
          <a:bodyPr>
            <a:noAutofit/>
          </a:bodyPr>
          <a:lstStyle/>
          <a:p>
            <a:r>
              <a:rPr lang="pt-BR" sz="2400" dirty="0"/>
              <a:t>No dia a dia, podemos ter a necessidade de saber quais recursos são mais utilizados em uma empresa</a:t>
            </a:r>
            <a:r>
              <a:rPr lang="pt-BR" sz="2400" dirty="0" smtClean="0"/>
              <a:t>.</a:t>
            </a:r>
            <a:endParaRPr lang="pt-BR" sz="2400" dirty="0"/>
          </a:p>
          <a:p>
            <a:r>
              <a:rPr lang="pt-BR" sz="2400" dirty="0"/>
              <a:t>Por exemplo, podemos realizar a leitura dos logs e verificarmos qual é a página mais utilizada no momento. Com isso, caso seja necessário, teremos a possibilidade de retirar recursos das páginas menos utilizadas e passarmos para as mais utilizadas.</a:t>
            </a:r>
          </a:p>
          <a:p>
            <a:r>
              <a:rPr lang="pt-BR" sz="2400" dirty="0"/>
              <a:t>Além disso, uma leitura de certos dias, semanas, meses e até mesmo anos podem ser realizadas com essa ferramenta, ajudando a área de negócios entender em quais épocas quais são as páginas mais acessadas.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133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65494" y="650475"/>
            <a:ext cx="867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Desenvolvimento do programa – Código Fonte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16000" y="1676399"/>
            <a:ext cx="6197599" cy="4320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F77F2534-2B41-40F0-8C91-4536868A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676400"/>
            <a:ext cx="5808133" cy="43201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#!/</a:t>
            </a:r>
            <a:r>
              <a:rPr lang="pt-BR" dirty="0" err="1">
                <a:solidFill>
                  <a:schemeClr val="bg1"/>
                </a:solidFill>
              </a:rPr>
              <a:t>usr</a:t>
            </a:r>
            <a:r>
              <a:rPr lang="pt-BR" dirty="0">
                <a:solidFill>
                  <a:schemeClr val="bg1"/>
                </a:solidFill>
              </a:rPr>
              <a:t>/bin/python3.6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# -*- </a:t>
            </a:r>
            <a:r>
              <a:rPr lang="pt-BR" dirty="0" err="1">
                <a:solidFill>
                  <a:schemeClr val="bg1"/>
                </a:solidFill>
              </a:rPr>
              <a:t>coding</a:t>
            </a:r>
            <a:r>
              <a:rPr lang="pt-BR" dirty="0">
                <a:solidFill>
                  <a:schemeClr val="bg1"/>
                </a:solidFill>
              </a:rPr>
              <a:t>: UTF-8 -*-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import</a:t>
            </a:r>
            <a:r>
              <a:rPr lang="pt-BR" dirty="0">
                <a:solidFill>
                  <a:schemeClr val="bg1"/>
                </a:solidFill>
              </a:rPr>
              <a:t> os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os.environ</a:t>
            </a:r>
            <a:r>
              <a:rPr lang="pt-BR" dirty="0">
                <a:solidFill>
                  <a:schemeClr val="bg1"/>
                </a:solidFill>
              </a:rPr>
              <a:t>["SPARK_HOME"] = "/</a:t>
            </a:r>
            <a:r>
              <a:rPr lang="pt-BR" dirty="0" err="1">
                <a:solidFill>
                  <a:schemeClr val="bg1"/>
                </a:solidFill>
              </a:rPr>
              <a:t>opt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spark</a:t>
            </a:r>
            <a:r>
              <a:rPr lang="pt-BR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os.environ</a:t>
            </a:r>
            <a:r>
              <a:rPr lang="pt-BR" dirty="0">
                <a:solidFill>
                  <a:schemeClr val="bg1"/>
                </a:solidFill>
              </a:rPr>
              <a:t>["PYSPARK_PYTHON"]="/</a:t>
            </a:r>
            <a:r>
              <a:rPr lang="pt-BR" dirty="0" err="1">
                <a:solidFill>
                  <a:schemeClr val="bg1"/>
                </a:solidFill>
              </a:rPr>
              <a:t>usr</a:t>
            </a:r>
            <a:r>
              <a:rPr lang="pt-BR" dirty="0">
                <a:solidFill>
                  <a:schemeClr val="bg1"/>
                </a:solidFill>
              </a:rPr>
              <a:t>/bin/python3.6"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bg1"/>
                </a:solidFill>
              </a:rPr>
              <a:t>import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sys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sys.stdout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sys.stderr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bg1"/>
                </a:solidFill>
              </a:rPr>
              <a:t>from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pyspark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import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SparkContext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operator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import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itemgetter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import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re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import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matplotlib.pyplot</a:t>
            </a:r>
            <a:r>
              <a:rPr lang="pt-BR" dirty="0">
                <a:solidFill>
                  <a:schemeClr val="bg1"/>
                </a:solidFill>
              </a:rPr>
              <a:t> as </a:t>
            </a:r>
            <a:r>
              <a:rPr lang="pt-BR" dirty="0" err="1" smtClean="0">
                <a:solidFill>
                  <a:schemeClr val="bg1"/>
                </a:solidFill>
              </a:rPr>
              <a:t>plt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6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65494" y="650475"/>
            <a:ext cx="867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Desenvolvimento do programa – Código Fonte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16000" y="1676399"/>
            <a:ext cx="6197599" cy="4320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F77F2534-2B41-40F0-8C91-4536868A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676400"/>
            <a:ext cx="5808133" cy="43201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sc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SparkContext</a:t>
            </a:r>
            <a:r>
              <a:rPr lang="pt-BR" dirty="0">
                <a:solidFill>
                  <a:schemeClr val="bg1"/>
                </a:solidFill>
              </a:rPr>
              <a:t>('local[*]', 'Top </a:t>
            </a:r>
            <a:r>
              <a:rPr lang="pt-BR" dirty="0" err="1">
                <a:solidFill>
                  <a:schemeClr val="bg1"/>
                </a:solidFill>
              </a:rPr>
              <a:t>Urls</a:t>
            </a:r>
            <a:r>
              <a:rPr lang="pt-BR" dirty="0">
                <a:solidFill>
                  <a:schemeClr val="bg1"/>
                </a:solidFill>
              </a:rPr>
              <a:t>')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input = </a:t>
            </a:r>
            <a:r>
              <a:rPr lang="pt-BR" dirty="0" err="1">
                <a:solidFill>
                  <a:schemeClr val="bg1"/>
                </a:solidFill>
              </a:rPr>
              <a:t>sc.textFile</a:t>
            </a:r>
            <a:r>
              <a:rPr lang="pt-BR" dirty="0">
                <a:solidFill>
                  <a:schemeClr val="bg1"/>
                </a:solidFill>
              </a:rPr>
              <a:t>('/</a:t>
            </a:r>
            <a:r>
              <a:rPr lang="pt-BR" dirty="0" err="1">
                <a:solidFill>
                  <a:schemeClr val="bg1"/>
                </a:solidFill>
              </a:rPr>
              <a:t>opt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mbaBigData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novo_novo</a:t>
            </a:r>
            <a:r>
              <a:rPr lang="pt-BR" dirty="0">
                <a:solidFill>
                  <a:schemeClr val="bg1"/>
                </a:solidFill>
              </a:rPr>
              <a:t>')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print</a:t>
            </a:r>
            <a:r>
              <a:rPr lang="pt-BR" dirty="0">
                <a:solidFill>
                  <a:schemeClr val="bg1"/>
                </a:solidFill>
              </a:rPr>
              <a:t>("</a:t>
            </a:r>
            <a:r>
              <a:rPr lang="pt-BR" dirty="0" err="1">
                <a:solidFill>
                  <a:schemeClr val="bg1"/>
                </a:solidFill>
              </a:rPr>
              <a:t>Lines</a:t>
            </a:r>
            <a:r>
              <a:rPr lang="pt-BR" dirty="0">
                <a:solidFill>
                  <a:schemeClr val="bg1"/>
                </a:solidFill>
              </a:rPr>
              <a:t> : %s" % </a:t>
            </a:r>
            <a:r>
              <a:rPr lang="pt-BR" dirty="0" err="1">
                <a:solidFill>
                  <a:schemeClr val="bg1"/>
                </a:solidFill>
              </a:rPr>
              <a:t>input.count</a:t>
            </a:r>
            <a:r>
              <a:rPr lang="pt-BR" dirty="0">
                <a:solidFill>
                  <a:schemeClr val="bg1"/>
                </a:solidFill>
              </a:rPr>
              <a:t>())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labels</a:t>
            </a:r>
            <a:r>
              <a:rPr lang="pt-BR" dirty="0">
                <a:solidFill>
                  <a:schemeClr val="bg1"/>
                </a:solidFill>
              </a:rPr>
              <a:t> = [1, 2, 3, 4, 5, 6, 7, 8, 9, 10]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sizes</a:t>
            </a:r>
            <a:r>
              <a:rPr lang="pt-BR" dirty="0">
                <a:solidFill>
                  <a:schemeClr val="bg1"/>
                </a:solidFill>
              </a:rPr>
              <a:t> = [1, 2, 3, 4, 5, 6, 7, 8, 9, 10]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log_regex</a:t>
            </a:r>
            <a:r>
              <a:rPr lang="pt-BR" dirty="0">
                <a:solidFill>
                  <a:schemeClr val="bg1"/>
                </a:solidFill>
              </a:rPr>
              <a:t> = '(?P&lt;</a:t>
            </a:r>
            <a:r>
              <a:rPr lang="pt-BR" dirty="0" err="1">
                <a:solidFill>
                  <a:schemeClr val="bg1"/>
                </a:solidFill>
              </a:rPr>
              <a:t>ip</a:t>
            </a:r>
            <a:r>
              <a:rPr lang="pt-BR" dirty="0">
                <a:solidFill>
                  <a:schemeClr val="bg1"/>
                </a:solidFill>
              </a:rPr>
              <a:t>&gt;[(\d\.)]+) - - \[(?P&lt;date&gt;.*?) -(.*?)\] "(?P&lt;</a:t>
            </a:r>
            <a:r>
              <a:rPr lang="pt-BR" dirty="0" err="1">
                <a:solidFill>
                  <a:schemeClr val="bg1"/>
                </a:solidFill>
              </a:rPr>
              <a:t>method</a:t>
            </a:r>
            <a:r>
              <a:rPr lang="pt-BR" dirty="0">
                <a:solidFill>
                  <a:schemeClr val="bg1"/>
                </a:solidFill>
              </a:rPr>
              <a:t>&gt;\w+) (?P&lt;</a:t>
            </a:r>
            <a:r>
              <a:rPr lang="pt-BR" dirty="0" err="1">
                <a:solidFill>
                  <a:schemeClr val="bg1"/>
                </a:solidFill>
              </a:rPr>
              <a:t>request_path</a:t>
            </a:r>
            <a:r>
              <a:rPr lang="pt-BR" dirty="0">
                <a:solidFill>
                  <a:schemeClr val="bg1"/>
                </a:solidFill>
              </a:rPr>
              <a:t>&gt;.*?) HTTP/(?P&lt;</a:t>
            </a:r>
            <a:r>
              <a:rPr lang="pt-BR" dirty="0" err="1">
                <a:solidFill>
                  <a:schemeClr val="bg1"/>
                </a:solidFill>
              </a:rPr>
              <a:t>http_version</a:t>
            </a:r>
            <a:r>
              <a:rPr lang="pt-BR" dirty="0">
                <a:solidFill>
                  <a:schemeClr val="bg1"/>
                </a:solidFill>
              </a:rPr>
              <a:t>&gt;.*?)" (?P&lt;</a:t>
            </a:r>
            <a:r>
              <a:rPr lang="pt-BR" dirty="0" err="1">
                <a:solidFill>
                  <a:schemeClr val="bg1"/>
                </a:solidFill>
              </a:rPr>
              <a:t>status_code</a:t>
            </a:r>
            <a:r>
              <a:rPr lang="pt-BR" dirty="0">
                <a:solidFill>
                  <a:schemeClr val="bg1"/>
                </a:solidFill>
              </a:rPr>
              <a:t>&gt;\d+) (?P&lt;</a:t>
            </a:r>
            <a:r>
              <a:rPr lang="pt-BR" dirty="0" err="1">
                <a:solidFill>
                  <a:schemeClr val="bg1"/>
                </a:solidFill>
              </a:rPr>
              <a:t>response_size</a:t>
            </a:r>
            <a:r>
              <a:rPr lang="pt-BR" dirty="0">
                <a:solidFill>
                  <a:schemeClr val="bg1"/>
                </a:solidFill>
              </a:rPr>
              <a:t>&gt;\d+) "(?P&lt;</a:t>
            </a:r>
            <a:r>
              <a:rPr lang="pt-BR" dirty="0" err="1">
                <a:solidFill>
                  <a:schemeClr val="bg1"/>
                </a:solidFill>
              </a:rPr>
              <a:t>referrer</a:t>
            </a:r>
            <a:r>
              <a:rPr lang="pt-BR" dirty="0">
                <a:solidFill>
                  <a:schemeClr val="bg1"/>
                </a:solidFill>
              </a:rPr>
              <a:t>&gt;.*?)" "(?P&lt;</a:t>
            </a:r>
            <a:r>
              <a:rPr lang="pt-BR" dirty="0" err="1">
                <a:solidFill>
                  <a:schemeClr val="bg1"/>
                </a:solidFill>
              </a:rPr>
              <a:t>user_agent</a:t>
            </a:r>
            <a:r>
              <a:rPr lang="pt-BR" dirty="0" smtClean="0">
                <a:solidFill>
                  <a:schemeClr val="bg1"/>
                </a:solidFill>
              </a:rPr>
              <a:t>&gt;.*?)"'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</TotalTime>
  <Words>728</Words>
  <Application>Microsoft Office PowerPoint</Application>
  <PresentationFormat>Personalizar</PresentationFormat>
  <Paragraphs>82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Características</vt:lpstr>
      <vt:lpstr>Utilização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Ribeiro Santoro Silva</dc:creator>
  <cp:lastModifiedBy>Gabriel Couto Leitão</cp:lastModifiedBy>
  <cp:revision>16</cp:revision>
  <dcterms:created xsi:type="dcterms:W3CDTF">2019-06-24T14:59:13Z</dcterms:created>
  <dcterms:modified xsi:type="dcterms:W3CDTF">2019-06-26T21:27:24Z</dcterms:modified>
</cp:coreProperties>
</file>