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89" r:id="rId8"/>
    <p:sldId id="258" r:id="rId9"/>
    <p:sldId id="278" r:id="rId10"/>
    <p:sldId id="264" r:id="rId11"/>
    <p:sldId id="294" r:id="rId12"/>
    <p:sldId id="266" r:id="rId13"/>
    <p:sldId id="296" r:id="rId14"/>
    <p:sldId id="297" r:id="rId15"/>
    <p:sldId id="298" r:id="rId16"/>
    <p:sldId id="299" r:id="rId17"/>
    <p:sldId id="275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1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/>
  </p:normalViewPr>
  <p:slideViewPr>
    <p:cSldViewPr snapToGrid="0">
      <p:cViewPr varScale="1">
        <p:scale>
          <a:sx n="38" d="100"/>
          <a:sy n="38" d="100"/>
        </p:scale>
        <p:origin x="54" y="1134"/>
      </p:cViewPr>
      <p:guideLst>
        <p:guide orient="horz" pos="3360"/>
        <p:guide pos="1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8"/>
    </p:cViewPr>
  </p:notesTextViewPr>
  <p:notesViewPr>
    <p:cSldViewPr snapToGrid="0">
      <p:cViewPr>
        <p:scale>
          <a:sx n="1" d="2"/>
          <a:sy n="1" d="2"/>
        </p:scale>
        <p:origin x="1248" y="82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Calbration</a:t>
            </a:r>
            <a:r>
              <a:rPr lang="en-AU" dirty="0"/>
              <a:t> </a:t>
            </a:r>
            <a:r>
              <a:rPr lang="en-AU" dirty="0" err="1"/>
              <a:t>Criticla</a:t>
            </a:r>
            <a:r>
              <a:rPr lang="en-AU" baseline="0" dirty="0"/>
              <a:t> / Action Needd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AU" dirty="0"/>
              <a:t> Non Comp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1080 total</a:t>
            </a:r>
            <a:r>
              <a:rPr lang="en-AU" dirty="0"/>
              <a:t>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1098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Leak tests</a:t>
            </a:r>
            <a:r>
              <a:rPr lang="en-US" dirty="0"/>
              <a:t> </a:t>
            </a:r>
            <a:r>
              <a:rPr lang="en-AU" dirty="0" err="1"/>
              <a:t>Criticla</a:t>
            </a:r>
            <a:r>
              <a:rPr lang="en-AU" baseline="0" dirty="0"/>
              <a:t> / Action Needd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AU" dirty="0"/>
              <a:t>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en-US" dirty="0"/>
              <a:t> </a:t>
            </a:r>
            <a:r>
              <a:rPr lang="en-AU" dirty="0"/>
              <a:t>Non Comp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216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</a:t>
            </a:r>
            <a:r>
              <a:rPr lang="en-AU" dirty="0"/>
              <a:t> 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</a:t>
            </a:r>
            <a:r>
              <a:rPr lang="en-AU" dirty="0"/>
              <a:t> </a:t>
            </a:r>
            <a:r>
              <a:rPr lang="en-AU" dirty="0" err="1"/>
              <a:t>Criticla</a:t>
            </a:r>
            <a:r>
              <a:rPr lang="en-AU" baseline="0" dirty="0"/>
              <a:t> / Action </a:t>
            </a:r>
            <a:r>
              <a:rPr lang="en-AU" baseline="0" dirty="0" err="1"/>
              <a:t>Needd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223 Non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</a:t>
            </a:r>
            <a:r>
              <a:rPr lang="en-AU" dirty="0"/>
              <a:t>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154 total</a:t>
            </a:r>
            <a:r>
              <a:rPr lang="en-AU" dirty="0"/>
              <a:t>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377</a:t>
            </a:r>
            <a:r>
              <a:rPr lang="en-AU" dirty="0"/>
              <a:t>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8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Calbration</a:t>
            </a:r>
            <a:r>
              <a:rPr lang="en-AU" dirty="0"/>
              <a:t> </a:t>
            </a:r>
            <a:r>
              <a:rPr lang="en-AU" dirty="0" err="1"/>
              <a:t>Criticla</a:t>
            </a:r>
            <a:r>
              <a:rPr lang="en-AU" baseline="0" dirty="0"/>
              <a:t> / Action Needd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AU" dirty="0"/>
              <a:t> Non Comp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1080 total</a:t>
            </a:r>
            <a:r>
              <a:rPr lang="en-AU" dirty="0"/>
              <a:t>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1098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Leak tests</a:t>
            </a:r>
            <a:r>
              <a:rPr lang="en-US" dirty="0"/>
              <a:t> </a:t>
            </a:r>
            <a:r>
              <a:rPr lang="en-AU" dirty="0" err="1"/>
              <a:t>Criticla</a:t>
            </a:r>
            <a:r>
              <a:rPr lang="en-AU" baseline="0" dirty="0"/>
              <a:t> / Action Needd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AU" dirty="0"/>
              <a:t>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en-US" dirty="0"/>
              <a:t> </a:t>
            </a:r>
            <a:r>
              <a:rPr lang="en-AU" dirty="0"/>
              <a:t>Non Comp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216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</a:t>
            </a:r>
            <a:r>
              <a:rPr lang="en-AU" dirty="0"/>
              <a:t> 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</a:t>
            </a:r>
            <a:r>
              <a:rPr lang="en-AU" dirty="0"/>
              <a:t> </a:t>
            </a:r>
            <a:r>
              <a:rPr lang="en-AU" dirty="0" err="1"/>
              <a:t>Criticla</a:t>
            </a:r>
            <a:r>
              <a:rPr lang="en-AU" baseline="0" dirty="0"/>
              <a:t> / Action </a:t>
            </a:r>
            <a:r>
              <a:rPr lang="en-AU" baseline="0" dirty="0" err="1"/>
              <a:t>Needd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223 Non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</a:t>
            </a:r>
            <a:r>
              <a:rPr lang="en-AU" dirty="0"/>
              <a:t>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154 total</a:t>
            </a:r>
            <a:r>
              <a:rPr lang="en-AU" dirty="0"/>
              <a:t>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377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2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67CC9-C72F-4106-087C-440D33FC20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7056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Project – 03</a:t>
            </a:r>
            <a:br>
              <a:rPr lang="en-US" dirty="0"/>
            </a:br>
            <a:r>
              <a:rPr lang="en-US" sz="2000" dirty="0"/>
              <a:t>Inventory Matching Compliance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Luis E. Cardenas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DB854-C2A1-3E77-B5D2-7BB0B36C8158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525" y="136525"/>
            <a:ext cx="8421688" cy="13255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F96E7-F3DB-18B4-933D-3FF8B1EBF59C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78C1DC0-BA79-5F91-84A2-4FBEFBD8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494" y="1033804"/>
            <a:ext cx="3963896" cy="823912"/>
          </a:xfrm>
        </p:spPr>
        <p:txBody>
          <a:bodyPr/>
          <a:lstStyle/>
          <a:p>
            <a:r>
              <a:rPr lang="en-ZA" dirty="0"/>
              <a:t>Asset status by division –drill down on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112FC-37A9-4E9E-417D-5DEC751B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05" y="2032493"/>
            <a:ext cx="5785873" cy="32426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91276D4-89FE-CA8B-42FE-D633C6EFE053}"/>
              </a:ext>
            </a:extLst>
          </p:cNvPr>
          <p:cNvSpPr/>
          <p:nvPr/>
        </p:nvSpPr>
        <p:spPr>
          <a:xfrm>
            <a:off x="5806384" y="3384580"/>
            <a:ext cx="239058" cy="20602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453283-7771-C2CC-0BBA-ABA87206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295" y="73393"/>
            <a:ext cx="2820359" cy="27447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DABAA-34A5-E4DD-D273-213111BA1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364" y="2965889"/>
            <a:ext cx="3356296" cy="324269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F2DA94A-C201-2282-AF50-2865017982A8}"/>
              </a:ext>
            </a:extLst>
          </p:cNvPr>
          <p:cNvSpPr/>
          <p:nvPr/>
        </p:nvSpPr>
        <p:spPr>
          <a:xfrm>
            <a:off x="11151031" y="4172919"/>
            <a:ext cx="202769" cy="9337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0EFBAF-EB7A-6D6B-EC18-92EDFC1FA848}"/>
              </a:ext>
            </a:extLst>
          </p:cNvPr>
          <p:cNvSpPr/>
          <p:nvPr/>
        </p:nvSpPr>
        <p:spPr>
          <a:xfrm>
            <a:off x="8371492" y="104959"/>
            <a:ext cx="3769963" cy="268160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ED710F-AEE7-8892-7088-40BDA21B929D}"/>
              </a:ext>
            </a:extLst>
          </p:cNvPr>
          <p:cNvCxnSpPr>
            <a:cxnSpLocks/>
          </p:cNvCxnSpPr>
          <p:nvPr/>
        </p:nvCxnSpPr>
        <p:spPr>
          <a:xfrm flipV="1">
            <a:off x="5925913" y="725438"/>
            <a:ext cx="2758720" cy="26761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F59638-4DF1-7A43-8C97-7DE5D98F078C}"/>
              </a:ext>
            </a:extLst>
          </p:cNvPr>
          <p:cNvCxnSpPr>
            <a:cxnSpLocks/>
            <a:stCxn id="8" idx="4"/>
            <a:endCxn id="18" idx="4"/>
          </p:cNvCxnSpPr>
          <p:nvPr/>
        </p:nvCxnSpPr>
        <p:spPr>
          <a:xfrm flipV="1">
            <a:off x="5925913" y="2786560"/>
            <a:ext cx="4330561" cy="2658295"/>
          </a:xfrm>
          <a:prstGeom prst="line">
            <a:avLst/>
          </a:prstGeom>
          <a:ln w="444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A4E6364-B993-287E-717C-C3A81F31CC28}"/>
              </a:ext>
            </a:extLst>
          </p:cNvPr>
          <p:cNvSpPr txBox="1">
            <a:spLocks/>
          </p:cNvSpPr>
          <p:nvPr/>
        </p:nvSpPr>
        <p:spPr>
          <a:xfrm>
            <a:off x="1232023" y="5426914"/>
            <a:ext cx="4313568" cy="114357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dirty="0"/>
              <a:t>Measured variables per Location / Segment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Compliance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Action Needed (Compliant)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Critical (Compliant)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Non-Compliance</a:t>
            </a:r>
            <a:endParaRPr lang="en-US" sz="1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33AF2D7-4121-BAFB-82F6-8E1F693A5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902" y="5488646"/>
            <a:ext cx="1085260" cy="8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4469"/>
            <a:ext cx="8421688" cy="13255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F96E7-F3DB-18B4-933D-3FF8B1EBF59C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1F1CA5-BC89-A245-557A-4D8876019E46}"/>
              </a:ext>
            </a:extLst>
          </p:cNvPr>
          <p:cNvSpPr txBox="1">
            <a:spLocks/>
          </p:cNvSpPr>
          <p:nvPr/>
        </p:nvSpPr>
        <p:spPr>
          <a:xfrm>
            <a:off x="1235809" y="1358677"/>
            <a:ext cx="396389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Visualization by country – asset status on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9F4AB-FE34-8124-C5CF-96A76795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6" y="2236662"/>
            <a:ext cx="4766145" cy="4140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0E758-4ED2-88FC-9252-99F4C6935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20" y="1324425"/>
            <a:ext cx="3545531" cy="3084555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0CD8AF9-C41D-08D2-E5ED-8859F66DB2AF}"/>
              </a:ext>
            </a:extLst>
          </p:cNvPr>
          <p:cNvSpPr txBox="1">
            <a:spLocks/>
          </p:cNvSpPr>
          <p:nvPr/>
        </p:nvSpPr>
        <p:spPr>
          <a:xfrm>
            <a:off x="6147861" y="4837148"/>
            <a:ext cx="4313568" cy="114357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dirty="0"/>
              <a:t>Summary per Geography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Compliance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Action Needed (Compliant)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Critical (Compliant)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Non-Compliance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548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4469"/>
            <a:ext cx="8421688" cy="1325563"/>
          </a:xfrm>
        </p:spPr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F96E7-F3DB-18B4-933D-3FF8B1EBF59C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0CD8AF9-C41D-08D2-E5ED-8859F66DB2AF}"/>
              </a:ext>
            </a:extLst>
          </p:cNvPr>
          <p:cNvSpPr txBox="1">
            <a:spLocks/>
          </p:cNvSpPr>
          <p:nvPr/>
        </p:nvSpPr>
        <p:spPr>
          <a:xfrm>
            <a:off x="754509" y="4203916"/>
            <a:ext cx="8818521" cy="11435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High compliance on Photo Inventories with more than 80% compliance in the whole Asia region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Leak test compliance is around 70% for the region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Calibration equipment compliance is low, around 15% for the region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0DEB0-44B5-10A8-92C0-7335A493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71" y="1331689"/>
            <a:ext cx="3445940" cy="24707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BF6658-677F-D6B3-E515-47DD90D1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11" y="1299277"/>
            <a:ext cx="3325321" cy="2593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9DA6A7-0544-1EF9-3A48-AB83735C6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932" y="1417907"/>
            <a:ext cx="3373004" cy="24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2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6490B08-34A4-B16C-8041-223D2998E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06"/>
          <a:stretch/>
        </p:blipFill>
        <p:spPr>
          <a:xfrm>
            <a:off x="0" y="914400"/>
            <a:ext cx="7600270" cy="2236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24469"/>
            <a:ext cx="8421688" cy="1325563"/>
          </a:xfrm>
        </p:spPr>
        <p:txBody>
          <a:bodyPr/>
          <a:lstStyle/>
          <a:p>
            <a:r>
              <a:rPr lang="en-US" dirty="0"/>
              <a:t>Results analysis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F96E7-F3DB-18B4-933D-3FF8B1EBF59C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0CD8AF9-C41D-08D2-E5ED-8859F66DB2AF}"/>
              </a:ext>
            </a:extLst>
          </p:cNvPr>
          <p:cNvSpPr txBox="1">
            <a:spLocks/>
          </p:cNvSpPr>
          <p:nvPr/>
        </p:nvSpPr>
        <p:spPr>
          <a:xfrm>
            <a:off x="373732" y="5212774"/>
            <a:ext cx="8818521" cy="11435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Segments with less equipment tend to have higher compliance scores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In Australia Photo inventory compliance is high - above 90%, Leak Test Compliance </a:t>
            </a:r>
          </a:p>
          <a:p>
            <a:pPr marL="457200" lvl="1" indent="0">
              <a:buNone/>
            </a:pPr>
            <a:r>
              <a:rPr lang="en-ZA" sz="1600" dirty="0"/>
              <a:t>    around 70%, and calibration equipment compliance is around 15% following the</a:t>
            </a:r>
          </a:p>
          <a:p>
            <a:pPr marL="457200" lvl="1" indent="0">
              <a:buNone/>
            </a:pPr>
            <a:r>
              <a:rPr lang="en-ZA" sz="1600" dirty="0"/>
              <a:t>    trends of the region</a:t>
            </a:r>
          </a:p>
          <a:p>
            <a:pPr marL="457200" lvl="1" indent="0">
              <a:buNone/>
            </a:pPr>
            <a:endParaRPr lang="en-ZA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ZA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F9250-84DE-B6BB-68EE-B9B71AED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55" y="3143237"/>
            <a:ext cx="2876931" cy="2018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780DEB-A462-E5A0-B6D6-E0C98FD7F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360" y="3162976"/>
            <a:ext cx="2750627" cy="1924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DF4456-BA4E-9EAC-0217-B555E5393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964" y="292505"/>
            <a:ext cx="3326179" cy="24180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922415-14F5-8F34-68B2-2F7A26617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3371" y="3196732"/>
            <a:ext cx="3226946" cy="27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8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126" y="501650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824467"/>
            <a:ext cx="5111750" cy="4531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clear, concise and unified </a:t>
            </a:r>
            <a:r>
              <a:rPr lang="en-US" dirty="0" err="1"/>
              <a:t>visualisation</a:t>
            </a:r>
            <a:r>
              <a:rPr lang="en-US" dirty="0"/>
              <a:t> of data allows an understanding of the current situation.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control of the material is being maintained by diligent Photo inventory keeping.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Leak Tests are being performed on the equipment. This metric could improve to match the Photo Inventory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locations in the Asia region behave similarly.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better job overall needs to be done with the Calibration records keeping of the equipment. Support and training in this respect might help increase the compliance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charts facilitate the global view of a current snapshot, regardless of the segment or location.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15095-98BC-9665-087B-13D5D015E755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r>
              <a:rPr lang="en-US" dirty="0"/>
              <a:t>Project requirements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/>
          <a:lstStyle/>
          <a:p>
            <a:r>
              <a:rPr lang="en-US" dirty="0"/>
              <a:t>Based on Project Requirements</a:t>
            </a:r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55524505"/>
              </p:ext>
            </p:extLst>
          </p:nvPr>
        </p:nvGraphicFramePr>
        <p:xfrm>
          <a:off x="838200" y="1786668"/>
          <a:ext cx="4968946" cy="454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760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945976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</a:tblGrid>
              <a:tr h="308774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0" cap="all" spc="150" baseline="0" dirty="0">
                          <a:solidFill>
                            <a:schemeClr val="bg1"/>
                          </a:solidFill>
                          <a:latin typeface="+mj-lt"/>
                        </a:rPr>
                        <a:t>Key objective* Metrics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0" cap="all" spc="15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cap="all" spc="15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cap="all" spc="150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and Delivery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 End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Visualisation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393364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Documentation of Data Components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SQLite Database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1200+ Assets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Flask API, HTML/CSS, JS, SQLite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Page Project – 03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878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HighCharts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JS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13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Dashboard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3097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3 Views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899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User Driven interactions</a:t>
                      </a: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52590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31A3E-2292-1E30-6D53-2CD33EE5FEA7}"/>
              </a:ext>
            </a:extLst>
          </p:cNvPr>
          <p:cNvSpPr/>
          <p:nvPr/>
        </p:nvSpPr>
        <p:spPr>
          <a:xfrm>
            <a:off x="5781431" y="6682155"/>
            <a:ext cx="629138" cy="148491"/>
          </a:xfrm>
          <a:prstGeom prst="rect">
            <a:avLst/>
          </a:prstGeom>
          <a:solidFill>
            <a:srgbClr val="E9E6D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5EE32EE9-F1B7-BCE6-DCE7-4FA36F075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756" y="2756266"/>
            <a:ext cx="274320" cy="27432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EC2C8355-F946-B9C9-AB11-C5B28A66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755" y="3183441"/>
            <a:ext cx="274320" cy="27432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F6FA3338-EF81-3DB2-9D5D-B29345C2C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754" y="3610616"/>
            <a:ext cx="274320" cy="27432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6CB2A48B-DF17-6FB4-5B45-175335E0D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754" y="4037791"/>
            <a:ext cx="274320" cy="2743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0B4D5955-7CA3-F6F9-0829-E1F82F885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551" y="4464015"/>
            <a:ext cx="274320" cy="27432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1124C9C4-D1F6-4791-AB68-6E00C25E6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551" y="4823963"/>
            <a:ext cx="274320" cy="27432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E6F2F31-8FC0-9F73-9F6F-6DEFE5601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551" y="5221742"/>
            <a:ext cx="274320" cy="274320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87B60572-2D36-C73E-D275-3AEAB221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3271" y="5558864"/>
            <a:ext cx="274320" cy="27432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7ADEFD03-BDF4-9F4B-A555-87A1798B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3271" y="5940482"/>
            <a:ext cx="274320" cy="274320"/>
          </a:xfrm>
          <a:prstGeom prst="rect">
            <a:avLst/>
          </a:prstGeom>
        </p:spPr>
      </p:pic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C137EE91-8032-6864-02C9-81C8CC45E80A}"/>
              </a:ext>
            </a:extLst>
          </p:cNvPr>
          <p:cNvSpPr txBox="1">
            <a:spLocks/>
          </p:cNvSpPr>
          <p:nvPr/>
        </p:nvSpPr>
        <p:spPr>
          <a:xfrm>
            <a:off x="6096000" y="5940482"/>
            <a:ext cx="5349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* Other metrics are subjective – Digestible, easy to interpret, and presentation aspects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8CA5D1-ADAA-D2BB-A0C7-4AE26D27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121" y="757727"/>
            <a:ext cx="4895876" cy="48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Luis E. Cardenas​</a:t>
            </a:r>
          </a:p>
          <a:p>
            <a:r>
              <a:rPr lang="en-US" dirty="0"/>
              <a:t>lcardsvr@gmail.com</a:t>
            </a:r>
          </a:p>
          <a:p>
            <a:r>
              <a:rPr lang="en-US" dirty="0"/>
              <a:t>https://github.com/lcardsvr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Dangerous Goods (DG) are regularly used in the resources industry. Some of these materials (including </a:t>
            </a:r>
            <a:r>
              <a:rPr lang="en-AU" dirty="0"/>
              <a:t>explosives and radioactive components) may harm the environment or society if mishandled</a:t>
            </a:r>
            <a:r>
              <a:rPr lang="en-US" dirty="0"/>
              <a:t>. </a:t>
            </a:r>
          </a:p>
          <a:p>
            <a:r>
              <a:rPr lang="en-US" dirty="0"/>
              <a:t>This project aims to grant visibility of relevant variables that provide a status of DG inventory – Paramount for the health and safety of personnel and maintaining a license to operate.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Project – 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543363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internal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2394" y="2619689"/>
            <a:ext cx="2141764" cy="514350"/>
          </a:xfrm>
        </p:spPr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51573" y="3690834"/>
            <a:ext cx="2141764" cy="514350"/>
          </a:xfrm>
        </p:spPr>
        <p:txBody>
          <a:bodyPr/>
          <a:lstStyle/>
          <a:p>
            <a:r>
              <a:rPr lang="en-US" dirty="0"/>
              <a:t>Current situation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1362" y="4771083"/>
            <a:ext cx="1945402" cy="514350"/>
          </a:xfrm>
        </p:spPr>
        <p:txBody>
          <a:bodyPr/>
          <a:lstStyle/>
          <a:p>
            <a:r>
              <a:rPr lang="en-US" dirty="0"/>
              <a:t>Priority action plan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5117"/>
            <a:ext cx="5539095" cy="1010842"/>
          </a:xfrm>
        </p:spPr>
        <p:txBody>
          <a:bodyPr anchor="ctr"/>
          <a:lstStyle/>
          <a:p>
            <a:r>
              <a:rPr lang="en-US" dirty="0"/>
              <a:t>The maintenance of the asset database and compliance adherence is spread out among different segments.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94820" y="2371443"/>
            <a:ext cx="5539095" cy="1035576"/>
          </a:xfrm>
        </p:spPr>
        <p:txBody>
          <a:bodyPr anchor="ctr">
            <a:normAutofit/>
          </a:bodyPr>
          <a:lstStyle/>
          <a:p>
            <a:r>
              <a:rPr lang="en-AU" dirty="0"/>
              <a:t>The data gathered from multiple sources (a mixture of .pdf, .csv and others) depending on the data source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07710" y="3442588"/>
            <a:ext cx="986521" cy="1010842"/>
          </a:xfrm>
        </p:spPr>
        <p:txBody>
          <a:bodyPr>
            <a:normAutofit/>
          </a:bodyPr>
          <a:lstStyle/>
          <a:p>
            <a:r>
              <a:rPr lang="en-US" dirty="0"/>
              <a:t>Visualize: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22837"/>
            <a:ext cx="5539095" cy="1010842"/>
          </a:xfrm>
        </p:spPr>
        <p:txBody>
          <a:bodyPr>
            <a:normAutofit/>
          </a:bodyPr>
          <a:lstStyle/>
          <a:p>
            <a:r>
              <a:rPr lang="en-US" dirty="0"/>
              <a:t>Understand the current location and compliance status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With a clear picture of the status formulate a way forward.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749C1E1-F26B-38A5-6544-0C0F9B533945}"/>
              </a:ext>
            </a:extLst>
          </p:cNvPr>
          <p:cNvSpPr txBox="1">
            <a:spLocks/>
          </p:cNvSpPr>
          <p:nvPr/>
        </p:nvSpPr>
        <p:spPr>
          <a:xfrm>
            <a:off x="6646128" y="3402098"/>
            <a:ext cx="3148801" cy="1120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Non-conformances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non-conformance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of non-conformance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335C2AA-786A-5CAB-A487-AC1517B7938B}"/>
              </a:ext>
            </a:extLst>
          </p:cNvPr>
          <p:cNvSpPr/>
          <p:nvPr/>
        </p:nvSpPr>
        <p:spPr>
          <a:xfrm rot="7572348">
            <a:off x="5783913" y="6741604"/>
            <a:ext cx="113323" cy="12504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cap="all" dirty="0"/>
              <a:t>internal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ZA" dirty="0"/>
              <a:t>Gather information from different company segments, allowing for a straightforward evaluation of the complete inventory status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cap="all" dirty="0"/>
              <a:t>DATA 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Perform the ETL process to be able to consolidate and visualise relevant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cap="all" dirty="0"/>
              <a:t>Current situation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1"/>
            <a:ext cx="5431971" cy="619355"/>
          </a:xfrm>
        </p:spPr>
        <p:txBody>
          <a:bodyPr>
            <a:normAutofit/>
          </a:bodyPr>
          <a:lstStyle/>
          <a:p>
            <a:r>
              <a:rPr lang="en-ZA" dirty="0"/>
              <a:t>Understand the compliance status and create three visual aids to facilitate the evaluation of the current situation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cap="all" dirty="0"/>
              <a:t>Priority action plan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ZA" dirty="0"/>
              <a:t>Based on the visualisation of the data, start an action plan to reduce the non-conformance events locally.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2A6C07-8D72-5B2B-83EA-AFE5A427CCF8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6" y="382956"/>
            <a:ext cx="2258630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Gathering data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75AFE0-A988-C2FF-B639-7E8B751ADF96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92827-AC44-9C15-1398-E0085901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62" y="902742"/>
            <a:ext cx="9681275" cy="53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FE30A5-C641-95F7-33BB-B22FF3162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97" b="21254"/>
          <a:stretch/>
        </p:blipFill>
        <p:spPr>
          <a:xfrm>
            <a:off x="330134" y="543170"/>
            <a:ext cx="6502531" cy="5400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98" y="4875946"/>
            <a:ext cx="4401941" cy="1204912"/>
          </a:xfrm>
        </p:spPr>
        <p:txBody>
          <a:bodyPr/>
          <a:lstStyle/>
          <a:p>
            <a:r>
              <a:rPr lang="en-US" dirty="0"/>
              <a:t>Creation of SQL Lite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1BE64-B406-0CFC-4C6C-E71669B45819}"/>
              </a:ext>
            </a:extLst>
          </p:cNvPr>
          <p:cNvSpPr/>
          <p:nvPr/>
        </p:nvSpPr>
        <p:spPr>
          <a:xfrm>
            <a:off x="5781431" y="6682155"/>
            <a:ext cx="629138" cy="148491"/>
          </a:xfrm>
          <a:prstGeom prst="rect">
            <a:avLst/>
          </a:prstGeom>
          <a:solidFill>
            <a:srgbClr val="E9E6D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3317F9D-99D3-41F2-69B2-D92DE1371A8F}"/>
              </a:ext>
            </a:extLst>
          </p:cNvPr>
          <p:cNvSpPr txBox="1">
            <a:spLocks/>
          </p:cNvSpPr>
          <p:nvPr/>
        </p:nvSpPr>
        <p:spPr>
          <a:xfrm>
            <a:off x="7609888" y="1587040"/>
            <a:ext cx="3115894" cy="13208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dirty="0"/>
              <a:t>Primary Keys and Not Null required!!!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CA178-302D-A6CA-D952-207E7673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798" y="2326784"/>
            <a:ext cx="3338196" cy="24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6" y="382956"/>
            <a:ext cx="2258630" cy="846301"/>
          </a:xfrm>
        </p:spPr>
        <p:txBody>
          <a:bodyPr>
            <a:normAutofit fontScale="90000"/>
          </a:bodyPr>
          <a:lstStyle/>
          <a:p>
            <a:r>
              <a:rPr lang="en-ZA" dirty="0"/>
              <a:t>Gathering data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75AFE0-A988-C2FF-B639-7E8B751ADF96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27323F4-3871-E362-38CB-4FFB1A5E476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8232F8-3D00-2FE3-7147-EF6A841DAAFA}"/>
              </a:ext>
            </a:extLst>
          </p:cNvPr>
          <p:cNvGrpSpPr/>
          <p:nvPr/>
        </p:nvGrpSpPr>
        <p:grpSpPr>
          <a:xfrm>
            <a:off x="38648" y="1451773"/>
            <a:ext cx="3421629" cy="3835281"/>
            <a:chOff x="4992014" y="1074492"/>
            <a:chExt cx="3337560" cy="4017645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8A261C8A-49A1-1B17-F6DE-FC05D6788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2014" y="1074492"/>
              <a:ext cx="3337560" cy="40176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42BA00-9E74-7475-CA24-112A50184B2E}"/>
                </a:ext>
              </a:extLst>
            </p:cNvPr>
            <p:cNvSpPr/>
            <p:nvPr/>
          </p:nvSpPr>
          <p:spPr>
            <a:xfrm>
              <a:off x="4992014" y="2656527"/>
              <a:ext cx="2466196" cy="19501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8EFD07-6443-3516-FADF-FC5A520C200D}"/>
                </a:ext>
              </a:extLst>
            </p:cNvPr>
            <p:cNvSpPr/>
            <p:nvPr/>
          </p:nvSpPr>
          <p:spPr>
            <a:xfrm>
              <a:off x="5031739" y="3429000"/>
              <a:ext cx="2703825" cy="14192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760D37-6EC0-BDFE-7EA4-40DAF399C563}"/>
                </a:ext>
              </a:extLst>
            </p:cNvPr>
            <p:cNvSpPr/>
            <p:nvPr/>
          </p:nvSpPr>
          <p:spPr>
            <a:xfrm>
              <a:off x="5031739" y="4433575"/>
              <a:ext cx="2890172" cy="20343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F726DEB-91E8-0EC9-20D5-AF60E874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44" y="374949"/>
            <a:ext cx="5069337" cy="2125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4820E9-5D40-4031-4324-67F6EF06E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05" y="1837180"/>
            <a:ext cx="3034933" cy="2821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F08DE9-3989-23E4-4402-DE35EBF8B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867" y="3148159"/>
            <a:ext cx="4836263" cy="2093165"/>
          </a:xfrm>
          <a:prstGeom prst="rect">
            <a:avLst/>
          </a:prstGeom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0EEB878-A193-4D34-2A52-371552649368}"/>
              </a:ext>
            </a:extLst>
          </p:cNvPr>
          <p:cNvSpPr txBox="1">
            <a:spLocks/>
          </p:cNvSpPr>
          <p:nvPr/>
        </p:nvSpPr>
        <p:spPr>
          <a:xfrm>
            <a:off x="7024844" y="5287054"/>
            <a:ext cx="11424144" cy="13208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dirty="0"/>
              <a:t>Personnel Safety and Equipment Control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Photo Confirmation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Leak Test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Measuring Equipment Calibration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043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810" y="96910"/>
            <a:ext cx="8421688" cy="13255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Project - 03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F96E7-F3DB-18B4-933D-3FF8B1EBF59C}"/>
              </a:ext>
            </a:extLst>
          </p:cNvPr>
          <p:cNvSpPr/>
          <p:nvPr/>
        </p:nvSpPr>
        <p:spPr>
          <a:xfrm>
            <a:off x="5708664" y="6680482"/>
            <a:ext cx="727305" cy="165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78C1DC0-BA79-5F91-84A2-4FBEFBD8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792" y="1259002"/>
            <a:ext cx="2882475" cy="823912"/>
          </a:xfrm>
        </p:spPr>
        <p:txBody>
          <a:bodyPr/>
          <a:lstStyle/>
          <a:p>
            <a:r>
              <a:rPr lang="en-ZA" dirty="0"/>
              <a:t>Compliance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7CB19-0BB6-6064-E6AF-C57CD7B6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3" y="4086533"/>
            <a:ext cx="7193300" cy="2634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EBBD72-9CC7-44E2-AFB6-EEC96909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82" y="1422473"/>
            <a:ext cx="7914468" cy="4407037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306819E-40EC-A269-B5AB-372E78414C67}"/>
              </a:ext>
            </a:extLst>
          </p:cNvPr>
          <p:cNvSpPr txBox="1">
            <a:spLocks/>
          </p:cNvSpPr>
          <p:nvPr/>
        </p:nvSpPr>
        <p:spPr>
          <a:xfrm>
            <a:off x="345105" y="2551820"/>
            <a:ext cx="4313568" cy="114357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dirty="0"/>
              <a:t>Measured variables per Location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Compliance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Action Needed (Compliant)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Critical (Compliant)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1600" dirty="0"/>
              <a:t>Non-Compliance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3EE9E0-A549-59FC-8EB1-D1971B1A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028" y="1417216"/>
            <a:ext cx="1947043" cy="14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304</TotalTime>
  <Words>746</Words>
  <Application>Microsoft Office PowerPoint</Application>
  <PresentationFormat>Widescreen</PresentationFormat>
  <Paragraphs>148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Tenorite</vt:lpstr>
      <vt:lpstr>Wingdings</vt:lpstr>
      <vt:lpstr>Monoline</vt:lpstr>
      <vt:lpstr>Project – 03 Inventory Matching Compliance</vt:lpstr>
      <vt:lpstr>background</vt:lpstr>
      <vt:lpstr>PROBLEM</vt:lpstr>
      <vt:lpstr>Proposed solution</vt:lpstr>
      <vt:lpstr>Project OVERVIEW</vt:lpstr>
      <vt:lpstr>Gathering data</vt:lpstr>
      <vt:lpstr>Creation of SQL Lite database</vt:lpstr>
      <vt:lpstr>Gathering data</vt:lpstr>
      <vt:lpstr>Data visualisation</vt:lpstr>
      <vt:lpstr>Data visualization</vt:lpstr>
      <vt:lpstr>Data visualiSation</vt:lpstr>
      <vt:lpstr>Results analysis</vt:lpstr>
      <vt:lpstr>Results analysis</vt:lpstr>
      <vt:lpstr>SUMMARY</vt:lpstr>
      <vt:lpstr>Project requirements</vt:lpstr>
      <vt:lpstr>THANK YOU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03 Inventory Matching Compliance</dc:title>
  <dc:creator>Gabriela Soter Roxo</dc:creator>
  <cp:keywords>SLB-Public</cp:keywords>
  <cp:lastModifiedBy>Luis Cárdenas</cp:lastModifiedBy>
  <cp:revision>40</cp:revision>
  <dcterms:created xsi:type="dcterms:W3CDTF">2023-04-10T10:49:05Z</dcterms:created>
  <dcterms:modified xsi:type="dcterms:W3CDTF">2023-04-11T10:36:03Z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Monoline:8</vt:lpwstr>
  </property>
  <property fmtid="{D5CDD505-2E9C-101B-9397-08002B2CF9AE}" pid="4" name="ClassificationContentMarkingFooterText">
    <vt:lpwstr>SLB-Private</vt:lpwstr>
  </property>
</Properties>
</file>