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77" r:id="rId6"/>
    <p:sldId id="261" r:id="rId7"/>
    <p:sldId id="289" r:id="rId8"/>
    <p:sldId id="258" r:id="rId9"/>
    <p:sldId id="278" r:id="rId10"/>
    <p:sldId id="264" r:id="rId11"/>
    <p:sldId id="294" r:id="rId12"/>
    <p:sldId id="266" r:id="rId13"/>
    <p:sldId id="296" r:id="rId14"/>
    <p:sldId id="297" r:id="rId15"/>
    <p:sldId id="298" r:id="rId16"/>
    <p:sldId id="299" r:id="rId17"/>
    <p:sldId id="275" r:id="rId18"/>
    <p:sldId id="271"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16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p:normalViewPr>
  <p:slideViewPr>
    <p:cSldViewPr snapToGrid="0">
      <p:cViewPr varScale="1">
        <p:scale>
          <a:sx n="142" d="100"/>
          <a:sy n="142" d="100"/>
        </p:scale>
        <p:origin x="516" y="36"/>
      </p:cViewPr>
      <p:guideLst>
        <p:guide orient="horz" pos="3360"/>
        <p:guide pos="16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1248" y="82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of information included maintenance equipment records, local registers among others. The data came in different formats.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sources of information were diverse: Local State registers and Maintenance information. The data depicts different services business lines and includes information from the Asia region. Countries include </a:t>
            </a:r>
            <a:r>
              <a:rPr lang="en-AU" b="0" i="0" dirty="0">
                <a:solidFill>
                  <a:srgbClr val="D4D4D4"/>
                </a:solidFill>
                <a:effectLst/>
                <a:latin typeface="Consolas" panose="020B0609020204030204" pitchFamily="49" charset="0"/>
              </a:rPr>
              <a:t>'China', 'Indonesia', 'Australia', 'Japan', 'New Zealand', 'Papua New Guinea', 'Taiwan, Province Of China'</a:t>
            </a:r>
            <a:endParaRPr lang="en-AU" dirty="0"/>
          </a:p>
          <a:p>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79044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sources of information were diverse: Local State registers and Maintenance information. The data depicts different services business lines and includes information from the Asia region. Countries include </a:t>
            </a:r>
            <a:r>
              <a:rPr lang="en-AU" b="0" i="0" dirty="0">
                <a:solidFill>
                  <a:srgbClr val="D4D4D4"/>
                </a:solidFill>
                <a:effectLst/>
                <a:latin typeface="Consolas" panose="020B0609020204030204" pitchFamily="49" charset="0"/>
              </a:rPr>
              <a:t>'China', 'Indonesia', 'Australia', 'Japan', 'New Zealand', 'Papua New Guinea', 'Taiwan, Province Of China’.</a:t>
            </a:r>
          </a:p>
          <a:p>
            <a:endParaRPr lang="en-AU" b="0" i="0" dirty="0">
              <a:solidFill>
                <a:srgbClr val="D4D4D4"/>
              </a:solidFill>
              <a:effectLst/>
              <a:latin typeface="Consolas" panose="020B0609020204030204" pitchFamily="49" charset="0"/>
            </a:endParaRPr>
          </a:p>
          <a:p>
            <a:r>
              <a:rPr lang="en-AU" b="0" i="0" dirty="0">
                <a:solidFill>
                  <a:srgbClr val="D4D4D4"/>
                </a:solidFill>
                <a:effectLst/>
                <a:latin typeface="Consolas" panose="020B0609020204030204" pitchFamily="49" charset="0"/>
              </a:rPr>
              <a:t>Data was dealt with and loaded to a SQLite db. Issues around PK were evident </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462814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variables that were selected to understand the </a:t>
            </a:r>
            <a:r>
              <a:rPr lang="en-US" dirty="0" err="1"/>
              <a:t>behaviour</a:t>
            </a:r>
            <a:r>
              <a:rPr lang="en-US" dirty="0"/>
              <a:t> where the R/A </a:t>
            </a:r>
            <a:r>
              <a:rPr lang="en-US" dirty="0" err="1"/>
              <a:t>Measuement</a:t>
            </a:r>
            <a:r>
              <a:rPr lang="en-US" dirty="0"/>
              <a:t> equipment Calibration Records, R/A Source Leak Test Records and Photo inventories. The data was queried from the SQLite database and sent via JSON through an Flask API. JavaScript was then used to handle the data to match the requirements of the libraries used for visualization.</a:t>
            </a:r>
          </a:p>
          <a:p>
            <a:endParaRPr lang="en-US" dirty="0"/>
          </a:p>
          <a:p>
            <a:r>
              <a:rPr lang="en-US" dirty="0"/>
              <a:t>For the project </a:t>
            </a:r>
            <a:r>
              <a:rPr lang="en-US" dirty="0" err="1"/>
              <a:t>Highcharts</a:t>
            </a:r>
            <a:r>
              <a:rPr lang="en-US" dirty="0"/>
              <a:t> JS and Leaflet Libraries were used for the visualizations.</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9744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3 types compliance, equipment was registered as Compliant, Action needed (where the time to expire is within a month), Critical ( within a week) or Non compliant. One of the visualizations plotted the compliance by location. </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62731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one location, more than one product line can be present. For this reason a drill down visualization was added to check to see whether there were differences between product lines. This chart also presents the data for the 3 types of compliance.</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06901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clustering was used to visualize the data geographically. Each point presents the relevant summary</a:t>
            </a:r>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210284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a:solidFill>
                  <a:schemeClr val="tx1"/>
                </a:solidFill>
                <a:effectLst/>
                <a:latin typeface="+mn-lt"/>
                <a:ea typeface="+mn-ea"/>
                <a:cs typeface="+mn-cs"/>
              </a:rPr>
              <a:t>Visually the Photo compliance is higher followed by Leak test. </a:t>
            </a:r>
            <a:r>
              <a:rPr lang="en-AU" sz="1200" b="0" i="0" u="none" strike="noStrike" kern="1200" dirty="0" err="1">
                <a:solidFill>
                  <a:schemeClr val="tx1"/>
                </a:solidFill>
                <a:effectLst/>
                <a:latin typeface="+mn-lt"/>
                <a:ea typeface="+mn-ea"/>
                <a:cs typeface="+mn-cs"/>
              </a:rPr>
              <a:t>Calibrationequipment</a:t>
            </a:r>
            <a:r>
              <a:rPr lang="en-AU" sz="1200" b="0" i="0" u="none" strike="noStrike" kern="1200" dirty="0">
                <a:solidFill>
                  <a:schemeClr val="tx1"/>
                </a:solidFill>
                <a:effectLst/>
                <a:latin typeface="+mn-lt"/>
                <a:ea typeface="+mn-ea"/>
                <a:cs typeface="+mn-cs"/>
              </a:rPr>
              <a:t> had the least compliance</a:t>
            </a:r>
          </a:p>
          <a:p>
            <a:endParaRPr lang="en-AU" sz="1200" b="0" i="0" u="none" strike="noStrike" kern="1200" dirty="0">
              <a:solidFill>
                <a:schemeClr val="tx1"/>
              </a:solidFill>
              <a:effectLst/>
              <a:latin typeface="+mn-lt"/>
              <a:ea typeface="+mn-ea"/>
              <a:cs typeface="+mn-cs"/>
            </a:endParaRPr>
          </a:p>
          <a:p>
            <a:r>
              <a:rPr lang="en-AU" sz="1200" b="0" i="0" u="none" strike="noStrike" kern="1200" dirty="0" err="1">
                <a:solidFill>
                  <a:schemeClr val="tx1"/>
                </a:solidFill>
                <a:effectLst/>
                <a:latin typeface="+mn-lt"/>
                <a:ea typeface="+mn-ea"/>
                <a:cs typeface="+mn-cs"/>
              </a:rPr>
              <a:t>Calbration</a:t>
            </a:r>
            <a:r>
              <a:rPr lang="en-AU" dirty="0"/>
              <a:t> Critical</a:t>
            </a:r>
            <a:r>
              <a:rPr lang="en-AU" baseline="0" dirty="0"/>
              <a:t> / Action Needed </a:t>
            </a:r>
            <a:r>
              <a:rPr lang="en-AU" sz="1200" b="0" i="0" u="none" strike="noStrike" kern="1200" dirty="0">
                <a:solidFill>
                  <a:schemeClr val="tx1"/>
                </a:solidFill>
                <a:effectLst/>
                <a:latin typeface="+mn-lt"/>
                <a:ea typeface="+mn-ea"/>
                <a:cs typeface="+mn-cs"/>
              </a:rPr>
              <a:t>18</a:t>
            </a:r>
            <a:r>
              <a:rPr lang="en-AU" dirty="0"/>
              <a:t> Non Comp</a:t>
            </a:r>
            <a:r>
              <a:rPr lang="en-AU" sz="1200" b="0" i="0" u="none" strike="noStrike" kern="1200" dirty="0">
                <a:solidFill>
                  <a:schemeClr val="tx1"/>
                </a:solidFill>
                <a:effectLst/>
                <a:latin typeface="+mn-lt"/>
                <a:ea typeface="+mn-ea"/>
                <a:cs typeface="+mn-cs"/>
              </a:rPr>
              <a:t>1080 total</a:t>
            </a:r>
            <a:r>
              <a:rPr lang="en-AU" dirty="0"/>
              <a:t> </a:t>
            </a:r>
            <a:r>
              <a:rPr lang="en-AU" sz="1200" b="0" i="0" u="none" strike="noStrike" kern="1200" dirty="0">
                <a:solidFill>
                  <a:schemeClr val="tx1"/>
                </a:solidFill>
                <a:effectLst/>
                <a:latin typeface="+mn-lt"/>
                <a:ea typeface="+mn-ea"/>
                <a:cs typeface="+mn-cs"/>
              </a:rPr>
              <a:t>1098</a:t>
            </a:r>
            <a:r>
              <a:rPr lang="en-AU" dirty="0"/>
              <a:t> </a:t>
            </a:r>
          </a:p>
          <a:p>
            <a:endParaRPr lang="en-AU" dirty="0"/>
          </a:p>
          <a:p>
            <a:r>
              <a:rPr lang="en-US" sz="1200" b="0" i="0" u="none" strike="noStrike" kern="1200" dirty="0">
                <a:solidFill>
                  <a:schemeClr val="tx1"/>
                </a:solidFill>
                <a:effectLst/>
                <a:latin typeface="+mn-lt"/>
                <a:ea typeface="+mn-ea"/>
                <a:cs typeface="+mn-cs"/>
              </a:rPr>
              <a:t>Leak tests</a:t>
            </a:r>
            <a:r>
              <a:rPr lang="en-US" dirty="0"/>
              <a:t> </a:t>
            </a:r>
            <a:r>
              <a:rPr lang="en-AU" dirty="0" err="1"/>
              <a:t>Criticla</a:t>
            </a:r>
            <a:r>
              <a:rPr lang="en-AU" baseline="0" dirty="0"/>
              <a:t> / Action Needd</a:t>
            </a:r>
            <a:r>
              <a:rPr lang="en-AU" sz="1200" b="0" i="0" u="none" strike="noStrike" kern="1200" dirty="0">
                <a:solidFill>
                  <a:schemeClr val="tx1"/>
                </a:solidFill>
                <a:effectLst/>
                <a:latin typeface="+mn-lt"/>
                <a:ea typeface="+mn-ea"/>
                <a:cs typeface="+mn-cs"/>
              </a:rPr>
              <a:t>18</a:t>
            </a:r>
            <a:r>
              <a:rPr lang="en-AU" dirty="0"/>
              <a:t>  </a:t>
            </a:r>
            <a:r>
              <a:rPr lang="en-US" sz="1200" b="0" i="0" u="none" strike="noStrike" kern="1200" dirty="0">
                <a:solidFill>
                  <a:schemeClr val="tx1"/>
                </a:solidFill>
                <a:effectLst/>
                <a:latin typeface="+mn-lt"/>
                <a:ea typeface="+mn-ea"/>
                <a:cs typeface="+mn-cs"/>
              </a:rPr>
              <a:t>26</a:t>
            </a:r>
            <a:r>
              <a:rPr lang="en-US" dirty="0"/>
              <a:t> </a:t>
            </a:r>
            <a:r>
              <a:rPr lang="en-AU" dirty="0"/>
              <a:t>Non Comp</a:t>
            </a:r>
            <a:r>
              <a:rPr lang="en-US" sz="1200" b="0" i="0" u="none" strike="noStrike" kern="1200" dirty="0">
                <a:solidFill>
                  <a:schemeClr val="tx1"/>
                </a:solidFill>
                <a:effectLst/>
                <a:latin typeface="+mn-lt"/>
                <a:ea typeface="+mn-ea"/>
                <a:cs typeface="+mn-cs"/>
              </a:rPr>
              <a:t>216 </a:t>
            </a:r>
            <a:r>
              <a:rPr lang="en-AU" sz="1200" b="0" i="0" u="none" strike="noStrike" kern="1200" dirty="0">
                <a:solidFill>
                  <a:schemeClr val="tx1"/>
                </a:solidFill>
                <a:effectLst/>
                <a:latin typeface="+mn-lt"/>
                <a:ea typeface="+mn-ea"/>
                <a:cs typeface="+mn-cs"/>
              </a:rPr>
              <a:t>total</a:t>
            </a:r>
            <a:r>
              <a:rPr lang="en-AU" dirty="0"/>
              <a:t> </a:t>
            </a:r>
            <a:r>
              <a:rPr lang="en-US" dirty="0"/>
              <a:t> </a:t>
            </a:r>
            <a:r>
              <a:rPr lang="en-US" sz="1200" b="0" i="0" u="none" strike="noStrike" kern="1200" dirty="0">
                <a:solidFill>
                  <a:schemeClr val="tx1"/>
                </a:solidFill>
                <a:effectLst/>
                <a:latin typeface="+mn-lt"/>
                <a:ea typeface="+mn-ea"/>
                <a:cs typeface="+mn-cs"/>
              </a:rPr>
              <a:t>242</a:t>
            </a:r>
            <a:r>
              <a:rPr lang="en-US" dirty="0"/>
              <a:t> </a:t>
            </a:r>
          </a:p>
          <a:p>
            <a:endParaRPr lang="en-US" dirty="0"/>
          </a:p>
          <a:p>
            <a:r>
              <a:rPr lang="en-AU" sz="1200" b="0" i="0" u="none" strike="noStrike" kern="1200" dirty="0">
                <a:solidFill>
                  <a:schemeClr val="tx1"/>
                </a:solidFill>
                <a:effectLst/>
                <a:latin typeface="+mn-lt"/>
                <a:ea typeface="+mn-ea"/>
                <a:cs typeface="+mn-cs"/>
              </a:rPr>
              <a:t>Photo</a:t>
            </a:r>
            <a:r>
              <a:rPr lang="en-AU" dirty="0"/>
              <a:t> </a:t>
            </a:r>
            <a:r>
              <a:rPr lang="en-AU" dirty="0" err="1"/>
              <a:t>Criticla</a:t>
            </a:r>
            <a:r>
              <a:rPr lang="en-AU" baseline="0" dirty="0"/>
              <a:t> / Action </a:t>
            </a:r>
            <a:r>
              <a:rPr lang="en-AU" baseline="0" dirty="0" err="1"/>
              <a:t>Needd</a:t>
            </a:r>
            <a:r>
              <a:rPr lang="en-AU" sz="1200" b="0" i="0" u="none" strike="noStrike" kern="1200" baseline="0" dirty="0">
                <a:solidFill>
                  <a:schemeClr val="tx1"/>
                </a:solidFill>
                <a:effectLst/>
                <a:latin typeface="+mn-lt"/>
                <a:ea typeface="+mn-ea"/>
                <a:cs typeface="+mn-cs"/>
              </a:rPr>
              <a:t> </a:t>
            </a:r>
            <a:r>
              <a:rPr lang="en-AU" sz="1200" b="0" i="0" u="none" strike="noStrike" kern="1200" dirty="0">
                <a:solidFill>
                  <a:schemeClr val="tx1"/>
                </a:solidFill>
                <a:effectLst/>
                <a:latin typeface="+mn-lt"/>
                <a:ea typeface="+mn-ea"/>
                <a:cs typeface="+mn-cs"/>
              </a:rPr>
              <a:t>223 Non </a:t>
            </a:r>
            <a:r>
              <a:rPr lang="en-AU" sz="1200" b="0" i="0" u="none" strike="noStrike" kern="1200" dirty="0" err="1">
                <a:solidFill>
                  <a:schemeClr val="tx1"/>
                </a:solidFill>
                <a:effectLst/>
                <a:latin typeface="+mn-lt"/>
                <a:ea typeface="+mn-ea"/>
                <a:cs typeface="+mn-cs"/>
              </a:rPr>
              <a:t>compl</a:t>
            </a:r>
            <a:r>
              <a:rPr lang="en-AU" dirty="0"/>
              <a:t> </a:t>
            </a:r>
            <a:r>
              <a:rPr lang="en-AU" sz="1200" b="0" i="0" u="none" strike="noStrike" kern="1200" dirty="0">
                <a:solidFill>
                  <a:schemeClr val="tx1"/>
                </a:solidFill>
                <a:effectLst/>
                <a:latin typeface="+mn-lt"/>
                <a:ea typeface="+mn-ea"/>
                <a:cs typeface="+mn-cs"/>
              </a:rPr>
              <a:t>154 total</a:t>
            </a:r>
            <a:r>
              <a:rPr lang="en-AU" dirty="0"/>
              <a:t> </a:t>
            </a:r>
            <a:r>
              <a:rPr lang="en-AU" sz="1200" b="0" i="0" u="none" strike="noStrike" kern="1200" dirty="0">
                <a:solidFill>
                  <a:schemeClr val="tx1"/>
                </a:solidFill>
                <a:effectLst/>
                <a:latin typeface="+mn-lt"/>
                <a:ea typeface="+mn-ea"/>
                <a:cs typeface="+mn-cs"/>
              </a:rPr>
              <a:t>377</a:t>
            </a:r>
            <a:r>
              <a:rPr lang="en-AU" dirty="0"/>
              <a:t> </a:t>
            </a:r>
          </a:p>
          <a:p>
            <a:endParaRPr lang="en-AU"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507585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dirty="0" err="1">
                <a:solidFill>
                  <a:schemeClr val="tx1"/>
                </a:solidFill>
                <a:effectLst/>
                <a:latin typeface="+mn-lt"/>
                <a:ea typeface="+mn-ea"/>
                <a:cs typeface="+mn-cs"/>
              </a:rPr>
              <a:t>Calbration</a:t>
            </a:r>
            <a:r>
              <a:rPr lang="en-AU" dirty="0"/>
              <a:t> </a:t>
            </a:r>
            <a:r>
              <a:rPr lang="en-AU" dirty="0" err="1"/>
              <a:t>Criticla</a:t>
            </a:r>
            <a:r>
              <a:rPr lang="en-AU" baseline="0" dirty="0"/>
              <a:t> / Action Needd</a:t>
            </a:r>
            <a:r>
              <a:rPr lang="en-AU" sz="1200" b="0" i="0" u="none" strike="noStrike" kern="1200" dirty="0">
                <a:solidFill>
                  <a:schemeClr val="tx1"/>
                </a:solidFill>
                <a:effectLst/>
                <a:latin typeface="+mn-lt"/>
                <a:ea typeface="+mn-ea"/>
                <a:cs typeface="+mn-cs"/>
              </a:rPr>
              <a:t>18</a:t>
            </a:r>
            <a:r>
              <a:rPr lang="en-AU" dirty="0"/>
              <a:t> Non Comp</a:t>
            </a:r>
            <a:r>
              <a:rPr lang="en-AU" sz="1200" b="0" i="0" u="none" strike="noStrike" kern="1200" dirty="0">
                <a:solidFill>
                  <a:schemeClr val="tx1"/>
                </a:solidFill>
                <a:effectLst/>
                <a:latin typeface="+mn-lt"/>
                <a:ea typeface="+mn-ea"/>
                <a:cs typeface="+mn-cs"/>
              </a:rPr>
              <a:t>1080 total</a:t>
            </a:r>
            <a:r>
              <a:rPr lang="en-AU" dirty="0"/>
              <a:t> </a:t>
            </a:r>
            <a:r>
              <a:rPr lang="en-AU" sz="1200" b="0" i="0" u="none" strike="noStrike" kern="1200" dirty="0">
                <a:solidFill>
                  <a:schemeClr val="tx1"/>
                </a:solidFill>
                <a:effectLst/>
                <a:latin typeface="+mn-lt"/>
                <a:ea typeface="+mn-ea"/>
                <a:cs typeface="+mn-cs"/>
              </a:rPr>
              <a:t>1098</a:t>
            </a:r>
            <a:r>
              <a:rPr lang="en-AU" dirty="0"/>
              <a:t> </a:t>
            </a:r>
          </a:p>
          <a:p>
            <a:endParaRPr lang="en-AU" dirty="0"/>
          </a:p>
          <a:p>
            <a:r>
              <a:rPr lang="en-US" sz="1200" b="0" i="0" u="none" strike="noStrike" kern="1200" dirty="0">
                <a:solidFill>
                  <a:schemeClr val="tx1"/>
                </a:solidFill>
                <a:effectLst/>
                <a:latin typeface="+mn-lt"/>
                <a:ea typeface="+mn-ea"/>
                <a:cs typeface="+mn-cs"/>
              </a:rPr>
              <a:t>Leak tests</a:t>
            </a:r>
            <a:r>
              <a:rPr lang="en-US" dirty="0"/>
              <a:t> </a:t>
            </a:r>
            <a:r>
              <a:rPr lang="en-AU" dirty="0" err="1"/>
              <a:t>Criticla</a:t>
            </a:r>
            <a:r>
              <a:rPr lang="en-AU" baseline="0" dirty="0"/>
              <a:t> / Action Needd</a:t>
            </a:r>
            <a:r>
              <a:rPr lang="en-AU" sz="1200" b="0" i="0" u="none" strike="noStrike" kern="1200" dirty="0">
                <a:solidFill>
                  <a:schemeClr val="tx1"/>
                </a:solidFill>
                <a:effectLst/>
                <a:latin typeface="+mn-lt"/>
                <a:ea typeface="+mn-ea"/>
                <a:cs typeface="+mn-cs"/>
              </a:rPr>
              <a:t>18</a:t>
            </a:r>
            <a:r>
              <a:rPr lang="en-AU" dirty="0"/>
              <a:t>  </a:t>
            </a:r>
            <a:r>
              <a:rPr lang="en-US" sz="1200" b="0" i="0" u="none" strike="noStrike" kern="1200" dirty="0">
                <a:solidFill>
                  <a:schemeClr val="tx1"/>
                </a:solidFill>
                <a:effectLst/>
                <a:latin typeface="+mn-lt"/>
                <a:ea typeface="+mn-ea"/>
                <a:cs typeface="+mn-cs"/>
              </a:rPr>
              <a:t>26</a:t>
            </a:r>
            <a:r>
              <a:rPr lang="en-US" dirty="0"/>
              <a:t> </a:t>
            </a:r>
            <a:r>
              <a:rPr lang="en-AU" dirty="0"/>
              <a:t>Non Comp</a:t>
            </a:r>
            <a:r>
              <a:rPr lang="en-US" sz="1200" b="0" i="0" u="none" strike="noStrike" kern="1200" dirty="0">
                <a:solidFill>
                  <a:schemeClr val="tx1"/>
                </a:solidFill>
                <a:effectLst/>
                <a:latin typeface="+mn-lt"/>
                <a:ea typeface="+mn-ea"/>
                <a:cs typeface="+mn-cs"/>
              </a:rPr>
              <a:t>216 </a:t>
            </a:r>
            <a:r>
              <a:rPr lang="en-AU" sz="1200" b="0" i="0" u="none" strike="noStrike" kern="1200" dirty="0">
                <a:solidFill>
                  <a:schemeClr val="tx1"/>
                </a:solidFill>
                <a:effectLst/>
                <a:latin typeface="+mn-lt"/>
                <a:ea typeface="+mn-ea"/>
                <a:cs typeface="+mn-cs"/>
              </a:rPr>
              <a:t>total</a:t>
            </a:r>
            <a:r>
              <a:rPr lang="en-AU" dirty="0"/>
              <a:t> </a:t>
            </a:r>
            <a:r>
              <a:rPr lang="en-US" dirty="0"/>
              <a:t> </a:t>
            </a:r>
            <a:r>
              <a:rPr lang="en-US" sz="1200" b="0" i="0" u="none" strike="noStrike" kern="1200" dirty="0">
                <a:solidFill>
                  <a:schemeClr val="tx1"/>
                </a:solidFill>
                <a:effectLst/>
                <a:latin typeface="+mn-lt"/>
                <a:ea typeface="+mn-ea"/>
                <a:cs typeface="+mn-cs"/>
              </a:rPr>
              <a:t>242</a:t>
            </a:r>
            <a:r>
              <a:rPr lang="en-US" dirty="0"/>
              <a:t> </a:t>
            </a:r>
          </a:p>
          <a:p>
            <a:endParaRPr lang="en-US" dirty="0"/>
          </a:p>
          <a:p>
            <a:r>
              <a:rPr lang="en-AU" sz="1200" b="0" i="0" u="none" strike="noStrike" kern="1200" dirty="0">
                <a:solidFill>
                  <a:schemeClr val="tx1"/>
                </a:solidFill>
                <a:effectLst/>
                <a:latin typeface="+mn-lt"/>
                <a:ea typeface="+mn-ea"/>
                <a:cs typeface="+mn-cs"/>
              </a:rPr>
              <a:t>Photo</a:t>
            </a:r>
            <a:r>
              <a:rPr lang="en-AU" dirty="0"/>
              <a:t> </a:t>
            </a:r>
            <a:r>
              <a:rPr lang="en-AU" dirty="0" err="1"/>
              <a:t>Criticla</a:t>
            </a:r>
            <a:r>
              <a:rPr lang="en-AU" baseline="0" dirty="0"/>
              <a:t> / Action </a:t>
            </a:r>
            <a:r>
              <a:rPr lang="en-AU" baseline="0" dirty="0" err="1"/>
              <a:t>Needd</a:t>
            </a:r>
            <a:r>
              <a:rPr lang="en-AU" sz="1200" b="0" i="0" u="none" strike="noStrike" kern="1200" baseline="0" dirty="0">
                <a:solidFill>
                  <a:schemeClr val="tx1"/>
                </a:solidFill>
                <a:effectLst/>
                <a:latin typeface="+mn-lt"/>
                <a:ea typeface="+mn-ea"/>
                <a:cs typeface="+mn-cs"/>
              </a:rPr>
              <a:t> </a:t>
            </a:r>
            <a:r>
              <a:rPr lang="en-AU" sz="1200" b="0" i="0" u="none" strike="noStrike" kern="1200" dirty="0">
                <a:solidFill>
                  <a:schemeClr val="tx1"/>
                </a:solidFill>
                <a:effectLst/>
                <a:latin typeface="+mn-lt"/>
                <a:ea typeface="+mn-ea"/>
                <a:cs typeface="+mn-cs"/>
              </a:rPr>
              <a:t>223 Non </a:t>
            </a:r>
            <a:r>
              <a:rPr lang="en-AU" sz="1200" b="0" i="0" u="none" strike="noStrike" kern="1200" dirty="0" err="1">
                <a:solidFill>
                  <a:schemeClr val="tx1"/>
                </a:solidFill>
                <a:effectLst/>
                <a:latin typeface="+mn-lt"/>
                <a:ea typeface="+mn-ea"/>
                <a:cs typeface="+mn-cs"/>
              </a:rPr>
              <a:t>compl</a:t>
            </a:r>
            <a:r>
              <a:rPr lang="en-AU" dirty="0"/>
              <a:t> </a:t>
            </a:r>
            <a:r>
              <a:rPr lang="en-AU" sz="1200" b="0" i="0" u="none" strike="noStrike" kern="1200" dirty="0">
                <a:solidFill>
                  <a:schemeClr val="tx1"/>
                </a:solidFill>
                <a:effectLst/>
                <a:latin typeface="+mn-lt"/>
                <a:ea typeface="+mn-ea"/>
                <a:cs typeface="+mn-cs"/>
              </a:rPr>
              <a:t>154 total</a:t>
            </a:r>
            <a:r>
              <a:rPr lang="en-AU" dirty="0"/>
              <a:t> </a:t>
            </a:r>
            <a:r>
              <a:rPr lang="en-AU" sz="1200" b="0" i="0" u="none" strike="noStrike" kern="1200" dirty="0">
                <a:solidFill>
                  <a:schemeClr val="tx1"/>
                </a:solidFill>
                <a:effectLst/>
                <a:latin typeface="+mn-lt"/>
                <a:ea typeface="+mn-ea"/>
                <a:cs typeface="+mn-cs"/>
              </a:rPr>
              <a:t>377</a:t>
            </a:r>
            <a:r>
              <a:rPr lang="en-AU" dirty="0"/>
              <a:t> </a:t>
            </a:r>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555722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
        <p:nvSpPr>
          <p:cNvPr id="8" name="TextBox 7">
            <a:extLst>
              <a:ext uri="{FF2B5EF4-FFF2-40B4-BE49-F238E27FC236}">
                <a16:creationId xmlns:a16="http://schemas.microsoft.com/office/drawing/2014/main" id="{DCF67CC9-C72F-4106-087C-440D33FC2031}"/>
              </a:ext>
            </a:extLst>
          </p:cNvPr>
          <p:cNvSpPr txBox="1"/>
          <p:nvPr userDrawn="1">
            <p:extLst>
              <p:ext uri="{1162E1C5-73C7-4A58-AE30-91384D911F3F}">
                <p184:classification xmlns:p184="http://schemas.microsoft.com/office/powerpoint/2018/4/main" val="ftr"/>
              </p:ext>
            </p:extLst>
          </p:nvPr>
        </p:nvSpPr>
        <p:spPr>
          <a:xfrm>
            <a:off x="5804662" y="6705600"/>
            <a:ext cx="611188"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Project – 03</a:t>
            </a:r>
            <a:br>
              <a:rPr lang="en-US" dirty="0"/>
            </a:br>
            <a:r>
              <a:rPr lang="en-US" sz="2000" dirty="0"/>
              <a:t>Inventory Matching Compliance</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Luis E. Cardenas</a:t>
            </a:r>
          </a:p>
        </p:txBody>
      </p:sp>
      <p:sp>
        <p:nvSpPr>
          <p:cNvPr id="4" name="Rectangle 3">
            <a:extLst>
              <a:ext uri="{FF2B5EF4-FFF2-40B4-BE49-F238E27FC236}">
                <a16:creationId xmlns:a16="http://schemas.microsoft.com/office/drawing/2014/main" id="{54FDB854-C2A1-3E77-B5D2-7BB0B36C8158}"/>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935525" y="136525"/>
            <a:ext cx="8421688" cy="1325563"/>
          </a:xfrm>
        </p:spPr>
        <p:txBody>
          <a:bodyPr/>
          <a:lstStyle/>
          <a:p>
            <a:r>
              <a:rPr lang="en-US" dirty="0"/>
              <a:t>Data visualization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12" name="Rectangle 11">
            <a:extLst>
              <a:ext uri="{FF2B5EF4-FFF2-40B4-BE49-F238E27FC236}">
                <a16:creationId xmlns:a16="http://schemas.microsoft.com/office/drawing/2014/main" id="{306F96E7-F3DB-18B4-933D-3FF8B1EBF59C}"/>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 Placeholder 3">
            <a:extLst>
              <a:ext uri="{FF2B5EF4-FFF2-40B4-BE49-F238E27FC236}">
                <a16:creationId xmlns:a16="http://schemas.microsoft.com/office/drawing/2014/main" id="{D78C1DC0-BA79-5F91-84A2-4FBEFBD8F4EF}"/>
              </a:ext>
            </a:extLst>
          </p:cNvPr>
          <p:cNvSpPr>
            <a:spLocks noGrp="1"/>
          </p:cNvSpPr>
          <p:nvPr>
            <p:ph type="body" idx="1"/>
          </p:nvPr>
        </p:nvSpPr>
        <p:spPr>
          <a:xfrm>
            <a:off x="796494" y="1033804"/>
            <a:ext cx="3963896" cy="823912"/>
          </a:xfrm>
        </p:spPr>
        <p:txBody>
          <a:bodyPr/>
          <a:lstStyle/>
          <a:p>
            <a:r>
              <a:rPr lang="en-ZA" dirty="0"/>
              <a:t>Asset status by division –drill down on location </a:t>
            </a:r>
          </a:p>
        </p:txBody>
      </p:sp>
      <p:pic>
        <p:nvPicPr>
          <p:cNvPr id="5" name="Picture 4">
            <a:extLst>
              <a:ext uri="{FF2B5EF4-FFF2-40B4-BE49-F238E27FC236}">
                <a16:creationId xmlns:a16="http://schemas.microsoft.com/office/drawing/2014/main" id="{A18112FC-37A9-4E9E-417D-5DEC751BB6EA}"/>
              </a:ext>
            </a:extLst>
          </p:cNvPr>
          <p:cNvPicPr>
            <a:picLocks noChangeAspect="1"/>
          </p:cNvPicPr>
          <p:nvPr/>
        </p:nvPicPr>
        <p:blipFill>
          <a:blip r:embed="rId3"/>
          <a:stretch>
            <a:fillRect/>
          </a:stretch>
        </p:blipFill>
        <p:spPr>
          <a:xfrm>
            <a:off x="1562905" y="2032493"/>
            <a:ext cx="5785873" cy="3242699"/>
          </a:xfrm>
          <a:prstGeom prst="rect">
            <a:avLst/>
          </a:prstGeom>
        </p:spPr>
      </p:pic>
      <p:sp>
        <p:nvSpPr>
          <p:cNvPr id="8" name="Oval 7">
            <a:extLst>
              <a:ext uri="{FF2B5EF4-FFF2-40B4-BE49-F238E27FC236}">
                <a16:creationId xmlns:a16="http://schemas.microsoft.com/office/drawing/2014/main" id="{091276D4-89FE-CA8B-42FE-D633C6EFE053}"/>
              </a:ext>
            </a:extLst>
          </p:cNvPr>
          <p:cNvSpPr/>
          <p:nvPr/>
        </p:nvSpPr>
        <p:spPr>
          <a:xfrm>
            <a:off x="5806384" y="3384580"/>
            <a:ext cx="239058" cy="20602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19453283-7771-C2CC-0BBA-ABA872064FDE}"/>
              </a:ext>
            </a:extLst>
          </p:cNvPr>
          <p:cNvPicPr>
            <a:picLocks noChangeAspect="1"/>
          </p:cNvPicPr>
          <p:nvPr/>
        </p:nvPicPr>
        <p:blipFill>
          <a:blip r:embed="rId4"/>
          <a:stretch>
            <a:fillRect/>
          </a:stretch>
        </p:blipFill>
        <p:spPr>
          <a:xfrm>
            <a:off x="8846295" y="73393"/>
            <a:ext cx="2820359" cy="2744734"/>
          </a:xfrm>
          <a:prstGeom prst="rect">
            <a:avLst/>
          </a:prstGeom>
        </p:spPr>
      </p:pic>
      <p:pic>
        <p:nvPicPr>
          <p:cNvPr id="16" name="Picture 15">
            <a:extLst>
              <a:ext uri="{FF2B5EF4-FFF2-40B4-BE49-F238E27FC236}">
                <a16:creationId xmlns:a16="http://schemas.microsoft.com/office/drawing/2014/main" id="{AD1DABAA-34A5-E4DD-D273-213111BA1C2B}"/>
              </a:ext>
            </a:extLst>
          </p:cNvPr>
          <p:cNvPicPr>
            <a:picLocks noChangeAspect="1"/>
          </p:cNvPicPr>
          <p:nvPr/>
        </p:nvPicPr>
        <p:blipFill>
          <a:blip r:embed="rId5"/>
          <a:stretch>
            <a:fillRect/>
          </a:stretch>
        </p:blipFill>
        <p:spPr>
          <a:xfrm>
            <a:off x="8648364" y="2965889"/>
            <a:ext cx="3356296" cy="3242698"/>
          </a:xfrm>
          <a:prstGeom prst="rect">
            <a:avLst/>
          </a:prstGeom>
        </p:spPr>
      </p:pic>
      <p:sp>
        <p:nvSpPr>
          <p:cNvPr id="17" name="Oval 16">
            <a:extLst>
              <a:ext uri="{FF2B5EF4-FFF2-40B4-BE49-F238E27FC236}">
                <a16:creationId xmlns:a16="http://schemas.microsoft.com/office/drawing/2014/main" id="{0F2DA94A-C201-2282-AF50-2865017982A8}"/>
              </a:ext>
            </a:extLst>
          </p:cNvPr>
          <p:cNvSpPr/>
          <p:nvPr/>
        </p:nvSpPr>
        <p:spPr>
          <a:xfrm>
            <a:off x="11151031" y="4172919"/>
            <a:ext cx="202769" cy="9337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950EFBAF-EB7A-6D6B-EC18-92EDFC1FA848}"/>
              </a:ext>
            </a:extLst>
          </p:cNvPr>
          <p:cNvSpPr/>
          <p:nvPr/>
        </p:nvSpPr>
        <p:spPr>
          <a:xfrm>
            <a:off x="8371492" y="104959"/>
            <a:ext cx="3769963" cy="268160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Straight Connector 19">
            <a:extLst>
              <a:ext uri="{FF2B5EF4-FFF2-40B4-BE49-F238E27FC236}">
                <a16:creationId xmlns:a16="http://schemas.microsoft.com/office/drawing/2014/main" id="{0EED710F-AEE7-8892-7088-40BDA21B929D}"/>
              </a:ext>
            </a:extLst>
          </p:cNvPr>
          <p:cNvCxnSpPr>
            <a:cxnSpLocks/>
          </p:cNvCxnSpPr>
          <p:nvPr/>
        </p:nvCxnSpPr>
        <p:spPr>
          <a:xfrm flipV="1">
            <a:off x="5925913" y="725438"/>
            <a:ext cx="2758720" cy="2676115"/>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9F59638-4DF1-7A43-8C97-7DE5D98F078C}"/>
              </a:ext>
            </a:extLst>
          </p:cNvPr>
          <p:cNvCxnSpPr>
            <a:cxnSpLocks/>
            <a:stCxn id="8" idx="4"/>
            <a:endCxn id="18" idx="4"/>
          </p:cNvCxnSpPr>
          <p:nvPr/>
        </p:nvCxnSpPr>
        <p:spPr>
          <a:xfrm flipV="1">
            <a:off x="5925913" y="2786560"/>
            <a:ext cx="4330561" cy="2658295"/>
          </a:xfrm>
          <a:prstGeom prst="line">
            <a:avLst/>
          </a:prstGeom>
          <a:ln w="444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4A4E6364-B993-287E-717C-C3A81F31CC28}"/>
              </a:ext>
            </a:extLst>
          </p:cNvPr>
          <p:cNvSpPr txBox="1">
            <a:spLocks/>
          </p:cNvSpPr>
          <p:nvPr/>
        </p:nvSpPr>
        <p:spPr>
          <a:xfrm>
            <a:off x="1232023" y="5426914"/>
            <a:ext cx="4313568" cy="114357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t>Measured variables per Location / Segment</a:t>
            </a:r>
          </a:p>
          <a:p>
            <a:pPr lvl="1">
              <a:buFont typeface="Wingdings" panose="05000000000000000000" pitchFamily="2" charset="2"/>
              <a:buChar char="ü"/>
            </a:pPr>
            <a:r>
              <a:rPr lang="en-ZA" sz="1600" dirty="0"/>
              <a:t>Compliance</a:t>
            </a:r>
          </a:p>
          <a:p>
            <a:pPr lvl="1">
              <a:buFont typeface="Wingdings" panose="05000000000000000000" pitchFamily="2" charset="2"/>
              <a:buChar char="ü"/>
            </a:pPr>
            <a:r>
              <a:rPr lang="en-ZA" sz="1600" dirty="0"/>
              <a:t>Action Needed (Compliant)</a:t>
            </a:r>
          </a:p>
          <a:p>
            <a:pPr lvl="1">
              <a:buFont typeface="Wingdings" panose="05000000000000000000" pitchFamily="2" charset="2"/>
              <a:buChar char="ü"/>
            </a:pPr>
            <a:r>
              <a:rPr lang="en-ZA" sz="1600" dirty="0"/>
              <a:t>Critical (Compliant)</a:t>
            </a:r>
          </a:p>
          <a:p>
            <a:pPr lvl="1">
              <a:buFont typeface="Wingdings" panose="05000000000000000000" pitchFamily="2" charset="2"/>
              <a:buChar char="ü"/>
            </a:pPr>
            <a:r>
              <a:rPr lang="en-ZA" sz="1600" dirty="0"/>
              <a:t>Non-Compliance</a:t>
            </a:r>
            <a:endParaRPr lang="en-US" sz="1600" dirty="0"/>
          </a:p>
        </p:txBody>
      </p:sp>
      <p:pic>
        <p:nvPicPr>
          <p:cNvPr id="29" name="Picture 28">
            <a:extLst>
              <a:ext uri="{FF2B5EF4-FFF2-40B4-BE49-F238E27FC236}">
                <a16:creationId xmlns:a16="http://schemas.microsoft.com/office/drawing/2014/main" id="{F33AF2D7-4121-BAFB-82F6-8E1F693A5F0A}"/>
              </a:ext>
            </a:extLst>
          </p:cNvPr>
          <p:cNvPicPr>
            <a:picLocks noChangeAspect="1"/>
          </p:cNvPicPr>
          <p:nvPr/>
        </p:nvPicPr>
        <p:blipFill>
          <a:blip r:embed="rId6"/>
          <a:stretch>
            <a:fillRect/>
          </a:stretch>
        </p:blipFill>
        <p:spPr>
          <a:xfrm>
            <a:off x="7219902" y="5488646"/>
            <a:ext cx="1085260" cy="823912"/>
          </a:xfrm>
          <a:prstGeom prst="rect">
            <a:avLst/>
          </a:prstGeom>
        </p:spPr>
      </p:pic>
    </p:spTree>
    <p:extLst>
      <p:ext uri="{BB962C8B-B14F-4D97-AF65-F5344CB8AC3E}">
        <p14:creationId xmlns:p14="http://schemas.microsoft.com/office/powerpoint/2010/main" val="125882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24469"/>
            <a:ext cx="8421688" cy="1325563"/>
          </a:xfrm>
        </p:spPr>
        <p:txBody>
          <a:bodyPr/>
          <a:lstStyle/>
          <a:p>
            <a:r>
              <a:rPr lang="en-US" dirty="0"/>
              <a:t>Data </a:t>
            </a:r>
            <a:r>
              <a:rPr lang="en-US" dirty="0" err="1"/>
              <a:t>visualiSation</a:t>
            </a:r>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
        <p:nvSpPr>
          <p:cNvPr id="12" name="Rectangle 11">
            <a:extLst>
              <a:ext uri="{FF2B5EF4-FFF2-40B4-BE49-F238E27FC236}">
                <a16:creationId xmlns:a16="http://schemas.microsoft.com/office/drawing/2014/main" id="{306F96E7-F3DB-18B4-933D-3FF8B1EBF59C}"/>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 Placeholder 3">
            <a:extLst>
              <a:ext uri="{FF2B5EF4-FFF2-40B4-BE49-F238E27FC236}">
                <a16:creationId xmlns:a16="http://schemas.microsoft.com/office/drawing/2014/main" id="{221F1CA5-BC89-A245-557A-4D8876019E46}"/>
              </a:ext>
            </a:extLst>
          </p:cNvPr>
          <p:cNvSpPr txBox="1">
            <a:spLocks/>
          </p:cNvSpPr>
          <p:nvPr/>
        </p:nvSpPr>
        <p:spPr>
          <a:xfrm>
            <a:off x="1235809" y="1358677"/>
            <a:ext cx="3963896"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Visualization by country – asset status on map</a:t>
            </a:r>
          </a:p>
        </p:txBody>
      </p:sp>
      <p:pic>
        <p:nvPicPr>
          <p:cNvPr id="4" name="Picture 3">
            <a:extLst>
              <a:ext uri="{FF2B5EF4-FFF2-40B4-BE49-F238E27FC236}">
                <a16:creationId xmlns:a16="http://schemas.microsoft.com/office/drawing/2014/main" id="{0439F4AB-FE34-8124-C5CF-96A767952151}"/>
              </a:ext>
            </a:extLst>
          </p:cNvPr>
          <p:cNvPicPr>
            <a:picLocks noChangeAspect="1"/>
          </p:cNvPicPr>
          <p:nvPr/>
        </p:nvPicPr>
        <p:blipFill>
          <a:blip r:embed="rId3"/>
          <a:stretch>
            <a:fillRect/>
          </a:stretch>
        </p:blipFill>
        <p:spPr>
          <a:xfrm>
            <a:off x="905406" y="2236662"/>
            <a:ext cx="4766145" cy="4140444"/>
          </a:xfrm>
          <a:prstGeom prst="rect">
            <a:avLst/>
          </a:prstGeom>
        </p:spPr>
      </p:pic>
      <p:pic>
        <p:nvPicPr>
          <p:cNvPr id="8" name="Picture 7">
            <a:extLst>
              <a:ext uri="{FF2B5EF4-FFF2-40B4-BE49-F238E27FC236}">
                <a16:creationId xmlns:a16="http://schemas.microsoft.com/office/drawing/2014/main" id="{B8F0E758-4ED2-88FC-9252-99F4C69354FC}"/>
              </a:ext>
            </a:extLst>
          </p:cNvPr>
          <p:cNvPicPr>
            <a:picLocks noChangeAspect="1"/>
          </p:cNvPicPr>
          <p:nvPr/>
        </p:nvPicPr>
        <p:blipFill>
          <a:blip r:embed="rId4"/>
          <a:stretch>
            <a:fillRect/>
          </a:stretch>
        </p:blipFill>
        <p:spPr>
          <a:xfrm>
            <a:off x="6686820" y="1324425"/>
            <a:ext cx="3545531" cy="3084555"/>
          </a:xfrm>
          <a:prstGeom prst="rect">
            <a:avLst/>
          </a:prstGeom>
        </p:spPr>
      </p:pic>
      <p:sp>
        <p:nvSpPr>
          <p:cNvPr id="13" name="Text Placeholder 3">
            <a:extLst>
              <a:ext uri="{FF2B5EF4-FFF2-40B4-BE49-F238E27FC236}">
                <a16:creationId xmlns:a16="http://schemas.microsoft.com/office/drawing/2014/main" id="{F0CD8AF9-C41D-08D2-E5ED-8859F66DB2AF}"/>
              </a:ext>
            </a:extLst>
          </p:cNvPr>
          <p:cNvSpPr txBox="1">
            <a:spLocks/>
          </p:cNvSpPr>
          <p:nvPr/>
        </p:nvSpPr>
        <p:spPr>
          <a:xfrm>
            <a:off x="6147861" y="4837148"/>
            <a:ext cx="4313568" cy="1143576"/>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t>Summary per Geography</a:t>
            </a:r>
          </a:p>
          <a:p>
            <a:pPr lvl="1">
              <a:buFont typeface="Wingdings" panose="05000000000000000000" pitchFamily="2" charset="2"/>
              <a:buChar char="ü"/>
            </a:pPr>
            <a:r>
              <a:rPr lang="en-ZA" sz="1600" dirty="0"/>
              <a:t>Compliance</a:t>
            </a:r>
          </a:p>
          <a:p>
            <a:pPr lvl="1">
              <a:buFont typeface="Wingdings" panose="05000000000000000000" pitchFamily="2" charset="2"/>
              <a:buChar char="ü"/>
            </a:pPr>
            <a:r>
              <a:rPr lang="en-ZA" sz="1600" dirty="0"/>
              <a:t>Action Needed (Compliant)</a:t>
            </a:r>
          </a:p>
          <a:p>
            <a:pPr lvl="1">
              <a:buFont typeface="Wingdings" panose="05000000000000000000" pitchFamily="2" charset="2"/>
              <a:buChar char="ü"/>
            </a:pPr>
            <a:r>
              <a:rPr lang="en-ZA" sz="1600" dirty="0"/>
              <a:t>Critical (Compliant)</a:t>
            </a:r>
          </a:p>
          <a:p>
            <a:pPr lvl="1">
              <a:buFont typeface="Wingdings" panose="05000000000000000000" pitchFamily="2" charset="2"/>
              <a:buChar char="ü"/>
            </a:pPr>
            <a:r>
              <a:rPr lang="en-ZA" sz="1600" dirty="0"/>
              <a:t>Non-Compliance</a:t>
            </a:r>
            <a:endParaRPr lang="en-US" sz="1600" dirty="0"/>
          </a:p>
        </p:txBody>
      </p:sp>
    </p:spTree>
    <p:extLst>
      <p:ext uri="{BB962C8B-B14F-4D97-AF65-F5344CB8AC3E}">
        <p14:creationId xmlns:p14="http://schemas.microsoft.com/office/powerpoint/2010/main" val="326548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24469"/>
            <a:ext cx="8421688" cy="1325563"/>
          </a:xfrm>
        </p:spPr>
        <p:txBody>
          <a:bodyPr/>
          <a:lstStyle/>
          <a:p>
            <a:r>
              <a:rPr lang="en-US" dirty="0"/>
              <a:t>Results analysis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12" name="Rectangle 11">
            <a:extLst>
              <a:ext uri="{FF2B5EF4-FFF2-40B4-BE49-F238E27FC236}">
                <a16:creationId xmlns:a16="http://schemas.microsoft.com/office/drawing/2014/main" id="{306F96E7-F3DB-18B4-933D-3FF8B1EBF59C}"/>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 Placeholder 3">
            <a:extLst>
              <a:ext uri="{FF2B5EF4-FFF2-40B4-BE49-F238E27FC236}">
                <a16:creationId xmlns:a16="http://schemas.microsoft.com/office/drawing/2014/main" id="{F0CD8AF9-C41D-08D2-E5ED-8859F66DB2AF}"/>
              </a:ext>
            </a:extLst>
          </p:cNvPr>
          <p:cNvSpPr txBox="1">
            <a:spLocks/>
          </p:cNvSpPr>
          <p:nvPr/>
        </p:nvSpPr>
        <p:spPr>
          <a:xfrm>
            <a:off x="754509" y="4203916"/>
            <a:ext cx="8818521" cy="11435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ü"/>
            </a:pPr>
            <a:r>
              <a:rPr lang="en-ZA" sz="1600" dirty="0"/>
              <a:t>High compliance on Photo Inventories with more than 80% compliance in the whole Asia region</a:t>
            </a:r>
          </a:p>
          <a:p>
            <a:pPr lvl="1">
              <a:buFont typeface="Wingdings" panose="05000000000000000000" pitchFamily="2" charset="2"/>
              <a:buChar char="ü"/>
            </a:pPr>
            <a:r>
              <a:rPr lang="en-ZA" sz="1600" dirty="0"/>
              <a:t>Leak test compliance is around 70% for the Asia region</a:t>
            </a:r>
          </a:p>
          <a:p>
            <a:pPr lvl="1">
              <a:buFont typeface="Wingdings" panose="05000000000000000000" pitchFamily="2" charset="2"/>
              <a:buChar char="ü"/>
            </a:pPr>
            <a:r>
              <a:rPr lang="en-ZA" sz="1600" dirty="0"/>
              <a:t>Calibration equipment compliance is low, around 15% for the whole region</a:t>
            </a:r>
          </a:p>
          <a:p>
            <a:pPr lvl="1">
              <a:buFont typeface="Wingdings" panose="05000000000000000000" pitchFamily="2" charset="2"/>
              <a:buChar char="ü"/>
            </a:pPr>
            <a:endParaRPr lang="en-US" sz="1600" dirty="0"/>
          </a:p>
        </p:txBody>
      </p:sp>
      <p:pic>
        <p:nvPicPr>
          <p:cNvPr id="6" name="Picture 5">
            <a:extLst>
              <a:ext uri="{FF2B5EF4-FFF2-40B4-BE49-F238E27FC236}">
                <a16:creationId xmlns:a16="http://schemas.microsoft.com/office/drawing/2014/main" id="{91F0DEB0-44B5-10A8-92C0-7335A4936BEE}"/>
              </a:ext>
            </a:extLst>
          </p:cNvPr>
          <p:cNvPicPr>
            <a:picLocks noChangeAspect="1"/>
          </p:cNvPicPr>
          <p:nvPr/>
        </p:nvPicPr>
        <p:blipFill>
          <a:blip r:embed="rId3"/>
          <a:stretch>
            <a:fillRect/>
          </a:stretch>
        </p:blipFill>
        <p:spPr>
          <a:xfrm>
            <a:off x="367671" y="1331689"/>
            <a:ext cx="3445940" cy="2470777"/>
          </a:xfrm>
          <a:prstGeom prst="rect">
            <a:avLst/>
          </a:prstGeom>
        </p:spPr>
      </p:pic>
      <p:pic>
        <p:nvPicPr>
          <p:cNvPr id="14" name="Picture 13">
            <a:extLst>
              <a:ext uri="{FF2B5EF4-FFF2-40B4-BE49-F238E27FC236}">
                <a16:creationId xmlns:a16="http://schemas.microsoft.com/office/drawing/2014/main" id="{04BF6658-677F-D6B3-E515-47DD90D19232}"/>
              </a:ext>
            </a:extLst>
          </p:cNvPr>
          <p:cNvPicPr>
            <a:picLocks noChangeAspect="1"/>
          </p:cNvPicPr>
          <p:nvPr/>
        </p:nvPicPr>
        <p:blipFill>
          <a:blip r:embed="rId4"/>
          <a:stretch>
            <a:fillRect/>
          </a:stretch>
        </p:blipFill>
        <p:spPr>
          <a:xfrm>
            <a:off x="4348111" y="1299277"/>
            <a:ext cx="3325321" cy="2593979"/>
          </a:xfrm>
          <a:prstGeom prst="rect">
            <a:avLst/>
          </a:prstGeom>
        </p:spPr>
      </p:pic>
      <p:pic>
        <p:nvPicPr>
          <p:cNvPr id="16" name="Picture 15">
            <a:extLst>
              <a:ext uri="{FF2B5EF4-FFF2-40B4-BE49-F238E27FC236}">
                <a16:creationId xmlns:a16="http://schemas.microsoft.com/office/drawing/2014/main" id="{019DA6A7-0544-1EF9-3A48-AB83735C6E4A}"/>
              </a:ext>
            </a:extLst>
          </p:cNvPr>
          <p:cNvPicPr>
            <a:picLocks noChangeAspect="1"/>
          </p:cNvPicPr>
          <p:nvPr/>
        </p:nvPicPr>
        <p:blipFill>
          <a:blip r:embed="rId5"/>
          <a:stretch>
            <a:fillRect/>
          </a:stretch>
        </p:blipFill>
        <p:spPr>
          <a:xfrm>
            <a:off x="8207932" y="1417907"/>
            <a:ext cx="3373004" cy="2475349"/>
          </a:xfrm>
          <a:prstGeom prst="rect">
            <a:avLst/>
          </a:prstGeom>
        </p:spPr>
      </p:pic>
    </p:spTree>
    <p:extLst>
      <p:ext uri="{BB962C8B-B14F-4D97-AF65-F5344CB8AC3E}">
        <p14:creationId xmlns:p14="http://schemas.microsoft.com/office/powerpoint/2010/main" val="316992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6490B08-34A4-B16C-8041-223D2998EB0A}"/>
              </a:ext>
            </a:extLst>
          </p:cNvPr>
          <p:cNvPicPr>
            <a:picLocks noChangeAspect="1"/>
          </p:cNvPicPr>
          <p:nvPr/>
        </p:nvPicPr>
        <p:blipFill rotWithShape="1">
          <a:blip r:embed="rId3"/>
          <a:srcRect t="12706"/>
          <a:stretch/>
        </p:blipFill>
        <p:spPr>
          <a:xfrm>
            <a:off x="0" y="914400"/>
            <a:ext cx="7600270" cy="2236809"/>
          </a:xfrm>
          <a:prstGeom prst="rect">
            <a:avLst/>
          </a:prstGeom>
        </p:spPr>
      </p:pic>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24469"/>
            <a:ext cx="8421688" cy="1325563"/>
          </a:xfrm>
        </p:spPr>
        <p:txBody>
          <a:bodyPr/>
          <a:lstStyle/>
          <a:p>
            <a:r>
              <a:rPr lang="en-US" dirty="0"/>
              <a:t>Results analysis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12" name="Rectangle 11">
            <a:extLst>
              <a:ext uri="{FF2B5EF4-FFF2-40B4-BE49-F238E27FC236}">
                <a16:creationId xmlns:a16="http://schemas.microsoft.com/office/drawing/2014/main" id="{306F96E7-F3DB-18B4-933D-3FF8B1EBF59C}"/>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 Placeholder 3">
            <a:extLst>
              <a:ext uri="{FF2B5EF4-FFF2-40B4-BE49-F238E27FC236}">
                <a16:creationId xmlns:a16="http://schemas.microsoft.com/office/drawing/2014/main" id="{F0CD8AF9-C41D-08D2-E5ED-8859F66DB2AF}"/>
              </a:ext>
            </a:extLst>
          </p:cNvPr>
          <p:cNvSpPr txBox="1">
            <a:spLocks/>
          </p:cNvSpPr>
          <p:nvPr/>
        </p:nvSpPr>
        <p:spPr>
          <a:xfrm>
            <a:off x="373732" y="5212774"/>
            <a:ext cx="8818521" cy="114357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ü"/>
            </a:pPr>
            <a:r>
              <a:rPr lang="en-ZA" sz="1600" dirty="0"/>
              <a:t>Segments with less equipment tend to have higher compliance scores</a:t>
            </a:r>
          </a:p>
          <a:p>
            <a:pPr lvl="1">
              <a:buFont typeface="Wingdings" panose="05000000000000000000" pitchFamily="2" charset="2"/>
              <a:buChar char="ü"/>
            </a:pPr>
            <a:r>
              <a:rPr lang="en-ZA" sz="1600" dirty="0"/>
              <a:t>In Australia Photo inventory compliance is high - above 90%, Leak Test Compliance </a:t>
            </a:r>
          </a:p>
          <a:p>
            <a:pPr marL="457200" lvl="1" indent="0">
              <a:buNone/>
            </a:pPr>
            <a:r>
              <a:rPr lang="en-ZA" sz="1600" dirty="0"/>
              <a:t>    around 70%, and calibration equipment compliance is around 15% following the</a:t>
            </a:r>
          </a:p>
          <a:p>
            <a:pPr marL="457200" lvl="1" indent="0">
              <a:buNone/>
            </a:pPr>
            <a:r>
              <a:rPr lang="en-ZA" sz="1600" dirty="0"/>
              <a:t>    trends of the region</a:t>
            </a:r>
          </a:p>
          <a:p>
            <a:pPr marL="457200" lvl="1" indent="0">
              <a:buNone/>
            </a:pPr>
            <a:endParaRPr lang="en-ZA" sz="1600" dirty="0"/>
          </a:p>
          <a:p>
            <a:pPr lvl="1">
              <a:buFont typeface="Wingdings" panose="05000000000000000000" pitchFamily="2" charset="2"/>
              <a:buChar char="ü"/>
            </a:pPr>
            <a:endParaRPr lang="en-ZA" sz="1600" dirty="0"/>
          </a:p>
          <a:p>
            <a:pPr lvl="1">
              <a:buFont typeface="Wingdings" panose="05000000000000000000" pitchFamily="2" charset="2"/>
              <a:buChar char="ü"/>
            </a:pPr>
            <a:endParaRPr lang="en-US" sz="1600" dirty="0"/>
          </a:p>
        </p:txBody>
      </p:sp>
      <p:pic>
        <p:nvPicPr>
          <p:cNvPr id="7" name="Picture 6">
            <a:extLst>
              <a:ext uri="{FF2B5EF4-FFF2-40B4-BE49-F238E27FC236}">
                <a16:creationId xmlns:a16="http://schemas.microsoft.com/office/drawing/2014/main" id="{207F9250-84DE-B6BB-68EE-B9B71AEDB561}"/>
              </a:ext>
            </a:extLst>
          </p:cNvPr>
          <p:cNvPicPr>
            <a:picLocks noChangeAspect="1"/>
          </p:cNvPicPr>
          <p:nvPr/>
        </p:nvPicPr>
        <p:blipFill>
          <a:blip r:embed="rId4"/>
          <a:stretch>
            <a:fillRect/>
          </a:stretch>
        </p:blipFill>
        <p:spPr>
          <a:xfrm>
            <a:off x="218155" y="3143237"/>
            <a:ext cx="2876931" cy="2018076"/>
          </a:xfrm>
          <a:prstGeom prst="rect">
            <a:avLst/>
          </a:prstGeom>
        </p:spPr>
      </p:pic>
      <p:pic>
        <p:nvPicPr>
          <p:cNvPr id="15" name="Picture 14">
            <a:extLst>
              <a:ext uri="{FF2B5EF4-FFF2-40B4-BE49-F238E27FC236}">
                <a16:creationId xmlns:a16="http://schemas.microsoft.com/office/drawing/2014/main" id="{C0780DEB-A462-E5A0-B6D6-E0C98FD7FFF2}"/>
              </a:ext>
            </a:extLst>
          </p:cNvPr>
          <p:cNvPicPr>
            <a:picLocks noChangeAspect="1"/>
          </p:cNvPicPr>
          <p:nvPr/>
        </p:nvPicPr>
        <p:blipFill>
          <a:blip r:embed="rId5"/>
          <a:stretch>
            <a:fillRect/>
          </a:stretch>
        </p:blipFill>
        <p:spPr>
          <a:xfrm>
            <a:off x="4463360" y="3162976"/>
            <a:ext cx="2750627" cy="1924997"/>
          </a:xfrm>
          <a:prstGeom prst="rect">
            <a:avLst/>
          </a:prstGeom>
        </p:spPr>
      </p:pic>
      <p:pic>
        <p:nvPicPr>
          <p:cNvPr id="18" name="Picture 17">
            <a:extLst>
              <a:ext uri="{FF2B5EF4-FFF2-40B4-BE49-F238E27FC236}">
                <a16:creationId xmlns:a16="http://schemas.microsoft.com/office/drawing/2014/main" id="{79DF4456-BA4E-9EAC-0217-B555E5393469}"/>
              </a:ext>
            </a:extLst>
          </p:cNvPr>
          <p:cNvPicPr>
            <a:picLocks noChangeAspect="1"/>
          </p:cNvPicPr>
          <p:nvPr/>
        </p:nvPicPr>
        <p:blipFill>
          <a:blip r:embed="rId6"/>
          <a:stretch>
            <a:fillRect/>
          </a:stretch>
        </p:blipFill>
        <p:spPr>
          <a:xfrm>
            <a:off x="8539964" y="292505"/>
            <a:ext cx="3326179" cy="2418026"/>
          </a:xfrm>
          <a:prstGeom prst="rect">
            <a:avLst/>
          </a:prstGeom>
        </p:spPr>
      </p:pic>
      <p:pic>
        <p:nvPicPr>
          <p:cNvPr id="20" name="Picture 19">
            <a:extLst>
              <a:ext uri="{FF2B5EF4-FFF2-40B4-BE49-F238E27FC236}">
                <a16:creationId xmlns:a16="http://schemas.microsoft.com/office/drawing/2014/main" id="{5A922415-14F5-8F34-68B2-2F7A26617FC4}"/>
              </a:ext>
            </a:extLst>
          </p:cNvPr>
          <p:cNvPicPr>
            <a:picLocks noChangeAspect="1"/>
          </p:cNvPicPr>
          <p:nvPr/>
        </p:nvPicPr>
        <p:blipFill>
          <a:blip r:embed="rId7"/>
          <a:stretch>
            <a:fillRect/>
          </a:stretch>
        </p:blipFill>
        <p:spPr>
          <a:xfrm>
            <a:off x="8693371" y="3196732"/>
            <a:ext cx="3226946" cy="2789747"/>
          </a:xfrm>
          <a:prstGeom prst="rect">
            <a:avLst/>
          </a:prstGeom>
        </p:spPr>
      </p:pic>
    </p:spTree>
    <p:extLst>
      <p:ext uri="{BB962C8B-B14F-4D97-AF65-F5344CB8AC3E}">
        <p14:creationId xmlns:p14="http://schemas.microsoft.com/office/powerpoint/2010/main" val="320638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350126" y="501650"/>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1824467"/>
            <a:ext cx="5111750" cy="4531884"/>
          </a:xfrm>
        </p:spPr>
        <p:txBody>
          <a:bodyPr vert="horz" lIns="91440" tIns="45720" rIns="91440" bIns="45720" rtlCol="0" anchor="t">
            <a:normAutofit/>
          </a:bodyPr>
          <a:lstStyle/>
          <a:p>
            <a:pPr marL="285750" indent="-285750">
              <a:buFont typeface="Arial" panose="020B0604020202020204" pitchFamily="34" charset="0"/>
              <a:buChar char="•"/>
            </a:pPr>
            <a:r>
              <a:rPr lang="en-US" dirty="0"/>
              <a:t>A clear, concise and unified </a:t>
            </a:r>
            <a:r>
              <a:rPr lang="en-US" dirty="0" err="1"/>
              <a:t>visualisation</a:t>
            </a:r>
            <a:r>
              <a:rPr lang="en-US" dirty="0"/>
              <a:t> of data allows an understanding of the current situation. </a:t>
            </a:r>
          </a:p>
          <a:p>
            <a:pPr marL="285750" indent="-285750">
              <a:buFont typeface="Arial" panose="020B0604020202020204" pitchFamily="34" charset="0"/>
              <a:buChar char="•"/>
            </a:pPr>
            <a:r>
              <a:rPr lang="en-US" dirty="0"/>
              <a:t>The control of the material is being maintained by diligent Photo inventory keeping. </a:t>
            </a:r>
          </a:p>
          <a:p>
            <a:pPr marL="285750" indent="-285750">
              <a:buFont typeface="Arial" panose="020B0604020202020204" pitchFamily="34" charset="0"/>
              <a:buChar char="•"/>
            </a:pPr>
            <a:r>
              <a:rPr lang="en-US" dirty="0"/>
              <a:t>Leak Tests are being performed on the equipment. This metric could improve to match the Photo Inventory levels.</a:t>
            </a:r>
          </a:p>
          <a:p>
            <a:pPr marL="285750" indent="-285750">
              <a:buFont typeface="Arial" panose="020B0604020202020204" pitchFamily="34" charset="0"/>
              <a:buChar char="•"/>
            </a:pPr>
            <a:r>
              <a:rPr lang="en-US" dirty="0"/>
              <a:t>Different locations in the Asia region behave similarly. </a:t>
            </a:r>
          </a:p>
          <a:p>
            <a:pPr marL="285750" indent="-285750">
              <a:buFont typeface="Arial" panose="020B0604020202020204" pitchFamily="34" charset="0"/>
              <a:buChar char="•"/>
            </a:pPr>
            <a:r>
              <a:rPr lang="en-US" dirty="0"/>
              <a:t>A better job overall needs to be done with the Calibration records keeping of the equipment. Support and training in this respect might help increase the compliance metrics.</a:t>
            </a:r>
          </a:p>
          <a:p>
            <a:pPr marL="285750" indent="-285750">
              <a:buFont typeface="Arial" panose="020B0604020202020204" pitchFamily="34" charset="0"/>
              <a:buChar char="•"/>
            </a:pPr>
            <a:r>
              <a:rPr lang="en-US" dirty="0"/>
              <a:t>Interactive charts facilitate the global view of a current snapshot, regardless of the segment or location.</a:t>
            </a:r>
          </a:p>
          <a:p>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7" name="Rectangle 6">
            <a:extLst>
              <a:ext uri="{FF2B5EF4-FFF2-40B4-BE49-F238E27FC236}">
                <a16:creationId xmlns:a16="http://schemas.microsoft.com/office/drawing/2014/main" id="{38A15095-98BC-9665-087B-13D5D015E755}"/>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2017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Project requirements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Based on Project Requirements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55524505"/>
              </p:ext>
            </p:extLst>
          </p:nvPr>
        </p:nvGraphicFramePr>
        <p:xfrm>
          <a:off x="838200" y="1786668"/>
          <a:ext cx="4968946" cy="4544396"/>
        </p:xfrm>
        <a:graphic>
          <a:graphicData uri="http://schemas.openxmlformats.org/drawingml/2006/table">
            <a:tbl>
              <a:tblPr firstRow="1" bandRow="1">
                <a:tableStyleId>{5C22544A-7EE6-4342-B048-85BDC9FD1C3A}</a:tableStyleId>
              </a:tblPr>
              <a:tblGrid>
                <a:gridCol w="1762760">
                  <a:extLst>
                    <a:ext uri="{9D8B030D-6E8A-4147-A177-3AD203B41FA5}">
                      <a16:colId xmlns:a16="http://schemas.microsoft.com/office/drawing/2014/main" val="544038161"/>
                    </a:ext>
                  </a:extLst>
                </a:gridCol>
                <a:gridCol w="945976">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tblGrid>
              <a:tr h="308774">
                <a:tc gridSpan="2">
                  <a:txBody>
                    <a:bodyPr/>
                    <a:lstStyle/>
                    <a:p>
                      <a:pPr algn="l"/>
                      <a:r>
                        <a:rPr lang="en-US" sz="1400" b="0" cap="all" spc="150" baseline="0" dirty="0">
                          <a:solidFill>
                            <a:schemeClr val="bg1"/>
                          </a:solidFill>
                          <a:latin typeface="+mj-lt"/>
                        </a:rPr>
                        <a:t>Key objective*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hMerge="1">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Data and Delivery</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Back End</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err="1">
                          <a:solidFill>
                            <a:schemeClr val="tx1"/>
                          </a:solidFill>
                          <a:latin typeface="+mn-lt"/>
                          <a:ea typeface="+mn-ea"/>
                          <a:cs typeface="+mn-cs"/>
                        </a:rPr>
                        <a:t>Visualisation</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393364">
                <a:tc>
                  <a:txBody>
                    <a:bodyPr/>
                    <a:lstStyle/>
                    <a:p>
                      <a:pPr algn="ctr"/>
                      <a:r>
                        <a:rPr lang="en-AU" sz="1200" dirty="0">
                          <a:solidFill>
                            <a:schemeClr val="tx1"/>
                          </a:solidFill>
                        </a:rPr>
                        <a:t>Documentation of Data Components</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386080">
                <a:tc>
                  <a:txBody>
                    <a:bodyPr/>
                    <a:lstStyle/>
                    <a:p>
                      <a:pPr algn="ctr"/>
                      <a:r>
                        <a:rPr lang="en-US" sz="1200" dirty="0">
                          <a:solidFill>
                            <a:schemeClr val="tx1"/>
                          </a:solidFill>
                        </a:rPr>
                        <a:t>SQLite Database</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391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1200+ Assets</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381000">
                <a:tc>
                  <a:txBody>
                    <a:bodyPr/>
                    <a:lstStyle/>
                    <a:p>
                      <a:pPr algn="ctr"/>
                      <a:r>
                        <a:rPr lang="en-US" sz="1200" dirty="0">
                          <a:solidFill>
                            <a:schemeClr val="tx1"/>
                          </a:solidFill>
                        </a:rPr>
                        <a:t>Flask API, HTML/CSS, JS, SQLite</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r h="381000">
                <a:tc>
                  <a:txBody>
                    <a:bodyPr/>
                    <a:lstStyle/>
                    <a:p>
                      <a:pPr algn="ctr"/>
                      <a:r>
                        <a:rPr lang="en-AU" sz="1200" dirty="0">
                          <a:solidFill>
                            <a:schemeClr val="tx1"/>
                          </a:solidFill>
                        </a:rPr>
                        <a:t>Page Project – 03</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187839"/>
                  </a:ext>
                </a:extLst>
              </a:tr>
              <a:tr h="381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HighCharts</a:t>
                      </a:r>
                      <a:r>
                        <a:rPr lang="en-US" sz="1200" dirty="0">
                          <a:solidFill>
                            <a:schemeClr val="tx1"/>
                          </a:solidFill>
                        </a:rPr>
                        <a:t> JS</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01340"/>
                  </a:ext>
                </a:extLst>
              </a:tr>
              <a:tr h="381000">
                <a:tc>
                  <a:txBody>
                    <a:bodyPr/>
                    <a:lstStyle/>
                    <a:p>
                      <a:pPr algn="ctr"/>
                      <a:r>
                        <a:rPr lang="en-AU" sz="1200" dirty="0">
                          <a:solidFill>
                            <a:schemeClr val="tx1"/>
                          </a:solidFill>
                        </a:rPr>
                        <a:t>Dashboard</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5309754"/>
                  </a:ext>
                </a:extLst>
              </a:tr>
              <a:tr h="381000">
                <a:tc>
                  <a:txBody>
                    <a:bodyPr/>
                    <a:lstStyle/>
                    <a:p>
                      <a:pPr algn="ctr"/>
                      <a:r>
                        <a:rPr lang="en-AU" sz="1200" dirty="0">
                          <a:solidFill>
                            <a:schemeClr val="tx1"/>
                          </a:solidFill>
                        </a:rPr>
                        <a:t>3 Views</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899966"/>
                  </a:ext>
                </a:extLst>
              </a:tr>
              <a:tr h="381000">
                <a:tc>
                  <a:txBody>
                    <a:bodyPr/>
                    <a:lstStyle/>
                    <a:p>
                      <a:pPr algn="ctr"/>
                      <a:r>
                        <a:rPr lang="en-AU" sz="1200" dirty="0">
                          <a:solidFill>
                            <a:schemeClr val="tx1"/>
                          </a:solidFill>
                        </a:rPr>
                        <a:t>User Driven interactions</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1525904"/>
                  </a:ext>
                </a:extLst>
              </a:tr>
            </a:tbl>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2023</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7531A3E-2292-1E30-6D53-2CD33EE5FEA7}"/>
              </a:ext>
            </a:extLst>
          </p:cNvPr>
          <p:cNvSpPr/>
          <p:nvPr/>
        </p:nvSpPr>
        <p:spPr>
          <a:xfrm>
            <a:off x="5781431" y="6682155"/>
            <a:ext cx="629138" cy="148491"/>
          </a:xfrm>
          <a:prstGeom prst="rect">
            <a:avLst/>
          </a:prstGeom>
          <a:solidFill>
            <a:srgbClr val="E9E6DF"/>
          </a:solidFill>
          <a:ln>
            <a:solidFill>
              <a:srgbClr val="E9E6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Graphic 14" descr="Checkmark">
            <a:extLst>
              <a:ext uri="{FF2B5EF4-FFF2-40B4-BE49-F238E27FC236}">
                <a16:creationId xmlns:a16="http://schemas.microsoft.com/office/drawing/2014/main" id="{5EE32EE9-F1B7-BCE6-DCE7-4FA36F0757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56" y="2756266"/>
            <a:ext cx="274320" cy="274320"/>
          </a:xfrm>
          <a:prstGeom prst="rect">
            <a:avLst/>
          </a:prstGeom>
        </p:spPr>
      </p:pic>
      <p:pic>
        <p:nvPicPr>
          <p:cNvPr id="16" name="Graphic 15" descr="Checkmark">
            <a:extLst>
              <a:ext uri="{FF2B5EF4-FFF2-40B4-BE49-F238E27FC236}">
                <a16:creationId xmlns:a16="http://schemas.microsoft.com/office/drawing/2014/main" id="{EC2C8355-F946-B9C9-AB11-C5B28A6691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55" y="3183441"/>
            <a:ext cx="274320" cy="274320"/>
          </a:xfrm>
          <a:prstGeom prst="rect">
            <a:avLst/>
          </a:prstGeom>
        </p:spPr>
      </p:pic>
      <p:pic>
        <p:nvPicPr>
          <p:cNvPr id="17" name="Graphic 16" descr="Checkmark">
            <a:extLst>
              <a:ext uri="{FF2B5EF4-FFF2-40B4-BE49-F238E27FC236}">
                <a16:creationId xmlns:a16="http://schemas.microsoft.com/office/drawing/2014/main" id="{F6FA3338-EF81-3DB2-9D5D-B29345C2C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54" y="3610616"/>
            <a:ext cx="274320" cy="274320"/>
          </a:xfrm>
          <a:prstGeom prst="rect">
            <a:avLst/>
          </a:prstGeom>
        </p:spPr>
      </p:pic>
      <p:pic>
        <p:nvPicPr>
          <p:cNvPr id="18" name="Graphic 17" descr="Checkmark">
            <a:extLst>
              <a:ext uri="{FF2B5EF4-FFF2-40B4-BE49-F238E27FC236}">
                <a16:creationId xmlns:a16="http://schemas.microsoft.com/office/drawing/2014/main" id="{6CB2A48B-DF17-6FB4-5B45-175335E0D7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3754" y="4037791"/>
            <a:ext cx="274320" cy="274320"/>
          </a:xfrm>
          <a:prstGeom prst="rect">
            <a:avLst/>
          </a:prstGeom>
        </p:spPr>
      </p:pic>
      <p:pic>
        <p:nvPicPr>
          <p:cNvPr id="19" name="Graphic 18" descr="Checkmark">
            <a:extLst>
              <a:ext uri="{FF2B5EF4-FFF2-40B4-BE49-F238E27FC236}">
                <a16:creationId xmlns:a16="http://schemas.microsoft.com/office/drawing/2014/main" id="{0B4D5955-7CA3-F6F9-0829-E1F82F885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4551" y="4464015"/>
            <a:ext cx="274320" cy="274320"/>
          </a:xfrm>
          <a:prstGeom prst="rect">
            <a:avLst/>
          </a:prstGeom>
        </p:spPr>
      </p:pic>
      <p:pic>
        <p:nvPicPr>
          <p:cNvPr id="20" name="Graphic 19" descr="Checkmark">
            <a:extLst>
              <a:ext uri="{FF2B5EF4-FFF2-40B4-BE49-F238E27FC236}">
                <a16:creationId xmlns:a16="http://schemas.microsoft.com/office/drawing/2014/main" id="{1124C9C4-D1F6-4791-AB68-6E00C25E66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4551" y="4823963"/>
            <a:ext cx="274320" cy="274320"/>
          </a:xfrm>
          <a:prstGeom prst="rect">
            <a:avLst/>
          </a:prstGeom>
        </p:spPr>
      </p:pic>
      <p:pic>
        <p:nvPicPr>
          <p:cNvPr id="21" name="Graphic 20" descr="Checkmark">
            <a:extLst>
              <a:ext uri="{FF2B5EF4-FFF2-40B4-BE49-F238E27FC236}">
                <a16:creationId xmlns:a16="http://schemas.microsoft.com/office/drawing/2014/main" id="{2E6F2F31-8FC0-9F73-9F6F-6DEFE56015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4551" y="5221742"/>
            <a:ext cx="274320" cy="274320"/>
          </a:xfrm>
          <a:prstGeom prst="rect">
            <a:avLst/>
          </a:prstGeom>
        </p:spPr>
      </p:pic>
      <p:pic>
        <p:nvPicPr>
          <p:cNvPr id="22" name="Graphic 21" descr="Checkmark">
            <a:extLst>
              <a:ext uri="{FF2B5EF4-FFF2-40B4-BE49-F238E27FC236}">
                <a16:creationId xmlns:a16="http://schemas.microsoft.com/office/drawing/2014/main" id="{87B60572-2D36-C73E-D275-3AEAB22111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3271" y="5558864"/>
            <a:ext cx="274320" cy="274320"/>
          </a:xfrm>
          <a:prstGeom prst="rect">
            <a:avLst/>
          </a:prstGeom>
        </p:spPr>
      </p:pic>
      <p:pic>
        <p:nvPicPr>
          <p:cNvPr id="23" name="Graphic 22" descr="Checkmark">
            <a:extLst>
              <a:ext uri="{FF2B5EF4-FFF2-40B4-BE49-F238E27FC236}">
                <a16:creationId xmlns:a16="http://schemas.microsoft.com/office/drawing/2014/main" id="{7ADEFD03-BDF4-9F4B-A555-87A1798B2D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3271" y="5940482"/>
            <a:ext cx="274320" cy="274320"/>
          </a:xfrm>
          <a:prstGeom prst="rect">
            <a:avLst/>
          </a:prstGeom>
        </p:spPr>
      </p:pic>
      <p:sp>
        <p:nvSpPr>
          <p:cNvPr id="24" name="Footer Placeholder 2">
            <a:extLst>
              <a:ext uri="{FF2B5EF4-FFF2-40B4-BE49-F238E27FC236}">
                <a16:creationId xmlns:a16="http://schemas.microsoft.com/office/drawing/2014/main" id="{C137EE91-8032-6864-02C9-81C8CC45E80A}"/>
              </a:ext>
            </a:extLst>
          </p:cNvPr>
          <p:cNvSpPr txBox="1">
            <a:spLocks/>
          </p:cNvSpPr>
          <p:nvPr/>
        </p:nvSpPr>
        <p:spPr>
          <a:xfrm>
            <a:off x="6096000" y="5940482"/>
            <a:ext cx="534924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Other metrics are subjective – Digestible, easy to interpret, and presentation aspects</a:t>
            </a:r>
          </a:p>
        </p:txBody>
      </p:sp>
      <p:pic>
        <p:nvPicPr>
          <p:cNvPr id="9" name="Picture 8">
            <a:extLst>
              <a:ext uri="{FF2B5EF4-FFF2-40B4-BE49-F238E27FC236}">
                <a16:creationId xmlns:a16="http://schemas.microsoft.com/office/drawing/2014/main" id="{7A8CA5D1-ADAA-D2BB-A0C7-4AE26D2779EA}"/>
              </a:ext>
            </a:extLst>
          </p:cNvPr>
          <p:cNvPicPr>
            <a:picLocks noChangeAspect="1"/>
          </p:cNvPicPr>
          <p:nvPr/>
        </p:nvPicPr>
        <p:blipFill>
          <a:blip r:embed="rId4"/>
          <a:stretch>
            <a:fillRect/>
          </a:stretch>
        </p:blipFill>
        <p:spPr>
          <a:xfrm>
            <a:off x="6467121" y="757727"/>
            <a:ext cx="4895876" cy="4801137"/>
          </a:xfrm>
          <a:prstGeom prst="rect">
            <a:avLst/>
          </a:prstGeom>
        </p:spPr>
      </p:pic>
    </p:spTree>
    <p:extLst>
      <p:ext uri="{BB962C8B-B14F-4D97-AF65-F5344CB8AC3E}">
        <p14:creationId xmlns:p14="http://schemas.microsoft.com/office/powerpoint/2010/main" val="46093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Luis E. Cardenas​</a:t>
            </a:r>
          </a:p>
          <a:p>
            <a:r>
              <a:rPr lang="en-US" dirty="0"/>
              <a:t>lcardsvr@gmail.com</a:t>
            </a:r>
          </a:p>
          <a:p>
            <a:r>
              <a:rPr lang="en-US" dirty="0"/>
              <a:t>https://github.com/lcardsvr</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Project - 03</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background</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lnSpcReduction="10000"/>
          </a:bodyPr>
          <a:lstStyle/>
          <a:p>
            <a:r>
              <a:rPr lang="en-US" dirty="0"/>
              <a:t>Dangerous Goods (DG) are regularly used in the resources industry. Some of these materials (including </a:t>
            </a:r>
            <a:r>
              <a:rPr lang="en-AU" dirty="0"/>
              <a:t>explosives and radioactive components) may harm the environment or society if mishandled</a:t>
            </a:r>
            <a:r>
              <a:rPr lang="en-US" dirty="0"/>
              <a:t>. </a:t>
            </a:r>
          </a:p>
          <a:p>
            <a:r>
              <a:rPr lang="en-US" dirty="0"/>
              <a:t>This project aims to grant visibility of relevant variables that provide a status of DG inventory – Paramount for the health and safety of personnel and maintaining a license to operate.</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Project – 03</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543363"/>
            <a:ext cx="2141764" cy="514350"/>
          </a:xfrm>
        </p:spPr>
        <p:txBody>
          <a:bodyPr vert="horz" lIns="91440" tIns="45720" rIns="91440" bIns="45720" rtlCol="0" anchor="ctr">
            <a:normAutofit lnSpcReduction="10000"/>
          </a:bodyPr>
          <a:lstStyle/>
          <a:p>
            <a:r>
              <a:rPr lang="en-US" dirty="0"/>
              <a:t>internal information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692394" y="2619689"/>
            <a:ext cx="2141764" cy="514350"/>
          </a:xfrm>
        </p:spPr>
        <p:txBody>
          <a:bodyPr/>
          <a:lstStyle/>
          <a:p>
            <a:r>
              <a:rPr lang="en-US" dirty="0"/>
              <a:t>Data integration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51573" y="3690834"/>
            <a:ext cx="2141764" cy="514350"/>
          </a:xfrm>
        </p:spPr>
        <p:txBody>
          <a:bodyPr/>
          <a:lstStyle/>
          <a:p>
            <a:r>
              <a:rPr lang="en-US" dirty="0"/>
              <a:t>Current situation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2101362" y="4771083"/>
            <a:ext cx="1945402" cy="514350"/>
          </a:xfrm>
        </p:spPr>
        <p:txBody>
          <a:bodyPr/>
          <a:lstStyle/>
          <a:p>
            <a:r>
              <a:rPr lang="en-US" dirty="0"/>
              <a:t>Priority action plan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295117"/>
            <a:ext cx="5539095" cy="1010842"/>
          </a:xfrm>
        </p:spPr>
        <p:txBody>
          <a:bodyPr anchor="ctr"/>
          <a:lstStyle/>
          <a:p>
            <a:r>
              <a:rPr lang="en-US" dirty="0"/>
              <a:t>The maintenance of the asset database and compliance adherence is spread out among different segments.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94820" y="2371443"/>
            <a:ext cx="5539095" cy="1035576"/>
          </a:xfrm>
        </p:spPr>
        <p:txBody>
          <a:bodyPr anchor="ctr">
            <a:normAutofit/>
          </a:bodyPr>
          <a:lstStyle/>
          <a:p>
            <a:r>
              <a:rPr lang="en-AU" dirty="0"/>
              <a:t>The data gathered from multiple sources (a mixture of .pdf, .csv and others) depending on the data source</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607710" y="3442588"/>
            <a:ext cx="986521" cy="1010842"/>
          </a:xfrm>
        </p:spPr>
        <p:txBody>
          <a:bodyPr>
            <a:normAutofit/>
          </a:bodyPr>
          <a:lstStyle/>
          <a:p>
            <a:r>
              <a:rPr lang="en-US" dirty="0"/>
              <a:t>Visualize:</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522837"/>
            <a:ext cx="5539095" cy="1010842"/>
          </a:xfrm>
        </p:spPr>
        <p:txBody>
          <a:bodyPr>
            <a:normAutofit/>
          </a:bodyPr>
          <a:lstStyle/>
          <a:p>
            <a:r>
              <a:rPr lang="en-US" dirty="0"/>
              <a:t>Understand the current location and compliance status </a:t>
            </a:r>
            <a:r>
              <a:rPr lang="en-US" dirty="0" err="1"/>
              <a:t>behaviour</a:t>
            </a:r>
            <a:r>
              <a:rPr lang="en-US" dirty="0"/>
              <a:t>.</a:t>
            </a:r>
          </a:p>
          <a:p>
            <a:r>
              <a:rPr lang="en-US" dirty="0"/>
              <a:t>With a clear picture of the status formulate a way forward.</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Project - 03</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4" name="Text Placeholder 8">
            <a:extLst>
              <a:ext uri="{FF2B5EF4-FFF2-40B4-BE49-F238E27FC236}">
                <a16:creationId xmlns:a16="http://schemas.microsoft.com/office/drawing/2014/main" id="{E749C1E1-F26B-38A5-6544-0C0F9B533945}"/>
              </a:ext>
            </a:extLst>
          </p:cNvPr>
          <p:cNvSpPr txBox="1">
            <a:spLocks/>
          </p:cNvSpPr>
          <p:nvPr/>
        </p:nvSpPr>
        <p:spPr>
          <a:xfrm>
            <a:off x="6646128" y="3402098"/>
            <a:ext cx="3148801" cy="112073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Non-conformances</a:t>
            </a:r>
          </a:p>
          <a:p>
            <a:pPr marL="285750" indent="-285750">
              <a:buFont typeface="Arial" panose="020B0604020202020204" pitchFamily="34" charset="0"/>
              <a:buChar char="•"/>
            </a:pPr>
            <a:r>
              <a:rPr lang="en-US" dirty="0"/>
              <a:t>Type of non-conformance</a:t>
            </a:r>
          </a:p>
          <a:p>
            <a:pPr marL="285750" indent="-285750">
              <a:buFont typeface="Arial" panose="020B0604020202020204" pitchFamily="34" charset="0"/>
              <a:buChar char="•"/>
            </a:pPr>
            <a:r>
              <a:rPr lang="en-US" dirty="0"/>
              <a:t>Location of non-conformance</a:t>
            </a:r>
          </a:p>
        </p:txBody>
      </p:sp>
      <p:sp>
        <p:nvSpPr>
          <p:cNvPr id="12" name="Isosceles Triangle 11">
            <a:extLst>
              <a:ext uri="{FF2B5EF4-FFF2-40B4-BE49-F238E27FC236}">
                <a16:creationId xmlns:a16="http://schemas.microsoft.com/office/drawing/2014/main" id="{4335C2AA-786A-5CAB-A487-AC1517B7938B}"/>
              </a:ext>
            </a:extLst>
          </p:cNvPr>
          <p:cNvSpPr/>
          <p:nvPr/>
        </p:nvSpPr>
        <p:spPr>
          <a:xfrm rot="7572348">
            <a:off x="5783913" y="6741604"/>
            <a:ext cx="113323" cy="12504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Proposed 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cap="all" dirty="0"/>
              <a:t>internal information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Gather information from different company segments, allowing for a straightforward evaluation of the complete inventory status</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cap="all" dirty="0"/>
              <a:t>DATA integration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Perform the ETL process to be able to consolidate and visualise relevant data</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cap="all" dirty="0"/>
              <a:t>Current situation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1"/>
            <a:ext cx="5431971" cy="619355"/>
          </a:xfrm>
        </p:spPr>
        <p:txBody>
          <a:bodyPr>
            <a:normAutofit/>
          </a:bodyPr>
          <a:lstStyle/>
          <a:p>
            <a:r>
              <a:rPr lang="en-ZA" dirty="0"/>
              <a:t>Understand the compliance status and create three visual aids to facilitate the evaluation of the current situation</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cap="all" dirty="0"/>
              <a:t>Priority action plan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Based on the visualisation of the data, start an action plan to reduce the non-conformance events locally.</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Project - 03</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11" name="Rectangle 10">
            <a:extLst>
              <a:ext uri="{FF2B5EF4-FFF2-40B4-BE49-F238E27FC236}">
                <a16:creationId xmlns:a16="http://schemas.microsoft.com/office/drawing/2014/main" id="{582A6C07-8D72-5B2B-83EA-AFE5A427CCF8}"/>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Project</a:t>
            </a:r>
            <a:br>
              <a:rPr lang="en-US" dirty="0"/>
            </a:br>
            <a:r>
              <a:rPr lang="en-US" dirty="0"/>
              <a:t>OVERVIEW</a:t>
            </a:r>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39986" y="382956"/>
            <a:ext cx="2258630" cy="846301"/>
          </a:xfrm>
        </p:spPr>
        <p:txBody>
          <a:bodyPr>
            <a:normAutofit fontScale="90000"/>
          </a:bodyPr>
          <a:lstStyle/>
          <a:p>
            <a:r>
              <a:rPr lang="en-ZA" dirty="0"/>
              <a:t>Gathering data</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2023</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Project - 03</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6</a:t>
            </a:fld>
            <a:endParaRPr lang="en-ZA" dirty="0"/>
          </a:p>
        </p:txBody>
      </p:sp>
      <p:sp>
        <p:nvSpPr>
          <p:cNvPr id="11" name="Rectangle 10">
            <a:extLst>
              <a:ext uri="{FF2B5EF4-FFF2-40B4-BE49-F238E27FC236}">
                <a16:creationId xmlns:a16="http://schemas.microsoft.com/office/drawing/2014/main" id="{C975AFE0-A988-C2FF-B639-7E8B751ADF96}"/>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1DA92827-AC44-9C15-1398-E0085901C2D7}"/>
              </a:ext>
            </a:extLst>
          </p:cNvPr>
          <p:cNvPicPr>
            <a:picLocks noChangeAspect="1"/>
          </p:cNvPicPr>
          <p:nvPr/>
        </p:nvPicPr>
        <p:blipFill>
          <a:blip r:embed="rId3"/>
          <a:stretch>
            <a:fillRect/>
          </a:stretch>
        </p:blipFill>
        <p:spPr>
          <a:xfrm>
            <a:off x="1255362" y="902742"/>
            <a:ext cx="9681275" cy="5328807"/>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application&#10;&#10;Description automatically generated">
            <a:extLst>
              <a:ext uri="{FF2B5EF4-FFF2-40B4-BE49-F238E27FC236}">
                <a16:creationId xmlns:a16="http://schemas.microsoft.com/office/drawing/2014/main" id="{6CFE30A5-C641-95F7-33BB-B22FF316237D}"/>
              </a:ext>
            </a:extLst>
          </p:cNvPr>
          <p:cNvPicPr>
            <a:picLocks noChangeAspect="1"/>
          </p:cNvPicPr>
          <p:nvPr/>
        </p:nvPicPr>
        <p:blipFill rotWithShape="1">
          <a:blip r:embed="rId3"/>
          <a:srcRect r="30897" b="21254"/>
          <a:stretch/>
        </p:blipFill>
        <p:spPr>
          <a:xfrm>
            <a:off x="330134" y="543170"/>
            <a:ext cx="6502531" cy="5400431"/>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723798" y="4875946"/>
            <a:ext cx="4401941" cy="1204912"/>
          </a:xfrm>
        </p:spPr>
        <p:txBody>
          <a:bodyPr/>
          <a:lstStyle/>
          <a:p>
            <a:r>
              <a:rPr lang="en-US" dirty="0"/>
              <a:t>Creation of SQL Lite database</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Project - 03</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7" name="Rectangle 6">
            <a:extLst>
              <a:ext uri="{FF2B5EF4-FFF2-40B4-BE49-F238E27FC236}">
                <a16:creationId xmlns:a16="http://schemas.microsoft.com/office/drawing/2014/main" id="{D9A1BE64-B406-0CFC-4C6C-E71669B45819}"/>
              </a:ext>
            </a:extLst>
          </p:cNvPr>
          <p:cNvSpPr/>
          <p:nvPr/>
        </p:nvSpPr>
        <p:spPr>
          <a:xfrm>
            <a:off x="5781431" y="6682155"/>
            <a:ext cx="629138" cy="148491"/>
          </a:xfrm>
          <a:prstGeom prst="rect">
            <a:avLst/>
          </a:prstGeom>
          <a:solidFill>
            <a:srgbClr val="E9E6DF"/>
          </a:solidFill>
          <a:ln>
            <a:solidFill>
              <a:srgbClr val="E9E6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 Placeholder 3">
            <a:extLst>
              <a:ext uri="{FF2B5EF4-FFF2-40B4-BE49-F238E27FC236}">
                <a16:creationId xmlns:a16="http://schemas.microsoft.com/office/drawing/2014/main" id="{43317F9D-99D3-41F2-69B2-D92DE1371A8F}"/>
              </a:ext>
            </a:extLst>
          </p:cNvPr>
          <p:cNvSpPr txBox="1">
            <a:spLocks/>
          </p:cNvSpPr>
          <p:nvPr/>
        </p:nvSpPr>
        <p:spPr>
          <a:xfrm>
            <a:off x="7609888" y="1587040"/>
            <a:ext cx="3115894" cy="13208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t>Primary Keys and Not Null required!!!</a:t>
            </a:r>
            <a:endParaRPr lang="en-US" sz="2000" dirty="0"/>
          </a:p>
        </p:txBody>
      </p:sp>
      <p:pic>
        <p:nvPicPr>
          <p:cNvPr id="8" name="Picture 7">
            <a:extLst>
              <a:ext uri="{FF2B5EF4-FFF2-40B4-BE49-F238E27FC236}">
                <a16:creationId xmlns:a16="http://schemas.microsoft.com/office/drawing/2014/main" id="{F65CA178-302D-A6CA-D952-207E767300FC}"/>
              </a:ext>
            </a:extLst>
          </p:cNvPr>
          <p:cNvPicPr>
            <a:picLocks noChangeAspect="1"/>
          </p:cNvPicPr>
          <p:nvPr/>
        </p:nvPicPr>
        <p:blipFill>
          <a:blip r:embed="rId4"/>
          <a:stretch>
            <a:fillRect/>
          </a:stretch>
        </p:blipFill>
        <p:spPr>
          <a:xfrm>
            <a:off x="7723798" y="2326784"/>
            <a:ext cx="3338196" cy="249715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339986" y="382956"/>
            <a:ext cx="2258630" cy="846301"/>
          </a:xfrm>
        </p:spPr>
        <p:txBody>
          <a:bodyPr>
            <a:normAutofit fontScale="90000"/>
          </a:bodyPr>
          <a:lstStyle/>
          <a:p>
            <a:r>
              <a:rPr lang="en-ZA" dirty="0"/>
              <a:t>Gathering data</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2023</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
        <p:nvSpPr>
          <p:cNvPr id="11" name="Rectangle 10">
            <a:extLst>
              <a:ext uri="{FF2B5EF4-FFF2-40B4-BE49-F238E27FC236}">
                <a16:creationId xmlns:a16="http://schemas.microsoft.com/office/drawing/2014/main" id="{C975AFE0-A988-C2FF-B639-7E8B751ADF96}"/>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ooter Placeholder 2">
            <a:extLst>
              <a:ext uri="{FF2B5EF4-FFF2-40B4-BE49-F238E27FC236}">
                <a16:creationId xmlns:a16="http://schemas.microsoft.com/office/drawing/2014/main" id="{127323F4-3871-E362-38CB-4FFB1A5E476A}"/>
              </a:ext>
            </a:extLst>
          </p:cNvPr>
          <p:cNvSpPr>
            <a:spLocks noGrp="1"/>
          </p:cNvSpPr>
          <p:nvPr>
            <p:ph type="ftr" sz="quarter" idx="21"/>
          </p:nvPr>
        </p:nvSpPr>
        <p:spPr>
          <a:xfrm>
            <a:off x="7161955" y="6356350"/>
            <a:ext cx="3243942" cy="365125"/>
          </a:xfrm>
        </p:spPr>
        <p:txBody>
          <a:bodyPr/>
          <a:lstStyle/>
          <a:p>
            <a:r>
              <a:rPr lang="en-US" dirty="0"/>
              <a:t>Project - 03</a:t>
            </a:r>
          </a:p>
        </p:txBody>
      </p:sp>
      <p:grpSp>
        <p:nvGrpSpPr>
          <p:cNvPr id="10" name="Group 9">
            <a:extLst>
              <a:ext uri="{FF2B5EF4-FFF2-40B4-BE49-F238E27FC236}">
                <a16:creationId xmlns:a16="http://schemas.microsoft.com/office/drawing/2014/main" id="{2C8232F8-3D00-2FE3-7147-EF6A841DAAFA}"/>
              </a:ext>
            </a:extLst>
          </p:cNvPr>
          <p:cNvGrpSpPr/>
          <p:nvPr/>
        </p:nvGrpSpPr>
        <p:grpSpPr>
          <a:xfrm>
            <a:off x="38648" y="1451773"/>
            <a:ext cx="3421629" cy="3835281"/>
            <a:chOff x="4992014" y="1074492"/>
            <a:chExt cx="3337560" cy="4017645"/>
          </a:xfrm>
        </p:grpSpPr>
        <p:pic>
          <p:nvPicPr>
            <p:cNvPr id="6" name="Picture 5" descr="Text&#10;&#10;Description automatically generated">
              <a:extLst>
                <a:ext uri="{FF2B5EF4-FFF2-40B4-BE49-F238E27FC236}">
                  <a16:creationId xmlns:a16="http://schemas.microsoft.com/office/drawing/2014/main" id="{8A261C8A-49A1-1B17-F6DE-FC05D67888F1}"/>
                </a:ext>
              </a:extLst>
            </p:cNvPr>
            <p:cNvPicPr>
              <a:picLocks noChangeAspect="1"/>
            </p:cNvPicPr>
            <p:nvPr/>
          </p:nvPicPr>
          <p:blipFill>
            <a:blip r:embed="rId3"/>
            <a:stretch>
              <a:fillRect/>
            </a:stretch>
          </p:blipFill>
          <p:spPr>
            <a:xfrm>
              <a:off x="4992014" y="1074492"/>
              <a:ext cx="3337560" cy="4017645"/>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7142BA00-9E74-7475-CA24-112A50184B2E}"/>
                </a:ext>
              </a:extLst>
            </p:cNvPr>
            <p:cNvSpPr/>
            <p:nvPr/>
          </p:nvSpPr>
          <p:spPr>
            <a:xfrm>
              <a:off x="4992014" y="2656527"/>
              <a:ext cx="2466196" cy="1950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4A8EFD07-6443-3516-FADF-FC5A520C200D}"/>
                </a:ext>
              </a:extLst>
            </p:cNvPr>
            <p:cNvSpPr/>
            <p:nvPr/>
          </p:nvSpPr>
          <p:spPr>
            <a:xfrm>
              <a:off x="5031739" y="3429000"/>
              <a:ext cx="2703825" cy="1419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55760D37-6EC0-BDFE-7EA4-40DAF399C563}"/>
                </a:ext>
              </a:extLst>
            </p:cNvPr>
            <p:cNvSpPr/>
            <p:nvPr/>
          </p:nvSpPr>
          <p:spPr>
            <a:xfrm>
              <a:off x="5031739" y="4433575"/>
              <a:ext cx="2890172" cy="203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3" name="Picture 12">
            <a:extLst>
              <a:ext uri="{FF2B5EF4-FFF2-40B4-BE49-F238E27FC236}">
                <a16:creationId xmlns:a16="http://schemas.microsoft.com/office/drawing/2014/main" id="{3F726DEB-91E8-0EC9-20D5-AF60E8746717}"/>
              </a:ext>
            </a:extLst>
          </p:cNvPr>
          <p:cNvPicPr>
            <a:picLocks noChangeAspect="1"/>
          </p:cNvPicPr>
          <p:nvPr/>
        </p:nvPicPr>
        <p:blipFill>
          <a:blip r:embed="rId4"/>
          <a:stretch>
            <a:fillRect/>
          </a:stretch>
        </p:blipFill>
        <p:spPr>
          <a:xfrm>
            <a:off x="7024844" y="374949"/>
            <a:ext cx="5069337" cy="2125250"/>
          </a:xfrm>
          <a:prstGeom prst="rect">
            <a:avLst/>
          </a:prstGeom>
        </p:spPr>
      </p:pic>
      <p:pic>
        <p:nvPicPr>
          <p:cNvPr id="17" name="Picture 16">
            <a:extLst>
              <a:ext uri="{FF2B5EF4-FFF2-40B4-BE49-F238E27FC236}">
                <a16:creationId xmlns:a16="http://schemas.microsoft.com/office/drawing/2014/main" id="{744820E9-5D40-4031-4324-67F6EF06E2C3}"/>
              </a:ext>
            </a:extLst>
          </p:cNvPr>
          <p:cNvPicPr>
            <a:picLocks noChangeAspect="1"/>
          </p:cNvPicPr>
          <p:nvPr/>
        </p:nvPicPr>
        <p:blipFill>
          <a:blip r:embed="rId5"/>
          <a:stretch>
            <a:fillRect/>
          </a:stretch>
        </p:blipFill>
        <p:spPr>
          <a:xfrm>
            <a:off x="3676605" y="1837180"/>
            <a:ext cx="3034933" cy="2821205"/>
          </a:xfrm>
          <a:prstGeom prst="rect">
            <a:avLst/>
          </a:prstGeom>
        </p:spPr>
      </p:pic>
      <p:pic>
        <p:nvPicPr>
          <p:cNvPr id="19" name="Picture 18">
            <a:extLst>
              <a:ext uri="{FF2B5EF4-FFF2-40B4-BE49-F238E27FC236}">
                <a16:creationId xmlns:a16="http://schemas.microsoft.com/office/drawing/2014/main" id="{EEF08DE9-3989-23E4-4402-DE35EBF8BB07}"/>
              </a:ext>
            </a:extLst>
          </p:cNvPr>
          <p:cNvPicPr>
            <a:picLocks noChangeAspect="1"/>
          </p:cNvPicPr>
          <p:nvPr/>
        </p:nvPicPr>
        <p:blipFill>
          <a:blip r:embed="rId6"/>
          <a:stretch>
            <a:fillRect/>
          </a:stretch>
        </p:blipFill>
        <p:spPr>
          <a:xfrm>
            <a:off x="6927867" y="3148159"/>
            <a:ext cx="4836263" cy="2093165"/>
          </a:xfrm>
          <a:prstGeom prst="rect">
            <a:avLst/>
          </a:prstGeom>
        </p:spPr>
      </p:pic>
      <p:sp>
        <p:nvSpPr>
          <p:cNvPr id="20" name="Text Placeholder 3">
            <a:extLst>
              <a:ext uri="{FF2B5EF4-FFF2-40B4-BE49-F238E27FC236}">
                <a16:creationId xmlns:a16="http://schemas.microsoft.com/office/drawing/2014/main" id="{60EEB878-A193-4D34-2A52-371552649368}"/>
              </a:ext>
            </a:extLst>
          </p:cNvPr>
          <p:cNvSpPr txBox="1">
            <a:spLocks/>
          </p:cNvSpPr>
          <p:nvPr/>
        </p:nvSpPr>
        <p:spPr>
          <a:xfrm>
            <a:off x="7024844" y="5287054"/>
            <a:ext cx="11424144" cy="13208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t>Personnel Safety and Equipment Control</a:t>
            </a:r>
          </a:p>
          <a:p>
            <a:pPr lvl="1">
              <a:buFont typeface="Wingdings" panose="05000000000000000000" pitchFamily="2" charset="2"/>
              <a:buChar char="ü"/>
            </a:pPr>
            <a:r>
              <a:rPr lang="en-ZA" sz="1600" dirty="0"/>
              <a:t>Photo Confirmation</a:t>
            </a:r>
          </a:p>
          <a:p>
            <a:pPr lvl="1">
              <a:buFont typeface="Wingdings" panose="05000000000000000000" pitchFamily="2" charset="2"/>
              <a:buChar char="ü"/>
            </a:pPr>
            <a:r>
              <a:rPr lang="en-ZA" sz="1600" dirty="0"/>
              <a:t>Leak Test</a:t>
            </a:r>
          </a:p>
          <a:p>
            <a:pPr lvl="1">
              <a:buFont typeface="Wingdings" panose="05000000000000000000" pitchFamily="2" charset="2"/>
              <a:buChar char="ü"/>
            </a:pPr>
            <a:r>
              <a:rPr lang="en-ZA" sz="1600" dirty="0"/>
              <a:t>Measuring Equipment Calibration</a:t>
            </a:r>
            <a:endParaRPr lang="en-US" sz="1600" dirty="0"/>
          </a:p>
        </p:txBody>
      </p:sp>
    </p:spTree>
    <p:extLst>
      <p:ext uri="{BB962C8B-B14F-4D97-AF65-F5344CB8AC3E}">
        <p14:creationId xmlns:p14="http://schemas.microsoft.com/office/powerpoint/2010/main" val="355043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11810" y="96910"/>
            <a:ext cx="8421688" cy="1325563"/>
          </a:xfrm>
        </p:spPr>
        <p:txBody>
          <a:bodyPr/>
          <a:lstStyle/>
          <a:p>
            <a:r>
              <a:rPr lang="en-US" dirty="0"/>
              <a:t>Data </a:t>
            </a:r>
            <a:r>
              <a:rPr lang="en-US" dirty="0" err="1"/>
              <a:t>visualisation</a:t>
            </a:r>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Project - 03</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12" name="Rectangle 11">
            <a:extLst>
              <a:ext uri="{FF2B5EF4-FFF2-40B4-BE49-F238E27FC236}">
                <a16:creationId xmlns:a16="http://schemas.microsoft.com/office/drawing/2014/main" id="{306F96E7-F3DB-18B4-933D-3FF8B1EBF59C}"/>
              </a:ext>
            </a:extLst>
          </p:cNvPr>
          <p:cNvSpPr/>
          <p:nvPr/>
        </p:nvSpPr>
        <p:spPr>
          <a:xfrm>
            <a:off x="5708664" y="6680482"/>
            <a:ext cx="727305" cy="1657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 Placeholder 3">
            <a:extLst>
              <a:ext uri="{FF2B5EF4-FFF2-40B4-BE49-F238E27FC236}">
                <a16:creationId xmlns:a16="http://schemas.microsoft.com/office/drawing/2014/main" id="{D78C1DC0-BA79-5F91-84A2-4FBEFBD8F4EF}"/>
              </a:ext>
            </a:extLst>
          </p:cNvPr>
          <p:cNvSpPr>
            <a:spLocks noGrp="1"/>
          </p:cNvSpPr>
          <p:nvPr>
            <p:ph type="body" idx="1"/>
          </p:nvPr>
        </p:nvSpPr>
        <p:spPr>
          <a:xfrm>
            <a:off x="777792" y="1259002"/>
            <a:ext cx="2882475" cy="823912"/>
          </a:xfrm>
        </p:spPr>
        <p:txBody>
          <a:bodyPr/>
          <a:lstStyle/>
          <a:p>
            <a:r>
              <a:rPr lang="en-ZA" dirty="0"/>
              <a:t>Compliance status</a:t>
            </a:r>
          </a:p>
        </p:txBody>
      </p:sp>
      <p:pic>
        <p:nvPicPr>
          <p:cNvPr id="6" name="Picture 5">
            <a:extLst>
              <a:ext uri="{FF2B5EF4-FFF2-40B4-BE49-F238E27FC236}">
                <a16:creationId xmlns:a16="http://schemas.microsoft.com/office/drawing/2014/main" id="{2737CB19-0BB6-6064-E6AF-C57CD7B606AF}"/>
              </a:ext>
            </a:extLst>
          </p:cNvPr>
          <p:cNvPicPr>
            <a:picLocks noChangeAspect="1"/>
          </p:cNvPicPr>
          <p:nvPr/>
        </p:nvPicPr>
        <p:blipFill>
          <a:blip r:embed="rId3"/>
          <a:stretch>
            <a:fillRect/>
          </a:stretch>
        </p:blipFill>
        <p:spPr>
          <a:xfrm>
            <a:off x="154193" y="4086533"/>
            <a:ext cx="7193300" cy="2634942"/>
          </a:xfrm>
          <a:prstGeom prst="rect">
            <a:avLst/>
          </a:prstGeom>
        </p:spPr>
      </p:pic>
      <p:pic>
        <p:nvPicPr>
          <p:cNvPr id="4" name="Picture 3">
            <a:extLst>
              <a:ext uri="{FF2B5EF4-FFF2-40B4-BE49-F238E27FC236}">
                <a16:creationId xmlns:a16="http://schemas.microsoft.com/office/drawing/2014/main" id="{7BEBBD72-9CC7-44E2-AFB6-EEC96909E0FC}"/>
              </a:ext>
            </a:extLst>
          </p:cNvPr>
          <p:cNvPicPr>
            <a:picLocks noChangeAspect="1"/>
          </p:cNvPicPr>
          <p:nvPr/>
        </p:nvPicPr>
        <p:blipFill>
          <a:blip r:embed="rId4"/>
          <a:stretch>
            <a:fillRect/>
          </a:stretch>
        </p:blipFill>
        <p:spPr>
          <a:xfrm>
            <a:off x="4235782" y="1422473"/>
            <a:ext cx="7914468" cy="4407037"/>
          </a:xfrm>
          <a:prstGeom prst="rect">
            <a:avLst/>
          </a:prstGeom>
        </p:spPr>
      </p:pic>
      <p:sp>
        <p:nvSpPr>
          <p:cNvPr id="7" name="Text Placeholder 3">
            <a:extLst>
              <a:ext uri="{FF2B5EF4-FFF2-40B4-BE49-F238E27FC236}">
                <a16:creationId xmlns:a16="http://schemas.microsoft.com/office/drawing/2014/main" id="{1306819E-40EC-A269-B5AB-372E78414C67}"/>
              </a:ext>
            </a:extLst>
          </p:cNvPr>
          <p:cNvSpPr txBox="1">
            <a:spLocks/>
          </p:cNvSpPr>
          <p:nvPr/>
        </p:nvSpPr>
        <p:spPr>
          <a:xfrm>
            <a:off x="345105" y="2551820"/>
            <a:ext cx="4313568" cy="1143576"/>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000" dirty="0"/>
              <a:t>Measured variables per Location</a:t>
            </a:r>
          </a:p>
          <a:p>
            <a:pPr lvl="1">
              <a:buFont typeface="Wingdings" panose="05000000000000000000" pitchFamily="2" charset="2"/>
              <a:buChar char="ü"/>
            </a:pPr>
            <a:r>
              <a:rPr lang="en-ZA" sz="1600" dirty="0"/>
              <a:t>Compliance</a:t>
            </a:r>
          </a:p>
          <a:p>
            <a:pPr lvl="1">
              <a:buFont typeface="Wingdings" panose="05000000000000000000" pitchFamily="2" charset="2"/>
              <a:buChar char="ü"/>
            </a:pPr>
            <a:r>
              <a:rPr lang="en-ZA" sz="1600" dirty="0"/>
              <a:t>Action Needed (Compliant)</a:t>
            </a:r>
          </a:p>
          <a:p>
            <a:pPr lvl="1">
              <a:buFont typeface="Wingdings" panose="05000000000000000000" pitchFamily="2" charset="2"/>
              <a:buChar char="ü"/>
            </a:pPr>
            <a:r>
              <a:rPr lang="en-ZA" sz="1600" dirty="0"/>
              <a:t>Critical (Compliant)</a:t>
            </a:r>
          </a:p>
          <a:p>
            <a:pPr lvl="1">
              <a:buFont typeface="Wingdings" panose="05000000000000000000" pitchFamily="2" charset="2"/>
              <a:buChar char="ü"/>
            </a:pPr>
            <a:r>
              <a:rPr lang="en-ZA" sz="1600" dirty="0"/>
              <a:t>Non-Compliance</a:t>
            </a:r>
            <a:endParaRPr lang="en-US" sz="1600" dirty="0"/>
          </a:p>
        </p:txBody>
      </p:sp>
      <p:pic>
        <p:nvPicPr>
          <p:cNvPr id="13" name="Picture 12">
            <a:extLst>
              <a:ext uri="{FF2B5EF4-FFF2-40B4-BE49-F238E27FC236}">
                <a16:creationId xmlns:a16="http://schemas.microsoft.com/office/drawing/2014/main" id="{DE3EE9E0-A549-59FC-8EB1-D1971B1AEEF1}"/>
              </a:ext>
            </a:extLst>
          </p:cNvPr>
          <p:cNvPicPr>
            <a:picLocks noChangeAspect="1"/>
          </p:cNvPicPr>
          <p:nvPr/>
        </p:nvPicPr>
        <p:blipFill>
          <a:blip r:embed="rId5"/>
          <a:stretch>
            <a:fillRect/>
          </a:stretch>
        </p:blipFill>
        <p:spPr>
          <a:xfrm>
            <a:off x="9534028" y="1417216"/>
            <a:ext cx="1947043" cy="1478163"/>
          </a:xfrm>
          <a:prstGeom prst="rect">
            <a:avLst/>
          </a:prstGeom>
        </p:spPr>
      </p:pic>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8bb759f6-5337-4dc5-b19b-e74b6da11f8f}" enabled="1" method="Standard" siteId="{41ff26dc-250f-4b13-8981-739be8610c21}" contentBits="2" removed="0"/>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430</TotalTime>
  <Words>1099</Words>
  <Application>Microsoft Office PowerPoint</Application>
  <PresentationFormat>Widescreen</PresentationFormat>
  <Paragraphs>168</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Tenorite</vt:lpstr>
      <vt:lpstr>Wingdings</vt:lpstr>
      <vt:lpstr>Monoline</vt:lpstr>
      <vt:lpstr>Project – 03 Inventory Matching Compliance</vt:lpstr>
      <vt:lpstr>background</vt:lpstr>
      <vt:lpstr>PROBLEM</vt:lpstr>
      <vt:lpstr>Proposed solution</vt:lpstr>
      <vt:lpstr>Project OVERVIEW</vt:lpstr>
      <vt:lpstr>Gathering data</vt:lpstr>
      <vt:lpstr>Creation of SQL Lite database</vt:lpstr>
      <vt:lpstr>Gathering data</vt:lpstr>
      <vt:lpstr>Data visualisation</vt:lpstr>
      <vt:lpstr>Data visualization</vt:lpstr>
      <vt:lpstr>Data visualiSation</vt:lpstr>
      <vt:lpstr>Results analysis</vt:lpstr>
      <vt:lpstr>Results analysis</vt:lpstr>
      <vt:lpstr>SUMMARY</vt:lpstr>
      <vt:lpstr>Project requirements</vt:lpstr>
      <vt:lpstr>THANK YOU</vt:lpstr>
    </vt:vector>
  </TitlesOfParts>
  <Company>Schlumberger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03 Inventory Matching Compliance</dc:title>
  <dc:creator>Gabriela Soter Roxo</dc:creator>
  <cp:keywords>SLB-Public</cp:keywords>
  <cp:lastModifiedBy>Luis Cárdenas</cp:lastModifiedBy>
  <cp:revision>46</cp:revision>
  <dcterms:created xsi:type="dcterms:W3CDTF">2023-04-10T10:49:05Z</dcterms:created>
  <dcterms:modified xsi:type="dcterms:W3CDTF">2023-04-11T12:44:36Z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ClassificationContentMarkingFooterLocations">
    <vt:lpwstr>Monoline:8</vt:lpwstr>
  </property>
  <property fmtid="{D5CDD505-2E9C-101B-9397-08002B2CF9AE}" pid="4" name="ClassificationContentMarkingFooterText">
    <vt:lpwstr>SLB-Private</vt:lpwstr>
  </property>
</Properties>
</file>