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4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  <p:sldMasterId id="2147484268" r:id="rId6"/>
    <p:sldMasterId id="2147484293" r:id="rId7"/>
    <p:sldMasterId id="2147484317" r:id="rId8"/>
  </p:sldMasterIdLst>
  <p:notesMasterIdLst>
    <p:notesMasterId r:id="rId28"/>
  </p:notesMasterIdLst>
  <p:handoutMasterIdLst>
    <p:handoutMasterId r:id="rId29"/>
  </p:handoutMasterIdLst>
  <p:sldIdLst>
    <p:sldId id="1399" r:id="rId9"/>
    <p:sldId id="1400" r:id="rId10"/>
    <p:sldId id="1402" r:id="rId11"/>
    <p:sldId id="1403" r:id="rId12"/>
    <p:sldId id="1404" r:id="rId13"/>
    <p:sldId id="1401" r:id="rId14"/>
    <p:sldId id="1405" r:id="rId15"/>
    <p:sldId id="1383" r:id="rId16"/>
    <p:sldId id="1384" r:id="rId17"/>
    <p:sldId id="1385" r:id="rId18"/>
    <p:sldId id="1406" r:id="rId19"/>
    <p:sldId id="1407" r:id="rId20"/>
    <p:sldId id="1408" r:id="rId21"/>
    <p:sldId id="1409" r:id="rId22"/>
    <p:sldId id="1410" r:id="rId23"/>
    <p:sldId id="1411" r:id="rId24"/>
    <p:sldId id="1396" r:id="rId25"/>
    <p:sldId id="1326" r:id="rId26"/>
    <p:sldId id="1395" r:id="rId2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399"/>
            <p14:sldId id="1400"/>
            <p14:sldId id="1402"/>
            <p14:sldId id="1403"/>
            <p14:sldId id="1404"/>
            <p14:sldId id="1401"/>
            <p14:sldId id="1405"/>
            <p14:sldId id="1383"/>
            <p14:sldId id="1384"/>
            <p14:sldId id="1385"/>
            <p14:sldId id="1406"/>
            <p14:sldId id="1407"/>
            <p14:sldId id="1408"/>
            <p14:sldId id="1409"/>
            <p14:sldId id="1410"/>
            <p14:sldId id="1411"/>
            <p14:sldId id="1396"/>
            <p14:sldId id="1326"/>
            <p14:sldId id="1395"/>
          </p14:sldIdLst>
        </p14:section>
        <p14:section name="Color Template" id="{A073DAE3-B461-442F-A3D3-6642BD875E4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D80A"/>
    <a:srgbClr val="00B294"/>
    <a:srgbClr val="0078D7"/>
    <a:srgbClr val="107C10"/>
    <a:srgbClr val="0018BB"/>
    <a:srgbClr val="00188F"/>
    <a:srgbClr val="D83B01"/>
    <a:srgbClr val="32145A"/>
    <a:srgbClr val="5C005C"/>
    <a:srgbClr val="004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2" autoAdjust="0"/>
    <p:restoredTop sz="84292" autoAdjust="0"/>
  </p:normalViewPr>
  <p:slideViewPr>
    <p:cSldViewPr>
      <p:cViewPr varScale="1">
        <p:scale>
          <a:sx n="69" d="100"/>
          <a:sy n="69" d="100"/>
        </p:scale>
        <p:origin x="1104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commentAuthors" Target="commentAuthors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F5F5C-3124-48E9-B6C7-8A079B7D71F5}" type="datetime8">
              <a:rPr lang="en-US" smtClean="0">
                <a:latin typeface="Segoe UI" pitchFamily="34" charset="0"/>
              </a:rPr>
              <a:t>10/16/2016 11:50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79C601B9-5273-467A-8E48-EC9939578C8F}" type="datetime8">
              <a:rPr lang="en-US" smtClean="0"/>
              <a:t>10/16/2016 11:50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9C601B9-5273-467A-8E48-EC9939578C8F}" type="datetime8">
              <a:rPr lang="en-US" smtClean="0"/>
              <a:t>10/16/2016 11:50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0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9C601B9-5273-467A-8E48-EC9939578C8F}" type="datetime8">
              <a:rPr lang="en-US" smtClean="0"/>
              <a:t>10/16/2016 11:50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9C601B9-5273-467A-8E48-EC9939578C8F}" type="datetime8">
              <a:rPr lang="en-US" smtClean="0"/>
              <a:t>10/16/2016 11:50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51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0ACD4-D3EE-44A8-9E50-40104FBD42A9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482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7AA3956-868B-4200-9482-2B872CEA5530}" type="datetime8">
              <a:rPr lang="en-US" smtClean="0">
                <a:solidFill>
                  <a:prstClr val="black"/>
                </a:solidFill>
              </a:rPr>
              <a:t>10/16/2016 11:50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0ACD4-D3EE-44A8-9E50-40104FBD42A9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30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/>
        </p:blipFill>
        <p:spPr bwMode="ltGray">
          <a:xfrm>
            <a:off x="-1" y="0"/>
            <a:ext cx="12436475" cy="699551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125663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5663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4443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518" y="479425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18" y="6161442"/>
            <a:ext cx="1645920" cy="3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Copyright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/>
        </p:blipFill>
        <p:spPr bwMode="ltGray">
          <a:xfrm>
            <a:off x="-1" y="0"/>
            <a:ext cx="12436475" cy="699551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124972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4972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3752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3" name="Group 12"/>
          <p:cNvGrpSpPr>
            <a:grpSpLocks noChangeAspect="1"/>
          </p:cNvGrpSpPr>
          <p:nvPr userDrawn="1"/>
        </p:nvGrpSpPr>
        <p:grpSpPr bwMode="gray">
          <a:xfrm>
            <a:off x="457518" y="479425"/>
            <a:ext cx="1681413" cy="360979"/>
            <a:chOff x="457200" y="1643393"/>
            <a:chExt cx="4492753" cy="96454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5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9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0" y="6162520"/>
            <a:ext cx="1645920" cy="3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7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1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4013" y="490737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9" y="2473326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7081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1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7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9" y="307622"/>
            <a:ext cx="3656013" cy="578303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2354851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1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9" y="307622"/>
            <a:ext cx="3656013" cy="578303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380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02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27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8046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376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90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11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73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05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83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3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5827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4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25480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84706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37353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2403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22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57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35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9486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02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18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81432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63563" y="-317996"/>
            <a:ext cx="13000037" cy="7312521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125663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5663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4443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518" y="479425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570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18" y="6161442"/>
            <a:ext cx="1645920" cy="3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42198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70644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7331441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4416655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718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03729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5401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565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925378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45990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904319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24209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87195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5095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440502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890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361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423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2890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Copyright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55789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53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-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761038" y="-1"/>
            <a:ext cx="6675437" cy="6994525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74638" y="2963861"/>
            <a:ext cx="5486399" cy="1066800"/>
          </a:xfrm>
        </p:spPr>
        <p:txBody>
          <a:bodyPr lIns="182880" anchor="ctr"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272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613E-6 0 L 0.07302 0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96 0 L 0.07735 0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0.00996 0 L 0.07735 0 " pathEditMode="relative" rAng="0" ptsTypes="AA">
                      <p:cBhvr>
                        <p:cTn dur="750" spd="-1000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3370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-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4638" y="3040063"/>
            <a:ext cx="4572195" cy="914399"/>
          </a:xfrm>
        </p:spPr>
        <p:txBody>
          <a:bodyPr lIns="182880" rIns="91440" anchor="ctr">
            <a:no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4860972" y="-1"/>
            <a:ext cx="7575503" cy="6994525"/>
          </a:xfrm>
          <a:solidFill>
            <a:schemeClr val="accent1"/>
          </a:solidFill>
        </p:spPr>
        <p:txBody>
          <a:bodyPr lIns="274320" rIns="274320" anchor="ctr">
            <a:no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997832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436475" cy="14398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23230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37657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 Gr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78820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67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4" y="-8395"/>
            <a:ext cx="955641" cy="5775361"/>
            <a:chOff x="12618967" y="-8396"/>
            <a:chExt cx="955641" cy="5775361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15628" y="4227340"/>
              <a:ext cx="2709380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96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70" r:id="rId2"/>
    <p:sldLayoutId id="2147484271" r:id="rId3"/>
    <p:sldLayoutId id="2147484272" r:id="rId4"/>
    <p:sldLayoutId id="2147484273" r:id="rId5"/>
    <p:sldLayoutId id="2147484274" r:id="rId6"/>
    <p:sldLayoutId id="2147484275" r:id="rId7"/>
    <p:sldLayoutId id="2147484276" r:id="rId8"/>
    <p:sldLayoutId id="2147484277" r:id="rId9"/>
    <p:sldLayoutId id="2147484278" r:id="rId10"/>
    <p:sldLayoutId id="2147484279" r:id="rId11"/>
    <p:sldLayoutId id="2147484280" r:id="rId12"/>
    <p:sldLayoutId id="2147484281" r:id="rId13"/>
    <p:sldLayoutId id="2147484282" r:id="rId14"/>
    <p:sldLayoutId id="2147484283" r:id="rId15"/>
    <p:sldLayoutId id="2147484284" r:id="rId16"/>
    <p:sldLayoutId id="2147484285" r:id="rId17"/>
    <p:sldLayoutId id="2147484286" r:id="rId18"/>
    <p:sldLayoutId id="2147484287" r:id="rId19"/>
    <p:sldLayoutId id="2147484288" r:id="rId20"/>
    <p:sldLayoutId id="2147484289" r:id="rId21"/>
    <p:sldLayoutId id="2147484290" r:id="rId22"/>
    <p:sldLayoutId id="2147484291" r:id="rId23"/>
    <p:sldLayoutId id="2147484292" r:id="rId24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4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  <p:sldLayoutId id="2147484306" r:id="rId13"/>
    <p:sldLayoutId id="2147484307" r:id="rId14"/>
    <p:sldLayoutId id="2147484308" r:id="rId15"/>
    <p:sldLayoutId id="2147484309" r:id="rId16"/>
    <p:sldLayoutId id="2147484310" r:id="rId17"/>
    <p:sldLayoutId id="2147484311" r:id="rId18"/>
    <p:sldLayoutId id="2147484312" r:id="rId19"/>
    <p:sldLayoutId id="2147484313" r:id="rId20"/>
    <p:sldLayoutId id="2147484314" r:id="rId21"/>
    <p:sldLayoutId id="2147484315" r:id="rId22"/>
    <p:sldLayoutId id="214748431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663" y="373063"/>
            <a:ext cx="10725150" cy="135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663" y="1862138"/>
            <a:ext cx="10725150" cy="4437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63" y="648335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94558-F853-46DA-845C-C38CC3592FCC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9563" y="6483350"/>
            <a:ext cx="4197350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3638" y="648335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2245C-EB54-4275-9208-0D699625D4EC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 rot="5400000">
            <a:off x="948914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8" r:id="rId1"/>
    <p:sldLayoutId id="2147484319" r:id="rId2"/>
    <p:sldLayoutId id="2147484320" r:id="rId3"/>
    <p:sldLayoutId id="2147484321" r:id="rId4"/>
    <p:sldLayoutId id="2147484322" r:id="rId5"/>
    <p:sldLayoutId id="2147484323" r:id="rId6"/>
    <p:sldLayoutId id="214748432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73">
          <p15:clr>
            <a:srgbClr val="F26B43"/>
          </p15:clr>
        </p15:guide>
        <p15:guide id="2" pos="269">
          <p15:clr>
            <a:srgbClr val="F26B43"/>
          </p15:clr>
        </p15:guide>
        <p15:guide id="3" pos="7661">
          <p15:clr>
            <a:srgbClr val="F26B43"/>
          </p15:clr>
        </p15:guide>
        <p15:guide id="4" pos="756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283">
          <p15:clr>
            <a:srgbClr val="F26B43"/>
          </p15:clr>
        </p15:guide>
        <p15:guide id="7" orient="horz" pos="4219">
          <p15:clr>
            <a:srgbClr val="F26B43"/>
          </p15:clr>
        </p15:guide>
        <p15:guide id="8" orient="horz" pos="41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bf-bc-vstemplate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Creating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bot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9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 bwMode="auto">
          <a:xfrm>
            <a:off x="0" y="1345293"/>
            <a:ext cx="12436475" cy="5637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0" y="-1"/>
            <a:ext cx="12436475" cy="139828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Title 33"/>
          <p:cNvSpPr txBox="1">
            <a:spLocks/>
          </p:cNvSpPr>
          <p:nvPr/>
        </p:nvSpPr>
        <p:spPr>
          <a:xfrm>
            <a:off x="133882" y="258029"/>
            <a:ext cx="11582398" cy="669854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Bot Directory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313" y="742055"/>
            <a:ext cx="11963400" cy="603238"/>
          </a:xfrm>
          <a:prstGeom prst="rect">
            <a:avLst/>
          </a:prstGeom>
          <a:noFill/>
        </p:spPr>
        <p:txBody>
          <a:bodyPr wrap="square" lIns="182878" tIns="146302" rIns="182878" bIns="146302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Make your bot discoverable to other users in Bing, Cortana, Skype and other Microsoft channels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27037" y="2294281"/>
            <a:ext cx="3934149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Publish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your Bot to the MS Directory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27035" y="3095278"/>
            <a:ext cx="3934151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Expose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your Bot through the MS Distribution Channels (Bing, Skype, etc.)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427037" y="3896275"/>
            <a:ext cx="3934149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Connect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your Bot to Cortana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34" y="4884880"/>
            <a:ext cx="958795" cy="958795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 bwMode="auto">
          <a:xfrm>
            <a:off x="1978933" y="4532711"/>
            <a:ext cx="294198" cy="308017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75637" y="106538"/>
            <a:ext cx="993912" cy="34435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rgbClr val="222A35"/>
                </a:solidFill>
                <a:latin typeface="+mj-lt"/>
              </a:rPr>
              <a:t>Bot  Framework</a:t>
            </a:r>
            <a:endParaRPr lang="en-US" sz="1000" kern="0" dirty="0">
              <a:solidFill>
                <a:srgbClr val="222A35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87293" y="106538"/>
            <a:ext cx="993912" cy="34435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+mj-lt"/>
              </a:rPr>
              <a:t>Cognitive Services</a:t>
            </a:r>
            <a:endParaRPr lang="en-US" sz="1000" kern="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298949" y="106538"/>
            <a:ext cx="993912" cy="34435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+mj-lt"/>
              </a:rPr>
              <a:t>Knowledge Cloud</a:t>
            </a:r>
            <a:endParaRPr lang="en-US" sz="1000" kern="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310605" y="106538"/>
            <a:ext cx="993912" cy="34435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+mj-lt"/>
              </a:rPr>
              <a:t>Distribution Channels</a:t>
            </a:r>
            <a:endParaRPr lang="en-US" sz="1000" kern="0" dirty="0">
              <a:solidFill>
                <a:sysClr val="windowText" lastClr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837" y="1636458"/>
            <a:ext cx="7085717" cy="5010828"/>
          </a:xfrm>
          <a:prstGeom prst="rect">
            <a:avLst/>
          </a:prstGeom>
          <a:ln w="28575">
            <a:solidFill>
              <a:srgbClr val="0078D7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-3868" y="6678070"/>
            <a:ext cx="12434710" cy="46754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 defTabSz="932597">
              <a:lnSpc>
                <a:spcPct val="90000"/>
              </a:lnSpc>
              <a:spcAft>
                <a:spcPts val="612"/>
              </a:spcAft>
            </a:pPr>
            <a:r>
              <a:rPr lang="en-US" sz="1200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322372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6"/>
          <p:cNvSpPr/>
          <p:nvPr/>
        </p:nvSpPr>
        <p:spPr bwMode="auto">
          <a:xfrm>
            <a:off x="0" y="-1"/>
            <a:ext cx="12436475" cy="139828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Set </a:t>
            </a:r>
            <a:r>
              <a:rPr lang="pt-BR" dirty="0" err="1">
                <a:solidFill>
                  <a:schemeClr val="bg1"/>
                </a:solidFill>
              </a:rPr>
              <a:t>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274639" y="2735262"/>
            <a:ext cx="5410198" cy="1988237"/>
          </a:xfrm>
        </p:spPr>
        <p:txBody>
          <a:bodyPr/>
          <a:lstStyle/>
          <a:p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need</a:t>
            </a:r>
            <a:r>
              <a:rPr lang="pt-BR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Visual Studio 2015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 err="1"/>
              <a:t>Bot</a:t>
            </a:r>
            <a:r>
              <a:rPr lang="pt-BR" dirty="0"/>
              <a:t> </a:t>
            </a:r>
            <a:r>
              <a:rPr lang="pt-BR" dirty="0" err="1"/>
              <a:t>Application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5913437" y="2506662"/>
            <a:ext cx="5791200" cy="252684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To</a:t>
            </a:r>
            <a:r>
              <a:rPr lang="pt-BR" sz="2800" dirty="0"/>
              <a:t> </a:t>
            </a:r>
            <a:r>
              <a:rPr lang="pt-BR" sz="2800" dirty="0" err="1"/>
              <a:t>install</a:t>
            </a:r>
            <a:r>
              <a:rPr lang="pt-BR" sz="2800" dirty="0"/>
              <a:t> </a:t>
            </a:r>
            <a:r>
              <a:rPr lang="pt-BR" sz="2800" dirty="0" err="1"/>
              <a:t>bot</a:t>
            </a:r>
            <a:r>
              <a:rPr lang="pt-BR" sz="2800" dirty="0"/>
              <a:t> </a:t>
            </a:r>
            <a:r>
              <a:rPr lang="pt-BR" sz="2800" dirty="0" err="1"/>
              <a:t>application</a:t>
            </a:r>
            <a:r>
              <a:rPr lang="pt-BR" sz="2800" dirty="0"/>
              <a:t>, click </a:t>
            </a:r>
            <a:r>
              <a:rPr lang="pt-BR" sz="2800" dirty="0" err="1">
                <a:hlinkClick r:id="rId2"/>
              </a:rPr>
              <a:t>here</a:t>
            </a:r>
            <a:r>
              <a:rPr lang="pt-B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Install</a:t>
            </a:r>
            <a:r>
              <a:rPr lang="pt-BR" sz="2800" dirty="0"/>
              <a:t> </a:t>
            </a:r>
            <a:r>
              <a:rPr lang="pt-BR" sz="2800" dirty="0" err="1"/>
              <a:t>the</a:t>
            </a:r>
            <a:r>
              <a:rPr lang="pt-BR" sz="2800" dirty="0"/>
              <a:t> </a:t>
            </a:r>
            <a:r>
              <a:rPr lang="pt-BR" sz="2800" dirty="0" err="1"/>
              <a:t>bot</a:t>
            </a:r>
            <a:r>
              <a:rPr lang="pt-BR" sz="2800" dirty="0"/>
              <a:t> </a:t>
            </a:r>
            <a:r>
              <a:rPr lang="pt-BR" sz="2800" dirty="0" err="1"/>
              <a:t>application</a:t>
            </a:r>
            <a:r>
              <a:rPr lang="pt-BR" sz="2800" dirty="0"/>
              <a:t> in Visual Studio folder, as “</a:t>
            </a:r>
            <a:r>
              <a:rPr lang="pt-BR" sz="1800" b="1" dirty="0"/>
              <a:t>% USERPROFILE% \ </a:t>
            </a:r>
            <a:r>
              <a:rPr lang="pt-BR" sz="1800" b="1" dirty="0" err="1"/>
              <a:t>Documents</a:t>
            </a:r>
            <a:r>
              <a:rPr lang="pt-BR" sz="1800" b="1" dirty="0"/>
              <a:t> \ Visual Studio 2015 \ </a:t>
            </a:r>
            <a:r>
              <a:rPr lang="pt-BR" sz="1800" b="1" dirty="0" err="1"/>
              <a:t>Templates</a:t>
            </a:r>
            <a:r>
              <a:rPr lang="pt-BR" sz="1800" b="1" dirty="0"/>
              <a:t> \ </a:t>
            </a:r>
            <a:r>
              <a:rPr lang="pt-BR" sz="1800" b="1" dirty="0" err="1"/>
              <a:t>ProjectTemplates</a:t>
            </a:r>
            <a:r>
              <a:rPr lang="pt-BR" sz="1800" b="1" dirty="0"/>
              <a:t> \ Visual C # \</a:t>
            </a:r>
            <a:r>
              <a:rPr lang="pt-BR" sz="2800" dirty="0"/>
              <a:t>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432255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 - Setting </a:t>
            </a:r>
            <a:r>
              <a:rPr lang="pt-BR" dirty="0" err="1"/>
              <a:t>up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0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 1 - </a:t>
            </a:r>
            <a:r>
              <a:rPr lang="pt-BR" dirty="0" err="1"/>
              <a:t>Creating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bot</a:t>
            </a:r>
            <a:r>
              <a:rPr lang="pt-BR" dirty="0"/>
              <a:t> </a:t>
            </a:r>
            <a:r>
              <a:rPr lang="pt-BR" dirty="0" err="1"/>
              <a:t>using</a:t>
            </a:r>
            <a:r>
              <a:rPr lang="pt-BR" dirty="0"/>
              <a:t> Visual Studio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3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 2 – </a:t>
            </a:r>
            <a:r>
              <a:rPr lang="pt-BR" dirty="0" err="1"/>
              <a:t>Creating</a:t>
            </a:r>
            <a:r>
              <a:rPr lang="pt-BR" dirty="0"/>
              <a:t> </a:t>
            </a:r>
            <a:r>
              <a:rPr lang="pt-BR" dirty="0" err="1"/>
              <a:t>webapp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host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bot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0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 3 – </a:t>
            </a:r>
            <a:r>
              <a:rPr lang="pt-BR" dirty="0" err="1"/>
              <a:t>Registering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bot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Bot</a:t>
            </a:r>
            <a:r>
              <a:rPr lang="pt-BR" dirty="0"/>
              <a:t> Framework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9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 4 – </a:t>
            </a:r>
            <a:r>
              <a:rPr lang="pt-BR" dirty="0" err="1"/>
              <a:t>Testing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bot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8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55637" y="2659062"/>
            <a:ext cx="5333999" cy="1040012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r>
              <a:rPr lang="en-US" sz="4800" dirty="0">
                <a:latin typeface="+mj-lt"/>
              </a:rPr>
              <a:t>Thank you!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545262"/>
            <a:ext cx="12434710" cy="46754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12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69181615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55638" y="2659062"/>
            <a:ext cx="2971800" cy="1040012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r>
              <a:rPr lang="en-US" sz="4800" dirty="0">
                <a:latin typeface="+mj-lt"/>
              </a:rPr>
              <a:t>Appendix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545262"/>
            <a:ext cx="12434710" cy="46754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12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667483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39" y="1241426"/>
            <a:ext cx="5486399" cy="2012859"/>
          </a:xfrm>
        </p:spPr>
        <p:txBody>
          <a:bodyPr/>
          <a:lstStyle/>
          <a:p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bots</a:t>
            </a:r>
            <a:r>
              <a:rPr lang="pt-BR" dirty="0"/>
              <a:t> are NOT?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5345064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74639" y="1480023"/>
            <a:ext cx="11887200" cy="683264"/>
          </a:xfrm>
        </p:spPr>
        <p:txBody>
          <a:bodyPr/>
          <a:lstStyle/>
          <a:p>
            <a:r>
              <a:rPr lang="pt-BR" dirty="0"/>
              <a:t>Artificial </a:t>
            </a:r>
            <a:r>
              <a:rPr lang="pt-BR" dirty="0" err="1"/>
              <a:t>Inteligence</a:t>
            </a:r>
            <a:r>
              <a:rPr lang="pt-BR" dirty="0"/>
              <a:t> </a:t>
            </a:r>
            <a:r>
              <a:rPr lang="pt-BR" dirty="0" err="1"/>
              <a:t>only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bot</a:t>
            </a:r>
            <a:r>
              <a:rPr lang="pt-BR" dirty="0"/>
              <a:t> are </a:t>
            </a:r>
            <a:r>
              <a:rPr lang="pt-BR" dirty="0" err="1"/>
              <a:t>not</a:t>
            </a:r>
            <a:r>
              <a:rPr lang="pt-BR" dirty="0"/>
              <a:t>?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3237" y="4183062"/>
            <a:ext cx="4285725" cy="185589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Bots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can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be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simple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tasks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like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Password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Resetter</a:t>
            </a:r>
            <a:endParaRPr lang="pt-BR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Alarm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Setter</a:t>
            </a:r>
            <a:endParaRPr lang="pt-BR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Stock Checker</a:t>
            </a: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625871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74639" y="1480023"/>
            <a:ext cx="11887200" cy="683264"/>
          </a:xfrm>
        </p:spPr>
        <p:txBody>
          <a:bodyPr/>
          <a:lstStyle/>
          <a:p>
            <a:r>
              <a:rPr lang="pt-BR" dirty="0"/>
              <a:t>Artificial </a:t>
            </a:r>
            <a:r>
              <a:rPr lang="pt-BR" dirty="0" err="1"/>
              <a:t>Inteligence</a:t>
            </a:r>
            <a:r>
              <a:rPr lang="pt-BR" dirty="0"/>
              <a:t> </a:t>
            </a:r>
            <a:r>
              <a:rPr lang="pt-BR" dirty="0" err="1"/>
              <a:t>only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bot</a:t>
            </a:r>
            <a:r>
              <a:rPr lang="pt-BR" dirty="0"/>
              <a:t> are </a:t>
            </a:r>
            <a:r>
              <a:rPr lang="pt-BR" dirty="0" err="1"/>
              <a:t>not</a:t>
            </a:r>
            <a:r>
              <a:rPr lang="pt-BR" dirty="0"/>
              <a:t>?</a:t>
            </a:r>
            <a:endParaRPr lang="en-US" dirty="0"/>
          </a:p>
        </p:txBody>
      </p:sp>
      <p:pic>
        <p:nvPicPr>
          <p:cNvPr id="1026" name="Picture 2" descr="https://skypeblogs.files.wordpress.com/2016/07/groupe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 bwMode="auto">
          <a:xfrm>
            <a:off x="8047037" y="325718"/>
            <a:ext cx="3429000" cy="604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Texto 1"/>
          <p:cNvSpPr txBox="1">
            <a:spLocks/>
          </p:cNvSpPr>
          <p:nvPr/>
        </p:nvSpPr>
        <p:spPr>
          <a:xfrm>
            <a:off x="274639" y="2088829"/>
            <a:ext cx="11887200" cy="6832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Text</a:t>
            </a:r>
            <a:r>
              <a:rPr lang="pt-BR" dirty="0"/>
              <a:t> Interface </a:t>
            </a:r>
            <a:r>
              <a:rPr lang="pt-BR" dirty="0" err="1"/>
              <a:t>only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74639" y="3844573"/>
            <a:ext cx="4648198" cy="285308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Bots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can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receive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transmit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Information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without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natural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language</a:t>
            </a:r>
            <a:endParaRPr lang="pt-BR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t-BR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Example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Buttons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Carrousel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Audio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Graphs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</a:t>
            </a: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2703473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74639" y="1480023"/>
            <a:ext cx="11887200" cy="1902059"/>
          </a:xfrm>
        </p:spPr>
        <p:txBody>
          <a:bodyPr/>
          <a:lstStyle/>
          <a:p>
            <a:r>
              <a:rPr lang="pt-BR" dirty="0"/>
              <a:t>Artificial </a:t>
            </a:r>
            <a:r>
              <a:rPr lang="pt-BR" dirty="0" err="1"/>
              <a:t>Inteligence</a:t>
            </a:r>
            <a:r>
              <a:rPr lang="pt-BR" dirty="0"/>
              <a:t> </a:t>
            </a:r>
            <a:r>
              <a:rPr lang="pt-BR" dirty="0" err="1"/>
              <a:t>only</a:t>
            </a:r>
            <a:endParaRPr lang="pt-BR" dirty="0"/>
          </a:p>
          <a:p>
            <a:r>
              <a:rPr lang="pt-BR" dirty="0" err="1"/>
              <a:t>Text</a:t>
            </a:r>
            <a:r>
              <a:rPr lang="pt-BR" dirty="0"/>
              <a:t> Interface </a:t>
            </a:r>
            <a:r>
              <a:rPr lang="pt-BR" dirty="0" err="1"/>
              <a:t>only</a:t>
            </a:r>
            <a:endParaRPr lang="pt-BR" dirty="0"/>
          </a:p>
          <a:p>
            <a:r>
              <a:rPr lang="pt-BR" dirty="0" err="1"/>
              <a:t>Natual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only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bot</a:t>
            </a:r>
            <a:r>
              <a:rPr lang="pt-BR" dirty="0"/>
              <a:t> are </a:t>
            </a:r>
            <a:r>
              <a:rPr lang="pt-BR" dirty="0" err="1"/>
              <a:t>not</a:t>
            </a:r>
            <a:r>
              <a:rPr lang="pt-BR" dirty="0"/>
              <a:t>?</a:t>
            </a:r>
            <a:endParaRPr lang="en-US" dirty="0"/>
          </a:p>
        </p:txBody>
      </p:sp>
      <p:pic>
        <p:nvPicPr>
          <p:cNvPr id="2050" name="Picture 2" descr="http://i2.tudocdn.net/img/max_width1000/id180840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37" y="1392854"/>
            <a:ext cx="5144024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38048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37" y="220662"/>
            <a:ext cx="5486399" cy="1098762"/>
          </a:xfrm>
        </p:spPr>
        <p:txBody>
          <a:bodyPr/>
          <a:lstStyle/>
          <a:p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bots</a:t>
            </a:r>
            <a:r>
              <a:rPr lang="pt-BR" dirty="0"/>
              <a:t> are?</a:t>
            </a:r>
            <a:endParaRPr lang="en-US" dirty="0"/>
          </a:p>
        </p:txBody>
      </p:sp>
      <p:pic>
        <p:nvPicPr>
          <p:cNvPr id="4098" name="Picture 2" descr="https://www.projectmurphy.net/Images/thinking_morp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037" y="1820862"/>
            <a:ext cx="2381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74637" y="1820862"/>
            <a:ext cx="5381730" cy="237603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Apps</a:t>
            </a:r>
            <a:r>
              <a:rPr lang="pt-BR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with</a:t>
            </a:r>
            <a:r>
              <a:rPr lang="pt-BR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new interface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Faster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access</a:t>
            </a:r>
            <a:endParaRPr lang="pt-BR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Avaiable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across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more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platforms</a:t>
            </a:r>
            <a:endParaRPr lang="pt-BR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Less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friction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to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build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and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</a:t>
            </a:r>
            <a:endParaRPr lang="pt-BR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More Natural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Interactions</a:t>
            </a:r>
            <a:endParaRPr lang="pt-BR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03237" y="6164262"/>
            <a:ext cx="313701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Cognitive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Services</a:t>
            </a: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3288585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286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0" y="1398284"/>
            <a:ext cx="4694237" cy="563781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-192845" y="1398284"/>
            <a:ext cx="12629320" cy="5637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0" y="-1"/>
            <a:ext cx="12436475" cy="139828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Title 33"/>
          <p:cNvSpPr txBox="1">
            <a:spLocks/>
          </p:cNvSpPr>
          <p:nvPr/>
        </p:nvSpPr>
        <p:spPr>
          <a:xfrm>
            <a:off x="133882" y="258029"/>
            <a:ext cx="11582398" cy="669854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Bot Development Tools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313" y="742055"/>
            <a:ext cx="11963400" cy="603238"/>
          </a:xfrm>
          <a:prstGeom prst="rect">
            <a:avLst/>
          </a:prstGeom>
          <a:noFill/>
        </p:spPr>
        <p:txBody>
          <a:bodyPr wrap="square" lIns="182878" tIns="146302" rIns="182878" bIns="146302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Build your bot with the best-in-class tools and services for bot development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53709" y="2024365"/>
            <a:ext cx="3977213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Register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and </a:t>
            </a: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Manage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your Bot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53708" y="2849789"/>
            <a:ext cx="3977214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Build 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your</a:t>
            </a: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Bot</a:t>
            </a: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with the Bot Builder SDK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53709" y="3675213"/>
            <a:ext cx="3977213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Test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your Bot with the Bot Emulator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354" y="1556473"/>
            <a:ext cx="5940551" cy="4483664"/>
          </a:xfrm>
          <a:prstGeom prst="rect">
            <a:avLst/>
          </a:prstGeom>
          <a:ln w="28575">
            <a:solidFill>
              <a:srgbClr val="0078D7"/>
            </a:solidFill>
          </a:ln>
        </p:spPr>
      </p:pic>
      <p:sp>
        <p:nvSpPr>
          <p:cNvPr id="35" name="Rectangle 34"/>
          <p:cNvSpPr/>
          <p:nvPr/>
        </p:nvSpPr>
        <p:spPr bwMode="auto">
          <a:xfrm>
            <a:off x="364912" y="5326062"/>
            <a:ext cx="3966010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Access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Open Source Code and Guides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4"/>
          <a:srcRect t="172"/>
          <a:stretch/>
        </p:blipFill>
        <p:spPr>
          <a:xfrm>
            <a:off x="6236650" y="2629133"/>
            <a:ext cx="5479630" cy="4128833"/>
          </a:xfrm>
          <a:prstGeom prst="rect">
            <a:avLst/>
          </a:prstGeom>
          <a:ln w="28575">
            <a:solidFill>
              <a:srgbClr val="0078D7"/>
            </a:solidFill>
          </a:ln>
        </p:spPr>
      </p:pic>
      <p:sp>
        <p:nvSpPr>
          <p:cNvPr id="37" name="Rectangle 36"/>
          <p:cNvSpPr/>
          <p:nvPr/>
        </p:nvSpPr>
        <p:spPr>
          <a:xfrm>
            <a:off x="8275637" y="106538"/>
            <a:ext cx="993912" cy="344352"/>
          </a:xfrm>
          <a:prstGeom prst="rect">
            <a:avLst/>
          </a:prstGeom>
          <a:solidFill>
            <a:srgbClr val="BAD80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rgbClr val="222A35"/>
                </a:solidFill>
                <a:latin typeface="+mj-lt"/>
              </a:rPr>
              <a:t>Bot  Framework</a:t>
            </a:r>
            <a:endParaRPr lang="en-US" sz="1000" kern="0" dirty="0">
              <a:solidFill>
                <a:srgbClr val="222A35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287293" y="106538"/>
            <a:ext cx="993912" cy="34435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+mj-lt"/>
              </a:rPr>
              <a:t>Cognitive Services</a:t>
            </a:r>
            <a:endParaRPr lang="en-US" sz="1000" kern="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298949" y="106538"/>
            <a:ext cx="993912" cy="34435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+mj-lt"/>
              </a:rPr>
              <a:t>Knowledge Cloud</a:t>
            </a:r>
            <a:endParaRPr lang="en-US" sz="1000" kern="0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310605" y="106538"/>
            <a:ext cx="993912" cy="34435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+mj-lt"/>
              </a:rPr>
              <a:t>Distribution Channels</a:t>
            </a:r>
            <a:endParaRPr lang="en-US" sz="1000" kern="0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4912" y="4500637"/>
            <a:ext cx="3966010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Deploy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to Azure or other Cloud Service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3868" y="6678070"/>
            <a:ext cx="12434710" cy="46754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 defTabSz="932597">
              <a:lnSpc>
                <a:spcPct val="90000"/>
              </a:lnSpc>
              <a:spcAft>
                <a:spcPts val="612"/>
              </a:spcAft>
            </a:pPr>
            <a:r>
              <a:rPr lang="en-US" sz="1200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995117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5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 bwMode="auto">
          <a:xfrm>
            <a:off x="-192845" y="1398284"/>
            <a:ext cx="12629320" cy="5637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0" y="-1"/>
            <a:ext cx="12436475" cy="139828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Title 33"/>
          <p:cNvSpPr txBox="1">
            <a:spLocks/>
          </p:cNvSpPr>
          <p:nvPr/>
        </p:nvSpPr>
        <p:spPr>
          <a:xfrm>
            <a:off x="133882" y="258029"/>
            <a:ext cx="11582398" cy="669854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Bot Connector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313" y="742055"/>
            <a:ext cx="11963400" cy="603238"/>
          </a:xfrm>
          <a:prstGeom prst="rect">
            <a:avLst/>
          </a:prstGeom>
          <a:noFill/>
        </p:spPr>
        <p:txBody>
          <a:bodyPr wrap="square" lIns="182878" tIns="146302" rIns="182878" bIns="146302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Connect your bot to the most popular messaging channels, including SMS/MMS and E-mail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82631" y="2582862"/>
            <a:ext cx="3817237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Publish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to 10+ Major Channels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82630" y="3383859"/>
            <a:ext cx="3817238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Manage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Channel Configuration 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82631" y="4184856"/>
            <a:ext cx="3817237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Use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Built-in Interfaces for Channel I/O 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382631" y="4985853"/>
            <a:ext cx="3817237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Analyze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Usage by Channel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597" y="1745057"/>
            <a:ext cx="3627904" cy="4925691"/>
          </a:xfrm>
          <a:prstGeom prst="rect">
            <a:avLst/>
          </a:prstGeom>
          <a:solidFill>
            <a:schemeClr val="accent4"/>
          </a:solidFill>
          <a:ln w="28575">
            <a:solidFill>
              <a:srgbClr val="0078D7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290" y="1745056"/>
            <a:ext cx="3190267" cy="4925691"/>
          </a:xfrm>
          <a:prstGeom prst="rect">
            <a:avLst/>
          </a:prstGeom>
          <a:ln w="28575">
            <a:solidFill>
              <a:srgbClr val="0078D7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8275637" y="106538"/>
            <a:ext cx="993912" cy="34435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rgbClr val="222A35"/>
                </a:solidFill>
                <a:latin typeface="+mj-lt"/>
              </a:rPr>
              <a:t>Bot  Framework</a:t>
            </a:r>
            <a:endParaRPr lang="en-US" sz="1000" kern="0" dirty="0">
              <a:solidFill>
                <a:srgbClr val="222A35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87293" y="106538"/>
            <a:ext cx="993912" cy="34435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+mj-lt"/>
              </a:rPr>
              <a:t>Cognitive Services</a:t>
            </a:r>
            <a:endParaRPr lang="en-US" sz="1000" kern="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98949" y="106538"/>
            <a:ext cx="993912" cy="34435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+mj-lt"/>
              </a:rPr>
              <a:t>Knowledge Cloud</a:t>
            </a:r>
            <a:endParaRPr lang="en-US" sz="1000" kern="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310605" y="106538"/>
            <a:ext cx="993912" cy="344352"/>
          </a:xfrm>
          <a:prstGeom prst="rect">
            <a:avLst/>
          </a:prstGeom>
          <a:solidFill>
            <a:srgbClr val="BAD80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+mj-lt"/>
              </a:rPr>
              <a:t>Distribution Channels</a:t>
            </a:r>
            <a:endParaRPr lang="en-US" sz="1000" kern="0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3868" y="6678070"/>
            <a:ext cx="12434710" cy="46754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 defTabSz="932597">
              <a:lnSpc>
                <a:spcPct val="90000"/>
              </a:lnSpc>
              <a:spcAft>
                <a:spcPts val="612"/>
              </a:spcAft>
            </a:pPr>
            <a:r>
              <a:rPr lang="en-US" sz="1200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56037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5" grpId="0" animBg="1"/>
    </p:bldLst>
  </p:timing>
</p:sld>
</file>

<file path=ppt/theme/theme1.xml><?xml version="1.0" encoding="utf-8"?>
<a:theme xmlns:a="http://schemas.openxmlformats.org/drawingml/2006/main" name="WHITE TEMPLATE">
  <a:themeElements>
    <a:clrScheme name="BT - Blue on white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D83B01"/>
      </a:accent3>
      <a:accent4>
        <a:srgbClr val="5C2D91"/>
      </a:accent4>
      <a:accent5>
        <a:srgbClr val="008272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BD0412F3-0F64-434F-968B-D425D17D0172}"/>
    </a:ext>
  </a:extLst>
</a:theme>
</file>

<file path=ppt/theme/theme2.xml><?xml version="1.0" encoding="utf-8"?>
<a:theme xmlns:a="http://schemas.openxmlformats.org/drawingml/2006/main" name="COLOR TEMPLATE">
  <a:themeElements>
    <a:clrScheme name="BT - Blue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D83B01"/>
      </a:accent2>
      <a:accent3>
        <a:srgbClr val="5C2D91"/>
      </a:accent3>
      <a:accent4>
        <a:srgbClr val="004B50"/>
      </a:accent4>
      <a:accent5>
        <a:srgbClr val="B4009E"/>
      </a:accent5>
      <a:accent6>
        <a:srgbClr val="32145A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72066CE1-B97F-4770-BA79-1EC902D820FE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D9D45150-3EE9-4C52-82F9-315450C63967}" vid="{EEFE7FD0-7023-44C8-BDB7-7E79FCBC373E}"/>
    </a:ext>
  </a:extLst>
</a:theme>
</file>

<file path=ppt/theme/theme4.xml><?xml version="1.0" encoding="utf-8"?>
<a:theme xmlns:a="http://schemas.openxmlformats.org/drawingml/2006/main" name="1_WHITE TEMPLATE">
  <a:themeElements>
    <a:clrScheme name="BT - Blue on white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D83B01"/>
      </a:accent3>
      <a:accent4>
        <a:srgbClr val="5C2D91"/>
      </a:accent4>
      <a:accent5>
        <a:srgbClr val="008272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BD0412F3-0F64-434F-968B-D425D17D0172}"/>
    </a:ext>
  </a:extLst>
</a:theme>
</file>

<file path=ppt/theme/theme5.xml><?xml version="1.0" encoding="utf-8"?>
<a:theme xmlns:a="http://schemas.openxmlformats.org/drawingml/2006/main" name="MS Cognitive Services Walking Deck">
  <a:themeElements>
    <a:clrScheme name="Custom 1">
      <a:dk1>
        <a:sysClr val="windowText" lastClr="000000"/>
      </a:dk1>
      <a:lt1>
        <a:sysClr val="window" lastClr="FFFFFF"/>
      </a:lt1>
      <a:dk2>
        <a:srgbClr val="333333"/>
      </a:dk2>
      <a:lt2>
        <a:srgbClr val="FFFFFF"/>
      </a:lt2>
      <a:accent1>
        <a:srgbClr val="00B294"/>
      </a:accent1>
      <a:accent2>
        <a:srgbClr val="004B50"/>
      </a:accent2>
      <a:accent3>
        <a:srgbClr val="B4009E"/>
      </a:accent3>
      <a:accent4>
        <a:srgbClr val="FFB900"/>
      </a:accent4>
      <a:accent5>
        <a:srgbClr val="FF8C00"/>
      </a:accent5>
      <a:accent6>
        <a:srgbClr val="505050"/>
      </a:accent6>
      <a:hlink>
        <a:srgbClr val="FFFFFF"/>
      </a:hlink>
      <a:folHlink>
        <a:srgbClr val="139882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8DE825E0D180418A5DA5D7D8DFA4F9" ma:contentTypeVersion="6" ma:contentTypeDescription="Create a new document." ma:contentTypeScope="" ma:versionID="f4a3d91529baf7ceb92cc85ff3434ab2">
  <xsd:schema xmlns:xsd="http://www.w3.org/2001/XMLSchema" xmlns:xs="http://www.w3.org/2001/XMLSchema" xmlns:p="http://schemas.microsoft.com/office/2006/metadata/properties" xmlns:ns1="http://schemas.microsoft.com/sharepoint/v3" xmlns:ns2="d87d3f9f-2250-40d8-b5bc-a0322da27611" targetNamespace="http://schemas.microsoft.com/office/2006/metadata/properties" ma:root="true" ma:fieldsID="e6e7a8f7f696f96fc1b5785f3634ca12" ns1:_="" ns2:_="">
    <xsd:import namespace="http://schemas.microsoft.com/sharepoint/v3"/>
    <xsd:import namespace="d87d3f9f-2250-40d8-b5bc-a0322da2761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7d3f9f-2250-40d8-b5bc-a0322da276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d87d3f9f-2250-40d8-b5bc-a0322da27611"/>
  </ds:schemaRefs>
</ds:datastoreItem>
</file>

<file path=customXml/itemProps2.xml><?xml version="1.0" encoding="utf-8"?>
<ds:datastoreItem xmlns:ds="http://schemas.openxmlformats.org/officeDocument/2006/customXml" ds:itemID="{979FC3C4-C281-4959-BE37-C82C71FB7A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87d3f9f-2250-40d8-b5bc-a0322da276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Brand_template_16-9_Business_BLUE_2016_4</Template>
  <TotalTime>9309</TotalTime>
  <Words>402</Words>
  <Application>Microsoft Office PowerPoint</Application>
  <PresentationFormat>Personalizar</PresentationFormat>
  <Paragraphs>89</Paragraphs>
  <Slides>19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19</vt:i4>
      </vt:variant>
    </vt:vector>
  </HeadingPairs>
  <TitlesOfParts>
    <vt:vector size="29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5-30721_Build_2016_Template_Light</vt:lpstr>
      <vt:lpstr>1_WHITE TEMPLATE</vt:lpstr>
      <vt:lpstr>MS Cognitive Services Walking Deck</vt:lpstr>
      <vt:lpstr>Creating your first bot</vt:lpstr>
      <vt:lpstr>What bots are NOT?</vt:lpstr>
      <vt:lpstr>What bot are not?</vt:lpstr>
      <vt:lpstr>What bot are not?</vt:lpstr>
      <vt:lpstr>What bot are not?</vt:lpstr>
      <vt:lpstr>What bots are?</vt:lpstr>
      <vt:lpstr>Your First Bot</vt:lpstr>
      <vt:lpstr>Apresentação do PowerPoint</vt:lpstr>
      <vt:lpstr>Apresentação do PowerPoint</vt:lpstr>
      <vt:lpstr>Apresentação do PowerPoint</vt:lpstr>
      <vt:lpstr>Set Up</vt:lpstr>
      <vt:lpstr>DEMO - Setting up</vt:lpstr>
      <vt:lpstr>DEMO 1 - Creating your first bot using Visual Studio</vt:lpstr>
      <vt:lpstr>DEMO 2 – Creating webapp to host your bot</vt:lpstr>
      <vt:lpstr>DEMO 3 – Registering your bot at Bot Framework</vt:lpstr>
      <vt:lpstr>DEMO 4 – Testing your bot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Conversation as a Platform</dc:title>
  <dc:subject>&lt;Speech title here&gt;</dc:subject>
  <dc:creator>keara fallon</dc:creator>
  <cp:keywords/>
  <dc:description>Template: Maryfj_x000d_
Formatting:_x000d_
Audience Type:</dc:description>
  <cp:lastModifiedBy>Lucas Humenhuk</cp:lastModifiedBy>
  <cp:revision>288</cp:revision>
  <dcterms:created xsi:type="dcterms:W3CDTF">2016-05-30T19:28:11Z</dcterms:created>
  <dcterms:modified xsi:type="dcterms:W3CDTF">2016-10-17T01:50:21Z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0x010100238DE825E0D180418A5DA5D7D8DFA4F9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