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9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9144000" cy="5143500" type="screen16x9"/>
  <p:notesSz cx="6858000" cy="9144000"/>
  <p:embeddedFontLst>
    <p:embeddedFont>
      <p:font typeface="Lexend Deca" charset="-78"/>
      <p:regular r:id="rId44"/>
    </p:embeddedFont>
    <p:embeddedFont>
      <p:font typeface="Montserrat" charset="0"/>
      <p:regular r:id="rId45"/>
      <p:bold r:id="rId46"/>
      <p:italic r:id="rId47"/>
      <p:boldItalic r:id="rId48"/>
    </p:embeddedFont>
    <p:embeddedFont>
      <p:font typeface="Calibri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1354" y="-53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99824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c98855ff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c98855ff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bc98855ff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bc98855ff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bc98855ff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bc98855ff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c98855f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bc98855ff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bc98855ff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bc98855ff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c98855ff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c98855ff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c98855ff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c98855ff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bc98855ff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bc98855ff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bc98855ff3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bc98855ff3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77a513c981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77a513c981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xend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muli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6.png"/><Relationship Id="rId18" Type="http://schemas.openxmlformats.org/officeDocument/2006/relationships/image" Target="../media/image17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12" Type="http://schemas.openxmlformats.org/officeDocument/2006/relationships/image" Target="../media/image20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32.png"/><Relationship Id="rId1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11" Type="http://schemas.openxmlformats.org/officeDocument/2006/relationships/image" Target="../media/image9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85891" y="1150136"/>
            <a:ext cx="5697647" cy="23577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Sistemas Distribuídos – TP3</a:t>
            </a:r>
            <a:br>
              <a:rPr lang="en" sz="3200" dirty="0" smtClean="0"/>
            </a:br>
            <a:r>
              <a:rPr lang="en" sz="3200" dirty="0" smtClean="0"/>
              <a:t>Leandro Carvalho</a:t>
            </a:r>
            <a:br>
              <a:rPr lang="en" sz="3200" dirty="0" smtClean="0"/>
            </a:br>
            <a:r>
              <a:rPr lang="en" sz="3200" dirty="0" smtClean="0"/>
              <a:t>507541</a:t>
            </a:r>
            <a:endParaRPr sz="32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866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580550" y="975713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580550" y="2018286"/>
            <a:ext cx="4021800" cy="214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r="9958"/>
          <a:stretch/>
        </p:blipFill>
        <p:spPr>
          <a:xfrm>
            <a:off x="4803775" y="1040850"/>
            <a:ext cx="3676800" cy="30618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3020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Want big impact?</a:t>
            </a:r>
            <a:endParaRPr sz="2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7989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5070938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6819981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1570768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1569579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1569579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 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1569579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1569579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3320625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3319436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3319436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3319436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3320753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1571766" y="1427625"/>
            <a:ext cx="17487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Q1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1571766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2154670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2737574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3321627" y="1427625"/>
            <a:ext cx="17487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Q2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3321627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3904531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4487435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5070810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5070938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5070938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5070938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5071812" y="1427625"/>
            <a:ext cx="17487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Q3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5071812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5654716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6237620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6819981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6820110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6819981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6819981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6820983" y="1427625"/>
            <a:ext cx="17487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Q4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6820983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7403887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7986791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2" name="Google Shape;202;p24"/>
          <p:cNvSpPr/>
          <p:nvPr/>
        </p:nvSpPr>
        <p:spPr>
          <a:xfrm rot="5400000" flipH="1">
            <a:off x="4119824" y="2334727"/>
            <a:ext cx="145800" cy="1732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3" name="Google Shape;203;p24"/>
          <p:cNvSpPr/>
          <p:nvPr/>
        </p:nvSpPr>
        <p:spPr>
          <a:xfrm rot="5400000" flipH="1">
            <a:off x="3326930" y="3131136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4" name="Google Shape;204;p24"/>
          <p:cNvSpPr/>
          <p:nvPr/>
        </p:nvSpPr>
        <p:spPr>
          <a:xfrm rot="5400000" flipH="1">
            <a:off x="3552038" y="1299302"/>
            <a:ext cx="140700" cy="2873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5" name="Google Shape;205;p24"/>
          <p:cNvSpPr/>
          <p:nvPr/>
        </p:nvSpPr>
        <p:spPr>
          <a:xfrm rot="5400000" flipH="1">
            <a:off x="2440478" y="2410392"/>
            <a:ext cx="141900" cy="652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580550" y="25049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580550" y="29674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   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580550" y="34298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580550" y="3892328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580550" y="14276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1" name="Google Shape;211;p24"/>
          <p:cNvSpPr/>
          <p:nvPr/>
        </p:nvSpPr>
        <p:spPr>
          <a:xfrm rot="5400000" flipH="1">
            <a:off x="2945818" y="1116676"/>
            <a:ext cx="141600" cy="2314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2" name="Google Shape;212;p24"/>
          <p:cNvSpPr/>
          <p:nvPr/>
        </p:nvSpPr>
        <p:spPr>
          <a:xfrm rot="5400000" flipH="1">
            <a:off x="1975138" y="1947376"/>
            <a:ext cx="141900" cy="6528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2141006" y="2251126"/>
            <a:ext cx="43500" cy="45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2994826" y="2251125"/>
            <a:ext cx="43500" cy="45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5" name="Google Shape;215;p24"/>
          <p:cNvSpPr/>
          <p:nvPr/>
        </p:nvSpPr>
        <p:spPr>
          <a:xfrm rot="5400000" flipH="1">
            <a:off x="6459216" y="2792753"/>
            <a:ext cx="137400" cy="17385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6" name="Google Shape;216;p24"/>
          <p:cNvSpPr/>
          <p:nvPr/>
        </p:nvSpPr>
        <p:spPr>
          <a:xfrm rot="5400000" flipH="1">
            <a:off x="5656954" y="3592503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8049019" y="4387225"/>
            <a:ext cx="513900" cy="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8046546" y="4403327"/>
            <a:ext cx="64500" cy="576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9" name="Google Shape;219;p24"/>
          <p:cNvSpPr/>
          <p:nvPr/>
        </p:nvSpPr>
        <p:spPr>
          <a:xfrm rot="5400000" flipH="1">
            <a:off x="7332110" y="2964653"/>
            <a:ext cx="141600" cy="2319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0" name="Google Shape;220;p24"/>
          <p:cNvSpPr/>
          <p:nvPr/>
        </p:nvSpPr>
        <p:spPr>
          <a:xfrm rot="5400000" flipH="1">
            <a:off x="6241601" y="4055278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26" name="Google Shape;226;p25"/>
          <p:cNvGraphicFramePr/>
          <p:nvPr/>
        </p:nvGraphicFramePr>
        <p:xfrm>
          <a:off x="580500" y="1564481"/>
          <a:ext cx="6014400" cy="2978400"/>
        </p:xfrm>
        <a:graphic>
          <a:graphicData uri="http://schemas.openxmlformats.org/drawingml/2006/table">
            <a:tbl>
              <a:tblPr>
                <a:noFill/>
                <a:tableStyleId>{1A138BE6-E374-4A1A-BE6D-9E52B14417BE}</a:tableStyleId>
              </a:tblPr>
              <a:tblGrid>
                <a:gridCol w="1503600"/>
                <a:gridCol w="1503600"/>
                <a:gridCol w="1503600"/>
                <a:gridCol w="1503600"/>
              </a:tblGrid>
              <a:tr h="74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27" name="Google Shape;227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/>
          <p:nvPr/>
        </p:nvSpPr>
        <p:spPr>
          <a:xfrm>
            <a:off x="590925" y="1018776"/>
            <a:ext cx="7361634" cy="350692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  <a:effectLst>
            <a:outerShdw blurRad="200025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1890325" y="1850200"/>
            <a:ext cx="630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5" name="Google Shape;235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body" idx="4294967295"/>
          </p:nvPr>
        </p:nvSpPr>
        <p:spPr>
          <a:xfrm>
            <a:off x="580550" y="4604575"/>
            <a:ext cx="80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  <p:pic>
        <p:nvPicPr>
          <p:cNvPr id="237" name="Google Shape;2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591" y="21235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266" y="354602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816" y="1921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291" y="383187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7641" y="2326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441" y="3896571"/>
            <a:ext cx="185882" cy="2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 idx="4294967295"/>
          </p:nvPr>
        </p:nvSpPr>
        <p:spPr>
          <a:xfrm>
            <a:off x="685800" y="4194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57" name="Google Shape;257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58" name="Google Shape;258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67" name="Google Shape;267;p29"/>
          <p:cNvGrpSpPr/>
          <p:nvPr/>
        </p:nvGrpSpPr>
        <p:grpSpPr>
          <a:xfrm>
            <a:off x="5733225" y="2944610"/>
            <a:ext cx="2469661" cy="1384500"/>
            <a:chOff x="6038025" y="2598925"/>
            <a:chExt cx="2469661" cy="1384500"/>
          </a:xfrm>
        </p:grpSpPr>
        <p:cxnSp>
          <p:nvCxnSpPr>
            <p:cNvPr id="268" name="Google Shape;268;p29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9" name="Google Shape;269;p29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9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2" name="Google Shape;272;p29"/>
          <p:cNvGrpSpPr/>
          <p:nvPr/>
        </p:nvGrpSpPr>
        <p:grpSpPr>
          <a:xfrm>
            <a:off x="331521" y="2172128"/>
            <a:ext cx="2994729" cy="1384500"/>
            <a:chOff x="636321" y="1844098"/>
            <a:chExt cx="2994729" cy="1384500"/>
          </a:xfrm>
        </p:grpSpPr>
        <p:sp>
          <p:nvSpPr>
            <p:cNvPr id="273" name="Google Shape;273;p29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274" name="Google Shape;274;p29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5" name="Google Shape;275;p29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7" name="Google Shape;277;p29"/>
          <p:cNvGrpSpPr/>
          <p:nvPr/>
        </p:nvGrpSpPr>
        <p:grpSpPr>
          <a:xfrm>
            <a:off x="4603300" y="1270945"/>
            <a:ext cx="3599586" cy="1384500"/>
            <a:chOff x="4908100" y="889950"/>
            <a:chExt cx="3599586" cy="1384500"/>
          </a:xfrm>
        </p:grpSpPr>
        <p:cxnSp>
          <p:nvCxnSpPr>
            <p:cNvPr id="278" name="Google Shape;278;p29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9" name="Google Shape;279;p29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2" name="Google Shape;282;p29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283" name="Google Shape;283;p29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84" name="Google Shape;284;p29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85" name="Google Shape;285;p29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86" name="Google Shape;286;p29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87" name="Google Shape;287;p29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88" name="Google Shape;288;p29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89" name="Google Shape;289;p29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0" name="Google Shape;290;p29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Yellow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7" name="Google Shape;297;p30"/>
          <p:cNvSpPr txBox="1">
            <a:spLocks noGrp="1"/>
          </p:cNvSpPr>
          <p:nvPr>
            <p:ph type="body" idx="2"/>
          </p:nvPr>
        </p:nvSpPr>
        <p:spPr>
          <a:xfrm>
            <a:off x="2780449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Blue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8" name="Google Shape;298;p30"/>
          <p:cNvSpPr txBox="1">
            <a:spLocks noGrp="1"/>
          </p:cNvSpPr>
          <p:nvPr>
            <p:ph type="body" idx="3"/>
          </p:nvPr>
        </p:nvSpPr>
        <p:spPr>
          <a:xfrm>
            <a:off x="4980348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Red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99" name="Google Shape;299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body" idx="1"/>
          </p:nvPr>
        </p:nvSpPr>
        <p:spPr>
          <a:xfrm>
            <a:off x="580550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Yellow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1" name="Google Shape;301;p30"/>
          <p:cNvSpPr txBox="1">
            <a:spLocks noGrp="1"/>
          </p:cNvSpPr>
          <p:nvPr>
            <p:ph type="body" idx="2"/>
          </p:nvPr>
        </p:nvSpPr>
        <p:spPr>
          <a:xfrm>
            <a:off x="2780449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Blue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2" name="Google Shape;302;p30"/>
          <p:cNvSpPr txBox="1">
            <a:spLocks noGrp="1"/>
          </p:cNvSpPr>
          <p:nvPr>
            <p:ph type="body" idx="3"/>
          </p:nvPr>
        </p:nvSpPr>
        <p:spPr>
          <a:xfrm>
            <a:off x="4980348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Red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 do trabalho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367714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dirty="0" smtClean="0"/>
              <a:t>Simulação de um ambiente inteligente que contenha pelo menos 3 sensores e que a implementação seja feita tendo como base os conceitos apresentados na disciplina.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dirty="0" smtClean="0"/>
              <a:t>Para tanto, faremos utilização das seguintes ferramentas:</a:t>
            </a:r>
          </a:p>
          <a:p>
            <a:pPr marL="342900" indent="-342900">
              <a:buClr>
                <a:schemeClr val="bg1"/>
              </a:buClr>
              <a:buSzPct val="150000"/>
              <a:buFont typeface="Arial" pitchFamily="34" charset="0"/>
              <a:buChar char="•"/>
            </a:pPr>
            <a:r>
              <a:rPr lang="pt-BR" sz="1200" b="1" dirty="0" err="1" smtClean="0"/>
              <a:t>RabbitMQ</a:t>
            </a:r>
            <a:endParaRPr lang="pt-BR" sz="1200" b="1" dirty="0" smtClean="0"/>
          </a:p>
          <a:p>
            <a:pPr marL="342900" indent="-342900">
              <a:buClr>
                <a:schemeClr val="bg1"/>
              </a:buClr>
              <a:buSzPct val="150000"/>
              <a:buFont typeface="Arial" pitchFamily="34" charset="0"/>
              <a:buChar char="•"/>
            </a:pPr>
            <a:r>
              <a:rPr lang="pt-BR" sz="1200" b="1" dirty="0" err="1" smtClean="0"/>
              <a:t>Protobuffer</a:t>
            </a:r>
            <a:endParaRPr lang="pt-BR" sz="1200" b="1" dirty="0" smtClean="0"/>
          </a:p>
          <a:p>
            <a:pPr marL="342900" indent="-342900">
              <a:buClr>
                <a:schemeClr val="bg1"/>
              </a:buClr>
              <a:buSzPct val="150000"/>
              <a:buFont typeface="Arial" pitchFamily="34" charset="0"/>
              <a:buChar char="•"/>
            </a:pPr>
            <a:r>
              <a:rPr lang="pt-BR" sz="1200" b="1" dirty="0" err="1" smtClean="0"/>
              <a:t>gRPC</a:t>
            </a:r>
            <a:endParaRPr lang="pt-BR" sz="1200" b="1" dirty="0" smtClean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1200" b="1" dirty="0" smtClean="0"/>
              <a:t>E das seguintes linguagens ou </a:t>
            </a:r>
            <a:r>
              <a:rPr lang="pt-BR" sz="1200" b="1" dirty="0" err="1" smtClean="0"/>
              <a:t>pseudolinguagens</a:t>
            </a:r>
            <a:r>
              <a:rPr lang="pt-BR" sz="1200" b="1" dirty="0" smtClean="0"/>
              <a:t>:</a:t>
            </a:r>
          </a:p>
          <a:p>
            <a:pPr marL="342900" indent="-342900">
              <a:buClr>
                <a:schemeClr val="bg1"/>
              </a:buClr>
              <a:buSzPct val="150000"/>
              <a:buFont typeface="Arial" pitchFamily="34" charset="0"/>
              <a:buChar char="•"/>
            </a:pPr>
            <a:r>
              <a:rPr lang="pt-BR" sz="1200" b="1" dirty="0" smtClean="0"/>
              <a:t>Python</a:t>
            </a:r>
          </a:p>
          <a:p>
            <a:pPr marL="342900" indent="-342900">
              <a:buClr>
                <a:schemeClr val="bg1"/>
              </a:buClr>
              <a:buSzPct val="150000"/>
              <a:buFont typeface="Arial" pitchFamily="34" charset="0"/>
              <a:buChar char="•"/>
            </a:pPr>
            <a:r>
              <a:rPr lang="pt-BR" sz="1200" b="1" dirty="0" smtClean="0"/>
              <a:t>HTML / CSS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08" name="Google Shape;308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cxnSp>
        <p:nvCxnSpPr>
          <p:cNvPr id="309" name="Google Shape;309;p31"/>
          <p:cNvCxnSpPr/>
          <p:nvPr/>
        </p:nvCxnSpPr>
        <p:spPr>
          <a:xfrm>
            <a:off x="58055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31"/>
          <p:cNvCxnSpPr/>
          <p:nvPr/>
        </p:nvCxnSpPr>
        <p:spPr>
          <a:xfrm>
            <a:off x="58055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31"/>
          <p:cNvCxnSpPr/>
          <p:nvPr/>
        </p:nvCxnSpPr>
        <p:spPr>
          <a:xfrm>
            <a:off x="58055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31"/>
          <p:cNvCxnSpPr/>
          <p:nvPr/>
        </p:nvCxnSpPr>
        <p:spPr>
          <a:xfrm>
            <a:off x="58055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1"/>
          <p:cNvCxnSpPr/>
          <p:nvPr/>
        </p:nvCxnSpPr>
        <p:spPr>
          <a:xfrm>
            <a:off x="58055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31"/>
          <p:cNvSpPr txBox="1"/>
          <p:nvPr/>
        </p:nvSpPr>
        <p:spPr>
          <a:xfrm>
            <a:off x="58055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4000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3000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2000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1000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0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5" name="Google Shape;315;p31"/>
          <p:cNvSpPr/>
          <p:nvPr/>
        </p:nvSpPr>
        <p:spPr>
          <a:xfrm>
            <a:off x="120083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1"/>
          <p:cNvSpPr/>
          <p:nvPr/>
        </p:nvSpPr>
        <p:spPr>
          <a:xfrm>
            <a:off x="1515076" y="1986874"/>
            <a:ext cx="233700" cy="194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1"/>
          <p:cNvSpPr/>
          <p:nvPr/>
        </p:nvSpPr>
        <p:spPr>
          <a:xfrm>
            <a:off x="1829320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1"/>
          <p:cNvSpPr/>
          <p:nvPr/>
        </p:nvSpPr>
        <p:spPr>
          <a:xfrm>
            <a:off x="295383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1"/>
          <p:cNvSpPr/>
          <p:nvPr/>
        </p:nvSpPr>
        <p:spPr>
          <a:xfrm>
            <a:off x="3268081" y="2096344"/>
            <a:ext cx="233700" cy="18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1"/>
          <p:cNvSpPr/>
          <p:nvPr/>
        </p:nvSpPr>
        <p:spPr>
          <a:xfrm>
            <a:off x="3582325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1"/>
          <p:cNvSpPr/>
          <p:nvPr/>
        </p:nvSpPr>
        <p:spPr>
          <a:xfrm>
            <a:off x="470684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1"/>
          <p:cNvSpPr/>
          <p:nvPr/>
        </p:nvSpPr>
        <p:spPr>
          <a:xfrm>
            <a:off x="5021085" y="1074577"/>
            <a:ext cx="233700" cy="286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1"/>
          <p:cNvSpPr/>
          <p:nvPr/>
        </p:nvSpPr>
        <p:spPr>
          <a:xfrm>
            <a:off x="5335330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1"/>
          <p:cNvSpPr/>
          <p:nvPr/>
        </p:nvSpPr>
        <p:spPr>
          <a:xfrm>
            <a:off x="645984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1"/>
          <p:cNvSpPr/>
          <p:nvPr/>
        </p:nvSpPr>
        <p:spPr>
          <a:xfrm>
            <a:off x="6774090" y="1293620"/>
            <a:ext cx="233700" cy="26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1"/>
          <p:cNvSpPr/>
          <p:nvPr/>
        </p:nvSpPr>
        <p:spPr>
          <a:xfrm>
            <a:off x="7088334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Mobile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33" name="Google Shape;333;p32"/>
          <p:cNvGrpSpPr/>
          <p:nvPr/>
        </p:nvGrpSpPr>
        <p:grpSpPr>
          <a:xfrm>
            <a:off x="5251925" y="373572"/>
            <a:ext cx="2119546" cy="4396359"/>
            <a:chOff x="2547150" y="238125"/>
            <a:chExt cx="2525675" cy="5238750"/>
          </a:xfrm>
        </p:grpSpPr>
        <p:sp>
          <p:nvSpPr>
            <p:cNvPr id="334" name="Google Shape;334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8" name="Google Shape;338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298938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44" name="Google Shape;344;p33"/>
          <p:cNvGrpSpPr/>
          <p:nvPr/>
        </p:nvGrpSpPr>
        <p:grpSpPr>
          <a:xfrm>
            <a:off x="4943502" y="465959"/>
            <a:ext cx="2736410" cy="4222433"/>
            <a:chOff x="2112475" y="238125"/>
            <a:chExt cx="3395050" cy="5238750"/>
          </a:xfrm>
        </p:grpSpPr>
        <p:sp>
          <p:nvSpPr>
            <p:cNvPr id="345" name="Google Shape;345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3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Tablet</a:t>
            </a:r>
            <a:br>
              <a:rPr lang="en" sz="3000"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pic>
        <p:nvPicPr>
          <p:cNvPr id="350" name="Google Shape;3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7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56" name="Google Shape;356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357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Desktop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pic>
        <p:nvPicPr>
          <p:cNvPr id="362" name="Google Shape;362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308138" y="1216625"/>
            <a:ext cx="4006751" cy="2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8" name="Google Shape;378;p3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79" name="Google Shape;379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body" idx="1"/>
          </p:nvPr>
        </p:nvSpPr>
        <p:spPr>
          <a:xfrm>
            <a:off x="580550" y="1200150"/>
            <a:ext cx="6014400" cy="266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Titles: Lexend Deca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Body copy: Muli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https://www.lexend.com/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https://www.fontsquirrel.com/fonts/muli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6" name="Google Shape;386;p37"/>
          <p:cNvSpPr txBox="1"/>
          <p:nvPr/>
        </p:nvSpPr>
        <p:spPr>
          <a:xfrm>
            <a:off x="580550" y="4171650"/>
            <a:ext cx="60144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7" name="Google Shape;387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393" name="Google Shape;393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pic>
        <p:nvPicPr>
          <p:cNvPr id="394" name="Google Shape;3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00" name="Google Shape;400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01" name="Google Shape;401;p39"/>
          <p:cNvSpPr/>
          <p:nvPr/>
        </p:nvSpPr>
        <p:spPr>
          <a:xfrm>
            <a:off x="7735208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DEC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2" name="Google Shape;402;p39"/>
          <p:cNvSpPr/>
          <p:nvPr/>
        </p:nvSpPr>
        <p:spPr>
          <a:xfrm>
            <a:off x="7075124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NOV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3" name="Google Shape;403;p39"/>
          <p:cNvSpPr/>
          <p:nvPr/>
        </p:nvSpPr>
        <p:spPr>
          <a:xfrm>
            <a:off x="6415040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OCT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4" name="Google Shape;404;p39"/>
          <p:cNvSpPr/>
          <p:nvPr/>
        </p:nvSpPr>
        <p:spPr>
          <a:xfrm>
            <a:off x="5754956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SEP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5" name="Google Shape;405;p39"/>
          <p:cNvSpPr/>
          <p:nvPr/>
        </p:nvSpPr>
        <p:spPr>
          <a:xfrm>
            <a:off x="5094872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AUG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4434788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JUL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7" name="Google Shape;407;p39"/>
          <p:cNvSpPr/>
          <p:nvPr/>
        </p:nvSpPr>
        <p:spPr>
          <a:xfrm>
            <a:off x="3774704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JUN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8" name="Google Shape;408;p39"/>
          <p:cNvSpPr/>
          <p:nvPr/>
        </p:nvSpPr>
        <p:spPr>
          <a:xfrm>
            <a:off x="3114619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MAY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9" name="Google Shape;409;p39"/>
          <p:cNvSpPr/>
          <p:nvPr/>
        </p:nvSpPr>
        <p:spPr>
          <a:xfrm>
            <a:off x="2454535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APR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1794451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MAR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1134367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FEB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2" name="Google Shape;412;p39"/>
          <p:cNvSpPr/>
          <p:nvPr/>
        </p:nvSpPr>
        <p:spPr>
          <a:xfrm>
            <a:off x="474283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JAN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3" name="Google Shape;413;p39"/>
          <p:cNvSpPr/>
          <p:nvPr/>
        </p:nvSpPr>
        <p:spPr>
          <a:xfrm>
            <a:off x="0" y="26035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14" name="Google Shape;414;p39"/>
          <p:cNvCxnSpPr/>
          <p:nvPr/>
        </p:nvCxnSpPr>
        <p:spPr>
          <a:xfrm rot="10800000">
            <a:off x="76892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5" name="Google Shape;415;p39"/>
          <p:cNvSpPr txBox="1"/>
          <p:nvPr/>
        </p:nvSpPr>
        <p:spPr>
          <a:xfrm>
            <a:off x="72790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6" name="Google Shape;416;p39"/>
          <p:cNvCxnSpPr/>
          <p:nvPr/>
        </p:nvCxnSpPr>
        <p:spPr>
          <a:xfrm rot="10800000">
            <a:off x="209015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7" name="Google Shape;417;p39"/>
          <p:cNvSpPr txBox="1"/>
          <p:nvPr/>
        </p:nvSpPr>
        <p:spPr>
          <a:xfrm>
            <a:off x="2050642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8" name="Google Shape;418;p39"/>
          <p:cNvCxnSpPr/>
          <p:nvPr/>
        </p:nvCxnSpPr>
        <p:spPr>
          <a:xfrm rot="10800000">
            <a:off x="341139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9" name="Google Shape;419;p39"/>
          <p:cNvSpPr txBox="1"/>
          <p:nvPr/>
        </p:nvSpPr>
        <p:spPr>
          <a:xfrm>
            <a:off x="3373384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20" name="Google Shape;420;p39"/>
          <p:cNvCxnSpPr/>
          <p:nvPr/>
        </p:nvCxnSpPr>
        <p:spPr>
          <a:xfrm rot="10800000">
            <a:off x="473262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1" name="Google Shape;421;p39"/>
          <p:cNvSpPr txBox="1"/>
          <p:nvPr/>
        </p:nvSpPr>
        <p:spPr>
          <a:xfrm>
            <a:off x="4696126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22" name="Google Shape;422;p39"/>
          <p:cNvCxnSpPr/>
          <p:nvPr/>
        </p:nvCxnSpPr>
        <p:spPr>
          <a:xfrm rot="10800000">
            <a:off x="605386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3" name="Google Shape;423;p39"/>
          <p:cNvSpPr txBox="1"/>
          <p:nvPr/>
        </p:nvSpPr>
        <p:spPr>
          <a:xfrm>
            <a:off x="6018868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24" name="Google Shape;424;p39"/>
          <p:cNvCxnSpPr/>
          <p:nvPr/>
        </p:nvCxnSpPr>
        <p:spPr>
          <a:xfrm rot="10800000">
            <a:off x="737509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5" name="Google Shape;425;p39"/>
          <p:cNvSpPr txBox="1"/>
          <p:nvPr/>
        </p:nvSpPr>
        <p:spPr>
          <a:xfrm>
            <a:off x="734161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26" name="Google Shape;426;p39"/>
          <p:cNvCxnSpPr/>
          <p:nvPr/>
        </p:nvCxnSpPr>
        <p:spPr>
          <a:xfrm rot="10800000">
            <a:off x="143968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7" name="Google Shape;427;p39"/>
          <p:cNvSpPr txBox="1"/>
          <p:nvPr/>
        </p:nvSpPr>
        <p:spPr>
          <a:xfrm>
            <a:off x="1369548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28" name="Google Shape;428;p39"/>
          <p:cNvCxnSpPr/>
          <p:nvPr/>
        </p:nvCxnSpPr>
        <p:spPr>
          <a:xfrm rot="10800000">
            <a:off x="276092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9" name="Google Shape;429;p39"/>
          <p:cNvSpPr txBox="1"/>
          <p:nvPr/>
        </p:nvSpPr>
        <p:spPr>
          <a:xfrm>
            <a:off x="2699944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30" name="Google Shape;430;p39"/>
          <p:cNvCxnSpPr/>
          <p:nvPr/>
        </p:nvCxnSpPr>
        <p:spPr>
          <a:xfrm rot="10800000">
            <a:off x="408215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1" name="Google Shape;431;p39"/>
          <p:cNvSpPr txBox="1"/>
          <p:nvPr/>
        </p:nvSpPr>
        <p:spPr>
          <a:xfrm>
            <a:off x="4030339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32" name="Google Shape;432;p39"/>
          <p:cNvCxnSpPr/>
          <p:nvPr/>
        </p:nvCxnSpPr>
        <p:spPr>
          <a:xfrm rot="10800000">
            <a:off x="540339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3" name="Google Shape;433;p39"/>
          <p:cNvSpPr txBox="1"/>
          <p:nvPr/>
        </p:nvSpPr>
        <p:spPr>
          <a:xfrm>
            <a:off x="5360735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34" name="Google Shape;434;p39"/>
          <p:cNvCxnSpPr/>
          <p:nvPr/>
        </p:nvCxnSpPr>
        <p:spPr>
          <a:xfrm rot="10800000">
            <a:off x="672462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5" name="Google Shape;435;p39"/>
          <p:cNvSpPr txBox="1"/>
          <p:nvPr/>
        </p:nvSpPr>
        <p:spPr>
          <a:xfrm>
            <a:off x="6691131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36" name="Google Shape;436;p39"/>
          <p:cNvCxnSpPr/>
          <p:nvPr/>
        </p:nvCxnSpPr>
        <p:spPr>
          <a:xfrm rot="10800000">
            <a:off x="804586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7" name="Google Shape;437;p39"/>
          <p:cNvSpPr txBox="1"/>
          <p:nvPr/>
        </p:nvSpPr>
        <p:spPr>
          <a:xfrm>
            <a:off x="8008073" y="34957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43" name="Google Shape;443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44" name="Google Shape;444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6" name="Google Shape;446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47" name="Google Shape;447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49" name="Google Shape;449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50" name="Google Shape;450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52" name="Google Shape;452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53" name="Google Shape;453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55" name="Google Shape;455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56" name="Google Shape;456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58" name="Google Shape;458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59" name="Google Shape;459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61" name="Google Shape;461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62" name="Google Shape;462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464" name="Google Shape;464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5" name="Google Shape;465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6" name="Google Shape;466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8" name="Google Shape;468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539552" y="1635646"/>
            <a:ext cx="3617400" cy="186460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Arquitetura proposta para o trabalho</a:t>
            </a:r>
            <a:endParaRPr sz="4000" dirty="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275606"/>
            <a:ext cx="4680520" cy="2664296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75" name="Google Shape;475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aphicFrame>
        <p:nvGraphicFramePr>
          <p:cNvPr id="476" name="Google Shape;476;p41"/>
          <p:cNvGraphicFramePr/>
          <p:nvPr/>
        </p:nvGraphicFramePr>
        <p:xfrm>
          <a:off x="580650" y="1488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{1A138BE6-E374-4A1A-BE6D-9E52B14417BE}</a:tableStyleId>
              </a:tblPr>
              <a:tblGrid>
                <a:gridCol w="138407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  <a:gridCol w="475225"/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1</a:t>
                      </a:r>
                      <a:endParaRPr sz="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2</a:t>
                      </a:r>
                      <a:endParaRPr sz="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6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7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8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82" name="Google Shape;482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83" name="Google Shape;483;p42"/>
          <p:cNvSpPr/>
          <p:nvPr/>
        </p:nvSpPr>
        <p:spPr>
          <a:xfrm>
            <a:off x="612000" y="13634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STRENGTHS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4" name="Google Shape;484;p42"/>
          <p:cNvSpPr/>
          <p:nvPr/>
        </p:nvSpPr>
        <p:spPr>
          <a:xfrm>
            <a:off x="4660485" y="13634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WEAKNESSES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5" name="Google Shape;485;p42"/>
          <p:cNvSpPr/>
          <p:nvPr/>
        </p:nvSpPr>
        <p:spPr>
          <a:xfrm>
            <a:off x="612000" y="31219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OPPORTUNITIES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4660485" y="31219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THREATS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7" name="Google Shape;487;p42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42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2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2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2"/>
          <p:cNvSpPr/>
          <p:nvPr/>
        </p:nvSpPr>
        <p:spPr>
          <a:xfrm>
            <a:off x="3842100" y="2242577"/>
            <a:ext cx="349569" cy="4706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S</a:t>
            </a:r>
          </a:p>
        </p:txBody>
      </p:sp>
      <p:sp>
        <p:nvSpPr>
          <p:cNvPr id="492" name="Google Shape;492;p42"/>
          <p:cNvSpPr/>
          <p:nvPr/>
        </p:nvSpPr>
        <p:spPr>
          <a:xfrm>
            <a:off x="4857720" y="2250297"/>
            <a:ext cx="620701" cy="4582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W</a:t>
            </a:r>
          </a:p>
        </p:txBody>
      </p:sp>
      <p:sp>
        <p:nvSpPr>
          <p:cNvPr id="493" name="Google Shape;493;p42"/>
          <p:cNvSpPr/>
          <p:nvPr/>
        </p:nvSpPr>
        <p:spPr>
          <a:xfrm>
            <a:off x="3807513" y="3348952"/>
            <a:ext cx="449622" cy="4706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O</a:t>
            </a:r>
          </a:p>
        </p:txBody>
      </p:sp>
      <p:sp>
        <p:nvSpPr>
          <p:cNvPr id="494" name="Google Shape;494;p42"/>
          <p:cNvSpPr/>
          <p:nvPr/>
        </p:nvSpPr>
        <p:spPr>
          <a:xfrm>
            <a:off x="4971979" y="3356672"/>
            <a:ext cx="338452" cy="4582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3"/>
          <p:cNvSpPr txBox="1">
            <a:spLocks noGrp="1"/>
          </p:cNvSpPr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00" name="Google Shape;500;p4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501" name="Google Shape;501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Activities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2" name="Google Shape;502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Resources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3" name="Google Shape;503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Value Propositions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4" name="Google Shape;504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Customer Relationships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5" name="Google Shape;505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Channels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6" name="Google Shape;506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Customer Segments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Partners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Cost Structure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Revenue Streams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0" name="Google Shape;510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11" name="Google Shape;511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12" name="Google Shape;512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13" name="Google Shape;513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14" name="Google Shape;514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515" name="Google Shape;515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17" name="Google Shape;517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18" name="Google Shape;518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519" name="Google Shape;519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2" name="Google Shape;522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523" name="Google Shape;523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8" name="Google Shape;528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529" name="Google Shape;529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2" name="Google Shape;532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3" name="Google Shape;533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40" name="Google Shape;540;p4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541" name="Google Shape;541;p44"/>
          <p:cNvGrpSpPr/>
          <p:nvPr/>
        </p:nvGrpSpPr>
        <p:grpSpPr>
          <a:xfrm>
            <a:off x="627767" y="1413043"/>
            <a:ext cx="3608219" cy="3243858"/>
            <a:chOff x="3778727" y="4460423"/>
            <a:chExt cx="720160" cy="647438"/>
          </a:xfrm>
        </p:grpSpPr>
        <p:sp>
          <p:nvSpPr>
            <p:cNvPr id="542" name="Google Shape;542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43" name="Google Shape;543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44" name="Google Shape;544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45" name="Google Shape;545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46" name="Google Shape;546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47" name="Google Shape;547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48" name="Google Shape;548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549" name="Google Shape;549;p44"/>
          <p:cNvCxnSpPr/>
          <p:nvPr/>
        </p:nvCxnSpPr>
        <p:spPr>
          <a:xfrm>
            <a:off x="4156025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0" name="Google Shape;550;p44"/>
          <p:cNvSpPr txBox="1"/>
          <p:nvPr/>
        </p:nvSpPr>
        <p:spPr>
          <a:xfrm>
            <a:off x="5274525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51" name="Google Shape;551;p44"/>
          <p:cNvCxnSpPr/>
          <p:nvPr/>
        </p:nvCxnSpPr>
        <p:spPr>
          <a:xfrm>
            <a:off x="4000350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2" name="Google Shape;552;p44"/>
          <p:cNvSpPr txBox="1"/>
          <p:nvPr/>
        </p:nvSpPr>
        <p:spPr>
          <a:xfrm>
            <a:off x="5274525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53" name="Google Shape;553;p44"/>
          <p:cNvCxnSpPr/>
          <p:nvPr/>
        </p:nvCxnSpPr>
        <p:spPr>
          <a:xfrm>
            <a:off x="3779125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4" name="Google Shape;554;p44"/>
          <p:cNvSpPr txBox="1"/>
          <p:nvPr/>
        </p:nvSpPr>
        <p:spPr>
          <a:xfrm>
            <a:off x="5274525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55" name="Google Shape;555;p44"/>
          <p:cNvCxnSpPr/>
          <p:nvPr/>
        </p:nvCxnSpPr>
        <p:spPr>
          <a:xfrm>
            <a:off x="3590675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6" name="Google Shape;556;p44"/>
          <p:cNvSpPr txBox="1"/>
          <p:nvPr/>
        </p:nvSpPr>
        <p:spPr>
          <a:xfrm>
            <a:off x="5274525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57" name="Google Shape;557;p44"/>
          <p:cNvCxnSpPr/>
          <p:nvPr/>
        </p:nvCxnSpPr>
        <p:spPr>
          <a:xfrm>
            <a:off x="3385825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8" name="Google Shape;558;p44"/>
          <p:cNvSpPr txBox="1"/>
          <p:nvPr/>
        </p:nvSpPr>
        <p:spPr>
          <a:xfrm>
            <a:off x="5274525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59" name="Google Shape;559;p44"/>
          <p:cNvCxnSpPr/>
          <p:nvPr/>
        </p:nvCxnSpPr>
        <p:spPr>
          <a:xfrm>
            <a:off x="3172800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0" name="Google Shape;560;p44"/>
          <p:cNvSpPr txBox="1"/>
          <p:nvPr/>
        </p:nvSpPr>
        <p:spPr>
          <a:xfrm>
            <a:off x="5274525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66" name="Google Shape;566;p4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567" name="Google Shape;567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5805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8" name="Google Shape;568;p45"/>
          <p:cNvSpPr txBox="1"/>
          <p:nvPr/>
        </p:nvSpPr>
        <p:spPr>
          <a:xfrm>
            <a:off x="5855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Imani Jackson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69" name="Google Shape;569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602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0" name="Google Shape;570;p45"/>
          <p:cNvSpPr txBox="1"/>
          <p:nvPr/>
        </p:nvSpPr>
        <p:spPr>
          <a:xfrm>
            <a:off x="25653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Marcos Galán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71" name="Google Shape;571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5400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2" name="Google Shape;572;p45"/>
          <p:cNvSpPr txBox="1"/>
          <p:nvPr/>
        </p:nvSpPr>
        <p:spPr>
          <a:xfrm>
            <a:off x="45450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Ixchel Valdía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73" name="Google Shape;573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5197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4" name="Google Shape;574;p45"/>
          <p:cNvSpPr txBox="1"/>
          <p:nvPr/>
        </p:nvSpPr>
        <p:spPr>
          <a:xfrm>
            <a:off x="65247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Nils Årud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6"/>
          <p:cNvSpPr txBox="1">
            <a:spLocks noGrp="1"/>
          </p:cNvSpPr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80" name="Google Shape;580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" name="Google Shape;581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82" name="Google Shape;582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8" name="Google Shape;628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629" name="Google Shape;629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30" name="Google Shape;630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52" name="Google Shape;652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53" name="Google Shape;653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54" name="Google Shape;654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LOW VALUE 1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5" name="Google Shape;655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HIGH VALUE 1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6" name="Google Shape;656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LOW VALUE 2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7" name="Google Shape;657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HIGH VALUE 2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8" name="Google Shape;658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Our company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9" name="Google Shape;659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0" name="Google Shape;660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1" name="Google Shape;661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2" name="Google Shape;662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3" name="Google Shape;663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4" name="Google Shape;664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70" name="Google Shape;670;p4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aphicFrame>
        <p:nvGraphicFramePr>
          <p:cNvPr id="671" name="Google Shape;671;p47"/>
          <p:cNvGraphicFramePr/>
          <p:nvPr/>
        </p:nvGraphicFramePr>
        <p:xfrm>
          <a:off x="5805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{40286F9A-8295-4760-8310-7838FB866F30}</a:tableStyleId>
              </a:tblPr>
              <a:tblGrid>
                <a:gridCol w="886475"/>
                <a:gridCol w="1016075"/>
                <a:gridCol w="1016075"/>
                <a:gridCol w="1016075"/>
                <a:gridCol w="1016075"/>
                <a:gridCol w="1016075"/>
                <a:gridCol w="1016075"/>
                <a:gridCol w="1016075"/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09:00 - 09:45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10:00 - 10:45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11:00 - 11:45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12:00 - 13:15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13:30 - 14:15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14:30 - 15:15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15:30 - 16:15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8"/>
          <p:cNvSpPr txBox="1">
            <a:spLocks noGrp="1"/>
          </p:cNvSpPr>
          <p:nvPr>
            <p:ph type="title" idx="4294967295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677" name="Google Shape;677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678" name="Google Shape;6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275361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173" y="873088"/>
            <a:ext cx="1217100" cy="1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9307" y="1157509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4461" y="3853744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139" y="2651387"/>
            <a:ext cx="1717628" cy="89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5307" y="1301161"/>
            <a:ext cx="1520655" cy="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82183" y="2756662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7996" y="1328175"/>
            <a:ext cx="131014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21875" y="2712336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4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62416" y="2539187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4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1520" y="3809418"/>
            <a:ext cx="831110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4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24689" y="3809418"/>
            <a:ext cx="836651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4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103930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4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93398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4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31407" y="4046291"/>
            <a:ext cx="681510" cy="43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4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24120" y="2708180"/>
            <a:ext cx="905910" cy="78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9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endParaRPr sz="900"/>
          </a:p>
        </p:txBody>
      </p:sp>
      <p:grpSp>
        <p:nvGrpSpPr>
          <p:cNvPr id="699" name="Google Shape;699;p4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700" name="Google Shape;700;p4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4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707" name="Google Shape;707;p4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4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10" name="Google Shape;710;p4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2" name="Google Shape;712;p4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4" name="Google Shape;714;p4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715" name="Google Shape;715;p4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4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719" name="Google Shape;719;p4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3" name="Google Shape;723;p4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4" name="Google Shape;724;p4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725" name="Google Shape;725;p4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4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746" name="Google Shape;746;p4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4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749" name="Google Shape;749;p4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4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753" name="Google Shape;753;p4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4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757" name="Google Shape;757;p4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Google Shape;761;p4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4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4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766" name="Google Shape;766;p4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4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769" name="Google Shape;769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4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772" name="Google Shape;772;p4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4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775" name="Google Shape;775;p4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4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778" name="Google Shape;778;p4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783" name="Google Shape;783;p4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786" name="Google Shape;786;p4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9" name="Google Shape;789;p4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4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791" name="Google Shape;791;p4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4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794" name="Google Shape;794;p4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4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800" name="Google Shape;800;p4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4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03" name="Google Shape;803;p4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4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809" name="Google Shape;809;p4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4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815" name="Google Shape;815;p4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9" name="Google Shape;819;p4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2" name="Google Shape;822;p4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823" name="Google Shape;823;p4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4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826" name="Google Shape;826;p4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4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829" name="Google Shape;829;p4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4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4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833" name="Google Shape;833;p4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4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836" name="Google Shape;836;p4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4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842" name="Google Shape;842;p4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4" name="Google Shape;844;p4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6" name="Google Shape;846;p4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847" name="Google Shape;847;p4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850" name="Google Shape;850;p4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" name="Google Shape;852;p4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4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854" name="Google Shape;854;p4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4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857" name="Google Shape;857;p4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0" name="Google Shape;860;p4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2" name="Google Shape;862;p4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863" name="Google Shape;863;p4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4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866" name="Google Shape;866;p4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4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871" name="Google Shape;871;p4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4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875" name="Google Shape;875;p4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4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878" name="Google Shape;878;p4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4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882" name="Google Shape;882;p4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4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888" name="Google Shape;888;p4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4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891" name="Google Shape;891;p4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6" name="Google Shape;896;p4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7" name="Google Shape;897;p4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898" name="Google Shape;898;p4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4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901" name="Google Shape;901;p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4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4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07" name="Google Shape;907;p4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4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911" name="Google Shape;911;p4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4" name="Google Shape;914;p4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4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918" name="Google Shape;918;p4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1" name="Google Shape;921;p4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2" name="Google Shape;922;p4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923" name="Google Shape;923;p4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6" name="Google Shape;926;p4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7" name="Google Shape;927;p4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928" name="Google Shape;928;p4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" name="Google Shape;933;p4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934" name="Google Shape;934;p4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4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938" name="Google Shape;938;p4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4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942" name="Google Shape;942;p4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947;p4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948" name="Google Shape;948;p4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4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954" name="Google Shape;954;p4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4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957" name="Google Shape;957;p4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4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4" name="Google Shape;964;p4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965" name="Google Shape;965;p4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9"/>
          <p:cNvGrpSpPr/>
          <p:nvPr/>
        </p:nvGrpSpPr>
        <p:grpSpPr>
          <a:xfrm>
            <a:off x="6268253" y="2106199"/>
            <a:ext cx="432570" cy="421334"/>
            <a:chOff x="5926225" y="921350"/>
            <a:chExt cx="517800" cy="504350"/>
          </a:xfrm>
        </p:grpSpPr>
        <p:sp>
          <p:nvSpPr>
            <p:cNvPr id="971" name="Google Shape;971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73" name="Google Shape;973;p49"/>
          <p:cNvSpPr/>
          <p:nvPr/>
        </p:nvSpPr>
        <p:spPr>
          <a:xfrm>
            <a:off x="6462174" y="2342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4" name="Google Shape;974;p49"/>
          <p:cNvGrpSpPr/>
          <p:nvPr/>
        </p:nvGrpSpPr>
        <p:grpSpPr>
          <a:xfrm>
            <a:off x="7153241" y="2085579"/>
            <a:ext cx="432570" cy="421334"/>
            <a:chOff x="5926225" y="921350"/>
            <a:chExt cx="517800" cy="504350"/>
          </a:xfrm>
        </p:grpSpPr>
        <p:sp>
          <p:nvSpPr>
            <p:cNvPr id="975" name="Google Shape;975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7" name="Google Shape;977;p49"/>
          <p:cNvSpPr/>
          <p:nvPr/>
        </p:nvSpPr>
        <p:spPr>
          <a:xfrm>
            <a:off x="7347162" y="2321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8" name="Google Shape;978;p49"/>
          <p:cNvGrpSpPr/>
          <p:nvPr/>
        </p:nvGrpSpPr>
        <p:grpSpPr>
          <a:xfrm>
            <a:off x="6268521" y="2834621"/>
            <a:ext cx="1075937" cy="1047989"/>
            <a:chOff x="5926225" y="921350"/>
            <a:chExt cx="517800" cy="504350"/>
          </a:xfrm>
        </p:grpSpPr>
        <p:sp>
          <p:nvSpPr>
            <p:cNvPr id="979" name="Google Shape;979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1" name="Google Shape;981;p49"/>
          <p:cNvSpPr/>
          <p:nvPr/>
        </p:nvSpPr>
        <p:spPr>
          <a:xfrm>
            <a:off x="6750834" y="3421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4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983" name="Google Shape;983;p49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988;p5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89" name="Google Shape;989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5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96" name="Google Shape;996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5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001" name="Google Shape;1001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4" name="Google Shape;1004;p5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05" name="Google Shape;1005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5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11" name="Google Shape;1011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4" name="Google Shape;1014;p5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15" name="Google Shape;1015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9" name="Google Shape;1019;p5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20" name="Google Shape;1020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5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26" name="Google Shape;1026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2" name="Google Shape;1032;p5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33" name="Google Shape;1033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5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36" name="Google Shape;1036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9" name="Google Shape;1039;p5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40" name="Google Shape;1040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6" name="Google Shape;1046;p5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47" name="Google Shape;1047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2" name="Google Shape;1052;p5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53" name="Google Shape;1053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5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57" name="Google Shape;1057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58" name="Google Shape;1058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68" name="Google Shape;1068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4" name="Google Shape;1074;p5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75" name="Google Shape;1075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5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80" name="Google Shape;1080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5" name="Google Shape;1085;p5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86" name="Google Shape;1086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2" name="Google Shape;1092;p5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93" name="Google Shape;1093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7" name="Google Shape;1097;p5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98" name="Google Shape;1098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5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103" name="Google Shape;1103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8" name="Google Shape;1108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09" name="Google Shape;110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9" name="Google Shape;1119;p5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20" name="Google Shape;1120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3" name="Google Shape;1123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24" name="Google Shape;1124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4" name="Google Shape;1134;p5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35" name="Google Shape;1135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9" name="Google Shape;1139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40" name="Google Shape;1140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0" name="Google Shape;1150;p5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51" name="Google Shape;1151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8" name="Google Shape;1158;p5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59" name="Google Shape;1159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5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64" name="Google Shape;1164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8" name="Google Shape;1168;p5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69" name="Google Shape;1169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4" name="Google Shape;1174;p5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75" name="Google Shape;1175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5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82" name="Google Shape;1182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5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86" name="Google Shape;1186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1" name="Google Shape;1191;p5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92" name="Google Shape;1192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5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99" name="Google Shape;1199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5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203" name="Google Shape;1203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5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08" name="Google Shape;1208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5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15" name="Google Shape;1215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2" name="Google Shape;1222;p5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23" name="Google Shape;1223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7" name="Google Shape;1227;p5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28" name="Google Shape;1228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1" name="Google Shape;1231;p5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32" name="Google Shape;1232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5" name="Google Shape;1235;p5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36" name="Google Shape;1236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0" name="Google Shape;1240;p5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41" name="Google Shape;1241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p5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46" name="Google Shape;1246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1" name="Google Shape;1251;p5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52" name="Google Shape;1252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8" name="Google Shape;1258;p5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59" name="Google Shape;1259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5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67" name="Google Shape;1267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9" name="Google Shape;1279;p5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80" name="Google Shape;1280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4" name="Google Shape;1284;p5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85" name="Google Shape;1285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5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89" name="Google Shape;1289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5" name="Google Shape;1295;p5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96" name="Google Shape;1296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4" name="Google Shape;1304;p5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05" name="Google Shape;1305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7" name="Google Shape;1317;p5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18" name="Google Shape;1318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5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31" name="Google Shape;1331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5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44" name="Google Shape;1344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0" name="Google Shape;1350;p5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51" name="Google Shape;1351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5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67" name="Google Shape;1367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68" name="Google Shape;1368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1" name="Google Shape;1371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72" name="Google Shape;1372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5" name="Google Shape;1375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76" name="Google Shape;1376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9" name="Google Shape;1379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80" name="Google Shape;1380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83" name="Google Shape;1383;p5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84" name="Google Shape;1384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2" name="Google Shape;1392;p5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93" name="Google Shape;1393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7" name="Google Shape;1417;p5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18" name="Google Shape;1418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19" name="Google Shape;1419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22" name="Google Shape;1422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25" name="Google Shape;1425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27" name="Google Shape;1427;p5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28" name="Google Shape;1428;p5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pSp>
        <p:nvGrpSpPr>
          <p:cNvPr id="1429" name="Google Shape;1429;p5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30" name="Google Shape;1430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51"/>
          <p:cNvSpPr txBox="1"/>
          <p:nvPr/>
        </p:nvSpPr>
        <p:spPr>
          <a:xfrm>
            <a:off x="960500" y="2374250"/>
            <a:ext cx="7327500" cy="20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dk1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dk1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39" name="Google Shape;1439;p5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1440" name="Google Shape;1440;p51"/>
          <p:cNvSpPr txBox="1">
            <a:spLocks noGrp="1"/>
          </p:cNvSpPr>
          <p:nvPr>
            <p:ph type="body" idx="4294967295"/>
          </p:nvPr>
        </p:nvSpPr>
        <p:spPr>
          <a:xfrm>
            <a:off x="960500" y="780225"/>
            <a:ext cx="6051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5" name="Google Shape;1445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6" name="Google Shape;1446;p5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47" name="Google Shape;1447;p5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48" name="Google Shape;1448;p5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49" name="Google Shape;1449;p5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50" name="Google Shape;1450;p5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51" name="Google Shape;1451;p5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52" name="Google Shape;1452;p5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53" name="Google Shape;1453;p5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54" name="Google Shape;1454;p5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55" name="Google Shape;1455;p5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56" name="Google Shape;1456;p5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57" name="Google Shape;1457;p5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58" name="Google Shape;1458;p5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59" name="Google Shape;1459;p5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460" name="Google Shape;1460;p5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11560" y="771550"/>
            <a:ext cx="4263900" cy="75165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Rabbit MQ</a:t>
            </a:r>
            <a:endParaRPr dirty="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38894"/>
            <a:ext cx="1656184" cy="3080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23528" y="1707654"/>
            <a:ext cx="3240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Open </a:t>
            </a:r>
            <a:r>
              <a:rPr lang="pt-BR" dirty="0" err="1" smtClean="0">
                <a:solidFill>
                  <a:schemeClr val="bg1"/>
                </a:solidFill>
              </a:rPr>
              <a:t>source</a:t>
            </a:r>
            <a:r>
              <a:rPr lang="pt-BR" dirty="0" smtClean="0">
                <a:solidFill>
                  <a:schemeClr val="bg1"/>
                </a:solidFill>
              </a:rPr>
              <a:t> de mensageria</a:t>
            </a: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Protocolo AMQP</a:t>
            </a: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Exchange definido para o trabalho: </a:t>
            </a:r>
            <a:r>
              <a:rPr lang="pt-BR" b="1" i="1" dirty="0" smtClean="0">
                <a:solidFill>
                  <a:schemeClr val="bg1"/>
                </a:solidFill>
              </a:rPr>
              <a:t>default</a:t>
            </a:r>
            <a:endParaRPr lang="pt-BR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. gRPC</a:t>
            </a:r>
            <a:endParaRPr dirty="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796426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1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1423</Words>
  <Application>Microsoft Office PowerPoint</Application>
  <PresentationFormat>Apresentação na tela (16:9)</PresentationFormat>
  <Paragraphs>401</Paragraphs>
  <Slides>41</Slides>
  <Notes>41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7" baseType="lpstr">
      <vt:lpstr>Arial</vt:lpstr>
      <vt:lpstr>Lexend Deca</vt:lpstr>
      <vt:lpstr>Muli</vt:lpstr>
      <vt:lpstr>Montserrat</vt:lpstr>
      <vt:lpstr>Calibri</vt:lpstr>
      <vt:lpstr>Aliena template</vt:lpstr>
      <vt:lpstr>Sistemas Distribuídos – TP3 Leandro Carvalho 507541</vt:lpstr>
      <vt:lpstr>Objetivo do trabalho</vt:lpstr>
      <vt:lpstr>Arquitetura proposta para o trabalho</vt:lpstr>
      <vt:lpstr>Apresentação do PowerPoint</vt:lpstr>
      <vt:lpstr>Rabbit MQ</vt:lpstr>
      <vt:lpstr>2. gRPC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Extra resources</vt:lpstr>
      <vt:lpstr>Apresentação do PowerPoint</vt:lpstr>
      <vt:lpstr>Diagrams and infographics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Distribuídos – TP3 Leandro Carvalho 507541</dc:title>
  <dc:creator>Leandro</dc:creator>
  <cp:lastModifiedBy>Leandro</cp:lastModifiedBy>
  <cp:revision>8</cp:revision>
  <dcterms:modified xsi:type="dcterms:W3CDTF">2022-01-20T04:05:52Z</dcterms:modified>
</cp:coreProperties>
</file>