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0" r:id="rId23"/>
    <p:sldId id="278" r:id="rId24"/>
    <p:sldId id="279" r:id="rId25"/>
    <p:sldId id="280" r:id="rId26"/>
    <p:sldId id="281" r:id="rId27"/>
    <p:sldId id="282" r:id="rId28"/>
    <p:sldId id="283" r:id="rId29"/>
    <p:sldId id="306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3" r:id="rId42"/>
    <p:sldId id="304" r:id="rId43"/>
    <p:sldId id="305" r:id="rId44"/>
    <p:sldId id="296" r:id="rId45"/>
    <p:sldId id="297" r:id="rId46"/>
    <p:sldId id="298" r:id="rId47"/>
    <p:sldId id="299" r:id="rId48"/>
  </p:sldIdLst>
  <p:sldSz cx="9144000" cy="5143500" type="screen16x9"/>
  <p:notesSz cx="6858000" cy="9144000"/>
  <p:embeddedFontLst>
    <p:embeddedFont>
      <p:font typeface="Roboto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c65de6a4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c65de6a4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65de6a4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65de6a4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c65de6a4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c65de6a4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d917c85b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d917c85b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917c85b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917c85b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c65de6a4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c65de6a4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d917c85b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d917c85b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d917c85b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d917c85b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d917c85b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d917c85b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c65de6a4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c65de6a4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d917c85b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d917c85b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65de6a4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65de6a4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c80e951c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c80e951c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c65de6a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c65de6a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d917c85b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d917c85b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d917c85ba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d917c85ba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d917c85b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d917c85b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d917c85b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d917c85b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65de6a4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c65de6a4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c65de6a4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c65de6a4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136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d917c85b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d917c85b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65de6a4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65de6a4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65de6a4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65de6a4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c65de6a4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c65de6a4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c65de6a4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c65de6a4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c65de6a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c65de6a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c65de6a4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c65de6a4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c65de6a4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c65de6a4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c65de6a4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c65de6a4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c65de6a4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c65de6a4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65de6a4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c65de6a4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c65de6a4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c65de6a4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c80e951c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c80e951c1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c65de6a48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c65de6a48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c80e951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c80e951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c80e951c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c80e951c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c80e951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c80e951c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d917c85b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d917c85b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80e951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80e951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d917c85b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d917c85ba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d917c85b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d917c85b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65de6a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65de6a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Program for Elsie, a 4-bit Computer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Or, Your Code </a:t>
            </a:r>
            <a:r>
              <a:rPr lang="en" i="1"/>
              <a:t>Really</a:t>
            </a:r>
            <a:r>
              <a:rPr lang="en"/>
              <a:t> Looks Like </a:t>
            </a:r>
            <a:r>
              <a:rPr lang="en" i="1"/>
              <a:t>This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Elsie </a:t>
            </a:r>
            <a:r>
              <a:rPr lang="en"/>
              <a:t>is really</a:t>
            </a:r>
            <a:r>
              <a:rPr lang="en" dirty="0"/>
              <a:t>, really simple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</a:t>
            </a:r>
            <a:endParaRPr dirty="0">
              <a:solidFill>
                <a:srgbClr val="E7DC1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DC1B"/>
                </a:solidFill>
              </a:rPr>
              <a:t>All our computers work very much like Elsie</a:t>
            </a:r>
            <a:endParaRPr>
              <a:solidFill>
                <a:srgbClr val="E7DC1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writ</a:t>
            </a:r>
            <a:r>
              <a:rPr lang="en-US" dirty="0" err="1"/>
              <a:t>ing</a:t>
            </a:r>
            <a:r>
              <a:rPr lang="en-US" dirty="0"/>
              <a:t> a</a:t>
            </a:r>
            <a:r>
              <a:rPr lang="en" dirty="0"/>
              <a:t> program </a:t>
            </a:r>
            <a:r>
              <a:rPr lang="en-US" dirty="0"/>
              <a:t>for </a:t>
            </a:r>
            <a:r>
              <a:rPr lang="en" dirty="0"/>
              <a:t>Elsie </a:t>
            </a:r>
            <a:r>
              <a:rPr lang="en-US" dirty="0"/>
              <a:t>shows us what programs really look like and </a:t>
            </a:r>
            <a:r>
              <a:rPr lang="en" dirty="0"/>
              <a:t>how </a:t>
            </a:r>
            <a:r>
              <a:rPr lang="en-US" dirty="0"/>
              <a:t>they </a:t>
            </a:r>
            <a:r>
              <a:rPr lang="en" dirty="0"/>
              <a:t>run.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86600" y="2965475"/>
            <a:ext cx="8134800" cy="141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program for Elsie look like?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76875" y="279296"/>
            <a:ext cx="8134800" cy="4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# this is a line comment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# (first thing’s first!)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# these are the only instructions</a:t>
            </a:r>
            <a:br>
              <a:rPr lang="en" sz="3600" dirty="0"/>
            </a:br>
            <a:r>
              <a:rPr lang="en" sz="3600" dirty="0"/>
              <a:t># Elsie knows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load			# move </a:t>
            </a:r>
            <a:r>
              <a:rPr lang="en-US" sz="3200" dirty="0" err="1"/>
              <a:t>dat</a:t>
            </a:r>
            <a:r>
              <a:rPr lang="en" sz="3200" dirty="0"/>
              <a:t>a value into regA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add			# add </a:t>
            </a:r>
            <a:r>
              <a:rPr lang="en-US" sz="3200" dirty="0"/>
              <a:t>data</a:t>
            </a:r>
            <a:r>
              <a:rPr lang="en" sz="3200" dirty="0"/>
              <a:t> value to regA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store		# store contents of regA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goto			# this one we </a:t>
            </a:r>
            <a:r>
              <a:rPr lang="en-US" sz="3200" dirty="0"/>
              <a:t>skip for now</a:t>
            </a:r>
            <a:r>
              <a:rPr lang="en" sz="3200" dirty="0"/>
              <a:t>  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76875" y="279296"/>
            <a:ext cx="8134800" cy="4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# this program adds 1 + 2 and</a:t>
            </a:r>
            <a:br>
              <a:rPr lang="en" sz="3600"/>
            </a:br>
            <a:r>
              <a:rPr lang="en" sz="3600"/>
              <a:t># stores the result in </a:t>
            </a:r>
            <a:br>
              <a:rPr lang="en" sz="3600"/>
            </a:br>
            <a:r>
              <a:rPr lang="en" sz="3600"/>
              <a:t># memory location 10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load 1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 2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 10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Elsie know what to do?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288900" y="1297354"/>
            <a:ext cx="8566200" cy="21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Elsie powers up, the hardware starts reading 4 binary bits (a nybble) at a time.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288900" y="1297354"/>
            <a:ext cx="8566200" cy="21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these nybbles come from?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76875" y="2792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computer program?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575400" y="1431600"/>
            <a:ext cx="75660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288900" y="1297354"/>
            <a:ext cx="8566200" cy="21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Elsie has a</a:t>
            </a:r>
            <a:r>
              <a:rPr lang="en-US" dirty="0"/>
              <a:t>n </a:t>
            </a:r>
            <a:r>
              <a:rPr lang="en" dirty="0"/>
              <a:t>Instruction Pointer, </a:t>
            </a:r>
            <a:r>
              <a:rPr lang="en-US" dirty="0"/>
              <a:t>a</a:t>
            </a:r>
            <a:r>
              <a:rPr lang="en" dirty="0"/>
              <a:t> register </a:t>
            </a:r>
            <a:r>
              <a:rPr lang="en-US" dirty="0"/>
              <a:t>that knows</a:t>
            </a:r>
            <a:r>
              <a:rPr lang="en" dirty="0"/>
              <a:t> </a:t>
            </a:r>
            <a:r>
              <a:rPr lang="en-US" dirty="0"/>
              <a:t>where the next instruction is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have a look at Elsie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Elsie, a 4-bit computer executing load 1 instruction&#10;&#10;Description automatically generated">
            <a:extLst>
              <a:ext uri="{FF2B5EF4-FFF2-40B4-BE49-F238E27FC236}">
                <a16:creationId xmlns:a16="http://schemas.microsoft.com/office/drawing/2014/main" id="{9E76A26F-E2F6-4AD5-8E97-18AB6817E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9" y="0"/>
            <a:ext cx="7648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76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the 4-bit nybbles Elsie’s been reading all this time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169300" y="184122"/>
            <a:ext cx="8538300" cy="3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Elsie’s hardware endlessly feeds the CPU 4-bit nybbles in pairs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288900" y="1297354"/>
            <a:ext cx="8566200" cy="21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nybble is the instruction.</a:t>
            </a:r>
            <a:br>
              <a:rPr lang="en"/>
            </a:br>
            <a:br>
              <a:rPr lang="en"/>
            </a:br>
            <a:r>
              <a:rPr lang="en"/>
              <a:t>The second nybble is data for that instruction to use.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169300" y="184122"/>
            <a:ext cx="8538300" cy="3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Elsie’s hardware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 dirty="0"/>
              <a:t>fetches a 4-bit instruction nybble, </a:t>
            </a: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169300" y="184122"/>
            <a:ext cx="8538300" cy="3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Elsie’s hardwar</a:t>
            </a:r>
            <a:r>
              <a:rPr lang="en-US" dirty="0"/>
              <a:t>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 dirty="0"/>
              <a:t>fetches a 4-bit instruction nybble, </a:t>
            </a: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rgbClr val="E7DC1B"/>
              </a:buClr>
              <a:buSzPts val="4200"/>
              <a:buAutoNum type="arabicParenR"/>
            </a:pPr>
            <a:r>
              <a:rPr lang="en" dirty="0">
                <a:solidFill>
                  <a:srgbClr val="E7DC1B"/>
                </a:solidFill>
              </a:rPr>
              <a:t>fetches </a:t>
            </a:r>
            <a:r>
              <a:rPr lang="en-US" dirty="0">
                <a:solidFill>
                  <a:srgbClr val="E7DC1B"/>
                </a:solidFill>
              </a:rPr>
              <a:t>a</a:t>
            </a:r>
            <a:r>
              <a:rPr lang="en" dirty="0">
                <a:solidFill>
                  <a:srgbClr val="E7DC1B"/>
                </a:solidFill>
              </a:rPr>
              <a:t> 4-bit data nybble,</a:t>
            </a:r>
            <a:endParaRPr dirty="0">
              <a:solidFill>
                <a:srgbClr val="E7DC1B"/>
              </a:solidFill>
            </a:endParaRP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120770" y="830100"/>
            <a:ext cx="8538300" cy="3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Elsie’s hardware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 dirty="0"/>
              <a:t>fetches a 4-bit </a:t>
            </a:r>
            <a:r>
              <a:rPr lang="en-US" dirty="0"/>
              <a:t>instruction</a:t>
            </a:r>
            <a:r>
              <a:rPr lang="en" dirty="0"/>
              <a:t> nybble, </a:t>
            </a: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 dirty="0"/>
              <a:t>fetches a 4-bit data nybble,</a:t>
            </a: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rgbClr val="E7DC1B"/>
              </a:buClr>
              <a:buSzPts val="4200"/>
              <a:buAutoNum type="arabicParenR"/>
            </a:pPr>
            <a:r>
              <a:rPr lang="en" dirty="0">
                <a:solidFill>
                  <a:srgbClr val="E7DC1B"/>
                </a:solidFill>
              </a:rPr>
              <a:t>executes the instruction using the data, and</a:t>
            </a: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rgbClr val="E7DC1B"/>
              </a:buClr>
              <a:buSzPts val="4200"/>
              <a:buAutoNum type="arabicParenR"/>
            </a:pPr>
            <a:endParaRPr lang="en-US" dirty="0">
              <a:solidFill>
                <a:srgbClr val="E7DC1B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120770" y="830100"/>
            <a:ext cx="8538300" cy="3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Elsie’s hardware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 dirty="0"/>
              <a:t>fetches a 4-bit opcode nybble, </a:t>
            </a: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AutoNum type="arabicParenR"/>
            </a:pPr>
            <a:r>
              <a:rPr lang="en" dirty="0"/>
              <a:t>fetches a 4-bit data nybble,</a:t>
            </a:r>
            <a:endParaRPr dirty="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rgbClr val="E7DC1B"/>
              </a:buClr>
              <a:buSzPts val="4200"/>
              <a:buAutoNum type="arabicParenR"/>
            </a:pPr>
            <a:r>
              <a:rPr lang="en" dirty="0">
                <a:solidFill>
                  <a:srgbClr val="E7DC1B"/>
                </a:solidFill>
              </a:rPr>
              <a:t>executes the instruction using the data, and</a:t>
            </a:r>
            <a:endParaRPr dirty="0">
              <a:solidFill>
                <a:srgbClr val="E7DC1B"/>
              </a:solidFill>
            </a:endParaRPr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Clr>
                <a:srgbClr val="E7DC1B"/>
              </a:buClr>
              <a:buSzPts val="4200"/>
              <a:buAutoNum type="arabicParenR"/>
            </a:pPr>
            <a:r>
              <a:rPr lang="en" dirty="0">
                <a:solidFill>
                  <a:srgbClr val="E7DC1B"/>
                </a:solidFill>
              </a:rPr>
              <a:t>repeats as long as power is on.</a:t>
            </a:r>
            <a:endParaRPr dirty="0">
              <a:solidFill>
                <a:srgbClr val="E7DC1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5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76875" y="2792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computer program?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75400" y="1431600"/>
            <a:ext cx="7566000" cy="3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E7DC1B"/>
                </a:solidFill>
                <a:latin typeface="Roboto"/>
                <a:ea typeface="Roboto"/>
                <a:cs typeface="Roboto"/>
                <a:sym typeface="Roboto"/>
              </a:rPr>
              <a:t>It’s a set of computer instructions that accomplish a task</a:t>
            </a:r>
            <a:endParaRPr sz="4200">
              <a:solidFill>
                <a:srgbClr val="E7DC1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Elsie, each instruction has a 2-bit ID called an </a:t>
            </a:r>
            <a:r>
              <a:rPr lang="en">
                <a:solidFill>
                  <a:srgbClr val="E7DC1B"/>
                </a:solidFill>
              </a:rPr>
              <a:t>opcode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	= 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		= 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		=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goto	= 11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 txBox="1">
            <a:spLocks noGrp="1"/>
          </p:cNvSpPr>
          <p:nvPr>
            <p:ph type="title"/>
          </p:nvPr>
        </p:nvSpPr>
        <p:spPr>
          <a:xfrm>
            <a:off x="460950" y="1203441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4-bit instruction nybble also contains a 2-bit </a:t>
            </a:r>
            <a:r>
              <a:rPr lang="en" dirty="0">
                <a:solidFill>
                  <a:srgbClr val="E7DC1B"/>
                </a:solidFill>
              </a:rPr>
              <a:t>mode</a:t>
            </a:r>
            <a:r>
              <a:rPr lang="en" dirty="0"/>
              <a:t> that we skip for now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12EC0-A921-439A-9AEB-2F6E21CED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199566"/>
              </p:ext>
            </p:extLst>
          </p:nvPr>
        </p:nvGraphicFramePr>
        <p:xfrm>
          <a:off x="621102" y="3101260"/>
          <a:ext cx="76602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0128">
                  <a:extLst>
                    <a:ext uri="{9D8B030D-6E8A-4147-A177-3AD203B41FA5}">
                      <a16:colId xmlns:a16="http://schemas.microsoft.com/office/drawing/2014/main" val="145462679"/>
                    </a:ext>
                  </a:extLst>
                </a:gridCol>
                <a:gridCol w="3830128">
                  <a:extLst>
                    <a:ext uri="{9D8B030D-6E8A-4147-A177-3AD203B41FA5}">
                      <a16:colId xmlns:a16="http://schemas.microsoft.com/office/drawing/2014/main" val="203071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opcode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 (always 00 for now)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256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our program..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376875" y="279296"/>
            <a:ext cx="8134800" cy="4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# this program adds 1 + 2 and</a:t>
            </a:r>
            <a:br>
              <a:rPr lang="en" sz="3600"/>
            </a:br>
            <a:r>
              <a:rPr lang="en" sz="3600"/>
              <a:t># stores the result in </a:t>
            </a:r>
            <a:br>
              <a:rPr lang="en" sz="3600"/>
            </a:br>
            <a:r>
              <a:rPr lang="en" sz="3600"/>
              <a:t># memory location 10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load 1			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 2			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 10			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376875" y="279296"/>
            <a:ext cx="8134800" cy="4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# this program is</a:t>
            </a:r>
            <a:br>
              <a:rPr lang="en" sz="3600" dirty="0"/>
            </a:br>
            <a:r>
              <a:rPr lang="en" sz="3600" dirty="0"/>
              <a:t># much easier to read</a:t>
            </a:r>
            <a:br>
              <a:rPr lang="en" sz="3600" dirty="0"/>
            </a:br>
            <a:r>
              <a:rPr lang="en" sz="3600" dirty="0"/>
              <a:t># with line comments!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load 1		# put a 1 in register A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add 2		# add 2 to register A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sto 10		# store the result 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Elsie only knows ones and zeros so we must translate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the 2-bit opcode for each instruction, and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know the data for each instruction.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>
            <a:spLocks noGrp="1"/>
          </p:cNvSpPr>
          <p:nvPr>
            <p:ph type="title"/>
          </p:nvPr>
        </p:nvSpPr>
        <p:spPr>
          <a:xfrm>
            <a:off x="376875" y="279296"/>
            <a:ext cx="8134800" cy="4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 Elsie, our program looks like </a:t>
            </a:r>
            <a:r>
              <a:rPr lang="en" sz="3600">
                <a:solidFill>
                  <a:srgbClr val="E7DC1B"/>
                </a:solidFill>
              </a:rPr>
              <a:t>this</a:t>
            </a:r>
            <a:endParaRPr sz="3600">
              <a:solidFill>
                <a:srgbClr val="E7DC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load 1			</a:t>
            </a:r>
            <a:r>
              <a:rPr lang="en" sz="3600">
                <a:solidFill>
                  <a:srgbClr val="E7DC1B"/>
                </a:solidFill>
              </a:rPr>
              <a:t>0000 0001</a:t>
            </a:r>
            <a:endParaRPr sz="3600">
              <a:solidFill>
                <a:srgbClr val="E7DC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 2			</a:t>
            </a:r>
            <a:r>
              <a:rPr lang="en" sz="3600">
                <a:solidFill>
                  <a:srgbClr val="E7DC1B"/>
                </a:solidFill>
              </a:rPr>
              <a:t>0100 0010</a:t>
            </a:r>
            <a:endParaRPr sz="3600">
              <a:solidFill>
                <a:srgbClr val="E7DC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 10			</a:t>
            </a:r>
            <a:r>
              <a:rPr lang="en" sz="3600">
                <a:solidFill>
                  <a:srgbClr val="E7DC1B"/>
                </a:solidFill>
              </a:rPr>
              <a:t>1000 1010</a:t>
            </a:r>
            <a:r>
              <a:rPr lang="en" sz="3600"/>
              <a:t>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(This translation to ones and zeros is what compilers do.)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Elsie?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Elsie’s CPU is wired to execute each instruction.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Elsie, a 4-bit computer executing load 1 instruction&#10;&#10;Description automatically generated">
            <a:extLst>
              <a:ext uri="{FF2B5EF4-FFF2-40B4-BE49-F238E27FC236}">
                <a16:creationId xmlns:a16="http://schemas.microsoft.com/office/drawing/2014/main" id="{9E76A26F-E2F6-4AD5-8E97-18AB6817E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9" y="0"/>
            <a:ext cx="76485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02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Elsie, a 4-bit computer executing add 2 instruction&#10;&#10;Description automatically generated">
            <a:extLst>
              <a:ext uri="{FF2B5EF4-FFF2-40B4-BE49-F238E27FC236}">
                <a16:creationId xmlns:a16="http://schemas.microsoft.com/office/drawing/2014/main" id="{881A14D3-AAC8-4370-8CA7-D0D92FCB7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4" y="0"/>
            <a:ext cx="76837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0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Elsie, a 4-bit computer executing store 10  instruction&#10;&#10;Description automatically generated">
            <a:extLst>
              <a:ext uri="{FF2B5EF4-FFF2-40B4-BE49-F238E27FC236}">
                <a16:creationId xmlns:a16="http://schemas.microsoft.com/office/drawing/2014/main" id="{C52EC246-9F20-4EAD-8276-4C11839E9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01" y="0"/>
            <a:ext cx="768759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3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real computer instructions look like?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4"/>
          <p:cNvSpPr txBox="1">
            <a:spLocks noGrp="1"/>
          </p:cNvSpPr>
          <p:nvPr>
            <p:ph type="title"/>
          </p:nvPr>
        </p:nvSpPr>
        <p:spPr>
          <a:xfrm>
            <a:off x="88150" y="1300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similar program in C++:</a:t>
            </a:r>
            <a:endParaRPr sz="3600"/>
          </a:p>
        </p:txBody>
      </p:sp>
      <p:pic>
        <p:nvPicPr>
          <p:cNvPr id="296" name="Google Shape;2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297"/>
            <a:ext cx="6350042" cy="3869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5"/>
          <p:cNvSpPr txBox="1">
            <a:spLocks noGrp="1"/>
          </p:cNvSpPr>
          <p:nvPr>
            <p:ph type="title"/>
          </p:nvPr>
        </p:nvSpPr>
        <p:spPr>
          <a:xfrm>
            <a:off x="114525" y="1301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Now the real computer instructions:</a:t>
            </a:r>
            <a:endParaRPr sz="3600"/>
          </a:p>
        </p:txBody>
      </p:sp>
      <p:pic>
        <p:nvPicPr>
          <p:cNvPr id="302" name="Google Shape;30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1322"/>
            <a:ext cx="6346225" cy="3869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6"/>
          <p:cNvSpPr txBox="1">
            <a:spLocks noGrp="1"/>
          </p:cNvSpPr>
          <p:nvPr>
            <p:ph type="title"/>
          </p:nvPr>
        </p:nvSpPr>
        <p:spPr>
          <a:xfrm>
            <a:off x="376875" y="279296"/>
            <a:ext cx="8134800" cy="45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Not </a:t>
            </a:r>
            <a:r>
              <a:rPr lang="en" sz="3600" i="1"/>
              <a:t>too</a:t>
            </a:r>
            <a:r>
              <a:rPr lang="en" sz="3600"/>
              <a:t> different from Elsie’s code, eh?</a:t>
            </a:r>
            <a:endParaRPr sz="3600">
              <a:solidFill>
                <a:srgbClr val="E7DC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load 1			</a:t>
            </a:r>
            <a:r>
              <a:rPr lang="en" sz="3600">
                <a:solidFill>
                  <a:srgbClr val="E7DC1B"/>
                </a:solidFill>
              </a:rPr>
              <a:t>0000 0001</a:t>
            </a:r>
            <a:endParaRPr sz="3600">
              <a:solidFill>
                <a:srgbClr val="E7DC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add 2			</a:t>
            </a:r>
            <a:r>
              <a:rPr lang="en" sz="3600">
                <a:solidFill>
                  <a:srgbClr val="E7DC1B"/>
                </a:solidFill>
              </a:rPr>
              <a:t>0100 0010</a:t>
            </a:r>
            <a:endParaRPr sz="3600">
              <a:solidFill>
                <a:srgbClr val="E7DC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sto 10			</a:t>
            </a:r>
            <a:r>
              <a:rPr lang="en" sz="3600">
                <a:solidFill>
                  <a:srgbClr val="E7DC1B"/>
                </a:solidFill>
              </a:rPr>
              <a:t>1000 1010</a:t>
            </a:r>
            <a:r>
              <a:rPr lang="en" sz="3600"/>
              <a:t>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476050" y="185851"/>
            <a:ext cx="8792700" cy="47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Elsie is a tiny computer</a:t>
            </a:r>
            <a:br>
              <a:rPr lang="en"/>
            </a:br>
            <a:r>
              <a:rPr lang="en"/>
              <a:t>with a 4-bit bus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155650" y="119001"/>
            <a:ext cx="8792700" cy="47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Elsie can: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Clr>
                <a:srgbClr val="E7DC1B"/>
              </a:buClr>
              <a:buSzPts val="3600"/>
              <a:buChar char="★"/>
            </a:pPr>
            <a:r>
              <a:rPr lang="en" sz="3600" dirty="0">
                <a:solidFill>
                  <a:schemeClr val="bg1"/>
                </a:solidFill>
              </a:rPr>
              <a:t>Move a number from memory into </a:t>
            </a:r>
            <a:r>
              <a:rPr lang="en-US" sz="3600" dirty="0">
                <a:solidFill>
                  <a:schemeClr val="bg1"/>
                </a:solidFill>
              </a:rPr>
              <a:t>Register </a:t>
            </a:r>
            <a:r>
              <a:rPr lang="en" sz="3600" dirty="0">
                <a:solidFill>
                  <a:schemeClr val="bg1"/>
                </a:solidFill>
              </a:rPr>
              <a:t>A (where math can happen)</a:t>
            </a:r>
            <a:endParaRPr sz="3600" dirty="0">
              <a:solidFill>
                <a:schemeClr val="bg1"/>
              </a:solidFill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★"/>
            </a:pPr>
            <a:endParaRPr sz="3600" dirty="0"/>
          </a:p>
          <a:p>
            <a:pPr marL="457200" lvl="0" algn="l" rtl="0">
              <a:spcBef>
                <a:spcPts val="0"/>
              </a:spcBef>
              <a:spcAft>
                <a:spcPts val="0"/>
              </a:spcAft>
              <a:buSzPts val="3600"/>
            </a:pP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55650" y="119001"/>
            <a:ext cx="8792700" cy="47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Elsie can: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★"/>
            </a:pPr>
            <a:r>
              <a:rPr lang="en" sz="3600" dirty="0"/>
              <a:t>Move a number from memory into the A register (where math can happen)</a:t>
            </a:r>
            <a:endParaRPr sz="3600" dirty="0"/>
          </a:p>
          <a:p>
            <a:pPr marL="914400" lvl="0" indent="-457200">
              <a:buClr>
                <a:srgbClr val="E7DC1B"/>
              </a:buClr>
              <a:buSzPts val="3600"/>
              <a:buChar char="★"/>
            </a:pPr>
            <a:r>
              <a:rPr lang="en" sz="3600" dirty="0">
                <a:solidFill>
                  <a:srgbClr val="E7DC1B"/>
                </a:solidFill>
              </a:rPr>
              <a:t>Add a number to </a:t>
            </a:r>
            <a:r>
              <a:rPr lang="en-US" sz="3600" dirty="0">
                <a:solidFill>
                  <a:srgbClr val="E7DC1B"/>
                </a:solidFill>
              </a:rPr>
              <a:t>R</a:t>
            </a:r>
            <a:r>
              <a:rPr lang="en" sz="3600" dirty="0">
                <a:solidFill>
                  <a:srgbClr val="E7DC1B"/>
                </a:solidFill>
              </a:rPr>
              <a:t>egister A</a:t>
            </a:r>
            <a:endParaRPr sz="3600" dirty="0">
              <a:solidFill>
                <a:srgbClr val="E7DC1B"/>
              </a:solidFill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★"/>
            </a:pPr>
            <a:endParaRPr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155650" y="119001"/>
            <a:ext cx="8792700" cy="47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Elsie can: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★"/>
            </a:pPr>
            <a:r>
              <a:rPr lang="en" sz="3600" dirty="0"/>
              <a:t>Move a number from memory into the A register (where math can happen)</a:t>
            </a:r>
            <a:endParaRPr sz="3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★"/>
            </a:pPr>
            <a:r>
              <a:rPr lang="en" sz="3600" dirty="0"/>
              <a:t>Add a number to the A register</a:t>
            </a:r>
            <a:endParaRPr sz="3600" dirty="0"/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★"/>
            </a:pPr>
            <a:r>
              <a:rPr lang="en" sz="3600" dirty="0">
                <a:solidFill>
                  <a:srgbClr val="E7DC1B"/>
                </a:solidFill>
              </a:rPr>
              <a:t>Move the result back into memory</a:t>
            </a:r>
            <a:r>
              <a:rPr lang="en" sz="3600" dirty="0"/>
              <a:t> </a:t>
            </a:r>
            <a:endParaRPr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Elsie, like all digital computers, only understands ones and zeros</a:t>
            </a:r>
            <a:endParaRPr>
              <a:solidFill>
                <a:srgbClr val="E7DC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107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Roboto</vt:lpstr>
      <vt:lpstr>Geometric</vt:lpstr>
      <vt:lpstr>A Program for Elsie, a 4-bit Computer</vt:lpstr>
      <vt:lpstr>What is a computer program?</vt:lpstr>
      <vt:lpstr>What is a computer program?</vt:lpstr>
      <vt:lpstr>What is Elsie?</vt:lpstr>
      <vt:lpstr>Elsie is a tiny computer with a 4-bit bus  </vt:lpstr>
      <vt:lpstr>Elsie can:  Move a number from memory into Register A (where math can happen)  </vt:lpstr>
      <vt:lpstr>Elsie can:  Move a number from memory into the A register (where math can happen) Add a number to Register A </vt:lpstr>
      <vt:lpstr>Elsie can:  Move a number from memory into the A register (where math can happen) Add a number to the A register Move the result back into memory </vt:lpstr>
      <vt:lpstr>Elsie, like all digital computers, only understands ones and zeros</vt:lpstr>
      <vt:lpstr>Elsie is really, really simple  but</vt:lpstr>
      <vt:lpstr>All our computers work very much like Elsie</vt:lpstr>
      <vt:lpstr>So writing a program for Elsie shows us what programs really look like and how they run.</vt:lpstr>
      <vt:lpstr>What does a program for Elsie look like?     </vt:lpstr>
      <vt:lpstr> # this is a line comment # (first thing’s first!)   </vt:lpstr>
      <vt:lpstr># these are the only instructions # Elsie knows  load   # move data value into regA add   # add data value to regA store  # store contents of regA goto   # this one we skip for now  </vt:lpstr>
      <vt:lpstr># this program adds 1 + 2 and # stores the result in  # memory location 10  load 1 add 2 sto 10  </vt:lpstr>
      <vt:lpstr>How does Elsie know what to do?</vt:lpstr>
      <vt:lpstr>When Elsie powers up, the hardware starts reading 4 binary bits (a nybble) at a time.</vt:lpstr>
      <vt:lpstr>Where do these nybbles come from?</vt:lpstr>
      <vt:lpstr>Elsie has an Instruction Pointer, a register that knows where the next instruction is.</vt:lpstr>
      <vt:lpstr>Let’s have a look at Elsie</vt:lpstr>
      <vt:lpstr>PowerPoint Presentation</vt:lpstr>
      <vt:lpstr>Back to the 4-bit nybbles Elsie’s been reading all this time</vt:lpstr>
      <vt:lpstr>Elsie’s hardware endlessly feeds the CPU 4-bit nybbles in pairs</vt:lpstr>
      <vt:lpstr>The first nybble is the instruction.  The second nybble is data for that instruction to use.</vt:lpstr>
      <vt:lpstr>Elsie’s hardware  fetches a 4-bit instruction nybble,  </vt:lpstr>
      <vt:lpstr>Elsie’s hardware  fetches a 4-bit instruction nybble,  fetches a 4-bit data nybble, </vt:lpstr>
      <vt:lpstr>Elsie’s hardware  fetches a 4-bit instruction nybble,  fetches a 4-bit data nybble, executes the instruction using the data, and </vt:lpstr>
      <vt:lpstr>Elsie’s hardware  fetches a 4-bit opcode nybble,  fetches a 4-bit data nybble, executes the instruction using the data, and repeats as long as power is on.</vt:lpstr>
      <vt:lpstr>On Elsie, each instruction has a 2-bit ID called an opcode:  load = 00 add  = 01 sto  = 10 goto = 11</vt:lpstr>
      <vt:lpstr>Each 4-bit instruction nybble also contains a 2-bit mode that we skip for now </vt:lpstr>
      <vt:lpstr>Back to our program..</vt:lpstr>
      <vt:lpstr># this program adds 1 + 2 and # stores the result in  # memory location 10  load 1    add 2    sto 10    </vt:lpstr>
      <vt:lpstr># this program is # much easier to read # with line comments!  load 1  # put a 1 in register A add 2  # add 2 to register A sto 10  # store the result  </vt:lpstr>
      <vt:lpstr>But Elsie only knows ones and zeros so we must translate</vt:lpstr>
      <vt:lpstr>We know the 2-bit opcode for each instruction, and</vt:lpstr>
      <vt:lpstr>We know the data for each instruction.</vt:lpstr>
      <vt:lpstr>To Elsie, our program looks like this  load 1   0000 0001 add 2   0100 0010 sto 10   1000 1010  </vt:lpstr>
      <vt:lpstr>(This translation to ones and zeros is what compilers do.)</vt:lpstr>
      <vt:lpstr>Elsie’s CPU is wired to execute each instruction.</vt:lpstr>
      <vt:lpstr>PowerPoint Presentation</vt:lpstr>
      <vt:lpstr>PowerPoint Presentation</vt:lpstr>
      <vt:lpstr>PowerPoint Presentation</vt:lpstr>
      <vt:lpstr>What do real computer instructions look like?</vt:lpstr>
      <vt:lpstr>A similar program in C++:</vt:lpstr>
      <vt:lpstr>Now the real computer instructions:</vt:lpstr>
      <vt:lpstr>Not too different from Elsie’s code, eh?  load 1   0000 0001 add 2   0100 0010 sto 10   1000 1010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modified xsi:type="dcterms:W3CDTF">2020-01-16T19:38:03Z</dcterms:modified>
</cp:coreProperties>
</file>