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</p:sldIdLst>
  <p:sldSz cx="9144000" cy="5143500" type="screen16x9"/>
  <p:notesSz cx="6858000" cy="9144000"/>
  <p:custDataLst>
    <p:tags r:id="rId12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for" initials="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8" Type="http://schemas.openxmlformats.org/officeDocument/2006/relationships/tags" Target="tags/tag1.xml"/><Relationship Id="rId127" Type="http://schemas.openxmlformats.org/officeDocument/2006/relationships/commentAuthors" Target="commentAuthors.xml"/><Relationship Id="rId126" Type="http://schemas.openxmlformats.org/officeDocument/2006/relationships/tableStyles" Target="tableStyles.xml"/><Relationship Id="rId125" Type="http://schemas.openxmlformats.org/officeDocument/2006/relationships/viewProps" Target="viewProps.xml"/><Relationship Id="rId124" Type="http://schemas.openxmlformats.org/officeDocument/2006/relationships/presProps" Target="presProps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8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1T17:48:56.41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1T17:51:55.636" idx="2">
    <p:pos x="10" y="10"/>
    <p:text>VMX是用户态进程,发送请求给VMKernel UserWorld API之后就会转发请求给VMM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1T17:52:54.045" idx="3">
    <p:pos x="4723" y="801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14:35:49.529" idx="4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a8338f5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7a8338f5e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6ce1dcea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3" name="Google Shape;2543;g6ce1dcea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ce1dcea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4" name="Google Shape;2574;g6ce1dcea3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7b9cd4924f_0_3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6" name="Google Shape;2606;g7b9cd4924f_0_3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7ac10826d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0" name="Google Shape;2640;g7ac10826d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7bb8d138b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5" name="Google Shape;2675;g7bb8d138b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7bb8d138b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2" name="Google Shape;2712;g7bb8d138b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6cbae2449c_1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7" name="Google Shape;2747;g6cbae2449c_1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7bb8d138b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4" name="Google Shape;2784;g7bb8d138b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7ac10826de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6" name="Google Shape;2826;g7ac10826de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g6cbae2449c_1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3" name="Google Shape;2833;g6cbae2449c_1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b9cd4924f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7b9cd4924f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7acb4fea40_7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0" name="Google Shape;2840;g7acb4fea40_7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6cbae2449c_1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0" name="Google Shape;2850;g6cbae2449c_1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g6cbae2449c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2" name="Google Shape;2862;g6cbae2449c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g6cbae2449c_3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7" name="Google Shape;2877;g6cbae2449c_3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g6cbae2449c_1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3" name="Google Shape;2893;g6cbae2449c_1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g7acb4fea4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9" name="Google Shape;2909;g7acb4fea4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7acb4fea4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6" name="Google Shape;2916;g7acb4fea4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7acb4fea4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3" name="Google Shape;2923;g7acb4fea4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6cbae2449c_1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0" name="Google Shape;2930;g6cbae2449c_1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6" name="Google Shape;29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9cd4924f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7b9cd4924f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b9cd4924f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7b9cd4924f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b9cd4924f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7b9cd4924f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b9cd4924f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7b9cd4924f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b9cd4924f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g7b9cd4924f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b9cd4924f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7b9cd4924f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b9cd4924f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g7b9cd4924f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b9cd4924f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g7b9cd4924f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b9cd4924f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7b9cd4924f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b9cd4924f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g7b9cd4924f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b9cd4924f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g7b9cd4924f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7acb4fea40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g7acb4fea40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b9cd4924f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g7b9cd4924f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7b9cd4924f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g7b9cd4924f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b9cd4924f_0_1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7b9cd4924f_0_1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bbdc52ee8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g7bbdc52ee8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ac0c903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4" name="Google Shape;814;g7ac0c903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7ac0c9038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1" name="Google Shape;821;g7ac0c9038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9cd4924f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b9cd4924f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7ac0c9038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g7ac0c9038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ac0c9038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g7ac0c9038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7ac0c9038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g7ac0c9038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7b9cd4924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6" name="Google Shape;886;g7b9cd4924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b9cd4924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g7b9cd4924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7b9cd4924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" name="Google Shape;925;g7b9cd4924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b9cd4924f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4" name="Google Shape;944;g7b9cd4924f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7b9cd4924f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3" name="Google Shape;963;g7b9cd4924f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ac0c9038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3" name="Google Shape;983;g7ac0c9038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ac0c9038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9" name="Google Shape;1009;g7ac0c90387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9cd4924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b9cd4924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7ac0c90387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6" name="Google Shape;1036;g7ac0c90387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6c93b4601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7" name="Google Shape;1057;g6c93b4601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7b9cd4924f_0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8" name="Google Shape;1078;g7b9cd4924f_0_1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7ac0c903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9" name="Google Shape;1099;g7ac0c903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7b9cd4924f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2" name="Google Shape;1122;g7b9cd4924f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7ac0c90387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2" name="Google Shape;1142;g7ac0c90387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6cbae2449c_1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9" name="Google Shape;1149;g6cbae2449c_1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6cbae2449c_1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g6cbae2449c_1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6cbae2449c_1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3" name="Google Shape;1163;g6cbae2449c_1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762101ec81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0" name="Google Shape;1170;g762101ec81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9cd4924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b9cd4924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762101ec81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2" name="Google Shape;1192;g762101ec81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62101ec81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6" name="Google Shape;1216;g762101ec81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762101ec81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1" name="Google Shape;1241;g762101ec81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762101ec81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g762101ec81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762101ec81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7" name="Google Shape;1297;g762101ec81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762101ec81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6" name="Google Shape;1326;g762101ec81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7ac0c90387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5" name="Google Shape;1355;g7ac0c90387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7ac0c9038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g7ac0c9038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7ac0c90387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6" name="Google Shape;1386;g7ac0c90387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7ac0c90387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3" name="Google Shape;1403;g7ac0c90387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b9cd4924f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7b9cd4924f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6c93b4601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0" name="Google Shape;1420;g6c93b4601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7b9cd4924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5" name="Google Shape;1445;g7b9cd4924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762101ec8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3" name="Google Shape;1453;g762101ec8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7b9cd4924f_0_1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g7b9cd4924f_0_1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7b9cd4924f_0_1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7" name="Google Shape;1477;g7b9cd4924f_0_1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7b9cd4924f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5" name="Google Shape;1495;g7b9cd4924f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7b9cd4924f_0_1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g7b9cd4924f_0_1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7b9cd4924f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7" name="Google Shape;1527;g7b9cd4924f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7b9cd4924f_0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3" name="Google Shape;1543;g7b9cd4924f_0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6cbae2449c_1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0" name="Google Shape;1550;g6cbae2449c_1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9cd4924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7b9cd4924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7b9cd4924f_0_1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8" name="Google Shape;1558;g7b9cd4924f_0_1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762101ec81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0" name="Google Shape;1590;g762101ec81_1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7b9cd4924f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4" name="Google Shape;1624;g7b9cd4924f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7b9cd4924f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9" name="Google Shape;1659;g7b9cd4924f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7b9cd4924f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5" name="Google Shape;1695;g7b9cd4924f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7b9cd4924f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0" name="Google Shape;1730;g7b9cd4924f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b9cd4924f_0_2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9" name="Google Shape;1769;g7b9cd4924f_0_2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7b9cd4924f_0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9" name="Google Shape;1809;g7b9cd4924f_0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7b9cd4924f_0_2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7" name="Google Shape;1847;g7b9cd4924f_0_2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7b9cd4924f_0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6" name="Google Shape;1886;g7b9cd4924f_0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bae2449c_1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6cbae2449c_1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7b9cd4924f_0_2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6" name="Google Shape;1926;g7b9cd4924f_0_2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7b9cd4924f_0_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7" name="Google Shape;1967;g7b9cd4924f_0_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7b9cd4924f_0_2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5" name="Google Shape;2005;g7b9cd4924f_0_2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7b9cd4924f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4" name="Google Shape;2044;g7b9cd4924f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7ac0c90387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4" name="Google Shape;2084;g7ac0c90387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7b9cd4924f_0_2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8" name="Google Shape;2098;g7b9cd4924f_0_2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6cbae2449c_1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2" name="Google Shape;2112;g6cbae2449c_1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6cbae2449c_2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7" name="Google Shape;2127;g6cbae2449c_2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7b9cd4924f_0_2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6" name="Google Shape;2156;g7b9cd4924f_0_2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6cbae2449c_2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3" name="Google Shape;2193;g6cbae2449c_2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acb4fea40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7acb4fea40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6cbae2449c_2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0" name="Google Shape;2230;g6cbae2449c_2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7ac10826d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7" name="Google Shape;2267;g7ac10826d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7b9cd4924f_0_2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0" name="Google Shape;2300;g7b9cd4924f_0_2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7b9cd4924f_0_2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8" name="Google Shape;2328;g7b9cd4924f_0_2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7b9cd4924f_0_2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1" name="Google Shape;2361;g7b9cd4924f_0_2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7b9cd4924f_0_2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5" name="Google Shape;2395;g7b9cd4924f_0_2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6cbae2449c_2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7" name="Google Shape;2427;g6cbae2449c_2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762101ec81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9" name="Google Shape;2459;g762101ec81_1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6cbae2449c_22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5" name="Google Shape;2475;g6cbae2449c_22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6cbae2449c_22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9" name="Google Shape;2509;g6cbae2449c_22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haitin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2884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935325"/>
            <a:ext cx="85206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 sz="2800">
                <a:solidFill>
                  <a:srgbClr val="07376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" name="Google Shape;14;p2" descr="E3-长亭科技logo配色-无边界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54275" y="359400"/>
            <a:ext cx="2181975" cy="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/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SECTION_TITLE_AND_DESCRIPTION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3" name="Google Shape;73;p15" descr="E3-长亭科技logo配色-无边界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93450" y="1788850"/>
            <a:ext cx="3501427" cy="9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haitin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2884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311700" y="2935325"/>
            <a:ext cx="85206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 sz="2800">
                <a:solidFill>
                  <a:srgbClr val="07376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9" name="Google Shape;79;p16" descr="E3-长亭科技logo配色-无边界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54275" y="359400"/>
            <a:ext cx="2181975" cy="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0"/>
            <a:ext cx="9144000" cy="802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8" name="Google Shape;88;p18"/>
          <p:cNvSpPr/>
          <p:nvPr/>
        </p:nvSpPr>
        <p:spPr>
          <a:xfrm>
            <a:off x="0" y="5008425"/>
            <a:ext cx="9144000" cy="135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9" name="Google Shape;89;p18" descr="blackhat2017.png"/>
          <p:cNvPicPr preferRelativeResize="0"/>
          <p:nvPr/>
        </p:nvPicPr>
        <p:blipFill rotWithShape="1">
          <a:blip r:embed="rId2"/>
          <a:srcRect l="8273" t="19962" r="8565" b="10287"/>
          <a:stretch>
            <a:fillRect/>
          </a:stretch>
        </p:blipFill>
        <p:spPr>
          <a:xfrm>
            <a:off x="7586911" y="98175"/>
            <a:ext cx="1468839" cy="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0"/>
            <a:ext cx="9144000" cy="802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6" name="Google Shape;96;p19"/>
          <p:cNvSpPr/>
          <p:nvPr/>
        </p:nvSpPr>
        <p:spPr>
          <a:xfrm>
            <a:off x="0" y="5008425"/>
            <a:ext cx="9144000" cy="135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7" name="Google Shape;97;p19" descr="blackhat2017.png"/>
          <p:cNvPicPr preferRelativeResize="0"/>
          <p:nvPr/>
        </p:nvPicPr>
        <p:blipFill rotWithShape="1">
          <a:blip r:embed="rId2"/>
          <a:srcRect l="8273" t="19962" r="8565" b="10287"/>
          <a:stretch>
            <a:fillRect/>
          </a:stretch>
        </p:blipFill>
        <p:spPr>
          <a:xfrm>
            <a:off x="7586911" y="98175"/>
            <a:ext cx="1468839" cy="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802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 panose="02020603050405020304"/>
              <a:buNone/>
              <a:defRPr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" name="Google Shape;19;p3"/>
          <p:cNvSpPr/>
          <p:nvPr/>
        </p:nvSpPr>
        <p:spPr>
          <a:xfrm>
            <a:off x="0" y="5008425"/>
            <a:ext cx="9144000" cy="135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" name="Google Shape;20;p3" descr="logo2.png"/>
          <p:cNvPicPr preferRelativeResize="0"/>
          <p:nvPr/>
        </p:nvPicPr>
        <p:blipFill rotWithShape="1">
          <a:blip r:embed="rId2"/>
          <a:srcRect r="51923"/>
          <a:stretch>
            <a:fillRect/>
          </a:stretch>
        </p:blipFill>
        <p:spPr>
          <a:xfrm>
            <a:off x="7229975" y="238212"/>
            <a:ext cx="548701" cy="32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 descr="logo2.png"/>
          <p:cNvPicPr preferRelativeResize="0"/>
          <p:nvPr/>
        </p:nvPicPr>
        <p:blipFill rotWithShape="1">
          <a:blip r:embed="rId2"/>
          <a:srcRect l="51606" t="58097"/>
          <a:stretch>
            <a:fillRect/>
          </a:stretch>
        </p:blipFill>
        <p:spPr>
          <a:xfrm>
            <a:off x="7833550" y="254350"/>
            <a:ext cx="1187600" cy="2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</a:lstStyle>
          <a:p/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SECTION_TITLE_AND_DESCRIPTION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27633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440300" y="1225400"/>
            <a:ext cx="5093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3964550" y="270770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7" name="Google Shape;27;p4" descr="E3-长亭科技logo配色-无边界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0500" y="1691550"/>
            <a:ext cx="1996101" cy="5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9144000" cy="802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" name="Google Shape;37;p6"/>
          <p:cNvSpPr/>
          <p:nvPr/>
        </p:nvSpPr>
        <p:spPr>
          <a:xfrm>
            <a:off x="0" y="5008425"/>
            <a:ext cx="9144000" cy="135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" name="Google Shape;38;p6" descr="logo2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59150" y="184375"/>
            <a:ext cx="1518101" cy="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hyperlink" Target="https://twitter.com/hankein95" TargetMode="External"/><Relationship Id="rId4" Type="http://schemas.openxmlformats.org/officeDocument/2006/relationships/hyperlink" Target="https://twitter.com/f1yYY__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jpeg"/><Relationship Id="rId1" Type="http://schemas.openxmlformats.org/officeDocument/2006/relationships/hyperlink" Target="http://www.youtube.com/watch?v=wi1Gjg9-54U" TargetMode="External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hyperlink" Target="https://realworldctf.com/" TargetMode="External"/><Relationship Id="rId1" Type="http://schemas.openxmlformats.org/officeDocument/2006/relationships/hyperlink" Target="https://chaitin.cn/en" TargetMode="Externa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Great Escape of ESXi:  </a:t>
            </a:r>
            <a:endParaRPr sz="3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Breaking Out o f a Sandboxed Virtual Machine</a:t>
            </a:r>
            <a:endParaRPr sz="3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1"/>
          </p:nvPr>
        </p:nvSpPr>
        <p:spPr>
          <a:xfrm>
            <a:off x="311700" y="2935325"/>
            <a:ext cx="85206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Yanyu </a:t>
            </a: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(f1yyy)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Zhang, </a:t>
            </a: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Hanqing Zhao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12375" y="3775125"/>
            <a:ext cx="1676016" cy="6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48313" y="3807130"/>
            <a:ext cx="1676000" cy="46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56113" y="4638340"/>
            <a:ext cx="429625" cy="306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>
            <a:hlinkClick r:id="rId4"/>
          </p:cNvPr>
          <p:cNvSpPr txBox="1"/>
          <p:nvPr/>
        </p:nvSpPr>
        <p:spPr>
          <a:xfrm>
            <a:off x="3285724" y="4594775"/>
            <a:ext cx="132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@f1yYY__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53666" y="4638340"/>
            <a:ext cx="429625" cy="306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>
            <a:hlinkClick r:id="rId5"/>
          </p:cNvPr>
          <p:cNvSpPr txBox="1"/>
          <p:nvPr/>
        </p:nvSpPr>
        <p:spPr>
          <a:xfrm>
            <a:off x="4983301" y="4594775"/>
            <a:ext cx="14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@hankein95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704175" y="3699850"/>
            <a:ext cx="768275" cy="7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7206600" y="4468125"/>
            <a:ext cx="19374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https://bit.ly/3654egp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7119613" y="3430025"/>
            <a:ext cx="19374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paper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204100" y="3699850"/>
            <a:ext cx="2253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Video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https://bit.ly/2Q4SpBD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946613" y="3699850"/>
            <a:ext cx="768275" cy="7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>
            <a:spLocks noGrp="1"/>
          </p:cNvSpPr>
          <p:nvPr>
            <p:ph type="title"/>
          </p:nvPr>
        </p:nvSpPr>
        <p:spPr>
          <a:xfrm>
            <a:off x="3440300" y="1225400"/>
            <a:ext cx="5093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of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 ESXi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0" name="Google Shape;380;p36"/>
          <p:cNvSpPr txBox="1">
            <a:spLocks noGrp="1"/>
          </p:cNvSpPr>
          <p:nvPr>
            <p:ph type="subTitle" idx="1"/>
          </p:nvPr>
        </p:nvSpPr>
        <p:spPr>
          <a:xfrm>
            <a:off x="3964550" y="270770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</a:p>
        </p:txBody>
      </p:sp>
      <p:sp>
        <p:nvSpPr>
          <p:cNvPr id="381" name="Google Shape;38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126"/>
          <p:cNvSpPr txBox="1"/>
          <p:nvPr/>
        </p:nvSpPr>
        <p:spPr>
          <a:xfrm>
            <a:off x="5616850" y="36463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46" name="Google Shape;2546;p126"/>
          <p:cNvSpPr txBox="1"/>
          <p:nvPr/>
        </p:nvSpPr>
        <p:spPr>
          <a:xfrm>
            <a:off x="5616850" y="3347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47" name="Google Shape;2547;p126"/>
          <p:cNvSpPr txBox="1"/>
          <p:nvPr/>
        </p:nvSpPr>
        <p:spPr>
          <a:xfrm>
            <a:off x="5616850" y="45310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48" name="Google Shape;2548;p126"/>
          <p:cNvSpPr txBox="1"/>
          <p:nvPr/>
        </p:nvSpPr>
        <p:spPr>
          <a:xfrm>
            <a:off x="5616850" y="423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0x68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49" name="Google Shape;2549;p126"/>
          <p:cNvSpPr txBox="1"/>
          <p:nvPr/>
        </p:nvSpPr>
        <p:spPr>
          <a:xfrm>
            <a:off x="7216350" y="3345650"/>
            <a:ext cx="1527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Channel[N+2]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0" name="Google Shape;2550;p126"/>
          <p:cNvSpPr txBox="1"/>
          <p:nvPr/>
        </p:nvSpPr>
        <p:spPr>
          <a:xfrm>
            <a:off x="5616850" y="394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1" name="Google Shape;2551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52" name="Google Shape;2552;p126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3" name="Google Shape;2553;p126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4" name="Google Shape;2554;p126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5" name="Google Shape;2555;p126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6" name="Google Shape;2556;p126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7" name="Google Shape;2557;p126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8" name="Google Shape;2558;p126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9" name="Google Shape;2559;p126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0" name="Google Shape;2560;p126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state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1" name="Google Shape;2561;p126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2" name="Google Shape;2562;p126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3" name="Google Shape;2563;p126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4" name="Google Shape;2564;p126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5" name="Google Shape;2565;p126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ptr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6" name="Google Shape;2566;p126"/>
          <p:cNvSpPr txBox="1"/>
          <p:nvPr/>
        </p:nvSpPr>
        <p:spPr>
          <a:xfrm>
            <a:off x="3085748" y="815875"/>
            <a:ext cx="25992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Then we can use the function we overwrite</a:t>
            </a:r>
            <a:endParaRPr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567" name="Google Shape;2567;p126"/>
          <p:cNvCxnSpPr/>
          <p:nvPr/>
        </p:nvCxnSpPr>
        <p:spPr>
          <a:xfrm rot="10800000">
            <a:off x="3197050" y="2778113"/>
            <a:ext cx="2419800" cy="13137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8" name="Google Shape;2568;p126"/>
          <p:cNvSpPr/>
          <p:nvPr/>
        </p:nvSpPr>
        <p:spPr>
          <a:xfrm>
            <a:off x="3806288" y="4076675"/>
            <a:ext cx="1201200" cy="615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ROP gadget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bar’s .got.plt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569" name="Google Shape;2569;p126"/>
          <p:cNvCxnSpPr/>
          <p:nvPr/>
        </p:nvCxnSpPr>
        <p:spPr>
          <a:xfrm>
            <a:off x="3197050" y="3992188"/>
            <a:ext cx="591600" cy="27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0" name="Google Shape;2570;p12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Arbitrary Address Write → ROP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2571" name="Google Shape;2571;p126"/>
          <p:cNvSpPr txBox="1"/>
          <p:nvPr/>
        </p:nvSpPr>
        <p:spPr>
          <a:xfrm>
            <a:off x="5215400" y="1321625"/>
            <a:ext cx="3096300" cy="13101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SomeFunction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…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foo();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127"/>
          <p:cNvSpPr txBox="1"/>
          <p:nvPr/>
        </p:nvSpPr>
        <p:spPr>
          <a:xfrm>
            <a:off x="5616850" y="36463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7" name="Google Shape;2577;p127"/>
          <p:cNvSpPr txBox="1"/>
          <p:nvPr/>
        </p:nvSpPr>
        <p:spPr>
          <a:xfrm>
            <a:off x="5616850" y="3347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8" name="Google Shape;2578;p127"/>
          <p:cNvSpPr txBox="1"/>
          <p:nvPr/>
        </p:nvSpPr>
        <p:spPr>
          <a:xfrm>
            <a:off x="5616850" y="45310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9" name="Google Shape;2579;p127"/>
          <p:cNvSpPr txBox="1"/>
          <p:nvPr/>
        </p:nvSpPr>
        <p:spPr>
          <a:xfrm>
            <a:off x="5616850" y="423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0x68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0" name="Google Shape;2580;p127"/>
          <p:cNvSpPr txBox="1"/>
          <p:nvPr/>
        </p:nvSpPr>
        <p:spPr>
          <a:xfrm>
            <a:off x="7216350" y="3345650"/>
            <a:ext cx="1527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Channel[N+2]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1" name="Google Shape;2581;p127"/>
          <p:cNvSpPr txBox="1"/>
          <p:nvPr/>
        </p:nvSpPr>
        <p:spPr>
          <a:xfrm>
            <a:off x="5616850" y="394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2" name="Google Shape;2582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83" name="Google Shape;2583;p127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4" name="Google Shape;2584;p127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5" name="Google Shape;2585;p127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6" name="Google Shape;2586;p127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7" name="Google Shape;2587;p127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8" name="Google Shape;2588;p127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9" name="Google Shape;2589;p127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0" name="Google Shape;2590;p127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1" name="Google Shape;2591;p127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state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2" name="Google Shape;2592;p127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3" name="Google Shape;2593;p127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4" name="Google Shape;2594;p127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5" name="Google Shape;2595;p127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6" name="Google Shape;2596;p127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ptr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7" name="Google Shape;2597;p127"/>
          <p:cNvSpPr txBox="1"/>
          <p:nvPr/>
        </p:nvSpPr>
        <p:spPr>
          <a:xfrm>
            <a:off x="3085748" y="815875"/>
            <a:ext cx="25992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Finally it jumps to our ROP gadget</a:t>
            </a:r>
            <a:endParaRPr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598" name="Google Shape;2598;p127"/>
          <p:cNvCxnSpPr/>
          <p:nvPr/>
        </p:nvCxnSpPr>
        <p:spPr>
          <a:xfrm rot="10800000">
            <a:off x="3197050" y="2778113"/>
            <a:ext cx="2419800" cy="1313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9" name="Google Shape;2599;p127"/>
          <p:cNvSpPr/>
          <p:nvPr/>
        </p:nvSpPr>
        <p:spPr>
          <a:xfrm>
            <a:off x="3806288" y="4076675"/>
            <a:ext cx="1201200" cy="615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ROP gadget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bar’s .got.plt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600" name="Google Shape;2600;p127"/>
          <p:cNvCxnSpPr/>
          <p:nvPr/>
        </p:nvCxnSpPr>
        <p:spPr>
          <a:xfrm>
            <a:off x="3197050" y="3992188"/>
            <a:ext cx="591600" cy="27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1" name="Google Shape;2601;p12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Arbitrary Address Write → ROP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2602" name="Google Shape;2602;p127"/>
          <p:cNvSpPr txBox="1"/>
          <p:nvPr/>
        </p:nvSpPr>
        <p:spPr>
          <a:xfrm>
            <a:off x="5215400" y="1321625"/>
            <a:ext cx="3096300" cy="13101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SomeFunction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…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foo();</a:t>
            </a:r>
            <a:endParaRPr sz="1200" b="1"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2603" name="Google Shape;2603;p127"/>
          <p:cNvSpPr/>
          <p:nvPr/>
        </p:nvSpPr>
        <p:spPr>
          <a:xfrm>
            <a:off x="4719125" y="2138875"/>
            <a:ext cx="967575" cy="2079475"/>
          </a:xfrm>
          <a:custGeom>
            <a:avLst/>
            <a:gdLst/>
            <a:ahLst/>
            <a:cxnLst/>
            <a:rect l="l" t="t" r="r" b="b"/>
            <a:pathLst>
              <a:path w="38703" h="83179" extrusionOk="0">
                <a:moveTo>
                  <a:pt x="38703" y="0"/>
                </a:moveTo>
                <a:cubicBezTo>
                  <a:pt x="30571" y="29480"/>
                  <a:pt x="21624" y="61555"/>
                  <a:pt x="0" y="8317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12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It should have worked!</a:t>
            </a:r>
            <a:endParaRPr lang="en-GB"/>
          </a:p>
        </p:txBody>
      </p:sp>
      <p:sp>
        <p:nvSpPr>
          <p:cNvPr id="2609" name="Google Shape;2609;p128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0" name="Google Shape;2610;p128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1" name="Google Shape;2611;p128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2" name="Google Shape;2612;p128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3" name="Google Shape;2613;p128"/>
          <p:cNvSpPr txBox="1"/>
          <p:nvPr/>
        </p:nvSpPr>
        <p:spPr>
          <a:xfrm>
            <a:off x="1203025" y="19267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4" name="Google Shape;2614;p128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5" name="Google Shape;2615;p128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6" name="Google Shape;2616;p128"/>
          <p:cNvSpPr/>
          <p:nvPr/>
        </p:nvSpPr>
        <p:spPr>
          <a:xfrm>
            <a:off x="2938450" y="1559000"/>
            <a:ext cx="25611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7" name="Google Shape;2617;p128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18" name="Google Shape;2618;p128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9" name="Google Shape;2619;p128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0" name="Google Shape;2620;p128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1" name="Google Shape;2621;p128"/>
          <p:cNvSpPr txBox="1"/>
          <p:nvPr/>
        </p:nvSpPr>
        <p:spPr>
          <a:xfrm>
            <a:off x="6457150" y="1726950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622" name="Google Shape;2622;p128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3" name="Google Shape;2623;p128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4" name="Google Shape;2624;p128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25" name="Google Shape;2625;p128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26" name="Google Shape;2626;p128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27" name="Google Shape;2627;p128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28" name="Google Shape;2628;p128"/>
          <p:cNvSpPr/>
          <p:nvPr/>
        </p:nvSpPr>
        <p:spPr>
          <a:xfrm>
            <a:off x="4453775" y="2180382"/>
            <a:ext cx="359194" cy="110339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29" name="Google Shape;2629;p128"/>
          <p:cNvSpPr txBox="1"/>
          <p:nvPr/>
        </p:nvSpPr>
        <p:spPr>
          <a:xfrm>
            <a:off x="2938450" y="2325075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30" name="Google Shape;2630;p128"/>
          <p:cNvSpPr/>
          <p:nvPr/>
        </p:nvSpPr>
        <p:spPr>
          <a:xfrm>
            <a:off x="4438625" y="1643800"/>
            <a:ext cx="972000" cy="528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hardwares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31" name="Google Shape;2631;p1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3325" y="16413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2" name="Google Shape;2632;p128"/>
          <p:cNvSpPr txBox="1"/>
          <p:nvPr/>
        </p:nvSpPr>
        <p:spPr>
          <a:xfrm>
            <a:off x="4650725" y="254337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exploitation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633" name="Google Shape;2633;p128"/>
          <p:cNvCxnSpPr>
            <a:stCxn id="2630" idx="1"/>
          </p:cNvCxnSpPr>
          <p:nvPr/>
        </p:nvCxnSpPr>
        <p:spPr>
          <a:xfrm flipH="1">
            <a:off x="3942425" y="1907800"/>
            <a:ext cx="496200" cy="2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4" name="Google Shape;2634;p128"/>
          <p:cNvSpPr txBox="1"/>
          <p:nvPr/>
        </p:nvSpPr>
        <p:spPr>
          <a:xfrm>
            <a:off x="3039300" y="1686750"/>
            <a:ext cx="1145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Shellcode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35" name="Google Shape;2635;p1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90425" y="2140615"/>
            <a:ext cx="492525" cy="4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6" name="Google Shape;2636;p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24100" y="2159638"/>
            <a:ext cx="454500" cy="4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7" name="Google Shape;2637;p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1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Can we </a:t>
            </a:r>
            <a:r>
              <a:rPr lang="en-GB">
                <a:solidFill>
                  <a:schemeClr val="lt1"/>
                </a:solidFill>
              </a:rPr>
              <a:t>launch </a:t>
            </a:r>
            <a:r>
              <a:rPr lang="en-GB"/>
              <a:t>a new shell?</a:t>
            </a:r>
            <a:endParaRPr lang="en-GB"/>
          </a:p>
        </p:txBody>
      </p:sp>
      <p:sp>
        <p:nvSpPr>
          <p:cNvPr id="2643" name="Google Shape;2643;p129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4" name="Google Shape;2644;p129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5" name="Google Shape;2645;p129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46" name="Google Shape;2646;p129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47" name="Google Shape;2647;p129"/>
          <p:cNvSpPr txBox="1"/>
          <p:nvPr/>
        </p:nvSpPr>
        <p:spPr>
          <a:xfrm>
            <a:off x="1203025" y="19267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48" name="Google Shape;2648;p129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49" name="Google Shape;2649;p129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50" name="Google Shape;2650;p129"/>
          <p:cNvSpPr/>
          <p:nvPr/>
        </p:nvSpPr>
        <p:spPr>
          <a:xfrm>
            <a:off x="2938450" y="1559000"/>
            <a:ext cx="25611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51" name="Google Shape;2651;p129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52" name="Google Shape;2652;p129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3" name="Google Shape;2653;p129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4" name="Google Shape;2654;p129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655" name="Google Shape;2655;p129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6" name="Google Shape;2656;p129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7" name="Google Shape;2657;p129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58" name="Google Shape;2658;p129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59" name="Google Shape;2659;p129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0" name="Google Shape;2660;p129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1" name="Google Shape;2661;p129"/>
          <p:cNvSpPr/>
          <p:nvPr/>
        </p:nvSpPr>
        <p:spPr>
          <a:xfrm>
            <a:off x="4453775" y="2180382"/>
            <a:ext cx="359194" cy="110339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2" name="Google Shape;2662;p129"/>
          <p:cNvSpPr txBox="1"/>
          <p:nvPr/>
        </p:nvSpPr>
        <p:spPr>
          <a:xfrm>
            <a:off x="2938450" y="2325075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63" name="Google Shape;2663;p129"/>
          <p:cNvSpPr/>
          <p:nvPr/>
        </p:nvSpPr>
        <p:spPr>
          <a:xfrm>
            <a:off x="4438625" y="1643800"/>
            <a:ext cx="972000" cy="528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hardwares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64" name="Google Shape;2664;p1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3325" y="1641375"/>
            <a:ext cx="393600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5" name="Google Shape;2665;p129"/>
          <p:cNvCxnSpPr>
            <a:stCxn id="2663" idx="1"/>
          </p:cNvCxnSpPr>
          <p:nvPr/>
        </p:nvCxnSpPr>
        <p:spPr>
          <a:xfrm flipH="1">
            <a:off x="3942425" y="1907800"/>
            <a:ext cx="496200" cy="2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6" name="Google Shape;2666;p129"/>
          <p:cNvSpPr txBox="1"/>
          <p:nvPr/>
        </p:nvSpPr>
        <p:spPr>
          <a:xfrm>
            <a:off x="3039300" y="1686750"/>
            <a:ext cx="1145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Shellcode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67" name="Google Shape;2667;p129"/>
          <p:cNvSpPr/>
          <p:nvPr/>
        </p:nvSpPr>
        <p:spPr>
          <a:xfrm>
            <a:off x="2824339" y="2033475"/>
            <a:ext cx="445150" cy="1236025"/>
          </a:xfrm>
          <a:custGeom>
            <a:avLst/>
            <a:gdLst/>
            <a:ahLst/>
            <a:cxnLst/>
            <a:rect l="l" t="t" r="r" b="b"/>
            <a:pathLst>
              <a:path w="17806" h="49441" extrusionOk="0">
                <a:moveTo>
                  <a:pt x="17806" y="0"/>
                </a:moveTo>
                <a:cubicBezTo>
                  <a:pt x="8383" y="5387"/>
                  <a:pt x="-1521" y="16726"/>
                  <a:pt x="263" y="27432"/>
                </a:cubicBezTo>
                <a:cubicBezTo>
                  <a:pt x="1773" y="36493"/>
                  <a:pt x="10349" y="42950"/>
                  <a:pt x="16850" y="49441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2668" name="Google Shape;2668;p129"/>
          <p:cNvSpPr txBox="1"/>
          <p:nvPr/>
        </p:nvSpPr>
        <p:spPr>
          <a:xfrm>
            <a:off x="1543150" y="2480175"/>
            <a:ext cx="1568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execve(cmd)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69" name="Google Shape;2669;p1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90425" y="2140615"/>
            <a:ext cx="492525" cy="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0" name="Google Shape;2670;p129"/>
          <p:cNvSpPr txBox="1"/>
          <p:nvPr/>
        </p:nvSpPr>
        <p:spPr>
          <a:xfrm>
            <a:off x="6457150" y="1726950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71" name="Google Shape;2671;p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24100" y="2159638"/>
            <a:ext cx="454500" cy="4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2" name="Google Shape;2672;p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1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We cannot launch a new shell!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2678" name="Google Shape;2678;p130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9" name="Google Shape;2679;p130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0" name="Google Shape;2680;p130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1" name="Google Shape;2681;p130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2" name="Google Shape;2682;p130"/>
          <p:cNvSpPr txBox="1"/>
          <p:nvPr/>
        </p:nvSpPr>
        <p:spPr>
          <a:xfrm>
            <a:off x="1203025" y="19267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3" name="Google Shape;2683;p130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4" name="Google Shape;2684;p130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5" name="Google Shape;2685;p130"/>
          <p:cNvSpPr/>
          <p:nvPr/>
        </p:nvSpPr>
        <p:spPr>
          <a:xfrm>
            <a:off x="2938450" y="1559000"/>
            <a:ext cx="25611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6" name="Google Shape;2686;p130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87" name="Google Shape;2687;p130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8" name="Google Shape;2688;p130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9" name="Google Shape;2689;p130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690" name="Google Shape;2690;p130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1" name="Google Shape;2691;p130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2" name="Google Shape;2692;p130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93" name="Google Shape;2693;p130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94" name="Google Shape;2694;p130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95" name="Google Shape;2695;p130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96" name="Google Shape;2696;p130"/>
          <p:cNvSpPr/>
          <p:nvPr/>
        </p:nvSpPr>
        <p:spPr>
          <a:xfrm>
            <a:off x="4453775" y="2180382"/>
            <a:ext cx="359194" cy="110339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97" name="Google Shape;2697;p130"/>
          <p:cNvSpPr txBox="1"/>
          <p:nvPr/>
        </p:nvSpPr>
        <p:spPr>
          <a:xfrm>
            <a:off x="2938450" y="2325075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98" name="Google Shape;2698;p130"/>
          <p:cNvSpPr/>
          <p:nvPr/>
        </p:nvSpPr>
        <p:spPr>
          <a:xfrm>
            <a:off x="4438625" y="1643800"/>
            <a:ext cx="972000" cy="528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hardwares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99" name="Google Shape;2699;p1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3325" y="1641375"/>
            <a:ext cx="393600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0" name="Google Shape;2700;p130"/>
          <p:cNvCxnSpPr>
            <a:stCxn id="2698" idx="1"/>
          </p:cNvCxnSpPr>
          <p:nvPr/>
        </p:nvCxnSpPr>
        <p:spPr>
          <a:xfrm flipH="1">
            <a:off x="3942425" y="1907800"/>
            <a:ext cx="496200" cy="2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1" name="Google Shape;2701;p130"/>
          <p:cNvSpPr txBox="1"/>
          <p:nvPr/>
        </p:nvSpPr>
        <p:spPr>
          <a:xfrm>
            <a:off x="3039300" y="1686750"/>
            <a:ext cx="1145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Shellcode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02" name="Google Shape;2702;p130"/>
          <p:cNvSpPr/>
          <p:nvPr/>
        </p:nvSpPr>
        <p:spPr>
          <a:xfrm>
            <a:off x="2824339" y="2033475"/>
            <a:ext cx="445150" cy="1236025"/>
          </a:xfrm>
          <a:custGeom>
            <a:avLst/>
            <a:gdLst/>
            <a:ahLst/>
            <a:cxnLst/>
            <a:rect l="l" t="t" r="r" b="b"/>
            <a:pathLst>
              <a:path w="17806" h="49441" extrusionOk="0">
                <a:moveTo>
                  <a:pt x="17806" y="0"/>
                </a:moveTo>
                <a:cubicBezTo>
                  <a:pt x="8383" y="5387"/>
                  <a:pt x="-1521" y="16726"/>
                  <a:pt x="263" y="27432"/>
                </a:cubicBezTo>
                <a:cubicBezTo>
                  <a:pt x="1773" y="36493"/>
                  <a:pt x="10349" y="42950"/>
                  <a:pt x="16850" y="49441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2703" name="Google Shape;2703;p130"/>
          <p:cNvSpPr txBox="1"/>
          <p:nvPr/>
        </p:nvSpPr>
        <p:spPr>
          <a:xfrm>
            <a:off x="1543150" y="2480175"/>
            <a:ext cx="1568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execve(cmd)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04" name="Google Shape;2704;p1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90425" y="2140615"/>
            <a:ext cx="492525" cy="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5" name="Google Shape;2705;p130"/>
          <p:cNvSpPr txBox="1"/>
          <p:nvPr/>
        </p:nvSpPr>
        <p:spPr>
          <a:xfrm>
            <a:off x="6457150" y="1726950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06" name="Google Shape;2706;p1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24100" y="2159638"/>
            <a:ext cx="454500" cy="4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7" name="Google Shape;2707;p130"/>
          <p:cNvSpPr/>
          <p:nvPr/>
        </p:nvSpPr>
        <p:spPr>
          <a:xfrm>
            <a:off x="2604600" y="2452088"/>
            <a:ext cx="454500" cy="454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708" name="Google Shape;2708;p1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83750" y="2431261"/>
            <a:ext cx="496200" cy="4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9" name="Google Shape;2709;p1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131"/>
          <p:cNvSpPr/>
          <p:nvPr/>
        </p:nvSpPr>
        <p:spPr>
          <a:xfrm>
            <a:off x="2938450" y="1559000"/>
            <a:ext cx="25611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15" name="Google Shape;2715;p13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Can we read /etc/passwd?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2716" name="Google Shape;2716;p131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7" name="Google Shape;2717;p131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8" name="Google Shape;2718;p131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19" name="Google Shape;2719;p131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20" name="Google Shape;2720;p131"/>
          <p:cNvSpPr txBox="1"/>
          <p:nvPr/>
        </p:nvSpPr>
        <p:spPr>
          <a:xfrm>
            <a:off x="1203025" y="19267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21" name="Google Shape;2721;p131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22" name="Google Shape;2722;p131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23" name="Google Shape;2723;p131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24" name="Google Shape;2724;p131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5" name="Google Shape;2725;p131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6" name="Google Shape;2726;p131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27" name="Google Shape;2727;p131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8" name="Google Shape;2728;p131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9" name="Google Shape;2729;p131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30" name="Google Shape;2730;p131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31" name="Google Shape;2731;p131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32" name="Google Shape;2732;p131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33" name="Google Shape;2733;p131"/>
          <p:cNvSpPr txBox="1"/>
          <p:nvPr/>
        </p:nvSpPr>
        <p:spPr>
          <a:xfrm>
            <a:off x="2938450" y="2325075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34" name="Google Shape;2734;p131"/>
          <p:cNvSpPr txBox="1"/>
          <p:nvPr/>
        </p:nvSpPr>
        <p:spPr>
          <a:xfrm>
            <a:off x="1369750" y="2480175"/>
            <a:ext cx="1568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open(/etc/passwd)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35" name="Google Shape;2735;p131"/>
          <p:cNvSpPr/>
          <p:nvPr/>
        </p:nvSpPr>
        <p:spPr>
          <a:xfrm>
            <a:off x="4453775" y="2180382"/>
            <a:ext cx="359194" cy="110339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36" name="Google Shape;2736;p131"/>
          <p:cNvSpPr/>
          <p:nvPr/>
        </p:nvSpPr>
        <p:spPr>
          <a:xfrm>
            <a:off x="4438625" y="1643800"/>
            <a:ext cx="972000" cy="528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hardwares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37" name="Google Shape;2737;p1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3325" y="1641375"/>
            <a:ext cx="393600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8" name="Google Shape;2738;p131"/>
          <p:cNvCxnSpPr>
            <a:stCxn id="2736" idx="1"/>
          </p:cNvCxnSpPr>
          <p:nvPr/>
        </p:nvCxnSpPr>
        <p:spPr>
          <a:xfrm flipH="1">
            <a:off x="3942425" y="1907800"/>
            <a:ext cx="496200" cy="2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9" name="Google Shape;2739;p131"/>
          <p:cNvSpPr txBox="1"/>
          <p:nvPr/>
        </p:nvSpPr>
        <p:spPr>
          <a:xfrm>
            <a:off x="3039300" y="1686750"/>
            <a:ext cx="1145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Shellcode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40" name="Google Shape;2740;p1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90425" y="2140615"/>
            <a:ext cx="492525" cy="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1" name="Google Shape;2741;p131"/>
          <p:cNvSpPr txBox="1"/>
          <p:nvPr/>
        </p:nvSpPr>
        <p:spPr>
          <a:xfrm>
            <a:off x="6457150" y="1726950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42" name="Google Shape;2742;p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24100" y="2159638"/>
            <a:ext cx="454500" cy="4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3" name="Google Shape;2743;p131"/>
          <p:cNvSpPr/>
          <p:nvPr/>
        </p:nvSpPr>
        <p:spPr>
          <a:xfrm>
            <a:off x="2824339" y="2033475"/>
            <a:ext cx="445150" cy="1236025"/>
          </a:xfrm>
          <a:custGeom>
            <a:avLst/>
            <a:gdLst/>
            <a:ahLst/>
            <a:cxnLst/>
            <a:rect l="l" t="t" r="r" b="b"/>
            <a:pathLst>
              <a:path w="17806" h="49441" extrusionOk="0">
                <a:moveTo>
                  <a:pt x="17806" y="0"/>
                </a:moveTo>
                <a:cubicBezTo>
                  <a:pt x="8383" y="5387"/>
                  <a:pt x="-1521" y="16726"/>
                  <a:pt x="263" y="27432"/>
                </a:cubicBezTo>
                <a:cubicBezTo>
                  <a:pt x="1773" y="36493"/>
                  <a:pt x="10349" y="42950"/>
                  <a:pt x="16850" y="49441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2744" name="Google Shape;2744;p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13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We cannot read /etc/passwd!</a:t>
            </a:r>
            <a:endParaRPr lang="en-GB"/>
          </a:p>
        </p:txBody>
      </p:sp>
      <p:sp>
        <p:nvSpPr>
          <p:cNvPr id="2750" name="Google Shape;2750;p132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1" name="Google Shape;2751;p132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2" name="Google Shape;2752;p132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53" name="Google Shape;2753;p132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54" name="Google Shape;2754;p132"/>
          <p:cNvSpPr txBox="1"/>
          <p:nvPr/>
        </p:nvSpPr>
        <p:spPr>
          <a:xfrm>
            <a:off x="1203025" y="19267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55" name="Google Shape;2755;p132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56" name="Google Shape;2756;p132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57" name="Google Shape;2757;p132"/>
          <p:cNvSpPr/>
          <p:nvPr/>
        </p:nvSpPr>
        <p:spPr>
          <a:xfrm>
            <a:off x="2938450" y="1559000"/>
            <a:ext cx="25611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58" name="Google Shape;2758;p132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59" name="Google Shape;2759;p132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0" name="Google Shape;2760;p132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1" name="Google Shape;2761;p132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62" name="Google Shape;2762;p132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3" name="Google Shape;2763;p132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4" name="Google Shape;2764;p132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5" name="Google Shape;2765;p132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6" name="Google Shape;2766;p132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7" name="Google Shape;2767;p132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8" name="Google Shape;2768;p132"/>
          <p:cNvSpPr/>
          <p:nvPr/>
        </p:nvSpPr>
        <p:spPr>
          <a:xfrm>
            <a:off x="4453775" y="2180382"/>
            <a:ext cx="359194" cy="110339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9" name="Google Shape;2769;p132"/>
          <p:cNvSpPr txBox="1"/>
          <p:nvPr/>
        </p:nvSpPr>
        <p:spPr>
          <a:xfrm>
            <a:off x="2938450" y="2325075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70" name="Google Shape;2770;p132"/>
          <p:cNvSpPr/>
          <p:nvPr/>
        </p:nvSpPr>
        <p:spPr>
          <a:xfrm>
            <a:off x="4438625" y="1643800"/>
            <a:ext cx="972000" cy="528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hardwares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71" name="Google Shape;2771;p1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3325" y="1641375"/>
            <a:ext cx="393600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2" name="Google Shape;2772;p132"/>
          <p:cNvCxnSpPr>
            <a:stCxn id="2770" idx="1"/>
          </p:cNvCxnSpPr>
          <p:nvPr/>
        </p:nvCxnSpPr>
        <p:spPr>
          <a:xfrm flipH="1">
            <a:off x="3942425" y="1907800"/>
            <a:ext cx="496200" cy="2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3" name="Google Shape;2773;p132"/>
          <p:cNvSpPr txBox="1"/>
          <p:nvPr/>
        </p:nvSpPr>
        <p:spPr>
          <a:xfrm>
            <a:off x="3039300" y="1686750"/>
            <a:ext cx="1145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Shellcode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74" name="Google Shape;2774;p132"/>
          <p:cNvSpPr txBox="1"/>
          <p:nvPr/>
        </p:nvSpPr>
        <p:spPr>
          <a:xfrm>
            <a:off x="1369750" y="2480175"/>
            <a:ext cx="1568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open(/etc/passwd)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75" name="Google Shape;2775;p1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90425" y="2140615"/>
            <a:ext cx="492525" cy="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6" name="Google Shape;2776;p132"/>
          <p:cNvSpPr txBox="1"/>
          <p:nvPr/>
        </p:nvSpPr>
        <p:spPr>
          <a:xfrm>
            <a:off x="6457150" y="1726950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77" name="Google Shape;2777;p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24100" y="2159638"/>
            <a:ext cx="454500" cy="4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8" name="Google Shape;2778;p132"/>
          <p:cNvSpPr/>
          <p:nvPr/>
        </p:nvSpPr>
        <p:spPr>
          <a:xfrm>
            <a:off x="2824339" y="2033475"/>
            <a:ext cx="445150" cy="1236025"/>
          </a:xfrm>
          <a:custGeom>
            <a:avLst/>
            <a:gdLst/>
            <a:ahLst/>
            <a:cxnLst/>
            <a:rect l="l" t="t" r="r" b="b"/>
            <a:pathLst>
              <a:path w="17806" h="49441" extrusionOk="0">
                <a:moveTo>
                  <a:pt x="17806" y="0"/>
                </a:moveTo>
                <a:cubicBezTo>
                  <a:pt x="8383" y="5387"/>
                  <a:pt x="-1521" y="16726"/>
                  <a:pt x="263" y="27432"/>
                </a:cubicBezTo>
                <a:cubicBezTo>
                  <a:pt x="1773" y="36493"/>
                  <a:pt x="10349" y="42950"/>
                  <a:pt x="16850" y="49441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2779" name="Google Shape;2779;p132"/>
          <p:cNvSpPr/>
          <p:nvPr/>
        </p:nvSpPr>
        <p:spPr>
          <a:xfrm>
            <a:off x="2623275" y="2469200"/>
            <a:ext cx="416100" cy="41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780" name="Google Shape;2780;p1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83750" y="2431261"/>
            <a:ext cx="496200" cy="4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1" name="Google Shape;2781;p1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133"/>
          <p:cNvSpPr txBox="1"/>
          <p:nvPr/>
        </p:nvSpPr>
        <p:spPr>
          <a:xfrm>
            <a:off x="3071529" y="1010588"/>
            <a:ext cx="2705100" cy="1458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7" name="Google Shape;2787;p133"/>
          <p:cNvSpPr txBox="1"/>
          <p:nvPr/>
        </p:nvSpPr>
        <p:spPr>
          <a:xfrm>
            <a:off x="2997302" y="1110880"/>
            <a:ext cx="2705100" cy="1458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8" name="Google Shape;2788;p133"/>
          <p:cNvSpPr txBox="1"/>
          <p:nvPr/>
        </p:nvSpPr>
        <p:spPr>
          <a:xfrm>
            <a:off x="2934069" y="1214139"/>
            <a:ext cx="2705100" cy="1458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9" name="Google Shape;2789;p133"/>
          <p:cNvSpPr txBox="1"/>
          <p:nvPr/>
        </p:nvSpPr>
        <p:spPr>
          <a:xfrm>
            <a:off x="2869150" y="1305676"/>
            <a:ext cx="2705100" cy="1458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0" name="Google Shape;2790;p133"/>
          <p:cNvSpPr/>
          <p:nvPr/>
        </p:nvSpPr>
        <p:spPr>
          <a:xfrm>
            <a:off x="2938450" y="1559000"/>
            <a:ext cx="25611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91" name="Google Shape;2791;p1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There is a sandbox!</a:t>
            </a:r>
            <a:endParaRPr lang="en-GB"/>
          </a:p>
        </p:txBody>
      </p:sp>
      <p:sp>
        <p:nvSpPr>
          <p:cNvPr id="2792" name="Google Shape;2792;p133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3" name="Google Shape;2793;p133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4" name="Google Shape;2794;p133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95" name="Google Shape;2795;p133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96" name="Google Shape;2796;p133"/>
          <p:cNvSpPr txBox="1"/>
          <p:nvPr/>
        </p:nvSpPr>
        <p:spPr>
          <a:xfrm>
            <a:off x="1203025" y="19267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97" name="Google Shape;2797;p133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98" name="Google Shape;2798;p133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99" name="Google Shape;2799;p133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00" name="Google Shape;2800;p133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1" name="Google Shape;2801;p133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2" name="Google Shape;2802;p133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803" name="Google Shape;2803;p133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4" name="Google Shape;2804;p133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5" name="Google Shape;2805;p133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06" name="Google Shape;2806;p133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07" name="Google Shape;2807;p133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08" name="Google Shape;2808;p133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09" name="Google Shape;2809;p133"/>
          <p:cNvSpPr txBox="1"/>
          <p:nvPr/>
        </p:nvSpPr>
        <p:spPr>
          <a:xfrm>
            <a:off x="2938450" y="2325075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10" name="Google Shape;2810;p133"/>
          <p:cNvSpPr txBox="1"/>
          <p:nvPr/>
        </p:nvSpPr>
        <p:spPr>
          <a:xfrm>
            <a:off x="1369750" y="2480175"/>
            <a:ext cx="1568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open(/etc/passwd)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11" name="Google Shape;2811;p133"/>
          <p:cNvSpPr/>
          <p:nvPr/>
        </p:nvSpPr>
        <p:spPr>
          <a:xfrm>
            <a:off x="4453775" y="2180382"/>
            <a:ext cx="359194" cy="110339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12" name="Google Shape;2812;p133"/>
          <p:cNvSpPr/>
          <p:nvPr/>
        </p:nvSpPr>
        <p:spPr>
          <a:xfrm>
            <a:off x="4438625" y="1643800"/>
            <a:ext cx="972000" cy="528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hardwares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13" name="Google Shape;2813;p1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3325" y="1641375"/>
            <a:ext cx="393600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4" name="Google Shape;2814;p133"/>
          <p:cNvCxnSpPr>
            <a:stCxn id="2812" idx="1"/>
          </p:cNvCxnSpPr>
          <p:nvPr/>
        </p:nvCxnSpPr>
        <p:spPr>
          <a:xfrm flipH="1">
            <a:off x="3942425" y="1907800"/>
            <a:ext cx="496200" cy="2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5" name="Google Shape;2815;p133"/>
          <p:cNvSpPr txBox="1"/>
          <p:nvPr/>
        </p:nvSpPr>
        <p:spPr>
          <a:xfrm>
            <a:off x="3039300" y="1686750"/>
            <a:ext cx="1145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Shellcode</a:t>
            </a:r>
            <a:endParaRPr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16" name="Google Shape;2816;p133"/>
          <p:cNvSpPr txBox="1"/>
          <p:nvPr/>
        </p:nvSpPr>
        <p:spPr>
          <a:xfrm>
            <a:off x="1293550" y="942238"/>
            <a:ext cx="1874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Sandbox</a:t>
            </a:r>
            <a:endParaRPr sz="24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17" name="Google Shape;2817;p1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90425" y="2140615"/>
            <a:ext cx="492525" cy="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8" name="Google Shape;2818;p133"/>
          <p:cNvSpPr txBox="1"/>
          <p:nvPr/>
        </p:nvSpPr>
        <p:spPr>
          <a:xfrm>
            <a:off x="6457150" y="1726950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19" name="Google Shape;2819;p1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24100" y="2159638"/>
            <a:ext cx="454500" cy="4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0" name="Google Shape;2820;p133"/>
          <p:cNvSpPr/>
          <p:nvPr/>
        </p:nvSpPr>
        <p:spPr>
          <a:xfrm>
            <a:off x="2824339" y="2033475"/>
            <a:ext cx="445150" cy="1236025"/>
          </a:xfrm>
          <a:custGeom>
            <a:avLst/>
            <a:gdLst/>
            <a:ahLst/>
            <a:cxnLst/>
            <a:rect l="l" t="t" r="r" b="b"/>
            <a:pathLst>
              <a:path w="17806" h="49441" extrusionOk="0">
                <a:moveTo>
                  <a:pt x="17806" y="0"/>
                </a:moveTo>
                <a:cubicBezTo>
                  <a:pt x="8383" y="5387"/>
                  <a:pt x="-1521" y="16726"/>
                  <a:pt x="263" y="27432"/>
                </a:cubicBezTo>
                <a:cubicBezTo>
                  <a:pt x="1773" y="36493"/>
                  <a:pt x="10349" y="42950"/>
                  <a:pt x="16850" y="49441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2821" name="Google Shape;2821;p133"/>
          <p:cNvSpPr/>
          <p:nvPr/>
        </p:nvSpPr>
        <p:spPr>
          <a:xfrm>
            <a:off x="2623275" y="2469200"/>
            <a:ext cx="416100" cy="41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822" name="Google Shape;2822;p1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83750" y="2431261"/>
            <a:ext cx="496200" cy="4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3" name="Google Shape;2823;p1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134"/>
          <p:cNvSpPr txBox="1">
            <a:spLocks noGrp="1"/>
          </p:cNvSpPr>
          <p:nvPr>
            <p:ph type="title"/>
          </p:nvPr>
        </p:nvSpPr>
        <p:spPr>
          <a:xfrm>
            <a:off x="3440300" y="1225400"/>
            <a:ext cx="5093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Analyzing and Escaping the Sandbox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29" name="Google Shape;2829;p134"/>
          <p:cNvSpPr txBox="1">
            <a:spLocks noGrp="1"/>
          </p:cNvSpPr>
          <p:nvPr>
            <p:ph type="subTitle" idx="1"/>
          </p:nvPr>
        </p:nvSpPr>
        <p:spPr>
          <a:xfrm>
            <a:off x="3964550" y="270770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</a:p>
        </p:txBody>
      </p:sp>
      <p:sp>
        <p:nvSpPr>
          <p:cNvPr id="2830" name="Google Shape;2830;p1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p1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Analyzing the sandbox</a:t>
            </a:r>
            <a:endParaRPr lang="en-GB"/>
          </a:p>
        </p:txBody>
      </p:sp>
      <p:sp>
        <p:nvSpPr>
          <p:cNvPr id="2836" name="Google Shape;2836;p13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 Access Control subsystem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Implementing the fine-grained checks though syscall hooking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Rule-based sandbox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37" name="Google Shape;2837;p1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Architecture of ESXi</a:t>
            </a:r>
            <a:endParaRPr lang="en-GB"/>
          </a:p>
        </p:txBody>
      </p:sp>
      <p:sp>
        <p:nvSpPr>
          <p:cNvPr id="387" name="Google Shape;387;p37"/>
          <p:cNvSpPr txBox="1"/>
          <p:nvPr/>
        </p:nvSpPr>
        <p:spPr>
          <a:xfrm>
            <a:off x="111200" y="1271750"/>
            <a:ext cx="366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ESXi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Enterprise-class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Bare-metal hypervisor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Includes two parts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Char char="■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Char char="■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3007000" y="44253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7"/>
          <p:cNvSpPr/>
          <p:nvPr/>
        </p:nvSpPr>
        <p:spPr>
          <a:xfrm>
            <a:off x="3007000" y="34902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" name="Google Shape;390;p37"/>
          <p:cNvSpPr txBox="1"/>
          <p:nvPr/>
        </p:nvSpPr>
        <p:spPr>
          <a:xfrm>
            <a:off x="5187550" y="3833675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5122800" y="43799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>
            <a:off x="3781150" y="31589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7"/>
          <p:cNvSpPr/>
          <p:nvPr/>
        </p:nvSpPr>
        <p:spPr>
          <a:xfrm>
            <a:off x="4298975" y="1075000"/>
            <a:ext cx="2748000" cy="175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37"/>
          <p:cNvSpPr txBox="1"/>
          <p:nvPr/>
        </p:nvSpPr>
        <p:spPr>
          <a:xfrm>
            <a:off x="4928825" y="17391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5" name="Google Shape;39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13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rules are divided into several domains</a:t>
            </a:r>
            <a:endParaRPr lang="en-GB"/>
          </a:p>
        </p:txBody>
      </p:sp>
      <p:sp>
        <p:nvSpPr>
          <p:cNvPr id="2843" name="Google Shape;2843;p136"/>
          <p:cNvSpPr txBox="1"/>
          <p:nvPr/>
        </p:nvSpPr>
        <p:spPr>
          <a:xfrm>
            <a:off x="3168275" y="161525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4" name="Google Shape;2844;p136"/>
          <p:cNvSpPr txBox="1"/>
          <p:nvPr/>
        </p:nvSpPr>
        <p:spPr>
          <a:xfrm>
            <a:off x="55300" y="2034000"/>
            <a:ext cx="58467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/etc/vmware/secpolicy/domains/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45" name="Google Shape;2845;p136"/>
          <p:cNvSpPr/>
          <p:nvPr/>
        </p:nvSpPr>
        <p:spPr>
          <a:xfrm>
            <a:off x="2601875" y="1705200"/>
            <a:ext cx="566400" cy="11475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46" name="Google Shape;2846;p136"/>
          <p:cNvSpPr txBox="1"/>
          <p:nvPr/>
        </p:nvSpPr>
        <p:spPr>
          <a:xfrm>
            <a:off x="3355150" y="1615250"/>
            <a:ext cx="1938600" cy="24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globalVMDom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47" name="Google Shape;2847;p1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3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rules are written in a simple DSL</a:t>
            </a:r>
            <a:endParaRPr lang="en-GB"/>
          </a:p>
        </p:txBody>
      </p:sp>
      <p:sp>
        <p:nvSpPr>
          <p:cNvPr id="2853" name="Google Shape;2853;p137"/>
          <p:cNvSpPr txBox="1"/>
          <p:nvPr/>
        </p:nvSpPr>
        <p:spPr>
          <a:xfrm>
            <a:off x="3168275" y="161525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4" name="Google Shape;2854;p137"/>
          <p:cNvSpPr txBox="1"/>
          <p:nvPr/>
        </p:nvSpPr>
        <p:spPr>
          <a:xfrm>
            <a:off x="55300" y="2034000"/>
            <a:ext cx="58467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/etc/vmware/secpolicy/domains/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55" name="Google Shape;2855;p137"/>
          <p:cNvSpPr/>
          <p:nvPr/>
        </p:nvSpPr>
        <p:spPr>
          <a:xfrm>
            <a:off x="2601875" y="1705200"/>
            <a:ext cx="566400" cy="11475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56" name="Google Shape;2856;p137"/>
          <p:cNvSpPr txBox="1"/>
          <p:nvPr/>
        </p:nvSpPr>
        <p:spPr>
          <a:xfrm>
            <a:off x="3355150" y="1615250"/>
            <a:ext cx="1938600" cy="24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globalVMDom</a:t>
            </a:r>
            <a:endParaRPr b="1"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57" name="Google Shape;2857;p137"/>
          <p:cNvCxnSpPr/>
          <p:nvPr/>
        </p:nvCxnSpPr>
        <p:spPr>
          <a:xfrm>
            <a:off x="4660800" y="2468900"/>
            <a:ext cx="981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8" name="Google Shape;2858;p137"/>
          <p:cNvSpPr txBox="1"/>
          <p:nvPr/>
        </p:nvSpPr>
        <p:spPr>
          <a:xfrm>
            <a:off x="5736975" y="1776000"/>
            <a:ext cx="2880300" cy="189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 Rules applicable </a:t>
            </a:r>
            <a:r>
              <a:rPr lang="en-GB" b="1">
                <a:solidFill>
                  <a:srgbClr val="0000FF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all VMs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-s genericSys grant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-r /var/run rw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59" name="Google Shape;2859;p1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13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/var/run directory is writable</a:t>
            </a:r>
            <a:endParaRPr lang="en-GB"/>
          </a:p>
        </p:txBody>
      </p:sp>
      <p:sp>
        <p:nvSpPr>
          <p:cNvPr id="2865" name="Google Shape;2865;p138"/>
          <p:cNvSpPr txBox="1"/>
          <p:nvPr/>
        </p:nvSpPr>
        <p:spPr>
          <a:xfrm>
            <a:off x="3168275" y="77705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6" name="Google Shape;2866;p138"/>
          <p:cNvSpPr txBox="1"/>
          <p:nvPr/>
        </p:nvSpPr>
        <p:spPr>
          <a:xfrm>
            <a:off x="55300" y="1195800"/>
            <a:ext cx="58467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/etc/vmware/secpolicy/domains/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67" name="Google Shape;2867;p138"/>
          <p:cNvSpPr/>
          <p:nvPr/>
        </p:nvSpPr>
        <p:spPr>
          <a:xfrm>
            <a:off x="2601875" y="867000"/>
            <a:ext cx="566400" cy="11475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68" name="Google Shape;2868;p138"/>
          <p:cNvSpPr txBox="1"/>
          <p:nvPr/>
        </p:nvSpPr>
        <p:spPr>
          <a:xfrm>
            <a:off x="3355150" y="777050"/>
            <a:ext cx="1938600" cy="24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globalVMDom</a:t>
            </a:r>
            <a:endParaRPr b="1"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69" name="Google Shape;2869;p138"/>
          <p:cNvCxnSpPr/>
          <p:nvPr/>
        </p:nvCxnSpPr>
        <p:spPr>
          <a:xfrm>
            <a:off x="4660800" y="1630700"/>
            <a:ext cx="981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0" name="Google Shape;2870;p138"/>
          <p:cNvSpPr txBox="1"/>
          <p:nvPr/>
        </p:nvSpPr>
        <p:spPr>
          <a:xfrm>
            <a:off x="5736975" y="937800"/>
            <a:ext cx="2880300" cy="189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 Rules applicable </a:t>
            </a:r>
            <a:r>
              <a:rPr lang="en-GB" b="1">
                <a:solidFill>
                  <a:srgbClr val="0000FF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all VMs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-s genericSys grant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-r /var/run rw</a:t>
            </a:r>
            <a:endParaRPr b="1">
              <a:solidFill>
                <a:schemeClr val="dk1"/>
              </a:solidFill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71" name="Google Shape;2871;p138"/>
          <p:cNvSpPr/>
          <p:nvPr/>
        </p:nvSpPr>
        <p:spPr>
          <a:xfrm>
            <a:off x="960775" y="2955125"/>
            <a:ext cx="566400" cy="11475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72" name="Google Shape;2872;p138"/>
          <p:cNvSpPr txBox="1"/>
          <p:nvPr/>
        </p:nvSpPr>
        <p:spPr>
          <a:xfrm>
            <a:off x="1603425" y="2865200"/>
            <a:ext cx="1938600" cy="24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crond.pid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dcui.pid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esximg.pid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inetd.pid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inetd.conf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73" name="Google Shape;2873;p138"/>
          <p:cNvSpPr/>
          <p:nvPr/>
        </p:nvSpPr>
        <p:spPr>
          <a:xfrm>
            <a:off x="265888" y="2238546"/>
            <a:ext cx="5471250" cy="1297325"/>
          </a:xfrm>
          <a:custGeom>
            <a:avLst/>
            <a:gdLst/>
            <a:ahLst/>
            <a:cxnLst/>
            <a:rect l="l" t="t" r="r" b="b"/>
            <a:pathLst>
              <a:path w="218850" h="51893" extrusionOk="0">
                <a:moveTo>
                  <a:pt x="27669" y="51893"/>
                </a:moveTo>
                <a:cubicBezTo>
                  <a:pt x="14713" y="48438"/>
                  <a:pt x="-2346" y="35576"/>
                  <a:pt x="284" y="22428"/>
                </a:cubicBezTo>
                <a:cubicBezTo>
                  <a:pt x="2946" y="9117"/>
                  <a:pt x="21985" y="4290"/>
                  <a:pt x="35296" y="1628"/>
                </a:cubicBezTo>
                <a:cubicBezTo>
                  <a:pt x="47317" y="-776"/>
                  <a:pt x="60410" y="-686"/>
                  <a:pt x="72041" y="3188"/>
                </a:cubicBezTo>
                <a:cubicBezTo>
                  <a:pt x="82801" y="6772"/>
                  <a:pt x="92444" y="14738"/>
                  <a:pt x="103760" y="15495"/>
                </a:cubicBezTo>
                <a:cubicBezTo>
                  <a:pt x="116284" y="16333"/>
                  <a:pt x="126965" y="4669"/>
                  <a:pt x="139466" y="3535"/>
                </a:cubicBezTo>
                <a:cubicBezTo>
                  <a:pt x="150770" y="2510"/>
                  <a:pt x="161267" y="10482"/>
                  <a:pt x="172571" y="11508"/>
                </a:cubicBezTo>
                <a:cubicBezTo>
                  <a:pt x="188051" y="12913"/>
                  <a:pt x="203519" y="8353"/>
                  <a:pt x="218850" y="5788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874" name="Google Shape;2874;p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1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/var/run directory is writable</a:t>
            </a:r>
            <a:endParaRPr lang="en-GB"/>
          </a:p>
        </p:txBody>
      </p:sp>
      <p:sp>
        <p:nvSpPr>
          <p:cNvPr id="2880" name="Google Shape;2880;p139"/>
          <p:cNvSpPr txBox="1"/>
          <p:nvPr/>
        </p:nvSpPr>
        <p:spPr>
          <a:xfrm>
            <a:off x="3168275" y="77705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1" name="Google Shape;2881;p139"/>
          <p:cNvSpPr txBox="1"/>
          <p:nvPr/>
        </p:nvSpPr>
        <p:spPr>
          <a:xfrm>
            <a:off x="55300" y="1195800"/>
            <a:ext cx="58467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/etc/vmware/secpolicy/domains/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2" name="Google Shape;2882;p139"/>
          <p:cNvSpPr/>
          <p:nvPr/>
        </p:nvSpPr>
        <p:spPr>
          <a:xfrm>
            <a:off x="2601875" y="867000"/>
            <a:ext cx="566400" cy="11475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3" name="Google Shape;2883;p139"/>
          <p:cNvSpPr txBox="1"/>
          <p:nvPr/>
        </p:nvSpPr>
        <p:spPr>
          <a:xfrm>
            <a:off x="3355150" y="777050"/>
            <a:ext cx="1938600" cy="24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globalVMDom</a:t>
            </a:r>
            <a:endParaRPr b="1"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84" name="Google Shape;2884;p139"/>
          <p:cNvCxnSpPr/>
          <p:nvPr/>
        </p:nvCxnSpPr>
        <p:spPr>
          <a:xfrm>
            <a:off x="4660800" y="1630700"/>
            <a:ext cx="981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5" name="Google Shape;2885;p139"/>
          <p:cNvSpPr txBox="1"/>
          <p:nvPr/>
        </p:nvSpPr>
        <p:spPr>
          <a:xfrm>
            <a:off x="5736975" y="937800"/>
            <a:ext cx="2880300" cy="189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 Rules applicable </a:t>
            </a:r>
            <a:r>
              <a:rPr lang="en-GB" b="1">
                <a:solidFill>
                  <a:srgbClr val="0000FF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all VMs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-s genericSys grant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-r /var/run rw</a:t>
            </a:r>
            <a:endParaRPr b="1">
              <a:solidFill>
                <a:schemeClr val="dk1"/>
              </a:solidFill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6" name="Google Shape;2886;p139"/>
          <p:cNvSpPr/>
          <p:nvPr/>
        </p:nvSpPr>
        <p:spPr>
          <a:xfrm>
            <a:off x="960775" y="2955125"/>
            <a:ext cx="566400" cy="11475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7" name="Google Shape;2887;p139"/>
          <p:cNvSpPr txBox="1"/>
          <p:nvPr/>
        </p:nvSpPr>
        <p:spPr>
          <a:xfrm>
            <a:off x="1603425" y="2865200"/>
            <a:ext cx="1938600" cy="24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crond.pid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dcui.pid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esximg.pid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inetd.pid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inetd.conf</a:t>
            </a:r>
            <a:endParaRPr b="1"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8" name="Google Shape;2888;p139"/>
          <p:cNvSpPr txBox="1"/>
          <p:nvPr/>
        </p:nvSpPr>
        <p:spPr>
          <a:xfrm>
            <a:off x="2819350" y="3616925"/>
            <a:ext cx="41514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only configure file we can write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9" name="Google Shape;2889;p139"/>
          <p:cNvSpPr/>
          <p:nvPr/>
        </p:nvSpPr>
        <p:spPr>
          <a:xfrm>
            <a:off x="265888" y="2238546"/>
            <a:ext cx="5471250" cy="1297325"/>
          </a:xfrm>
          <a:custGeom>
            <a:avLst/>
            <a:gdLst/>
            <a:ahLst/>
            <a:cxnLst/>
            <a:rect l="l" t="t" r="r" b="b"/>
            <a:pathLst>
              <a:path w="218850" h="51893" extrusionOk="0">
                <a:moveTo>
                  <a:pt x="27669" y="51893"/>
                </a:moveTo>
                <a:cubicBezTo>
                  <a:pt x="14713" y="48438"/>
                  <a:pt x="-2346" y="35576"/>
                  <a:pt x="284" y="22428"/>
                </a:cubicBezTo>
                <a:cubicBezTo>
                  <a:pt x="2946" y="9117"/>
                  <a:pt x="21985" y="4290"/>
                  <a:pt x="35296" y="1628"/>
                </a:cubicBezTo>
                <a:cubicBezTo>
                  <a:pt x="47317" y="-776"/>
                  <a:pt x="60410" y="-686"/>
                  <a:pt x="72041" y="3188"/>
                </a:cubicBezTo>
                <a:cubicBezTo>
                  <a:pt x="82801" y="6772"/>
                  <a:pt x="92444" y="14738"/>
                  <a:pt x="103760" y="15495"/>
                </a:cubicBezTo>
                <a:cubicBezTo>
                  <a:pt x="116284" y="16333"/>
                  <a:pt x="126965" y="4669"/>
                  <a:pt x="139466" y="3535"/>
                </a:cubicBezTo>
                <a:cubicBezTo>
                  <a:pt x="150770" y="2510"/>
                  <a:pt x="161267" y="10482"/>
                  <a:pt x="172571" y="11508"/>
                </a:cubicBezTo>
                <a:cubicBezTo>
                  <a:pt x="188051" y="12913"/>
                  <a:pt x="203519" y="8353"/>
                  <a:pt x="218850" y="5788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890" name="Google Shape;2890;p1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14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Inetd considered useful</a:t>
            </a:r>
            <a:endParaRPr lang="en-GB"/>
          </a:p>
        </p:txBody>
      </p:sp>
      <p:sp>
        <p:nvSpPr>
          <p:cNvPr id="2896" name="Google Shape;2896;p140"/>
          <p:cNvSpPr txBox="1"/>
          <p:nvPr/>
        </p:nvSpPr>
        <p:spPr>
          <a:xfrm>
            <a:off x="3168275" y="77705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7" name="Google Shape;2897;p140"/>
          <p:cNvSpPr txBox="1"/>
          <p:nvPr/>
        </p:nvSpPr>
        <p:spPr>
          <a:xfrm>
            <a:off x="55300" y="1195800"/>
            <a:ext cx="58467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/etc/vmware/secpolicy/domains/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98" name="Google Shape;2898;p140"/>
          <p:cNvSpPr/>
          <p:nvPr/>
        </p:nvSpPr>
        <p:spPr>
          <a:xfrm>
            <a:off x="2601875" y="867000"/>
            <a:ext cx="566400" cy="11475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99" name="Google Shape;2899;p140"/>
          <p:cNvSpPr txBox="1"/>
          <p:nvPr/>
        </p:nvSpPr>
        <p:spPr>
          <a:xfrm>
            <a:off x="3355150" y="777050"/>
            <a:ext cx="1938600" cy="24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vmwpluginDom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globalVMDom</a:t>
            </a:r>
            <a:endParaRPr b="1"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900" name="Google Shape;2900;p140"/>
          <p:cNvCxnSpPr/>
          <p:nvPr/>
        </p:nvCxnSpPr>
        <p:spPr>
          <a:xfrm>
            <a:off x="4660800" y="1630700"/>
            <a:ext cx="981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1" name="Google Shape;2901;p140"/>
          <p:cNvSpPr txBox="1"/>
          <p:nvPr/>
        </p:nvSpPr>
        <p:spPr>
          <a:xfrm>
            <a:off x="5736975" y="937800"/>
            <a:ext cx="2880300" cy="189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 Rules applicable </a:t>
            </a:r>
            <a:r>
              <a:rPr lang="en-GB" b="1">
                <a:solidFill>
                  <a:srgbClr val="0000FF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all VMs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#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-s genericSys grant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-r /var/run rw</a:t>
            </a:r>
            <a:endParaRPr b="1">
              <a:solidFill>
                <a:schemeClr val="dk1"/>
              </a:solidFill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02" name="Google Shape;2902;p140"/>
          <p:cNvSpPr/>
          <p:nvPr/>
        </p:nvSpPr>
        <p:spPr>
          <a:xfrm>
            <a:off x="960775" y="2955125"/>
            <a:ext cx="566400" cy="11475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03" name="Google Shape;2903;p140"/>
          <p:cNvSpPr txBox="1"/>
          <p:nvPr/>
        </p:nvSpPr>
        <p:spPr>
          <a:xfrm>
            <a:off x="1603425" y="2865200"/>
            <a:ext cx="1938600" cy="24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crond.pid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dcui.pid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esximg.pid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inetd.pid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inetd.conf</a:t>
            </a:r>
            <a:endParaRPr b="1"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04" name="Google Shape;2904;p140"/>
          <p:cNvSpPr txBox="1"/>
          <p:nvPr/>
        </p:nvSpPr>
        <p:spPr>
          <a:xfrm>
            <a:off x="2819350" y="3616925"/>
            <a:ext cx="41205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super-server domain that provides internet services 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05" name="Google Shape;2905;p140"/>
          <p:cNvSpPr/>
          <p:nvPr/>
        </p:nvSpPr>
        <p:spPr>
          <a:xfrm>
            <a:off x="265888" y="2238546"/>
            <a:ext cx="5471250" cy="1297325"/>
          </a:xfrm>
          <a:custGeom>
            <a:avLst/>
            <a:gdLst/>
            <a:ahLst/>
            <a:cxnLst/>
            <a:rect l="l" t="t" r="r" b="b"/>
            <a:pathLst>
              <a:path w="218850" h="51893" extrusionOk="0">
                <a:moveTo>
                  <a:pt x="27669" y="51893"/>
                </a:moveTo>
                <a:cubicBezTo>
                  <a:pt x="14713" y="48438"/>
                  <a:pt x="-2346" y="35576"/>
                  <a:pt x="284" y="22428"/>
                </a:cubicBezTo>
                <a:cubicBezTo>
                  <a:pt x="2946" y="9117"/>
                  <a:pt x="21985" y="4290"/>
                  <a:pt x="35296" y="1628"/>
                </a:cubicBezTo>
                <a:cubicBezTo>
                  <a:pt x="47317" y="-776"/>
                  <a:pt x="60410" y="-686"/>
                  <a:pt x="72041" y="3188"/>
                </a:cubicBezTo>
                <a:cubicBezTo>
                  <a:pt x="82801" y="6772"/>
                  <a:pt x="92444" y="14738"/>
                  <a:pt x="103760" y="15495"/>
                </a:cubicBezTo>
                <a:cubicBezTo>
                  <a:pt x="116284" y="16333"/>
                  <a:pt x="126965" y="4669"/>
                  <a:pt x="139466" y="3535"/>
                </a:cubicBezTo>
                <a:cubicBezTo>
                  <a:pt x="150770" y="2510"/>
                  <a:pt x="161267" y="10482"/>
                  <a:pt x="172571" y="11508"/>
                </a:cubicBezTo>
                <a:cubicBezTo>
                  <a:pt x="188051" y="12913"/>
                  <a:pt x="203519" y="8353"/>
                  <a:pt x="218850" y="5788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906" name="Google Shape;2906;p1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14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Services → Executables</a:t>
            </a:r>
            <a:endParaRPr lang="en-GB"/>
          </a:p>
        </p:txBody>
      </p:sp>
      <p:sp>
        <p:nvSpPr>
          <p:cNvPr id="2912" name="Google Shape;2912;p141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content of inetd.conf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 Internet server configuration database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 Remote shell access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ssh      stream   tcp   nowait   root   /usr/lib/vmware/openssh/bin/sshd       sshd ++group=host/vim/vimuser/terminal/ssh -i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ssh      stream   tcp6  nowait   root   /usr/lib/vmware/openssh/bin/sshd       sshd ++group=host/vim/vimuser/terminal/ssh -i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 VMware authentication daemon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authd   stream    tcp   nowait   root   </a:t>
            </a:r>
            <a:r>
              <a:rPr lang="en-GB" sz="12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/sbin/authd           authd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authd   stream    tcp6  nowait   root   </a:t>
            </a:r>
            <a:r>
              <a:rPr lang="en-GB" sz="12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/sbin/authd           authd</a:t>
            </a:r>
            <a:endParaRPr sz="1200" b="1">
              <a:solidFill>
                <a:srgbClr val="FF0000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Defines which binary will be used by different services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3" name="Google Shape;2913;p1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文本框 1"/>
          <p:cNvSpPr txBox="1"/>
          <p:nvPr/>
        </p:nvSpPr>
        <p:spPr>
          <a:xfrm>
            <a:off x="4981575" y="911860"/>
            <a:ext cx="30480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这个配置文件可以被任意读写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然后由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authd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服务来解析这个配置文件执行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只需要改写下面的服务启动路径和参数就可以让服务用指定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参数执行指定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14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Overwrite the configuration of authd</a:t>
            </a:r>
            <a:endParaRPr lang="en-GB"/>
          </a:p>
        </p:txBody>
      </p:sp>
      <p:sp>
        <p:nvSpPr>
          <p:cNvPr id="2919" name="Google Shape;2919;p14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content of inetd.conf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 Internet server configuration database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 Remote shell access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ssh      stream   tcp   nowait   root   /usr/lib/vmware/openssh/bin/sshd       sshd ++group=host/vim/vimuser/terminal/ssh -i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ssh      stream   tcp6  nowait   root   /usr/lib/vmware/openssh/bin/sshd       sshd ++group=host/vim/vimuser/terminal/ssh -i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 VMware authentication daemon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EA999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authd   stream    tcp   nowait   root   /sbin/authd           authd</a:t>
            </a:r>
            <a:endParaRPr sz="1200" b="1">
              <a:solidFill>
                <a:schemeClr val="dk1"/>
              </a:solidFill>
              <a:highlight>
                <a:srgbClr val="EA999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EA999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authd   stream    tcp6  nowait   root   /sbin/authd           authd</a:t>
            </a:r>
            <a:endParaRPr sz="1200" b="1">
              <a:solidFill>
                <a:schemeClr val="dk1"/>
              </a:solidFill>
              <a:highlight>
                <a:srgbClr val="EA999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Authd service is always enabled while ssh service is not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0" name="Google Shape;2920;p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14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/sbin/authd → /bin/sh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2926" name="Google Shape;2926;p14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Overwrite the content of inetd.conf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 Internet server configuration database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 Remote shell access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ssh      stream   tcp   nowait   root   /usr/lib/vmware/openssh/bin/sshd       sshd ++group=host/vim/vimuser/terminal/ssh -i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ssh      stream   tcp6  nowait   root   /usr/lib/vmware/openssh/bin/sshd       sshd ++group=host/vim/vimuser/terminal/ssh -i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 VMware authentication daemon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EA999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authd   stream    tcp   nowait   root   /bin/sh           sh -i</a:t>
            </a:r>
            <a:endParaRPr sz="1200" b="1">
              <a:solidFill>
                <a:schemeClr val="dk1"/>
              </a:solidFill>
              <a:highlight>
                <a:srgbClr val="EA999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EA999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authd   stream    tcp6  nowait   root   /bin/sh           sh -i</a:t>
            </a:r>
            <a:endParaRPr sz="1200" b="1">
              <a:solidFill>
                <a:schemeClr val="dk1"/>
              </a:solidFill>
              <a:highlight>
                <a:srgbClr val="EA999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we need to restart the inetd process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kill -HUP {inetd.pid} 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7" name="Google Shape;2927;p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2" name="Google Shape;2932;p144" title="ESXi 6.7 VM escape demo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24450"/>
            <a:ext cx="9144000" cy="50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3" name="Google Shape;2933;p1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145"/>
          <p:cNvSpPr txBox="1">
            <a:spLocks noGrp="1"/>
          </p:cNvSpPr>
          <p:nvPr>
            <p:ph type="title"/>
          </p:nvPr>
        </p:nvSpPr>
        <p:spPr>
          <a:xfrm>
            <a:off x="25" y="384550"/>
            <a:ext cx="44232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Thanks!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Check our paper here!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39" name="Google Shape;2939;p1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940" name="Google Shape;2940;p1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1350" y="1609925"/>
            <a:ext cx="2220525" cy="2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1" name="Google Shape;2941;p14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6325" y="4159001"/>
            <a:ext cx="484152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2" name="Google Shape;2942;p145"/>
          <p:cNvSpPr txBox="1"/>
          <p:nvPr/>
        </p:nvSpPr>
        <p:spPr>
          <a:xfrm>
            <a:off x="750475" y="4103050"/>
            <a:ext cx="1396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@f1yYY__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43" name="Google Shape;2943;p14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79325" y="4159001"/>
            <a:ext cx="484152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4" name="Google Shape;2944;p145"/>
          <p:cNvSpPr txBox="1"/>
          <p:nvPr/>
        </p:nvSpPr>
        <p:spPr>
          <a:xfrm>
            <a:off x="2663475" y="4103050"/>
            <a:ext cx="1396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@hankein95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VMkernel</a:t>
            </a:r>
            <a:endParaRPr lang="en-GB"/>
          </a:p>
        </p:txBody>
      </p:sp>
      <p:sp>
        <p:nvSpPr>
          <p:cNvPr id="401" name="Google Shape;401;p38"/>
          <p:cNvSpPr/>
          <p:nvPr/>
        </p:nvSpPr>
        <p:spPr>
          <a:xfrm>
            <a:off x="3007000" y="44253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38"/>
          <p:cNvSpPr/>
          <p:nvPr/>
        </p:nvSpPr>
        <p:spPr>
          <a:xfrm>
            <a:off x="3007000" y="34902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38"/>
          <p:cNvSpPr txBox="1"/>
          <p:nvPr/>
        </p:nvSpPr>
        <p:spPr>
          <a:xfrm>
            <a:off x="5187550" y="3833675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5122800" y="43799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4298975" y="1075000"/>
            <a:ext cx="2748000" cy="175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38"/>
          <p:cNvSpPr txBox="1"/>
          <p:nvPr/>
        </p:nvSpPr>
        <p:spPr>
          <a:xfrm>
            <a:off x="4928825" y="17391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111200" y="1271750"/>
            <a:ext cx="366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POSIX-like OS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memory filesystem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Managing hardware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Resource Scheduling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3315375" y="3813025"/>
            <a:ext cx="1095300" cy="530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Resource Scheduling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09" name="Google Shape;409;p38"/>
          <p:cNvCxnSpPr/>
          <p:nvPr/>
        </p:nvCxnSpPr>
        <p:spPr>
          <a:xfrm>
            <a:off x="3781150" y="31589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VMkernel</a:t>
            </a:r>
            <a:endParaRPr lang="en-GB"/>
          </a:p>
        </p:txBody>
      </p:sp>
      <p:sp>
        <p:nvSpPr>
          <p:cNvPr id="416" name="Google Shape;416;p39"/>
          <p:cNvSpPr/>
          <p:nvPr/>
        </p:nvSpPr>
        <p:spPr>
          <a:xfrm>
            <a:off x="3007000" y="44253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39"/>
          <p:cNvSpPr/>
          <p:nvPr/>
        </p:nvSpPr>
        <p:spPr>
          <a:xfrm>
            <a:off x="3007000" y="34902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39"/>
          <p:cNvSpPr txBox="1"/>
          <p:nvPr/>
        </p:nvSpPr>
        <p:spPr>
          <a:xfrm>
            <a:off x="5187550" y="3833675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5122800" y="43799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4298975" y="1075000"/>
            <a:ext cx="2748000" cy="175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39"/>
          <p:cNvSpPr txBox="1"/>
          <p:nvPr/>
        </p:nvSpPr>
        <p:spPr>
          <a:xfrm>
            <a:off x="4928825" y="17391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3315375" y="3813025"/>
            <a:ext cx="1095300" cy="530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Resource Scheduling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4341975" y="33378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6372750" y="3905850"/>
            <a:ext cx="10389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I/O Stacks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7575875" y="33235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6" name="Google Shape;426;p39"/>
          <p:cNvSpPr/>
          <p:nvPr/>
        </p:nvSpPr>
        <p:spPr>
          <a:xfrm>
            <a:off x="7491900" y="3905863"/>
            <a:ext cx="10389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Drivers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111200" y="1271750"/>
            <a:ext cx="366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POSIX-like OS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memory filesystem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Managing hardware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Resource Scheduling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Includes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Drivers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I/O stacks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API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>
            <a:off x="3781150" y="31589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Worlds</a:t>
            </a:r>
            <a:endParaRPr lang="en-GB"/>
          </a:p>
        </p:txBody>
      </p:sp>
      <p:sp>
        <p:nvSpPr>
          <p:cNvPr id="435" name="Google Shape;435;p40"/>
          <p:cNvSpPr/>
          <p:nvPr/>
        </p:nvSpPr>
        <p:spPr>
          <a:xfrm>
            <a:off x="3007000" y="44253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40"/>
          <p:cNvSpPr/>
          <p:nvPr/>
        </p:nvSpPr>
        <p:spPr>
          <a:xfrm>
            <a:off x="3007000" y="34902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40"/>
          <p:cNvSpPr txBox="1"/>
          <p:nvPr/>
        </p:nvSpPr>
        <p:spPr>
          <a:xfrm>
            <a:off x="5187550" y="3833675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5122800" y="43799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4298975" y="1075000"/>
            <a:ext cx="2748000" cy="175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40"/>
          <p:cNvSpPr txBox="1"/>
          <p:nvPr/>
        </p:nvSpPr>
        <p:spPr>
          <a:xfrm>
            <a:off x="4928825" y="17391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3315375" y="3813025"/>
            <a:ext cx="1095300" cy="530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Resource Scheduling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4341975" y="33378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6372750" y="3905850"/>
            <a:ext cx="10389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I/O Stacks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7575875" y="33235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7491900" y="3905863"/>
            <a:ext cx="10389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Drivers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6" name="Google Shape;446;p40"/>
          <p:cNvSpPr txBox="1"/>
          <p:nvPr/>
        </p:nvSpPr>
        <p:spPr>
          <a:xfrm>
            <a:off x="111200" y="1271750"/>
            <a:ext cx="445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All processes running in VMkernel OS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/proc and signals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Subset of POSIX API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47" name="Google Shape;447;p40"/>
          <p:cNvCxnSpPr/>
          <p:nvPr/>
        </p:nvCxnSpPr>
        <p:spPr>
          <a:xfrm>
            <a:off x="3781150" y="31589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4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7980" y="1715770"/>
            <a:ext cx="3127375" cy="209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Worlds</a:t>
            </a:r>
            <a:endParaRPr lang="en-GB"/>
          </a:p>
        </p:txBody>
      </p:sp>
      <p:sp>
        <p:nvSpPr>
          <p:cNvPr id="454" name="Google Shape;454;p41"/>
          <p:cNvSpPr/>
          <p:nvPr/>
        </p:nvSpPr>
        <p:spPr>
          <a:xfrm>
            <a:off x="3007000" y="44253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41"/>
          <p:cNvSpPr/>
          <p:nvPr/>
        </p:nvSpPr>
        <p:spPr>
          <a:xfrm>
            <a:off x="3007000" y="34902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41"/>
          <p:cNvSpPr txBox="1"/>
          <p:nvPr/>
        </p:nvSpPr>
        <p:spPr>
          <a:xfrm>
            <a:off x="5187550" y="3833675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5122800" y="43799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4298975" y="1075000"/>
            <a:ext cx="2748000" cy="175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41"/>
          <p:cNvSpPr txBox="1"/>
          <p:nvPr/>
        </p:nvSpPr>
        <p:spPr>
          <a:xfrm>
            <a:off x="4928825" y="17391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315375" y="3813025"/>
            <a:ext cx="1095300" cy="530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Resource Scheduling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1" name="Google Shape;461;p41"/>
          <p:cNvSpPr/>
          <p:nvPr/>
        </p:nvSpPr>
        <p:spPr>
          <a:xfrm>
            <a:off x="4341975" y="33378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2" name="Google Shape;462;p41"/>
          <p:cNvSpPr/>
          <p:nvPr/>
        </p:nvSpPr>
        <p:spPr>
          <a:xfrm>
            <a:off x="6372750" y="3905850"/>
            <a:ext cx="10389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I/O Stacks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7575875" y="33235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7491900" y="3905863"/>
            <a:ext cx="10389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Drivers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4497650" y="2372313"/>
            <a:ext cx="690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hosted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5256887" y="2372313"/>
            <a:ext cx="5109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sshd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5836999" y="2372300"/>
            <a:ext cx="5109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6417125" y="2372313"/>
            <a:ext cx="5109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etc.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111200" y="1271750"/>
            <a:ext cx="445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All processes running in VMkernel OS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/proc and signals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Subset of POSIX API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Includes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hosted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sshd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etc.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5307311" y="2859388"/>
            <a:ext cx="95100" cy="449675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1" name="Google Shape;471;p41"/>
          <p:cNvSpPr/>
          <p:nvPr/>
        </p:nvSpPr>
        <p:spPr>
          <a:xfrm>
            <a:off x="5665000" y="2830600"/>
            <a:ext cx="197120" cy="496216"/>
          </a:xfrm>
          <a:custGeom>
            <a:avLst/>
            <a:gdLst/>
            <a:ahLst/>
            <a:cxnLst/>
            <a:rect l="l" t="t" r="r" b="b"/>
            <a:pathLst>
              <a:path w="6160" h="17741" extrusionOk="0">
                <a:moveTo>
                  <a:pt x="0" y="17741"/>
                </a:moveTo>
                <a:cubicBezTo>
                  <a:pt x="5599" y="14940"/>
                  <a:pt x="6160" y="6260"/>
                  <a:pt x="616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2" name="Google Shape;472;p41"/>
          <p:cNvSpPr txBox="1"/>
          <p:nvPr/>
        </p:nvSpPr>
        <p:spPr>
          <a:xfrm>
            <a:off x="4619975" y="2830600"/>
            <a:ext cx="8778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syscall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>
            <a:off x="3781150" y="31589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a virtual machine works</a:t>
            </a:r>
            <a:endParaRPr lang="en-GB"/>
          </a:p>
        </p:txBody>
      </p:sp>
      <p:sp>
        <p:nvSpPr>
          <p:cNvPr id="480" name="Google Shape;480;p42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1" name="Google Shape;481;p42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42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1720400" y="195056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3282725" y="15590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8" name="Google Shape;488;p42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489" name="Google Shape;489;p42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0" name="Google Shape;490;p42"/>
          <p:cNvSpPr/>
          <p:nvPr/>
        </p:nvSpPr>
        <p:spPr>
          <a:xfrm>
            <a:off x="4438625" y="1643800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4438626" y="2159225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3505175" y="1885450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3458050" y="2637750"/>
            <a:ext cx="8778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syscall</a:t>
            </a:r>
            <a:endParaRPr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4453775" y="26624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5" name="Google Shape;49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a virtual machine works</a:t>
            </a:r>
            <a:endParaRPr lang="en-GB"/>
          </a:p>
        </p:txBody>
      </p:sp>
      <p:sp>
        <p:nvSpPr>
          <p:cNvPr id="501" name="Google Shape;501;p43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43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43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1720400" y="195056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3282725" y="15590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9" name="Google Shape;509;p43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510" name="Google Shape;510;p43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43"/>
          <p:cNvSpPr/>
          <p:nvPr/>
        </p:nvSpPr>
        <p:spPr>
          <a:xfrm>
            <a:off x="4438625" y="1643800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2" name="Google Shape;512;p43"/>
          <p:cNvSpPr/>
          <p:nvPr/>
        </p:nvSpPr>
        <p:spPr>
          <a:xfrm>
            <a:off x="4438626" y="2159225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4" name="Google Shape;514;p43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5" name="Google Shape;515;p43"/>
          <p:cNvSpPr/>
          <p:nvPr/>
        </p:nvSpPr>
        <p:spPr>
          <a:xfrm>
            <a:off x="4453775" y="26624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6" name="Google Shape;516;p43"/>
          <p:cNvSpPr txBox="1"/>
          <p:nvPr/>
        </p:nvSpPr>
        <p:spPr>
          <a:xfrm>
            <a:off x="3505175" y="1885450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7" name="Google Shape;51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a virtual machine works</a:t>
            </a:r>
            <a:endParaRPr lang="en-GB"/>
          </a:p>
        </p:txBody>
      </p:sp>
      <p:sp>
        <p:nvSpPr>
          <p:cNvPr id="523" name="Google Shape;523;p44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44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44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27" name="Google Shape;527;p44"/>
          <p:cNvSpPr txBox="1"/>
          <p:nvPr/>
        </p:nvSpPr>
        <p:spPr>
          <a:xfrm>
            <a:off x="1720400" y="195056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28" name="Google Shape;528;p44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29" name="Google Shape;529;p44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0" name="Google Shape;530;p44"/>
          <p:cNvSpPr/>
          <p:nvPr/>
        </p:nvSpPr>
        <p:spPr>
          <a:xfrm>
            <a:off x="3282725" y="15590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1" name="Google Shape;531;p44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" name="Google Shape;532;p44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44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44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44"/>
          <p:cNvSpPr txBox="1"/>
          <p:nvPr/>
        </p:nvSpPr>
        <p:spPr>
          <a:xfrm>
            <a:off x="6457150" y="1797725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36" name="Google Shape;536;p44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44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Google Shape;538;p44"/>
          <p:cNvSpPr/>
          <p:nvPr/>
        </p:nvSpPr>
        <p:spPr>
          <a:xfrm>
            <a:off x="4438625" y="1643800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9" name="Google Shape;539;p44"/>
          <p:cNvSpPr/>
          <p:nvPr/>
        </p:nvSpPr>
        <p:spPr>
          <a:xfrm>
            <a:off x="4438626" y="2159225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0" name="Google Shape;540;p44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1" name="Google Shape;541;p44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2" name="Google Shape;542;p44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3" name="Google Shape;543;p44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4" name="Google Shape;544;p44"/>
          <p:cNvSpPr/>
          <p:nvPr/>
        </p:nvSpPr>
        <p:spPr>
          <a:xfrm>
            <a:off x="4453775" y="26624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45" name="Google Shape;545;p44"/>
          <p:cNvSpPr txBox="1"/>
          <p:nvPr/>
        </p:nvSpPr>
        <p:spPr>
          <a:xfrm>
            <a:off x="3505175" y="1885450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5766550" y="2659063"/>
            <a:ext cx="8778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VMexit</a:t>
            </a:r>
            <a:endParaRPr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7188575" y="2720250"/>
            <a:ext cx="10596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VMentry</a:t>
            </a:r>
            <a:endParaRPr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8" name="Google Shape;54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文本框 1"/>
          <p:cNvSpPr txBox="1"/>
          <p:nvPr/>
        </p:nvSpPr>
        <p:spPr>
          <a:xfrm>
            <a:off x="7597775" y="1723390"/>
            <a:ext cx="11404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参考KVM模式</a:t>
            </a:r>
            <a:endParaRPr lang="zh-CN" altLang="en-US" sz="1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Attacking the VMX process ≈ VM Escape</a:t>
            </a:r>
            <a:endParaRPr lang="en-GB"/>
          </a:p>
        </p:txBody>
      </p:sp>
      <p:sp>
        <p:nvSpPr>
          <p:cNvPr id="554" name="Google Shape;554;p45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5" name="Google Shape;555;p45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6" name="Google Shape;556;p45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7" name="Google Shape;557;p45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8" name="Google Shape;558;p45"/>
          <p:cNvSpPr txBox="1"/>
          <p:nvPr/>
        </p:nvSpPr>
        <p:spPr>
          <a:xfrm>
            <a:off x="1720400" y="195056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0" name="Google Shape;560;p45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1" name="Google Shape;561;p45"/>
          <p:cNvSpPr/>
          <p:nvPr/>
        </p:nvSpPr>
        <p:spPr>
          <a:xfrm>
            <a:off x="3282725" y="15590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2" name="Google Shape;562;p45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" name="Google Shape;563;p45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45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45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45"/>
          <p:cNvSpPr txBox="1"/>
          <p:nvPr/>
        </p:nvSpPr>
        <p:spPr>
          <a:xfrm>
            <a:off x="6457150" y="1797725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67" name="Google Shape;567;p45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5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45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0" name="Google Shape;570;p45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1" name="Google Shape;571;p45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2" name="Google Shape;572;p45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3" name="Google Shape;573;p45"/>
          <p:cNvSpPr/>
          <p:nvPr/>
        </p:nvSpPr>
        <p:spPr>
          <a:xfrm>
            <a:off x="4453775" y="26624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4" name="Google Shape;574;p45"/>
          <p:cNvSpPr/>
          <p:nvPr/>
        </p:nvSpPr>
        <p:spPr>
          <a:xfrm>
            <a:off x="4438625" y="1643800"/>
            <a:ext cx="972000" cy="528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75" name="Google Shape;575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3325" y="16413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5"/>
          <p:cNvSpPr txBox="1"/>
          <p:nvPr/>
        </p:nvSpPr>
        <p:spPr>
          <a:xfrm>
            <a:off x="3258000" y="2320313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77" name="Google Shape;5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About us</a:t>
            </a:r>
            <a:endParaRPr lang="en-GB"/>
          </a:p>
        </p:txBody>
      </p:sp>
      <p:sp>
        <p:nvSpPr>
          <p:cNvPr id="146" name="Google Shape;146;p28"/>
          <p:cNvSpPr txBox="1"/>
          <p:nvPr/>
        </p:nvSpPr>
        <p:spPr>
          <a:xfrm>
            <a:off x="311700" y="958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 sz="1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Beijing Chaitin Tech Co., Ltd(@ChaitinTech)</a:t>
            </a:r>
            <a:endParaRPr sz="1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 sz="1800" i="0" u="sng" strike="noStrike" cap="none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https://chaitin.cn/en</a:t>
            </a:r>
            <a:endParaRPr sz="1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 sz="1800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https://realworldctf.com/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 sz="1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Chaitin Security Research Lab</a:t>
            </a:r>
            <a:endParaRPr sz="1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 sz="1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Pwn2Own 2017 3</a:t>
            </a:r>
            <a:r>
              <a:rPr lang="en-GB" sz="180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rd</a:t>
            </a:r>
            <a:r>
              <a:rPr lang="en-GB" sz="1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place</a:t>
            </a:r>
            <a:endParaRPr sz="1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 sz="1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GeekPwn 2015/2016/2018/2019 awardee</a:t>
            </a: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■"/>
            </a:pPr>
            <a:r>
              <a:rPr lang="en-GB" sz="1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PS4 Jailbreak, Android rooting, IoT </a:t>
            </a: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Offensive Research</a:t>
            </a:r>
            <a:endParaRPr sz="1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 sz="1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CTF players from team b1o0p, 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 Deliverers</a:t>
            </a:r>
            <a:endParaRPr sz="1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■"/>
            </a:pPr>
            <a:r>
              <a:rPr lang="en-GB" sz="1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GB" sz="180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nd</a:t>
            </a:r>
            <a:r>
              <a:rPr lang="en-GB" sz="1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place at DEFCON 2016</a:t>
            </a:r>
            <a:endParaRPr sz="1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■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GB" sz="1800" baseline="30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rd</a:t>
            </a: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place at DEFCON 2019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■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GB" sz="1800" baseline="30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</a:t>
            </a: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place at HITCON 2019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16300" y="1351750"/>
            <a:ext cx="4092951" cy="1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Attacking the VMX process ≈ VM Escape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583" name="Google Shape;583;p46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4" name="Google Shape;584;p46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5" name="Google Shape;585;p46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86" name="Google Shape;586;p46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87" name="Google Shape;587;p46"/>
          <p:cNvSpPr txBox="1"/>
          <p:nvPr/>
        </p:nvSpPr>
        <p:spPr>
          <a:xfrm>
            <a:off x="1720400" y="195056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88" name="Google Shape;588;p46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89" name="Google Shape;589;p46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90" name="Google Shape;590;p46"/>
          <p:cNvSpPr/>
          <p:nvPr/>
        </p:nvSpPr>
        <p:spPr>
          <a:xfrm>
            <a:off x="3282725" y="15590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91" name="Google Shape;591;p46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2" name="Google Shape;592;p46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46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4" name="Google Shape;594;p46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46"/>
          <p:cNvSpPr txBox="1"/>
          <p:nvPr/>
        </p:nvSpPr>
        <p:spPr>
          <a:xfrm>
            <a:off x="6457150" y="1583788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96" name="Google Shape;596;p46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46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46"/>
          <p:cNvSpPr/>
          <p:nvPr/>
        </p:nvSpPr>
        <p:spPr>
          <a:xfrm>
            <a:off x="4438625" y="1643800"/>
            <a:ext cx="972000" cy="528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0" name="Google Shape;600;p46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1" name="Google Shape;601;p46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2" name="Google Shape;602;p46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3" name="Google Shape;603;p46"/>
          <p:cNvSpPr/>
          <p:nvPr/>
        </p:nvSpPr>
        <p:spPr>
          <a:xfrm>
            <a:off x="4453775" y="26624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604" name="Google Shape;604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3325" y="16413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6"/>
          <p:cNvSpPr txBox="1"/>
          <p:nvPr/>
        </p:nvSpPr>
        <p:spPr>
          <a:xfrm>
            <a:off x="3258000" y="2320313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06" name="Google Shape;606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13825" y="2100975"/>
            <a:ext cx="454500" cy="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68325" y="2094290"/>
            <a:ext cx="492525" cy="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Attacking the VMX process ≈ VM Escape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614" name="Google Shape;614;p47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" name="Google Shape;615;p47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6" name="Google Shape;616;p47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7" name="Google Shape;617;p47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8" name="Google Shape;618;p47"/>
          <p:cNvSpPr txBox="1"/>
          <p:nvPr/>
        </p:nvSpPr>
        <p:spPr>
          <a:xfrm>
            <a:off x="1203025" y="192671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9" name="Google Shape;619;p47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2938450" y="1559000"/>
            <a:ext cx="25611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3" name="Google Shape;623;p47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" name="Google Shape;624;p47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" name="Google Shape;625;p47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26" name="Google Shape;626;p47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47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47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9" name="Google Shape;629;p47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0" name="Google Shape;630;p47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1" name="Google Shape;631;p47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2" name="Google Shape;632;p47"/>
          <p:cNvSpPr/>
          <p:nvPr/>
        </p:nvSpPr>
        <p:spPr>
          <a:xfrm>
            <a:off x="4453775" y="2180382"/>
            <a:ext cx="359194" cy="110339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3" name="Google Shape;633;p47"/>
          <p:cNvSpPr txBox="1"/>
          <p:nvPr/>
        </p:nvSpPr>
        <p:spPr>
          <a:xfrm>
            <a:off x="2938450" y="2325075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4438625" y="1643800"/>
            <a:ext cx="972000" cy="528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35" name="Google Shape;635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03325" y="16413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7"/>
          <p:cNvSpPr txBox="1"/>
          <p:nvPr/>
        </p:nvSpPr>
        <p:spPr>
          <a:xfrm>
            <a:off x="4650725" y="254337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exploitation</a:t>
            </a:r>
            <a:endParaRPr sz="18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37" name="Google Shape;637;p47"/>
          <p:cNvCxnSpPr>
            <a:stCxn id="634" idx="1"/>
          </p:cNvCxnSpPr>
          <p:nvPr/>
        </p:nvCxnSpPr>
        <p:spPr>
          <a:xfrm flipH="1">
            <a:off x="3942425" y="1907800"/>
            <a:ext cx="496200" cy="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8" name="Google Shape;638;p47"/>
          <p:cNvSpPr txBox="1"/>
          <p:nvPr/>
        </p:nvSpPr>
        <p:spPr>
          <a:xfrm>
            <a:off x="3039300" y="1686750"/>
            <a:ext cx="1145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Shellcode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39" name="Google Shape;639;p47"/>
          <p:cNvSpPr txBox="1"/>
          <p:nvPr/>
        </p:nvSpPr>
        <p:spPr>
          <a:xfrm>
            <a:off x="6457150" y="1583788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40" name="Google Shape;640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13825" y="2100975"/>
            <a:ext cx="454500" cy="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68325" y="2094290"/>
            <a:ext cx="492525" cy="4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文本框 2"/>
          <p:cNvSpPr txBox="1"/>
          <p:nvPr/>
        </p:nvSpPr>
        <p:spPr>
          <a:xfrm>
            <a:off x="2299970" y="109156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攻击硬件模拟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world API</a:t>
            </a:r>
            <a:endParaRPr lang="en-GB"/>
          </a:p>
        </p:txBody>
      </p:sp>
      <p:sp>
        <p:nvSpPr>
          <p:cNvPr id="648" name="Google Shape;648;p48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9" name="Google Shape;649;p48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0" name="Google Shape;650;p48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1" name="Google Shape;651;p48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2" name="Google Shape;652;p48"/>
          <p:cNvSpPr txBox="1"/>
          <p:nvPr/>
        </p:nvSpPr>
        <p:spPr>
          <a:xfrm>
            <a:off x="1720400" y="195056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3" name="Google Shape;653;p48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4" name="Google Shape;654;p48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5" name="Google Shape;655;p48"/>
          <p:cNvSpPr/>
          <p:nvPr/>
        </p:nvSpPr>
        <p:spPr>
          <a:xfrm>
            <a:off x="3282725" y="15590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6" name="Google Shape;656;p48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7" name="Google Shape;657;p48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8" name="Google Shape;658;p48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9" name="Google Shape;659;p48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48"/>
          <p:cNvSpPr txBox="1"/>
          <p:nvPr/>
        </p:nvSpPr>
        <p:spPr>
          <a:xfrm>
            <a:off x="6457150" y="1797725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61" name="Google Shape;661;p48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48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48"/>
          <p:cNvSpPr/>
          <p:nvPr/>
        </p:nvSpPr>
        <p:spPr>
          <a:xfrm>
            <a:off x="4438625" y="1643800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64" name="Google Shape;664;p48"/>
          <p:cNvSpPr/>
          <p:nvPr/>
        </p:nvSpPr>
        <p:spPr>
          <a:xfrm>
            <a:off x="4438626" y="2159225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65" name="Google Shape;665;p48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6" name="Google Shape;666;p48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7" name="Google Shape;667;p48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8" name="Google Shape;668;p48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9" name="Google Shape;669;p48"/>
          <p:cNvSpPr/>
          <p:nvPr/>
        </p:nvSpPr>
        <p:spPr>
          <a:xfrm>
            <a:off x="4453775" y="26624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0" name="Google Shape;670;p48"/>
          <p:cNvSpPr txBox="1"/>
          <p:nvPr/>
        </p:nvSpPr>
        <p:spPr>
          <a:xfrm>
            <a:off x="3505175" y="1885450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1" name="Google Shape;67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After uncompress /bootbank/k.b00</a:t>
            </a:r>
            <a:endParaRPr lang="en-GB"/>
          </a:p>
        </p:txBody>
      </p:sp>
      <p:sp>
        <p:nvSpPr>
          <p:cNvPr id="677" name="Google Shape;677;p49"/>
          <p:cNvSpPr txBox="1"/>
          <p:nvPr/>
        </p:nvSpPr>
        <p:spPr>
          <a:xfrm>
            <a:off x="344975" y="1071750"/>
            <a:ext cx="8359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.data:00000000000D5500 </a:t>
            </a:r>
            <a:r>
              <a:rPr lang="en-GB" sz="12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UWVMKSyscall_HandlerTable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dq offset UWVMKSyscallUnpackGetSyscallVersion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.data:00000000000D5500                                         ; DATA XREF: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.data:00000000000D5508                 dq offset UWVMKSyscallUnpackForkExec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.data:00000000000D5510                 dq offset UWVMKSyscallUnpackTdataInit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.data:00000000000D5518                 dq offset UWVMKSyscallUnpackGetSMBIOS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.data:00000000000D5520                 dq offset UWVMKSyscallUnpackGetSMBIOSLen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.data:00000000000D6960 </a:t>
            </a:r>
            <a:r>
              <a:rPr lang="en-GB" sz="12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UWVMKPrivateSyscall_HandlerTable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dq offset UWVMKPrivateSyscallUnpackGetPrivateSyscallVersion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.data:00000000000D6960                                         ; DATA XREF: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.data:00000000000D6968                 dq offset UWVMKPrivateSyscallUnpackSharedAreaGetMPN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.data:00000000000D6970                 dq offset UWVMKPrivateSyscallUnpackAddPage64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.data:00000000000D6978                 dq offset UWVMKPrivateSyscallUnpackProcessBootstrap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.data:00000000000D6980                 dq offset UWVMKPrivateSyscallUnpackMigrateRestoreDone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78" name="Google Shape;67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Security Mitigations</a:t>
            </a:r>
            <a:endParaRPr lang="en-GB"/>
          </a:p>
        </p:txBody>
      </p:sp>
      <p:sp>
        <p:nvSpPr>
          <p:cNvPr id="684" name="Google Shape;684;p50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50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50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7" name="Google Shape;687;p50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8" name="Google Shape;688;p50"/>
          <p:cNvSpPr txBox="1"/>
          <p:nvPr/>
        </p:nvSpPr>
        <p:spPr>
          <a:xfrm>
            <a:off x="1720400" y="195056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9" name="Google Shape;689;p50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90" name="Google Shape;690;p50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91" name="Google Shape;691;p50"/>
          <p:cNvSpPr/>
          <p:nvPr/>
        </p:nvSpPr>
        <p:spPr>
          <a:xfrm>
            <a:off x="3282725" y="15590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92" name="Google Shape;692;p50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3" name="Google Shape;693;p50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50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50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50"/>
          <p:cNvSpPr txBox="1"/>
          <p:nvPr/>
        </p:nvSpPr>
        <p:spPr>
          <a:xfrm>
            <a:off x="6457150" y="1797725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97" name="Google Shape;697;p50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50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50"/>
          <p:cNvSpPr/>
          <p:nvPr/>
        </p:nvSpPr>
        <p:spPr>
          <a:xfrm>
            <a:off x="4438625" y="1643800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0" name="Google Shape;700;p50"/>
          <p:cNvSpPr/>
          <p:nvPr/>
        </p:nvSpPr>
        <p:spPr>
          <a:xfrm>
            <a:off x="4438626" y="2159225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1" name="Google Shape;701;p50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2" name="Google Shape;702;p50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3" name="Google Shape;703;p50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4" name="Google Shape;704;p50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5" name="Google Shape;705;p50"/>
          <p:cNvSpPr/>
          <p:nvPr/>
        </p:nvSpPr>
        <p:spPr>
          <a:xfrm>
            <a:off x="4453775" y="26624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6" name="Google Shape;706;p50"/>
          <p:cNvSpPr txBox="1"/>
          <p:nvPr/>
        </p:nvSpPr>
        <p:spPr>
          <a:xfrm>
            <a:off x="3505175" y="1885450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7" name="Google Shape;707;p50"/>
          <p:cNvSpPr/>
          <p:nvPr/>
        </p:nvSpPr>
        <p:spPr>
          <a:xfrm>
            <a:off x="1749600" y="1460425"/>
            <a:ext cx="1539975" cy="646800"/>
          </a:xfrm>
          <a:custGeom>
            <a:avLst/>
            <a:gdLst/>
            <a:ahLst/>
            <a:cxnLst/>
            <a:rect l="l" t="t" r="r" b="b"/>
            <a:pathLst>
              <a:path w="61599" h="25872" extrusionOk="0">
                <a:moveTo>
                  <a:pt x="61599" y="25872"/>
                </a:moveTo>
                <a:cubicBezTo>
                  <a:pt x="47683" y="8484"/>
                  <a:pt x="21608" y="5391"/>
                  <a:pt x="0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8" name="Google Shape;708;p50"/>
          <p:cNvSpPr txBox="1"/>
          <p:nvPr/>
        </p:nvSpPr>
        <p:spPr>
          <a:xfrm>
            <a:off x="111200" y="1271750"/>
            <a:ext cx="160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ASLR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NX/DEP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9" name="Google Shape;70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1"/>
          <p:cNvSpPr txBox="1"/>
          <p:nvPr/>
        </p:nvSpPr>
        <p:spPr>
          <a:xfrm>
            <a:off x="3359238" y="1208175"/>
            <a:ext cx="2444700" cy="1260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51"/>
          <p:cNvSpPr txBox="1"/>
          <p:nvPr/>
        </p:nvSpPr>
        <p:spPr>
          <a:xfrm>
            <a:off x="3292150" y="1294800"/>
            <a:ext cx="2444700" cy="1260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6" name="Google Shape;716;p51"/>
          <p:cNvSpPr txBox="1"/>
          <p:nvPr/>
        </p:nvSpPr>
        <p:spPr>
          <a:xfrm>
            <a:off x="3235000" y="1383988"/>
            <a:ext cx="2444700" cy="1260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51"/>
          <p:cNvSpPr txBox="1"/>
          <p:nvPr/>
        </p:nvSpPr>
        <p:spPr>
          <a:xfrm>
            <a:off x="3176325" y="1463050"/>
            <a:ext cx="2444700" cy="1260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5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Security Mitigation: VMX Sandbox</a:t>
            </a:r>
            <a:endParaRPr lang="en-GB"/>
          </a:p>
        </p:txBody>
      </p:sp>
      <p:sp>
        <p:nvSpPr>
          <p:cNvPr id="719" name="Google Shape;719;p51"/>
          <p:cNvSpPr/>
          <p:nvPr/>
        </p:nvSpPr>
        <p:spPr>
          <a:xfrm>
            <a:off x="1741900" y="43822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51"/>
          <p:cNvSpPr/>
          <p:nvPr/>
        </p:nvSpPr>
        <p:spPr>
          <a:xfrm>
            <a:off x="1741900" y="34471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51"/>
          <p:cNvSpPr txBox="1"/>
          <p:nvPr/>
        </p:nvSpPr>
        <p:spPr>
          <a:xfrm>
            <a:off x="1858875" y="37405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2" name="Google Shape;722;p51"/>
          <p:cNvSpPr txBox="1"/>
          <p:nvPr/>
        </p:nvSpPr>
        <p:spPr>
          <a:xfrm>
            <a:off x="3857700" y="43368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3" name="Google Shape;723;p51"/>
          <p:cNvSpPr txBox="1"/>
          <p:nvPr/>
        </p:nvSpPr>
        <p:spPr>
          <a:xfrm>
            <a:off x="1720400" y="1950563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4" name="Google Shape;724;p51"/>
          <p:cNvSpPr/>
          <p:nvPr/>
        </p:nvSpPr>
        <p:spPr>
          <a:xfrm>
            <a:off x="3076875" y="32947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5" name="Google Shape;725;p51"/>
          <p:cNvSpPr/>
          <p:nvPr/>
        </p:nvSpPr>
        <p:spPr>
          <a:xfrm>
            <a:off x="6310775" y="3280425"/>
            <a:ext cx="877800" cy="4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6" name="Google Shape;726;p51"/>
          <p:cNvSpPr/>
          <p:nvPr/>
        </p:nvSpPr>
        <p:spPr>
          <a:xfrm>
            <a:off x="4153014" y="26932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27" name="Google Shape;727;p51"/>
          <p:cNvSpPr/>
          <p:nvPr/>
        </p:nvSpPr>
        <p:spPr>
          <a:xfrm>
            <a:off x="6186800" y="129480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8" name="Google Shape;728;p51"/>
          <p:cNvSpPr/>
          <p:nvPr/>
        </p:nvSpPr>
        <p:spPr>
          <a:xfrm>
            <a:off x="6243950" y="1365575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51"/>
          <p:cNvSpPr/>
          <p:nvPr/>
        </p:nvSpPr>
        <p:spPr>
          <a:xfrm>
            <a:off x="6328300" y="1456750"/>
            <a:ext cx="1095300" cy="123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51"/>
          <p:cNvSpPr txBox="1"/>
          <p:nvPr/>
        </p:nvSpPr>
        <p:spPr>
          <a:xfrm>
            <a:off x="6457150" y="1797725"/>
            <a:ext cx="837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31" name="Google Shape;731;p51"/>
          <p:cNvCxnSpPr/>
          <p:nvPr/>
        </p:nvCxnSpPr>
        <p:spPr>
          <a:xfrm>
            <a:off x="5954475" y="1248050"/>
            <a:ext cx="14700" cy="160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51"/>
          <p:cNvCxnSpPr/>
          <p:nvPr/>
        </p:nvCxnSpPr>
        <p:spPr>
          <a:xfrm>
            <a:off x="1830250" y="29634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3" name="Google Shape;733;p51"/>
          <p:cNvSpPr/>
          <p:nvPr/>
        </p:nvSpPr>
        <p:spPr>
          <a:xfrm>
            <a:off x="4710175" y="3697475"/>
            <a:ext cx="1934175" cy="393617"/>
          </a:xfrm>
          <a:custGeom>
            <a:avLst/>
            <a:gdLst/>
            <a:ahLst/>
            <a:cxnLst/>
            <a:rect l="l" t="t" r="r" b="b"/>
            <a:pathLst>
              <a:path w="76875" h="14246" extrusionOk="0">
                <a:moveTo>
                  <a:pt x="0" y="0"/>
                </a:moveTo>
                <a:cubicBezTo>
                  <a:pt x="18122" y="18122"/>
                  <a:pt x="58753" y="19354"/>
                  <a:pt x="76875" y="123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34" name="Google Shape;734;p51"/>
          <p:cNvSpPr/>
          <p:nvPr/>
        </p:nvSpPr>
        <p:spPr>
          <a:xfrm>
            <a:off x="6930050" y="2723200"/>
            <a:ext cx="120725" cy="548225"/>
          </a:xfrm>
          <a:custGeom>
            <a:avLst/>
            <a:gdLst/>
            <a:ahLst/>
            <a:cxnLst/>
            <a:rect l="l" t="t" r="r" b="b"/>
            <a:pathLst>
              <a:path w="4829" h="21929" extrusionOk="0">
                <a:moveTo>
                  <a:pt x="0" y="21929"/>
                </a:moveTo>
                <a:cubicBezTo>
                  <a:pt x="5770" y="17316"/>
                  <a:pt x="5545" y="7006"/>
                  <a:pt x="3203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35" name="Google Shape;735;p51"/>
          <p:cNvSpPr/>
          <p:nvPr/>
        </p:nvSpPr>
        <p:spPr>
          <a:xfrm>
            <a:off x="6472045" y="2698550"/>
            <a:ext cx="120726" cy="572702"/>
          </a:xfrm>
          <a:custGeom>
            <a:avLst/>
            <a:gdLst/>
            <a:ahLst/>
            <a:cxnLst/>
            <a:rect l="l" t="t" r="r" b="b"/>
            <a:pathLst>
              <a:path w="2797" h="21683" extrusionOk="0">
                <a:moveTo>
                  <a:pt x="2797" y="0"/>
                </a:moveTo>
                <a:cubicBezTo>
                  <a:pt x="-2852" y="4521"/>
                  <a:pt x="1812" y="14448"/>
                  <a:pt x="1812" y="21683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36" name="Google Shape;736;p51"/>
          <p:cNvSpPr/>
          <p:nvPr/>
        </p:nvSpPr>
        <p:spPr>
          <a:xfrm>
            <a:off x="4934250" y="3061961"/>
            <a:ext cx="1515325" cy="209475"/>
          </a:xfrm>
          <a:custGeom>
            <a:avLst/>
            <a:gdLst/>
            <a:ahLst/>
            <a:cxnLst/>
            <a:rect l="l" t="t" r="r" b="b"/>
            <a:pathLst>
              <a:path w="60613" h="8379" extrusionOk="0">
                <a:moveTo>
                  <a:pt x="60613" y="8133"/>
                </a:moveTo>
                <a:cubicBezTo>
                  <a:pt x="52807" y="-2806"/>
                  <a:pt x="33816" y="-450"/>
                  <a:pt x="20697" y="2466"/>
                </a:cubicBezTo>
                <a:cubicBezTo>
                  <a:pt x="13693" y="4023"/>
                  <a:pt x="5969" y="4397"/>
                  <a:pt x="0" y="837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37" name="Google Shape;737;p51"/>
          <p:cNvSpPr/>
          <p:nvPr/>
        </p:nvSpPr>
        <p:spPr>
          <a:xfrm>
            <a:off x="4453775" y="26624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38" name="Google Shape;738;p51"/>
          <p:cNvSpPr/>
          <p:nvPr/>
        </p:nvSpPr>
        <p:spPr>
          <a:xfrm>
            <a:off x="1749600" y="1460425"/>
            <a:ext cx="1539975" cy="646800"/>
          </a:xfrm>
          <a:custGeom>
            <a:avLst/>
            <a:gdLst/>
            <a:ahLst/>
            <a:cxnLst/>
            <a:rect l="l" t="t" r="r" b="b"/>
            <a:pathLst>
              <a:path w="61599" h="25872" extrusionOk="0">
                <a:moveTo>
                  <a:pt x="61599" y="25872"/>
                </a:moveTo>
                <a:cubicBezTo>
                  <a:pt x="47683" y="8484"/>
                  <a:pt x="21608" y="5391"/>
                  <a:pt x="0" y="0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39" name="Google Shape;739;p51"/>
          <p:cNvSpPr txBox="1"/>
          <p:nvPr/>
        </p:nvSpPr>
        <p:spPr>
          <a:xfrm>
            <a:off x="111200" y="1271750"/>
            <a:ext cx="160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ASLR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NX/DEP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Sandbox</a:t>
            </a:r>
            <a:endParaRPr sz="180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0" name="Google Shape;740;p51"/>
          <p:cNvSpPr txBox="1"/>
          <p:nvPr/>
        </p:nvSpPr>
        <p:spPr>
          <a:xfrm>
            <a:off x="3610175" y="733288"/>
            <a:ext cx="1874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Sandbox</a:t>
            </a:r>
            <a:endParaRPr sz="2400" b="1" u="sng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1" name="Google Shape;741;p51"/>
          <p:cNvSpPr/>
          <p:nvPr/>
        </p:nvSpPr>
        <p:spPr>
          <a:xfrm>
            <a:off x="3282725" y="15590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2" name="Google Shape;742;p51"/>
          <p:cNvSpPr/>
          <p:nvPr/>
        </p:nvSpPr>
        <p:spPr>
          <a:xfrm>
            <a:off x="4438625" y="1643800"/>
            <a:ext cx="972000" cy="393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3" name="Google Shape;743;p51"/>
          <p:cNvSpPr/>
          <p:nvPr/>
        </p:nvSpPr>
        <p:spPr>
          <a:xfrm>
            <a:off x="4438626" y="2159225"/>
            <a:ext cx="972000" cy="393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4" name="Google Shape;744;p51"/>
          <p:cNvSpPr txBox="1"/>
          <p:nvPr/>
        </p:nvSpPr>
        <p:spPr>
          <a:xfrm>
            <a:off x="3505175" y="1885450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5" name="Google Shape;74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ESXi’s VMX has smaller attack surface  </a:t>
            </a:r>
            <a:endParaRPr lang="en-GB"/>
          </a:p>
        </p:txBody>
      </p:sp>
      <p:sp>
        <p:nvSpPr>
          <p:cNvPr id="751" name="Google Shape;751;p52"/>
          <p:cNvSpPr/>
          <p:nvPr/>
        </p:nvSpPr>
        <p:spPr>
          <a:xfrm>
            <a:off x="3189700" y="38488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2" name="Google Shape;752;p52"/>
          <p:cNvSpPr/>
          <p:nvPr/>
        </p:nvSpPr>
        <p:spPr>
          <a:xfrm>
            <a:off x="3189700" y="29137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3" name="Google Shape;753;p52"/>
          <p:cNvSpPr txBox="1"/>
          <p:nvPr/>
        </p:nvSpPr>
        <p:spPr>
          <a:xfrm>
            <a:off x="3306675" y="32071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4" name="Google Shape;754;p52"/>
          <p:cNvSpPr txBox="1"/>
          <p:nvPr/>
        </p:nvSpPr>
        <p:spPr>
          <a:xfrm>
            <a:off x="5305500" y="38034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5" name="Google Shape;755;p52"/>
          <p:cNvSpPr txBox="1"/>
          <p:nvPr/>
        </p:nvSpPr>
        <p:spPr>
          <a:xfrm>
            <a:off x="3361425" y="1382488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6" name="Google Shape;756;p52"/>
          <p:cNvSpPr/>
          <p:nvPr/>
        </p:nvSpPr>
        <p:spPr>
          <a:xfrm>
            <a:off x="4524675" y="27613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7" name="Google Shape;757;p52"/>
          <p:cNvSpPr/>
          <p:nvPr/>
        </p:nvSpPr>
        <p:spPr>
          <a:xfrm>
            <a:off x="4806725" y="10256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8" name="Google Shape;758;p52"/>
          <p:cNvSpPr/>
          <p:nvPr/>
        </p:nvSpPr>
        <p:spPr>
          <a:xfrm>
            <a:off x="5677014" y="21598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759" name="Google Shape;759;p52"/>
          <p:cNvCxnSpPr/>
          <p:nvPr/>
        </p:nvCxnSpPr>
        <p:spPr>
          <a:xfrm>
            <a:off x="4040050" y="24300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52"/>
          <p:cNvSpPr/>
          <p:nvPr/>
        </p:nvSpPr>
        <p:spPr>
          <a:xfrm>
            <a:off x="5962625" y="1110400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1" name="Google Shape;761;p52"/>
          <p:cNvSpPr/>
          <p:nvPr/>
        </p:nvSpPr>
        <p:spPr>
          <a:xfrm>
            <a:off x="5962626" y="1625825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2" name="Google Shape;762;p52"/>
          <p:cNvSpPr/>
          <p:nvPr/>
        </p:nvSpPr>
        <p:spPr>
          <a:xfrm>
            <a:off x="5977775" y="21290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3" name="Google Shape;763;p52"/>
          <p:cNvSpPr txBox="1"/>
          <p:nvPr/>
        </p:nvSpPr>
        <p:spPr>
          <a:xfrm>
            <a:off x="5029175" y="1352050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4" name="Google Shape;764;p52"/>
          <p:cNvSpPr/>
          <p:nvPr/>
        </p:nvSpPr>
        <p:spPr>
          <a:xfrm>
            <a:off x="355425" y="236245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5" name="Google Shape;765;p52"/>
          <p:cNvSpPr/>
          <p:nvPr/>
        </p:nvSpPr>
        <p:spPr>
          <a:xfrm>
            <a:off x="1511325" y="2447250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6" name="Google Shape;766;p52"/>
          <p:cNvSpPr/>
          <p:nvPr/>
        </p:nvSpPr>
        <p:spPr>
          <a:xfrm>
            <a:off x="1511326" y="2962675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7" name="Google Shape;767;p52"/>
          <p:cNvSpPr txBox="1"/>
          <p:nvPr/>
        </p:nvSpPr>
        <p:spPr>
          <a:xfrm>
            <a:off x="141450" y="2344500"/>
            <a:ext cx="1596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vmware-vmx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8" name="Google Shape;768;p52"/>
          <p:cNvSpPr txBox="1"/>
          <p:nvPr/>
        </p:nvSpPr>
        <p:spPr>
          <a:xfrm>
            <a:off x="592125" y="4382200"/>
            <a:ext cx="18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 workstation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69" name="Google Shape;769;p52"/>
          <p:cNvCxnSpPr/>
          <p:nvPr/>
        </p:nvCxnSpPr>
        <p:spPr>
          <a:xfrm flipH="1">
            <a:off x="2876900" y="1004600"/>
            <a:ext cx="24600" cy="365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0" name="Google Shape;770;p52"/>
          <p:cNvSpPr txBox="1"/>
          <p:nvPr/>
        </p:nvSpPr>
        <p:spPr>
          <a:xfrm>
            <a:off x="4969475" y="4374875"/>
            <a:ext cx="18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 ESXi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71" name="Google Shape;771;p52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1055720" y="3660990"/>
            <a:ext cx="816100" cy="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5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42000" y="4150125"/>
            <a:ext cx="763500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4888" y="2704548"/>
            <a:ext cx="784175" cy="7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52"/>
          <p:cNvSpPr txBox="1"/>
          <p:nvPr/>
        </p:nvSpPr>
        <p:spPr>
          <a:xfrm>
            <a:off x="66825" y="862525"/>
            <a:ext cx="27939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 Functionalities such as e1000’s packet transmission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75" name="Google Shape;775;p5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23512" y="1267801"/>
            <a:ext cx="1080521" cy="8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2"/>
          <p:cNvSpPr/>
          <p:nvPr/>
        </p:nvSpPr>
        <p:spPr>
          <a:xfrm>
            <a:off x="794025" y="2007100"/>
            <a:ext cx="754325" cy="1041075"/>
          </a:xfrm>
          <a:custGeom>
            <a:avLst/>
            <a:gdLst/>
            <a:ahLst/>
            <a:cxnLst/>
            <a:rect l="l" t="t" r="r" b="b"/>
            <a:pathLst>
              <a:path w="30173" h="41643" extrusionOk="0">
                <a:moveTo>
                  <a:pt x="30173" y="0"/>
                </a:moveTo>
                <a:cubicBezTo>
                  <a:pt x="25050" y="3846"/>
                  <a:pt x="15079" y="7584"/>
                  <a:pt x="16763" y="13764"/>
                </a:cubicBezTo>
                <a:cubicBezTo>
                  <a:pt x="18355" y="19605"/>
                  <a:pt x="28062" y="23275"/>
                  <a:pt x="26467" y="29115"/>
                </a:cubicBezTo>
                <a:cubicBezTo>
                  <a:pt x="23896" y="38531"/>
                  <a:pt x="9570" y="39722"/>
                  <a:pt x="0" y="4164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7" name="Google Shape;77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ESXi’s VMX has smaller attack surface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783" name="Google Shape;783;p53"/>
          <p:cNvSpPr/>
          <p:nvPr/>
        </p:nvSpPr>
        <p:spPr>
          <a:xfrm>
            <a:off x="3189700" y="3848800"/>
            <a:ext cx="5681700" cy="27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53"/>
          <p:cNvSpPr/>
          <p:nvPr/>
        </p:nvSpPr>
        <p:spPr>
          <a:xfrm>
            <a:off x="3189700" y="2913750"/>
            <a:ext cx="5681700" cy="98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53"/>
          <p:cNvSpPr txBox="1"/>
          <p:nvPr/>
        </p:nvSpPr>
        <p:spPr>
          <a:xfrm>
            <a:off x="3306675" y="3207150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6" name="Google Shape;786;p53"/>
          <p:cNvSpPr txBox="1"/>
          <p:nvPr/>
        </p:nvSpPr>
        <p:spPr>
          <a:xfrm>
            <a:off x="5305500" y="3803475"/>
            <a:ext cx="1735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Physical Hardware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7" name="Google Shape;787;p53"/>
          <p:cNvSpPr txBox="1"/>
          <p:nvPr/>
        </p:nvSpPr>
        <p:spPr>
          <a:xfrm>
            <a:off x="3361425" y="1382488"/>
            <a:ext cx="148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8" name="Google Shape;788;p53"/>
          <p:cNvSpPr/>
          <p:nvPr/>
        </p:nvSpPr>
        <p:spPr>
          <a:xfrm>
            <a:off x="4524675" y="2761350"/>
            <a:ext cx="2748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world API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9" name="Google Shape;789;p53"/>
          <p:cNvSpPr/>
          <p:nvPr/>
        </p:nvSpPr>
        <p:spPr>
          <a:xfrm>
            <a:off x="4806725" y="102560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0" name="Google Shape;790;p53"/>
          <p:cNvSpPr/>
          <p:nvPr/>
        </p:nvSpPr>
        <p:spPr>
          <a:xfrm>
            <a:off x="5677014" y="2159879"/>
            <a:ext cx="187547" cy="572706"/>
          </a:xfrm>
          <a:custGeom>
            <a:avLst/>
            <a:gdLst/>
            <a:ahLst/>
            <a:cxnLst/>
            <a:rect l="l" t="t" r="r" b="b"/>
            <a:pathLst>
              <a:path w="3804" h="17987" extrusionOk="0">
                <a:moveTo>
                  <a:pt x="3804" y="0"/>
                </a:moveTo>
                <a:cubicBezTo>
                  <a:pt x="678" y="5211"/>
                  <a:pt x="-1078" y="12224"/>
                  <a:pt x="848" y="1798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791" name="Google Shape;791;p53"/>
          <p:cNvCxnSpPr/>
          <p:nvPr/>
        </p:nvCxnSpPr>
        <p:spPr>
          <a:xfrm>
            <a:off x="4040050" y="2430013"/>
            <a:ext cx="41334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2" name="Google Shape;792;p53"/>
          <p:cNvSpPr/>
          <p:nvPr/>
        </p:nvSpPr>
        <p:spPr>
          <a:xfrm>
            <a:off x="5962625" y="1110400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3" name="Google Shape;793;p53"/>
          <p:cNvSpPr/>
          <p:nvPr/>
        </p:nvSpPr>
        <p:spPr>
          <a:xfrm>
            <a:off x="5962626" y="1625825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4" name="Google Shape;794;p53"/>
          <p:cNvSpPr/>
          <p:nvPr/>
        </p:nvSpPr>
        <p:spPr>
          <a:xfrm>
            <a:off x="5977775" y="2129000"/>
            <a:ext cx="187529" cy="621365"/>
          </a:xfrm>
          <a:custGeom>
            <a:avLst/>
            <a:gdLst/>
            <a:ahLst/>
            <a:cxnLst/>
            <a:rect l="l" t="t" r="r" b="b"/>
            <a:pathLst>
              <a:path w="7146" h="23408" extrusionOk="0">
                <a:moveTo>
                  <a:pt x="0" y="23408"/>
                </a:moveTo>
                <a:cubicBezTo>
                  <a:pt x="5098" y="17039"/>
                  <a:pt x="7146" y="8158"/>
                  <a:pt x="7146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5" name="Google Shape;795;p53"/>
          <p:cNvSpPr txBox="1"/>
          <p:nvPr/>
        </p:nvSpPr>
        <p:spPr>
          <a:xfrm>
            <a:off x="5029175" y="1352050"/>
            <a:ext cx="708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6" name="Google Shape;796;p53"/>
          <p:cNvSpPr/>
          <p:nvPr/>
        </p:nvSpPr>
        <p:spPr>
          <a:xfrm>
            <a:off x="355425" y="2362450"/>
            <a:ext cx="2216700" cy="1103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7" name="Google Shape;797;p53"/>
          <p:cNvSpPr/>
          <p:nvPr/>
        </p:nvSpPr>
        <p:spPr>
          <a:xfrm>
            <a:off x="1511325" y="2447250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8" name="Google Shape;798;p53"/>
          <p:cNvSpPr/>
          <p:nvPr/>
        </p:nvSpPr>
        <p:spPr>
          <a:xfrm>
            <a:off x="1511326" y="2962675"/>
            <a:ext cx="972000" cy="39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 handlers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9" name="Google Shape;799;p53"/>
          <p:cNvSpPr txBox="1"/>
          <p:nvPr/>
        </p:nvSpPr>
        <p:spPr>
          <a:xfrm>
            <a:off x="141450" y="2344500"/>
            <a:ext cx="1596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vmware-vmx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00" name="Google Shape;800;p53"/>
          <p:cNvSpPr txBox="1"/>
          <p:nvPr/>
        </p:nvSpPr>
        <p:spPr>
          <a:xfrm>
            <a:off x="592125" y="4382200"/>
            <a:ext cx="18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 workstation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801" name="Google Shape;801;p53"/>
          <p:cNvCxnSpPr/>
          <p:nvPr/>
        </p:nvCxnSpPr>
        <p:spPr>
          <a:xfrm flipH="1">
            <a:off x="2876900" y="1004600"/>
            <a:ext cx="24600" cy="365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2" name="Google Shape;802;p53"/>
          <p:cNvSpPr txBox="1"/>
          <p:nvPr/>
        </p:nvSpPr>
        <p:spPr>
          <a:xfrm>
            <a:off x="4969475" y="4374875"/>
            <a:ext cx="18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 ESXi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03" name="Google Shape;803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1055720" y="3660990"/>
            <a:ext cx="816100" cy="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42000" y="4150125"/>
            <a:ext cx="763500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1425" y="2687100"/>
            <a:ext cx="796650" cy="7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70488" y="3037510"/>
            <a:ext cx="784175" cy="7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53"/>
          <p:cNvSpPr txBox="1"/>
          <p:nvPr/>
        </p:nvSpPr>
        <p:spPr>
          <a:xfrm>
            <a:off x="66825" y="862525"/>
            <a:ext cx="27939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 Functionalities such as e1000’s packet transmission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08" name="Google Shape;808;p5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923512" y="1267801"/>
            <a:ext cx="1080521" cy="8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53"/>
          <p:cNvSpPr/>
          <p:nvPr/>
        </p:nvSpPr>
        <p:spPr>
          <a:xfrm>
            <a:off x="1980650" y="1805522"/>
            <a:ext cx="5827225" cy="1820175"/>
          </a:xfrm>
          <a:custGeom>
            <a:avLst/>
            <a:gdLst/>
            <a:ahLst/>
            <a:cxnLst/>
            <a:rect l="l" t="t" r="r" b="b"/>
            <a:pathLst>
              <a:path w="233089" h="72807" extrusionOk="0">
                <a:moveTo>
                  <a:pt x="0" y="1006"/>
                </a:moveTo>
                <a:cubicBezTo>
                  <a:pt x="17090" y="-2424"/>
                  <a:pt x="38519" y="3360"/>
                  <a:pt x="49935" y="16533"/>
                </a:cubicBezTo>
                <a:cubicBezTo>
                  <a:pt x="59903" y="28035"/>
                  <a:pt x="61732" y="47661"/>
                  <a:pt x="75344" y="54470"/>
                </a:cubicBezTo>
                <a:cubicBezTo>
                  <a:pt x="94173" y="63889"/>
                  <a:pt x="117330" y="57652"/>
                  <a:pt x="138336" y="59057"/>
                </a:cubicBezTo>
                <a:cubicBezTo>
                  <a:pt x="155347" y="60195"/>
                  <a:pt x="170925" y="69485"/>
                  <a:pt x="187742" y="72291"/>
                </a:cubicBezTo>
                <a:cubicBezTo>
                  <a:pt x="202977" y="74833"/>
                  <a:pt x="218238" y="67008"/>
                  <a:pt x="233089" y="627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0" name="Google Shape;810;p53"/>
          <p:cNvSpPr/>
          <p:nvPr/>
        </p:nvSpPr>
        <p:spPr>
          <a:xfrm>
            <a:off x="794025" y="2007100"/>
            <a:ext cx="754325" cy="1041075"/>
          </a:xfrm>
          <a:custGeom>
            <a:avLst/>
            <a:gdLst/>
            <a:ahLst/>
            <a:cxnLst/>
            <a:rect l="l" t="t" r="r" b="b"/>
            <a:pathLst>
              <a:path w="30173" h="41643" extrusionOk="0">
                <a:moveTo>
                  <a:pt x="30173" y="0"/>
                </a:moveTo>
                <a:cubicBezTo>
                  <a:pt x="25050" y="3846"/>
                  <a:pt x="15079" y="7584"/>
                  <a:pt x="16763" y="13764"/>
                </a:cubicBezTo>
                <a:cubicBezTo>
                  <a:pt x="18355" y="19605"/>
                  <a:pt x="28062" y="23275"/>
                  <a:pt x="26467" y="29115"/>
                </a:cubicBezTo>
                <a:cubicBezTo>
                  <a:pt x="23896" y="38531"/>
                  <a:pt x="9570" y="39722"/>
                  <a:pt x="0" y="4164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811" name="Google Shape;81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4"/>
          <p:cNvSpPr txBox="1">
            <a:spLocks noGrp="1"/>
          </p:cNvSpPr>
          <p:nvPr>
            <p:ph type="title"/>
          </p:nvPr>
        </p:nvSpPr>
        <p:spPr>
          <a:xfrm>
            <a:off x="3440300" y="1225400"/>
            <a:ext cx="5093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Escape from ESXi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17" name="Google Shape;817;p54"/>
          <p:cNvSpPr txBox="1">
            <a:spLocks noGrp="1"/>
          </p:cNvSpPr>
          <p:nvPr>
            <p:ph type="subTitle" idx="1"/>
          </p:nvPr>
        </p:nvSpPr>
        <p:spPr>
          <a:xfrm>
            <a:off x="3964550" y="270770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</a:p>
        </p:txBody>
      </p:sp>
      <p:sp>
        <p:nvSpPr>
          <p:cNvPr id="818" name="Google Shape;818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Overview the Entire Exploit chain</a:t>
            </a:r>
            <a:endParaRPr lang="en-GB"/>
          </a:p>
        </p:txBody>
      </p:sp>
      <p:sp>
        <p:nvSpPr>
          <p:cNvPr id="824" name="Google Shape;824;p55"/>
          <p:cNvSpPr/>
          <p:nvPr/>
        </p:nvSpPr>
        <p:spPr>
          <a:xfrm>
            <a:off x="629450" y="1229225"/>
            <a:ext cx="7096200" cy="3483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25" name="Google Shape;825;p55"/>
          <p:cNvSpPr/>
          <p:nvPr/>
        </p:nvSpPr>
        <p:spPr>
          <a:xfrm>
            <a:off x="791975" y="1375600"/>
            <a:ext cx="6279900" cy="281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6" name="Google Shape;826;p55"/>
          <p:cNvSpPr/>
          <p:nvPr/>
        </p:nvSpPr>
        <p:spPr>
          <a:xfrm>
            <a:off x="993309" y="1563415"/>
            <a:ext cx="6279900" cy="281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55"/>
          <p:cNvSpPr/>
          <p:nvPr/>
        </p:nvSpPr>
        <p:spPr>
          <a:xfrm>
            <a:off x="1266599" y="1743607"/>
            <a:ext cx="6279900" cy="287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55"/>
          <p:cNvSpPr txBox="1"/>
          <p:nvPr/>
        </p:nvSpPr>
        <p:spPr>
          <a:xfrm>
            <a:off x="1463000" y="1743575"/>
            <a:ext cx="12801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9" name="Google Shape;829;p55"/>
          <p:cNvSpPr txBox="1"/>
          <p:nvPr/>
        </p:nvSpPr>
        <p:spPr>
          <a:xfrm>
            <a:off x="1520351" y="2286850"/>
            <a:ext cx="5578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 Stack Usage (CVE-2018-6981)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30" name="Google Shape;830;p55"/>
          <p:cNvSpPr txBox="1"/>
          <p:nvPr/>
        </p:nvSpPr>
        <p:spPr>
          <a:xfrm>
            <a:off x="1520351" y="3160775"/>
            <a:ext cx="48753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 Stack Read (CVE-2018-6982)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31" name="Google Shape;831;p55"/>
          <p:cNvSpPr txBox="1"/>
          <p:nvPr/>
        </p:nvSpPr>
        <p:spPr>
          <a:xfrm rot="-5400000">
            <a:off x="-176675" y="2504950"/>
            <a:ext cx="12342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Sandbox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32" name="Google Shape;83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Virtual Machine Escape</a:t>
            </a:r>
            <a:endParaRPr lang="en-GB"/>
          </a:p>
        </p:txBody>
      </p:sp>
      <p:sp>
        <p:nvSpPr>
          <p:cNvPr id="154" name="Google Shape;154;p29"/>
          <p:cNvSpPr/>
          <p:nvPr/>
        </p:nvSpPr>
        <p:spPr>
          <a:xfrm>
            <a:off x="1790775" y="2562875"/>
            <a:ext cx="45807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1901400" y="1736175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29"/>
          <p:cNvSpPr/>
          <p:nvPr/>
        </p:nvSpPr>
        <p:spPr>
          <a:xfrm>
            <a:off x="1943556" y="1779927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9"/>
          <p:cNvSpPr/>
          <p:nvPr/>
        </p:nvSpPr>
        <p:spPr>
          <a:xfrm>
            <a:off x="1989950" y="1836853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9"/>
          <p:cNvSpPr txBox="1"/>
          <p:nvPr/>
        </p:nvSpPr>
        <p:spPr>
          <a:xfrm>
            <a:off x="1884050" y="205267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1790775" y="3134050"/>
            <a:ext cx="45807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29"/>
          <p:cNvSpPr txBox="1"/>
          <p:nvPr/>
        </p:nvSpPr>
        <p:spPr>
          <a:xfrm>
            <a:off x="1884050" y="233735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3298850" y="1729588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9"/>
          <p:cNvSpPr/>
          <p:nvPr/>
        </p:nvSpPr>
        <p:spPr>
          <a:xfrm>
            <a:off x="3341006" y="1773339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9"/>
          <p:cNvSpPr/>
          <p:nvPr/>
        </p:nvSpPr>
        <p:spPr>
          <a:xfrm>
            <a:off x="3387400" y="1830265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9"/>
          <p:cNvSpPr txBox="1"/>
          <p:nvPr/>
        </p:nvSpPr>
        <p:spPr>
          <a:xfrm>
            <a:off x="3281500" y="2046088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281500" y="2337338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5031025" y="1779925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9"/>
          <p:cNvSpPr/>
          <p:nvPr/>
        </p:nvSpPr>
        <p:spPr>
          <a:xfrm>
            <a:off x="5073181" y="1823677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9"/>
          <p:cNvSpPr/>
          <p:nvPr/>
        </p:nvSpPr>
        <p:spPr>
          <a:xfrm>
            <a:off x="5119575" y="1880603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9"/>
          <p:cNvSpPr txBox="1"/>
          <p:nvPr/>
        </p:nvSpPr>
        <p:spPr>
          <a:xfrm>
            <a:off x="5013675" y="209642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5013675" y="236260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147587" y="205267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3464600" y="370835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2576762" y="2008613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5" name="Google Shape;175;p29"/>
          <p:cNvSpPr txBox="1"/>
          <p:nvPr/>
        </p:nvSpPr>
        <p:spPr>
          <a:xfrm>
            <a:off x="300975" y="4247525"/>
            <a:ext cx="75603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Normally, all of the sensitive behaviors of guest OSes will be sanitized by the hypervisor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Overview the Entire Exploit chain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838" name="Google Shape;838;p56"/>
          <p:cNvSpPr/>
          <p:nvPr/>
        </p:nvSpPr>
        <p:spPr>
          <a:xfrm>
            <a:off x="791975" y="1375600"/>
            <a:ext cx="6279900" cy="281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9" name="Google Shape;839;p56"/>
          <p:cNvSpPr/>
          <p:nvPr/>
        </p:nvSpPr>
        <p:spPr>
          <a:xfrm>
            <a:off x="993309" y="1563415"/>
            <a:ext cx="6279900" cy="281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0" name="Google Shape;840;p56"/>
          <p:cNvSpPr/>
          <p:nvPr/>
        </p:nvSpPr>
        <p:spPr>
          <a:xfrm>
            <a:off x="1266599" y="1743607"/>
            <a:ext cx="6279900" cy="287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56"/>
          <p:cNvSpPr txBox="1"/>
          <p:nvPr/>
        </p:nvSpPr>
        <p:spPr>
          <a:xfrm>
            <a:off x="1463002" y="1743574"/>
            <a:ext cx="26373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2" name="Google Shape;842;p56"/>
          <p:cNvSpPr txBox="1"/>
          <p:nvPr/>
        </p:nvSpPr>
        <p:spPr>
          <a:xfrm>
            <a:off x="1520351" y="2286850"/>
            <a:ext cx="5578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 Stack Usage → </a:t>
            </a: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Free</a:t>
            </a:r>
            <a:endParaRPr sz="18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3" name="Google Shape;843;p56"/>
          <p:cNvSpPr txBox="1"/>
          <p:nvPr/>
        </p:nvSpPr>
        <p:spPr>
          <a:xfrm>
            <a:off x="1520350" y="3160775"/>
            <a:ext cx="5286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 Stack Read 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→ </a:t>
            </a: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Information Leakage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4" name="Google Shape;844;p56"/>
          <p:cNvSpPr/>
          <p:nvPr/>
        </p:nvSpPr>
        <p:spPr>
          <a:xfrm>
            <a:off x="629450" y="1229225"/>
            <a:ext cx="7096200" cy="3483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45" name="Google Shape;845;p56"/>
          <p:cNvSpPr txBox="1"/>
          <p:nvPr/>
        </p:nvSpPr>
        <p:spPr>
          <a:xfrm rot="-5400000">
            <a:off x="-176675" y="2504950"/>
            <a:ext cx="12342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Sandbox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6" name="Google Shape;84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Overview the Entire Exploit chain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852" name="Google Shape;852;p57"/>
          <p:cNvSpPr/>
          <p:nvPr/>
        </p:nvSpPr>
        <p:spPr>
          <a:xfrm>
            <a:off x="791975" y="1375600"/>
            <a:ext cx="6279900" cy="281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3" name="Google Shape;853;p57"/>
          <p:cNvSpPr/>
          <p:nvPr/>
        </p:nvSpPr>
        <p:spPr>
          <a:xfrm>
            <a:off x="993309" y="1563415"/>
            <a:ext cx="6279900" cy="281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4" name="Google Shape;854;p57"/>
          <p:cNvSpPr/>
          <p:nvPr/>
        </p:nvSpPr>
        <p:spPr>
          <a:xfrm>
            <a:off x="1266599" y="1743607"/>
            <a:ext cx="6279900" cy="287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5" name="Google Shape;855;p57"/>
          <p:cNvSpPr txBox="1"/>
          <p:nvPr/>
        </p:nvSpPr>
        <p:spPr>
          <a:xfrm>
            <a:off x="1463002" y="1743574"/>
            <a:ext cx="26373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6" name="Google Shape;856;p57"/>
          <p:cNvSpPr txBox="1"/>
          <p:nvPr/>
        </p:nvSpPr>
        <p:spPr>
          <a:xfrm>
            <a:off x="1520351" y="2286850"/>
            <a:ext cx="5578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 Stack Usage → </a:t>
            </a: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Free</a:t>
            </a:r>
            <a:endParaRPr sz="18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7" name="Google Shape;857;p57"/>
          <p:cNvSpPr txBox="1"/>
          <p:nvPr/>
        </p:nvSpPr>
        <p:spPr>
          <a:xfrm>
            <a:off x="1520350" y="3160775"/>
            <a:ext cx="5286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 Stack Read 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→ </a:t>
            </a: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Information Leakage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8" name="Google Shape;858;p57"/>
          <p:cNvSpPr/>
          <p:nvPr/>
        </p:nvSpPr>
        <p:spPr>
          <a:xfrm>
            <a:off x="3868650" y="2790425"/>
            <a:ext cx="402900" cy="360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9" name="Google Shape;859;p57"/>
          <p:cNvSpPr/>
          <p:nvPr/>
        </p:nvSpPr>
        <p:spPr>
          <a:xfrm rot="5400000">
            <a:off x="3864300" y="3685475"/>
            <a:ext cx="411600" cy="2787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0" name="Google Shape;860;p57"/>
          <p:cNvSpPr txBox="1"/>
          <p:nvPr/>
        </p:nvSpPr>
        <p:spPr>
          <a:xfrm>
            <a:off x="1811650" y="3992125"/>
            <a:ext cx="5286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Shellcode Execution in </a:t>
            </a:r>
            <a:r>
              <a:rPr lang="en-GB" sz="1800" b="1" i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 </a:t>
            </a: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1" name="Google Shape;861;p57"/>
          <p:cNvSpPr/>
          <p:nvPr/>
        </p:nvSpPr>
        <p:spPr>
          <a:xfrm>
            <a:off x="629450" y="1229225"/>
            <a:ext cx="7096200" cy="3483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62" name="Google Shape;862;p57"/>
          <p:cNvSpPr txBox="1"/>
          <p:nvPr/>
        </p:nvSpPr>
        <p:spPr>
          <a:xfrm rot="-5400000">
            <a:off x="-176675" y="2504950"/>
            <a:ext cx="12342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Sandbox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3" name="Google Shape;863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Overview the Entire Exploit chain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869" name="Google Shape;869;p58"/>
          <p:cNvSpPr/>
          <p:nvPr/>
        </p:nvSpPr>
        <p:spPr>
          <a:xfrm>
            <a:off x="791975" y="1375600"/>
            <a:ext cx="6279900" cy="281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0" name="Google Shape;870;p58"/>
          <p:cNvSpPr/>
          <p:nvPr/>
        </p:nvSpPr>
        <p:spPr>
          <a:xfrm>
            <a:off x="993309" y="1563415"/>
            <a:ext cx="6279900" cy="281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1" name="Google Shape;871;p58"/>
          <p:cNvSpPr/>
          <p:nvPr/>
        </p:nvSpPr>
        <p:spPr>
          <a:xfrm>
            <a:off x="1266599" y="1743607"/>
            <a:ext cx="6279900" cy="287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2" name="Google Shape;872;p58"/>
          <p:cNvSpPr txBox="1"/>
          <p:nvPr/>
        </p:nvSpPr>
        <p:spPr>
          <a:xfrm>
            <a:off x="1463002" y="1743574"/>
            <a:ext cx="26373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3" name="Google Shape;873;p58"/>
          <p:cNvSpPr txBox="1"/>
          <p:nvPr/>
        </p:nvSpPr>
        <p:spPr>
          <a:xfrm>
            <a:off x="1520351" y="2286850"/>
            <a:ext cx="5578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 Stack Usage → </a:t>
            </a: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Free</a:t>
            </a:r>
            <a:endParaRPr sz="18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4" name="Google Shape;874;p58"/>
          <p:cNvSpPr txBox="1"/>
          <p:nvPr/>
        </p:nvSpPr>
        <p:spPr>
          <a:xfrm>
            <a:off x="1520350" y="3160775"/>
            <a:ext cx="5286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 Stack Read 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→ </a:t>
            </a: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Information Leakage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5" name="Google Shape;875;p58"/>
          <p:cNvSpPr/>
          <p:nvPr/>
        </p:nvSpPr>
        <p:spPr>
          <a:xfrm>
            <a:off x="3868650" y="2790425"/>
            <a:ext cx="402900" cy="360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6" name="Google Shape;876;p58"/>
          <p:cNvSpPr/>
          <p:nvPr/>
        </p:nvSpPr>
        <p:spPr>
          <a:xfrm rot="5400000">
            <a:off x="3864300" y="3685475"/>
            <a:ext cx="411600" cy="2787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7" name="Google Shape;877;p58"/>
          <p:cNvSpPr txBox="1"/>
          <p:nvPr/>
        </p:nvSpPr>
        <p:spPr>
          <a:xfrm>
            <a:off x="1811650" y="3992125"/>
            <a:ext cx="5286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Shellcode Execution in </a:t>
            </a:r>
            <a:r>
              <a:rPr lang="en-GB" sz="1800" b="1" i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 </a:t>
            </a: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8" name="Google Shape;878;p58"/>
          <p:cNvSpPr/>
          <p:nvPr/>
        </p:nvSpPr>
        <p:spPr>
          <a:xfrm>
            <a:off x="629450" y="1229225"/>
            <a:ext cx="7096200" cy="3483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79" name="Google Shape;879;p58"/>
          <p:cNvSpPr txBox="1"/>
          <p:nvPr/>
        </p:nvSpPr>
        <p:spPr>
          <a:xfrm rot="-5400000">
            <a:off x="-176675" y="2504950"/>
            <a:ext cx="12342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Sandbox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0" name="Google Shape;880;p58"/>
          <p:cNvSpPr/>
          <p:nvPr/>
        </p:nvSpPr>
        <p:spPr>
          <a:xfrm>
            <a:off x="6908650" y="2786400"/>
            <a:ext cx="1158879" cy="671087"/>
          </a:xfrm>
          <a:custGeom>
            <a:avLst/>
            <a:gdLst/>
            <a:ahLst/>
            <a:cxnLst/>
            <a:rect l="l" t="t" r="r" b="b"/>
            <a:pathLst>
              <a:path w="43061" h="22797" extrusionOk="0">
                <a:moveTo>
                  <a:pt x="0" y="22797"/>
                </a:moveTo>
                <a:cubicBezTo>
                  <a:pt x="5148" y="7393"/>
                  <a:pt x="26820" y="0"/>
                  <a:pt x="43061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81" name="Google Shape;881;p58"/>
          <p:cNvSpPr txBox="1"/>
          <p:nvPr/>
        </p:nvSpPr>
        <p:spPr>
          <a:xfrm>
            <a:off x="1463001" y="1743574"/>
            <a:ext cx="9750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2" name="Google Shape;882;p58"/>
          <p:cNvSpPr txBox="1"/>
          <p:nvPr/>
        </p:nvSpPr>
        <p:spPr>
          <a:xfrm>
            <a:off x="7922400" y="2326175"/>
            <a:ext cx="16488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Sandbox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Escape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3" name="Google Shape;88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889" name="Google Shape;889;p59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90" name="Google Shape;89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文本框 1"/>
          <p:cNvSpPr txBox="1"/>
          <p:nvPr/>
        </p:nvSpPr>
        <p:spPr>
          <a:xfrm>
            <a:off x="4302760" y="1327785"/>
            <a:ext cx="3686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这个代码在</a:t>
            </a:r>
            <a:r>
              <a:rPr lang="en-US" altLang="zh-CN"/>
              <a:t>linux</a:t>
            </a:r>
            <a:r>
              <a:rPr lang="zh-CN" altLang="en-US"/>
              <a:t>内核中</a:t>
            </a:r>
            <a:r>
              <a:rPr lang="zh-CN" altLang="en-US"/>
              <a:t>有</a:t>
            </a:r>
            <a:endParaRPr lang="zh-CN" altLang="en-US"/>
          </a:p>
          <a:p>
            <a:r>
              <a:rPr lang="zh-CN" altLang="en-US"/>
              <a:t>drivers/net/vmxnet3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0"/>
          <p:cNvSpPr txBox="1"/>
          <p:nvPr/>
        </p:nvSpPr>
        <p:spPr>
          <a:xfrm>
            <a:off x="3104450" y="3274750"/>
            <a:ext cx="2113800" cy="168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6" name="Google Shape;896;p6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897" name="Google Shape;897;p60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98" name="Google Shape;898;p60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9" name="Google Shape;899;p60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0" name="Google Shape;900;p60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1" name="Google Shape;901;p60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2" name="Google Shape;902;p60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3" name="Google Shape;903;p60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4" name="Google Shape;904;p60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5" name="Google Shape;905;p60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6" name="Google Shape;906;p60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7" name="Google Shape;907;p60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8" name="Google Shape;908;p60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9" name="Google Shape;909;p60"/>
          <p:cNvSpPr/>
          <p:nvPr/>
        </p:nvSpPr>
        <p:spPr>
          <a:xfrm>
            <a:off x="2160675" y="1393125"/>
            <a:ext cx="4152725" cy="1867773"/>
          </a:xfrm>
          <a:custGeom>
            <a:avLst/>
            <a:gdLst/>
            <a:ahLst/>
            <a:cxnLst/>
            <a:rect l="l" t="t" r="r" b="b"/>
            <a:pathLst>
              <a:path w="166109" h="55060" extrusionOk="0">
                <a:moveTo>
                  <a:pt x="0" y="0"/>
                </a:moveTo>
                <a:cubicBezTo>
                  <a:pt x="5843" y="16363"/>
                  <a:pt x="25883" y="27128"/>
                  <a:pt x="43124" y="29282"/>
                </a:cubicBezTo>
                <a:cubicBezTo>
                  <a:pt x="56641" y="30970"/>
                  <a:pt x="70506" y="25091"/>
                  <a:pt x="83942" y="27330"/>
                </a:cubicBezTo>
                <a:cubicBezTo>
                  <a:pt x="95852" y="29315"/>
                  <a:pt x="101603" y="44182"/>
                  <a:pt x="112159" y="50045"/>
                </a:cubicBezTo>
                <a:cubicBezTo>
                  <a:pt x="127908" y="58792"/>
                  <a:pt x="149996" y="54907"/>
                  <a:pt x="166109" y="4685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910" name="Google Shape;910;p60"/>
          <p:cNvSpPr txBox="1"/>
          <p:nvPr/>
        </p:nvSpPr>
        <p:spPr>
          <a:xfrm>
            <a:off x="674375" y="1264450"/>
            <a:ext cx="1473000" cy="22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1" name="Google Shape;911;p60"/>
          <p:cNvSpPr txBox="1"/>
          <p:nvPr/>
        </p:nvSpPr>
        <p:spPr>
          <a:xfrm>
            <a:off x="170675" y="3132000"/>
            <a:ext cx="2799600" cy="15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Representing the memory mapping between the guest and the host 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12" name="Google Shape;912;p60"/>
          <p:cNvPicPr preferRelativeResize="0"/>
          <p:nvPr/>
        </p:nvPicPr>
        <p:blipFill rotWithShape="1">
          <a:blip r:embed="rId1"/>
          <a:srcRect l="3144" t="34318" r="3545" b="35134"/>
          <a:stretch>
            <a:fillRect/>
          </a:stretch>
        </p:blipFill>
        <p:spPr>
          <a:xfrm>
            <a:off x="6509000" y="784900"/>
            <a:ext cx="2072325" cy="67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60"/>
          <p:cNvPicPr preferRelativeResize="0"/>
          <p:nvPr/>
        </p:nvPicPr>
        <p:blipFill rotWithShape="1">
          <a:blip r:embed="rId1"/>
          <a:srcRect l="3144" t="35966" r="3545" b="35002"/>
          <a:stretch>
            <a:fillRect/>
          </a:stretch>
        </p:blipFill>
        <p:spPr>
          <a:xfrm>
            <a:off x="6509000" y="1709950"/>
            <a:ext cx="2072325" cy="644724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60"/>
          <p:cNvSpPr/>
          <p:nvPr/>
        </p:nvSpPr>
        <p:spPr>
          <a:xfrm>
            <a:off x="8021575" y="1132725"/>
            <a:ext cx="1000675" cy="2344750"/>
          </a:xfrm>
          <a:custGeom>
            <a:avLst/>
            <a:gdLst/>
            <a:ahLst/>
            <a:cxnLst/>
            <a:rect l="l" t="t" r="r" b="b"/>
            <a:pathLst>
              <a:path w="40027" h="93790" extrusionOk="0">
                <a:moveTo>
                  <a:pt x="0" y="93790"/>
                </a:moveTo>
                <a:cubicBezTo>
                  <a:pt x="12763" y="91240"/>
                  <a:pt x="28543" y="88435"/>
                  <a:pt x="35436" y="77395"/>
                </a:cubicBezTo>
                <a:cubicBezTo>
                  <a:pt x="39068" y="71577"/>
                  <a:pt x="40463" y="64127"/>
                  <a:pt x="39843" y="57297"/>
                </a:cubicBezTo>
                <a:cubicBezTo>
                  <a:pt x="39350" y="51870"/>
                  <a:pt x="35713" y="47036"/>
                  <a:pt x="35259" y="41606"/>
                </a:cubicBezTo>
                <a:cubicBezTo>
                  <a:pt x="34066" y="27346"/>
                  <a:pt x="34807" y="10111"/>
                  <a:pt x="24681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5" name="Google Shape;915;p60"/>
          <p:cNvSpPr/>
          <p:nvPr/>
        </p:nvSpPr>
        <p:spPr>
          <a:xfrm>
            <a:off x="8581325" y="2023025"/>
            <a:ext cx="348175" cy="273250"/>
          </a:xfrm>
          <a:custGeom>
            <a:avLst/>
            <a:gdLst/>
            <a:ahLst/>
            <a:cxnLst/>
            <a:rect l="l" t="t" r="r" b="b"/>
            <a:pathLst>
              <a:path w="13927" h="10930" extrusionOk="0">
                <a:moveTo>
                  <a:pt x="13927" y="10930"/>
                </a:moveTo>
                <a:cubicBezTo>
                  <a:pt x="10889" y="5871"/>
                  <a:pt x="3687" y="4608"/>
                  <a:pt x="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916" name="Google Shape;916;p60"/>
          <p:cNvPicPr preferRelativeResize="0"/>
          <p:nvPr/>
        </p:nvPicPr>
        <p:blipFill rotWithShape="1">
          <a:blip r:embed="rId2"/>
          <a:srcRect l="12371" t="36658" r="11217" b="35090"/>
          <a:stretch>
            <a:fillRect/>
          </a:stretch>
        </p:blipFill>
        <p:spPr>
          <a:xfrm>
            <a:off x="4030975" y="3330200"/>
            <a:ext cx="1154925" cy="4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6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16272" y="3364337"/>
            <a:ext cx="1511450" cy="1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6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16272" y="3941112"/>
            <a:ext cx="1511450" cy="15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60"/>
          <p:cNvSpPr/>
          <p:nvPr/>
        </p:nvSpPr>
        <p:spPr>
          <a:xfrm>
            <a:off x="5253675" y="3844242"/>
            <a:ext cx="1057800" cy="371500"/>
          </a:xfrm>
          <a:custGeom>
            <a:avLst/>
            <a:gdLst/>
            <a:ahLst/>
            <a:cxnLst/>
            <a:rect l="l" t="t" r="r" b="b"/>
            <a:pathLst>
              <a:path w="42312" h="14860" extrusionOk="0">
                <a:moveTo>
                  <a:pt x="42312" y="5251"/>
                </a:moveTo>
                <a:cubicBezTo>
                  <a:pt x="38682" y="1621"/>
                  <a:pt x="31834" y="-1736"/>
                  <a:pt x="27503" y="1020"/>
                </a:cubicBezTo>
                <a:cubicBezTo>
                  <a:pt x="21962" y="4546"/>
                  <a:pt x="19559" y="12866"/>
                  <a:pt x="13223" y="14595"/>
                </a:cubicBezTo>
                <a:cubicBezTo>
                  <a:pt x="8430" y="15903"/>
                  <a:pt x="2555" y="11979"/>
                  <a:pt x="0" y="7719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920" name="Google Shape;920;p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73225" y="3376475"/>
            <a:ext cx="763500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73225" y="4168200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928" name="Google Shape;928;p61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addr &gt; ... || !size || size &gt; ... - addr 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29" name="Google Shape;929;p61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0" name="Google Shape;930;p61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1" name="Google Shape;931;p61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2" name="Google Shape;932;p61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3" name="Google Shape;933;p61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4" name="Google Shape;934;p61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5" name="Google Shape;935;p61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6" name="Google Shape;936;p61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7" name="Google Shape;937;p61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8" name="Google Shape;938;p61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9" name="Google Shape;939;p61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0" name="Google Shape;940;p61"/>
          <p:cNvSpPr txBox="1"/>
          <p:nvPr/>
        </p:nvSpPr>
        <p:spPr>
          <a:xfrm>
            <a:off x="1316400" y="2552075"/>
            <a:ext cx="3288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Executing a VMXNET3 CMD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1" name="Google Shape;94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947" name="Google Shape;947;p62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addr &gt; ... || !size || size &gt; ... - addr 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48" name="Google Shape;948;p62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9" name="Google Shape;949;p62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0" name="Google Shape;950;p62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1" name="Google Shape;951;p62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2" name="Google Shape;952;p62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4" name="Google Shape;954;p62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5" name="Google Shape;955;p62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6" name="Google Shape;956;p62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7" name="Google Shape;957;p62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8" name="Google Shape;958;p62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9" name="Google Shape;959;p62"/>
          <p:cNvSpPr txBox="1"/>
          <p:nvPr/>
        </p:nvSpPr>
        <p:spPr>
          <a:xfrm>
            <a:off x="1316400" y="2552075"/>
            <a:ext cx="3288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Executing a VMXNET3 CMD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0" name="Google Shape;96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966" name="Google Shape;966;p63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addr &gt; ... || !size || size &gt; ... - addr 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67" name="Google Shape;967;p63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8" name="Google Shape;968;p63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9" name="Google Shape;969;p63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0" name="Google Shape;970;p63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1" name="Google Shape;971;p63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2" name="Google Shape;972;p63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3" name="Google Shape;973;p63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4" name="Google Shape;974;p63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6" name="Google Shape;976;p63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7" name="Google Shape;977;p63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8" name="Google Shape;978;p63"/>
          <p:cNvSpPr txBox="1"/>
          <p:nvPr/>
        </p:nvSpPr>
        <p:spPr>
          <a:xfrm>
            <a:off x="1316400" y="2552075"/>
            <a:ext cx="3288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Executing a VMXNET3 CMD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9" name="Google Shape;979;p63"/>
          <p:cNvSpPr txBox="1"/>
          <p:nvPr/>
        </p:nvSpPr>
        <p:spPr>
          <a:xfrm>
            <a:off x="5213750" y="973250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free(page-&gt;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980" name="Google Shape;980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4"/>
          <p:cNvSpPr/>
          <p:nvPr/>
        </p:nvSpPr>
        <p:spPr>
          <a:xfrm>
            <a:off x="2861650" y="2005375"/>
            <a:ext cx="350500" cy="594525"/>
          </a:xfrm>
          <a:custGeom>
            <a:avLst/>
            <a:gdLst/>
            <a:ahLst/>
            <a:cxnLst/>
            <a:rect l="l" t="t" r="r" b="b"/>
            <a:pathLst>
              <a:path w="14020" h="23781" extrusionOk="0">
                <a:moveTo>
                  <a:pt x="14020" y="23781"/>
                </a:moveTo>
                <a:cubicBezTo>
                  <a:pt x="8928" y="21232"/>
                  <a:pt x="0" y="19714"/>
                  <a:pt x="0" y="14020"/>
                </a:cubicBezTo>
                <a:cubicBezTo>
                  <a:pt x="0" y="12133"/>
                  <a:pt x="2850" y="11547"/>
                  <a:pt x="4260" y="10293"/>
                </a:cubicBezTo>
                <a:cubicBezTo>
                  <a:pt x="7018" y="7841"/>
                  <a:pt x="9066" y="3619"/>
                  <a:pt x="8341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86" name="Google Shape;986;p64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7" name="Google Shape;987;p64"/>
          <p:cNvSpPr txBox="1"/>
          <p:nvPr/>
        </p:nvSpPr>
        <p:spPr>
          <a:xfrm>
            <a:off x="1255575" y="3296450"/>
            <a:ext cx="1570500" cy="158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8" name="Google Shape;988;p64"/>
          <p:cNvSpPr txBox="1"/>
          <p:nvPr/>
        </p:nvSpPr>
        <p:spPr>
          <a:xfrm>
            <a:off x="971625" y="1850100"/>
            <a:ext cx="2307000" cy="155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9" name="Google Shape;989;p6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990" name="Google Shape;990;p64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 u="sng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 u="sng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addr &gt; ... || !size || size &gt; ... - addr 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91" name="Google Shape;991;p64"/>
          <p:cNvSpPr txBox="1"/>
          <p:nvPr/>
        </p:nvSpPr>
        <p:spPr>
          <a:xfrm>
            <a:off x="2347025" y="2597100"/>
            <a:ext cx="1961100" cy="36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Try to initialize it!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2" name="Google Shape;992;p64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3" name="Google Shape;993;p64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4" name="Google Shape;994;p64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5" name="Google Shape;995;p64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6" name="Google Shape;996;p64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7" name="Google Shape;997;p64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8" name="Google Shape;998;p64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9" name="Google Shape;999;p64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0" name="Google Shape;1000;p64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1" name="Google Shape;1001;p64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2" name="Google Shape;1002;p64"/>
          <p:cNvSpPr/>
          <p:nvPr/>
        </p:nvSpPr>
        <p:spPr>
          <a:xfrm>
            <a:off x="177476" y="1876725"/>
            <a:ext cx="838585" cy="1348779"/>
          </a:xfrm>
          <a:custGeom>
            <a:avLst/>
            <a:gdLst/>
            <a:ahLst/>
            <a:cxnLst/>
            <a:rect l="l" t="t" r="r" b="b"/>
            <a:pathLst>
              <a:path w="37085" h="52497" extrusionOk="0">
                <a:moveTo>
                  <a:pt x="37085" y="321"/>
                </a:moveTo>
                <a:cubicBezTo>
                  <a:pt x="23484" y="-1617"/>
                  <a:pt x="4923" y="6889"/>
                  <a:pt x="882" y="20020"/>
                </a:cubicBezTo>
                <a:cubicBezTo>
                  <a:pt x="-2667" y="31550"/>
                  <a:pt x="5652" y="48019"/>
                  <a:pt x="16854" y="52497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3" name="Google Shape;1003;p64"/>
          <p:cNvSpPr/>
          <p:nvPr/>
        </p:nvSpPr>
        <p:spPr>
          <a:xfrm>
            <a:off x="2728550" y="2963700"/>
            <a:ext cx="426625" cy="422100"/>
          </a:xfrm>
          <a:custGeom>
            <a:avLst/>
            <a:gdLst/>
            <a:ahLst/>
            <a:cxnLst/>
            <a:rect l="l" t="t" r="r" b="b"/>
            <a:pathLst>
              <a:path w="17065" h="16884" extrusionOk="0">
                <a:moveTo>
                  <a:pt x="15085" y="0"/>
                </a:moveTo>
                <a:cubicBezTo>
                  <a:pt x="13167" y="960"/>
                  <a:pt x="11578" y="3886"/>
                  <a:pt x="12423" y="5857"/>
                </a:cubicBezTo>
                <a:cubicBezTo>
                  <a:pt x="13591" y="8582"/>
                  <a:pt x="18383" y="11237"/>
                  <a:pt x="16682" y="13665"/>
                </a:cubicBezTo>
                <a:cubicBezTo>
                  <a:pt x="13446" y="18285"/>
                  <a:pt x="5641" y="16505"/>
                  <a:pt x="0" y="16505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4" name="Google Shape;1004;p64"/>
          <p:cNvSpPr/>
          <p:nvPr/>
        </p:nvSpPr>
        <p:spPr>
          <a:xfrm>
            <a:off x="4294700" y="2681543"/>
            <a:ext cx="1987650" cy="307975"/>
          </a:xfrm>
          <a:custGeom>
            <a:avLst/>
            <a:gdLst/>
            <a:ahLst/>
            <a:cxnLst/>
            <a:rect l="l" t="t" r="r" b="b"/>
            <a:pathLst>
              <a:path w="79506" h="12319" extrusionOk="0">
                <a:moveTo>
                  <a:pt x="0" y="4897"/>
                </a:moveTo>
                <a:cubicBezTo>
                  <a:pt x="5987" y="625"/>
                  <a:pt x="14484" y="-1014"/>
                  <a:pt x="21651" y="638"/>
                </a:cubicBezTo>
                <a:cubicBezTo>
                  <a:pt x="31874" y="2994"/>
                  <a:pt x="40584" y="10453"/>
                  <a:pt x="50933" y="12173"/>
                </a:cubicBezTo>
                <a:cubicBezTo>
                  <a:pt x="60737" y="13802"/>
                  <a:pt x="70077" y="512"/>
                  <a:pt x="79506" y="3655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05" name="Google Shape;1005;p64"/>
          <p:cNvSpPr txBox="1"/>
          <p:nvPr/>
        </p:nvSpPr>
        <p:spPr>
          <a:xfrm>
            <a:off x="5213750" y="973250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free(page-&gt;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5"/>
          <p:cNvSpPr txBox="1"/>
          <p:nvPr/>
        </p:nvSpPr>
        <p:spPr>
          <a:xfrm>
            <a:off x="687675" y="3828850"/>
            <a:ext cx="4387800" cy="181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2" name="Google Shape;1012;p65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3" name="Google Shape;1013;p6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1014" name="Google Shape;1014;p65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</a:t>
            </a:r>
            <a:r>
              <a:rPr lang="en-GB" sz="1200" b="1" u="sng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... || !</a:t>
            </a:r>
            <a:r>
              <a:rPr lang="en-GB" sz="1200" b="1" u="sng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|| </a:t>
            </a:r>
            <a:r>
              <a:rPr lang="en-GB" sz="1200" b="1" u="sng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... - </a:t>
            </a:r>
            <a:r>
              <a:rPr lang="en-GB" sz="1200" b="1" u="sng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15" name="Google Shape;1015;p65"/>
          <p:cNvSpPr txBox="1"/>
          <p:nvPr/>
        </p:nvSpPr>
        <p:spPr>
          <a:xfrm>
            <a:off x="2005375" y="2506775"/>
            <a:ext cx="2489400" cy="33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check the</a:t>
            </a: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size </a:t>
            </a: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</a:t>
            </a: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6" name="Google Shape;1016;p65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7" name="Google Shape;1017;p65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8" name="Google Shape;1018;p65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9" name="Google Shape;1019;p65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0" name="Google Shape;1020;p65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1" name="Google Shape;1021;p65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2" name="Google Shape;1022;p65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3" name="Google Shape;1023;p65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4" name="Google Shape;1024;p65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5" name="Google Shape;1025;p65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6" name="Google Shape;1026;p65"/>
          <p:cNvSpPr/>
          <p:nvPr/>
        </p:nvSpPr>
        <p:spPr>
          <a:xfrm>
            <a:off x="1472975" y="2848350"/>
            <a:ext cx="1087000" cy="984950"/>
          </a:xfrm>
          <a:custGeom>
            <a:avLst/>
            <a:gdLst/>
            <a:ahLst/>
            <a:cxnLst/>
            <a:rect l="l" t="t" r="r" b="b"/>
            <a:pathLst>
              <a:path w="43480" h="39398" extrusionOk="0">
                <a:moveTo>
                  <a:pt x="43480" y="0"/>
                </a:moveTo>
                <a:cubicBezTo>
                  <a:pt x="40579" y="0"/>
                  <a:pt x="36880" y="165"/>
                  <a:pt x="35139" y="2485"/>
                </a:cubicBezTo>
                <a:cubicBezTo>
                  <a:pt x="29580" y="9891"/>
                  <a:pt x="31634" y="22115"/>
                  <a:pt x="24668" y="28217"/>
                </a:cubicBezTo>
                <a:cubicBezTo>
                  <a:pt x="17877" y="34166"/>
                  <a:pt x="1774" y="30546"/>
                  <a:pt x="0" y="39398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7" name="Google Shape;1027;p65"/>
          <p:cNvSpPr/>
          <p:nvPr/>
        </p:nvSpPr>
        <p:spPr>
          <a:xfrm>
            <a:off x="2667850" y="2852775"/>
            <a:ext cx="322475" cy="971650"/>
          </a:xfrm>
          <a:custGeom>
            <a:avLst/>
            <a:gdLst/>
            <a:ahLst/>
            <a:cxnLst/>
            <a:rect l="l" t="t" r="r" b="b"/>
            <a:pathLst>
              <a:path w="12899" h="38866" extrusionOk="0">
                <a:moveTo>
                  <a:pt x="12899" y="0"/>
                </a:moveTo>
                <a:cubicBezTo>
                  <a:pt x="11138" y="2351"/>
                  <a:pt x="6019" y="1296"/>
                  <a:pt x="5090" y="4082"/>
                </a:cubicBezTo>
                <a:cubicBezTo>
                  <a:pt x="3177" y="9816"/>
                  <a:pt x="12296" y="15157"/>
                  <a:pt x="11302" y="21119"/>
                </a:cubicBezTo>
                <a:cubicBezTo>
                  <a:pt x="10152" y="28016"/>
                  <a:pt x="-1246" y="32009"/>
                  <a:pt x="121" y="38866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8" name="Google Shape;1028;p65"/>
          <p:cNvSpPr/>
          <p:nvPr/>
        </p:nvSpPr>
        <p:spPr>
          <a:xfrm>
            <a:off x="3293178" y="2857225"/>
            <a:ext cx="177825" cy="967200"/>
          </a:xfrm>
          <a:custGeom>
            <a:avLst/>
            <a:gdLst/>
            <a:ahLst/>
            <a:cxnLst/>
            <a:rect l="l" t="t" r="r" b="b"/>
            <a:pathLst>
              <a:path w="7113" h="38688" extrusionOk="0">
                <a:moveTo>
                  <a:pt x="4390" y="0"/>
                </a:moveTo>
                <a:cubicBezTo>
                  <a:pt x="1312" y="1541"/>
                  <a:pt x="-392" y="6004"/>
                  <a:pt x="131" y="9406"/>
                </a:cubicBezTo>
                <a:cubicBezTo>
                  <a:pt x="924" y="14557"/>
                  <a:pt x="6581" y="18236"/>
                  <a:pt x="7052" y="23426"/>
                </a:cubicBezTo>
                <a:cubicBezTo>
                  <a:pt x="7542" y="28832"/>
                  <a:pt x="1373" y="33260"/>
                  <a:pt x="1373" y="38688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9" name="Google Shape;1029;p65"/>
          <p:cNvSpPr/>
          <p:nvPr/>
        </p:nvSpPr>
        <p:spPr>
          <a:xfrm>
            <a:off x="3950552" y="2861650"/>
            <a:ext cx="424025" cy="976075"/>
          </a:xfrm>
          <a:custGeom>
            <a:avLst/>
            <a:gdLst/>
            <a:ahLst/>
            <a:cxnLst/>
            <a:rect l="l" t="t" r="r" b="b"/>
            <a:pathLst>
              <a:path w="16961" h="39043" extrusionOk="0">
                <a:moveTo>
                  <a:pt x="5603" y="0"/>
                </a:moveTo>
                <a:cubicBezTo>
                  <a:pt x="-59" y="4251"/>
                  <a:pt x="-1748" y="14968"/>
                  <a:pt x="2053" y="20942"/>
                </a:cubicBezTo>
                <a:cubicBezTo>
                  <a:pt x="6249" y="27537"/>
                  <a:pt x="16961" y="31226"/>
                  <a:pt x="16961" y="39043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0" name="Google Shape;1030;p65"/>
          <p:cNvSpPr/>
          <p:nvPr/>
        </p:nvSpPr>
        <p:spPr>
          <a:xfrm>
            <a:off x="1677075" y="3922025"/>
            <a:ext cx="4711750" cy="780525"/>
          </a:xfrm>
          <a:custGeom>
            <a:avLst/>
            <a:gdLst/>
            <a:ahLst/>
            <a:cxnLst/>
            <a:rect l="l" t="t" r="r" b="b"/>
            <a:pathLst>
              <a:path w="188470" h="31221" extrusionOk="0">
                <a:moveTo>
                  <a:pt x="0" y="2130"/>
                </a:moveTo>
                <a:cubicBezTo>
                  <a:pt x="12378" y="2130"/>
                  <a:pt x="20842" y="15510"/>
                  <a:pt x="31589" y="21651"/>
                </a:cubicBezTo>
                <a:cubicBezTo>
                  <a:pt x="45359" y="29519"/>
                  <a:pt x="62459" y="32196"/>
                  <a:pt x="78263" y="30879"/>
                </a:cubicBezTo>
                <a:cubicBezTo>
                  <a:pt x="103342" y="28789"/>
                  <a:pt x="127764" y="20766"/>
                  <a:pt x="151379" y="12068"/>
                </a:cubicBezTo>
                <a:cubicBezTo>
                  <a:pt x="163579" y="7574"/>
                  <a:pt x="175468" y="0"/>
                  <a:pt x="188470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1031" name="Google Shape;1031;p65"/>
          <p:cNvSpPr/>
          <p:nvPr/>
        </p:nvSpPr>
        <p:spPr>
          <a:xfrm>
            <a:off x="4383450" y="3929892"/>
            <a:ext cx="1854525" cy="228350"/>
          </a:xfrm>
          <a:custGeom>
            <a:avLst/>
            <a:gdLst/>
            <a:ahLst/>
            <a:cxnLst/>
            <a:rect l="l" t="t" r="r" b="b"/>
            <a:pathLst>
              <a:path w="74181" h="9134" extrusionOk="0">
                <a:moveTo>
                  <a:pt x="0" y="750"/>
                </a:moveTo>
                <a:cubicBezTo>
                  <a:pt x="4329" y="3639"/>
                  <a:pt x="8151" y="8225"/>
                  <a:pt x="13310" y="8913"/>
                </a:cubicBezTo>
                <a:cubicBezTo>
                  <a:pt x="23550" y="10279"/>
                  <a:pt x="33369" y="3944"/>
                  <a:pt x="43302" y="1105"/>
                </a:cubicBezTo>
                <a:cubicBezTo>
                  <a:pt x="53203" y="-1725"/>
                  <a:pt x="64085" y="2243"/>
                  <a:pt x="74181" y="217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32" name="Google Shape;1032;p65"/>
          <p:cNvSpPr txBox="1"/>
          <p:nvPr/>
        </p:nvSpPr>
        <p:spPr>
          <a:xfrm>
            <a:off x="5213750" y="973250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free(page-&gt;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033" name="Google Shape;103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</a:t>
            </a:r>
            <a:r>
              <a:rPr lang="en-GB">
                <a:solidFill>
                  <a:schemeClr val="lt1"/>
                </a:solidFill>
              </a:rPr>
              <a:t>Virtual Machine Escape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1790775" y="2562875"/>
            <a:ext cx="45807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1901400" y="1736175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30"/>
          <p:cNvSpPr/>
          <p:nvPr/>
        </p:nvSpPr>
        <p:spPr>
          <a:xfrm>
            <a:off x="1943556" y="1779927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30"/>
          <p:cNvSpPr/>
          <p:nvPr/>
        </p:nvSpPr>
        <p:spPr>
          <a:xfrm>
            <a:off x="1989950" y="1836853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30"/>
          <p:cNvSpPr txBox="1"/>
          <p:nvPr/>
        </p:nvSpPr>
        <p:spPr>
          <a:xfrm>
            <a:off x="1884050" y="205267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1790775" y="3134050"/>
            <a:ext cx="45807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0"/>
          <p:cNvSpPr txBox="1"/>
          <p:nvPr/>
        </p:nvSpPr>
        <p:spPr>
          <a:xfrm>
            <a:off x="1884050" y="233735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3298850" y="1729588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30"/>
          <p:cNvSpPr/>
          <p:nvPr/>
        </p:nvSpPr>
        <p:spPr>
          <a:xfrm>
            <a:off x="3341006" y="1773339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30"/>
          <p:cNvSpPr/>
          <p:nvPr/>
        </p:nvSpPr>
        <p:spPr>
          <a:xfrm>
            <a:off x="3387400" y="1830265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0"/>
          <p:cNvSpPr txBox="1"/>
          <p:nvPr/>
        </p:nvSpPr>
        <p:spPr>
          <a:xfrm>
            <a:off x="3281500" y="2046088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281500" y="2337338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5031025" y="1779925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30"/>
          <p:cNvSpPr/>
          <p:nvPr/>
        </p:nvSpPr>
        <p:spPr>
          <a:xfrm>
            <a:off x="5073181" y="1823677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0"/>
          <p:cNvSpPr/>
          <p:nvPr/>
        </p:nvSpPr>
        <p:spPr>
          <a:xfrm>
            <a:off x="5119575" y="1880603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30"/>
          <p:cNvSpPr txBox="1"/>
          <p:nvPr/>
        </p:nvSpPr>
        <p:spPr>
          <a:xfrm>
            <a:off x="5013675" y="209642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5013675" y="236260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147587" y="205267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3464600" y="370835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96400" y="32236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42300" y="3386875"/>
            <a:ext cx="276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34454" y="3169275"/>
            <a:ext cx="368313" cy="36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88376" y="3134047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2576762" y="2008613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1039" name="Google Shape;1039;p66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addr &gt; ... || !size || size &gt; ... - addr 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40" name="Google Shape;1040;p66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1" name="Google Shape;1041;p66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2" name="Google Shape;1042;p66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3" name="Google Shape;1043;p66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4" name="Google Shape;1044;p66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5" name="Google Shape;1045;p66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6" name="Google Shape;1046;p66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7" name="Google Shape;1047;p66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8" name="Google Shape;1048;p66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9" name="Google Shape;1049;p66"/>
          <p:cNvSpPr txBox="1"/>
          <p:nvPr/>
        </p:nvSpPr>
        <p:spPr>
          <a:xfrm>
            <a:off x="1516775" y="2480350"/>
            <a:ext cx="39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Check </a:t>
            </a:r>
            <a:r>
              <a:rPr lang="en-GB" sz="1800" b="1" u="sng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passed</a:t>
            </a: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! Initialize it!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0" name="Google Shape;1050;p66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1" name="Google Shape;1051;p66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2" name="Google Shape;1052;p66"/>
          <p:cNvSpPr txBox="1"/>
          <p:nvPr/>
        </p:nvSpPr>
        <p:spPr>
          <a:xfrm>
            <a:off x="4261100" y="4105875"/>
            <a:ext cx="1153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initialization</a:t>
            </a:r>
            <a:endParaRPr b="1"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3" name="Google Shape;1053;p66"/>
          <p:cNvSpPr txBox="1"/>
          <p:nvPr/>
        </p:nvSpPr>
        <p:spPr>
          <a:xfrm>
            <a:off x="5213750" y="973250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free(page-&gt;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054" name="Google Shape;105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1060" name="Google Shape;1060;p67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addr &gt; ... || !size || size &gt; ... - addr 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highlight>
                  <a:srgbClr val="D9D9D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highlight>
                  <a:srgbClr val="D9D9D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highlight>
                <a:srgbClr val="D9D9D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61" name="Google Shape;1061;p67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2" name="Google Shape;1062;p67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3" name="Google Shape;1063;p67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4" name="Google Shape;1064;p67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5" name="Google Shape;1065;p67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6" name="Google Shape;1066;p67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7" name="Google Shape;1067;p67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8" name="Google Shape;1068;p67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9" name="Google Shape;1069;p67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0" name="Google Shape;1070;p67"/>
          <p:cNvSpPr txBox="1"/>
          <p:nvPr/>
        </p:nvSpPr>
        <p:spPr>
          <a:xfrm>
            <a:off x="1516775" y="2480350"/>
            <a:ext cx="39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Check </a:t>
            </a:r>
            <a:r>
              <a:rPr lang="en-GB" sz="1800" b="1" u="sng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failed</a:t>
            </a: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! Never initialization 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1" name="Google Shape;1071;p67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2" name="Google Shape;1072;p67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3" name="Google Shape;1073;p67"/>
          <p:cNvSpPr txBox="1"/>
          <p:nvPr/>
        </p:nvSpPr>
        <p:spPr>
          <a:xfrm>
            <a:off x="4261100" y="4105875"/>
            <a:ext cx="1153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D9D9D9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initialization</a:t>
            </a:r>
            <a:endParaRPr b="1">
              <a:highlight>
                <a:srgbClr val="D9D9D9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4" name="Google Shape;1074;p67"/>
          <p:cNvSpPr txBox="1"/>
          <p:nvPr/>
        </p:nvSpPr>
        <p:spPr>
          <a:xfrm>
            <a:off x="5213750" y="973250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free(page-&gt;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075" name="Google Shape;107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1081" name="Google Shape;1081;p68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addr &gt; ... || !size || size &gt; ... - addr 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82" name="Google Shape;1082;p68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3" name="Google Shape;1083;p68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4" name="Google Shape;1084;p68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5" name="Google Shape;1085;p68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6" name="Google Shape;1086;p68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7" name="Google Shape;1087;p68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8" name="Google Shape;1088;p68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9" name="Google Shape;1089;p68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0" name="Google Shape;1090;p68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1" name="Google Shape;1091;p68"/>
          <p:cNvSpPr txBox="1"/>
          <p:nvPr/>
        </p:nvSpPr>
        <p:spPr>
          <a:xfrm>
            <a:off x="1488350" y="2429675"/>
            <a:ext cx="3725400" cy="36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control the addr argument! </a:t>
            </a:r>
            <a:endParaRPr lang="en-GB" sz="18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2" name="Google Shape;1092;p68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3" name="Google Shape;1093;p68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4" name="Google Shape;1094;p68"/>
          <p:cNvSpPr txBox="1"/>
          <p:nvPr/>
        </p:nvSpPr>
        <p:spPr>
          <a:xfrm>
            <a:off x="5213750" y="973250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free(page-&gt;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095" name="Google Shape;1095;p68"/>
          <p:cNvSpPr/>
          <p:nvPr/>
        </p:nvSpPr>
        <p:spPr>
          <a:xfrm>
            <a:off x="3604487" y="2737550"/>
            <a:ext cx="572425" cy="381000"/>
          </a:xfrm>
          <a:custGeom>
            <a:avLst/>
            <a:gdLst/>
            <a:ahLst/>
            <a:cxnLst/>
            <a:rect l="l" t="t" r="r" b="b"/>
            <a:pathLst>
              <a:path w="22897" h="15240" extrusionOk="0">
                <a:moveTo>
                  <a:pt x="5117" y="0"/>
                </a:moveTo>
                <a:cubicBezTo>
                  <a:pt x="2069" y="2286"/>
                  <a:pt x="-2005" y="8611"/>
                  <a:pt x="1165" y="10725"/>
                </a:cubicBezTo>
                <a:cubicBezTo>
                  <a:pt x="7321" y="14830"/>
                  <a:pt x="17661" y="10013"/>
                  <a:pt x="22897" y="1524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96" name="Google Shape;1096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文本框 1"/>
          <p:cNvSpPr txBox="1"/>
          <p:nvPr/>
        </p:nvSpPr>
        <p:spPr>
          <a:xfrm>
            <a:off x="8472170" y="2552065"/>
            <a:ext cx="458851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草，终于明白这个洞的原理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了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本质上是控制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被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PhysMemRelease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去释放指针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那么就需要让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DMA_MEM_CREATE()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函数映射内存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失败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然后没有对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DMA_MEM_CREATE()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函数的返回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做判断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所以就直接初始化了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&amp;page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因为没有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&amp;page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初始化所以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PhysMemPage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结构里面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page_count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肯定是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接下来在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PhyMemRelease()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里面才会释放我们传递进来的这个指针。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DMA_MEM_CREATE()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初始化成功了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PhysMemRelease()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就不会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free()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这个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9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addr &gt; ... || !size || size &gt; ... - addr 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02" name="Google Shape;1102;p6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1103" name="Google Shape;1103;p69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4" name="Google Shape;1104;p69"/>
          <p:cNvSpPr txBox="1"/>
          <p:nvPr/>
        </p:nvSpPr>
        <p:spPr>
          <a:xfrm>
            <a:off x="2253525" y="2492475"/>
            <a:ext cx="2690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highlight>
                  <a:srgbClr val="F4CCCC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Return       “PhysMemRelease”</a:t>
            </a:r>
            <a:endParaRPr b="1">
              <a:solidFill>
                <a:srgbClr val="0000FF"/>
              </a:solidFill>
              <a:highlight>
                <a:srgbClr val="F4CCCC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5" name="Google Shape;1105;p69"/>
          <p:cNvSpPr/>
          <p:nvPr/>
        </p:nvSpPr>
        <p:spPr>
          <a:xfrm>
            <a:off x="4812625" y="1197900"/>
            <a:ext cx="640258" cy="1548495"/>
          </a:xfrm>
          <a:custGeom>
            <a:avLst/>
            <a:gdLst/>
            <a:ahLst/>
            <a:cxnLst/>
            <a:rect l="l" t="t" r="r" b="b"/>
            <a:pathLst>
              <a:path w="91892" h="32528" extrusionOk="0">
                <a:moveTo>
                  <a:pt x="0" y="32528"/>
                </a:moveTo>
                <a:cubicBezTo>
                  <a:pt x="19230" y="28682"/>
                  <a:pt x="39410" y="34226"/>
                  <a:pt x="58822" y="31444"/>
                </a:cubicBezTo>
                <a:cubicBezTo>
                  <a:pt x="66734" y="30310"/>
                  <a:pt x="70288" y="20217"/>
                  <a:pt x="75086" y="13824"/>
                </a:cubicBezTo>
                <a:cubicBezTo>
                  <a:pt x="79440" y="8022"/>
                  <a:pt x="86763" y="5129"/>
                  <a:pt x="9189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06" name="Google Shape;1106;p69"/>
          <p:cNvSpPr/>
          <p:nvPr/>
        </p:nvSpPr>
        <p:spPr>
          <a:xfrm>
            <a:off x="3001925" y="2676950"/>
            <a:ext cx="243900" cy="1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7" name="Google Shape;1107;p69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8" name="Google Shape;1108;p69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9" name="Google Shape;1109;p69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0" name="Google Shape;1110;p69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1" name="Google Shape;1111;p69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2" name="Google Shape;1112;p69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3" name="Google Shape;1113;p69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4" name="Google Shape;1114;p69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5" name="Google Shape;1115;p69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6" name="Google Shape;1116;p69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7" name="Google Shape;1117;p69"/>
          <p:cNvSpPr/>
          <p:nvPr/>
        </p:nvSpPr>
        <p:spPr>
          <a:xfrm>
            <a:off x="2232416" y="2277975"/>
            <a:ext cx="792775" cy="468425"/>
          </a:xfrm>
          <a:custGeom>
            <a:avLst/>
            <a:gdLst/>
            <a:ahLst/>
            <a:cxnLst/>
            <a:rect l="l" t="t" r="r" b="b"/>
            <a:pathLst>
              <a:path w="31711" h="18737" extrusionOk="0">
                <a:moveTo>
                  <a:pt x="24923" y="0"/>
                </a:moveTo>
                <a:cubicBezTo>
                  <a:pt x="27491" y="0"/>
                  <a:pt x="30973" y="1359"/>
                  <a:pt x="31596" y="3850"/>
                </a:cubicBezTo>
                <a:cubicBezTo>
                  <a:pt x="32056" y="5693"/>
                  <a:pt x="29996" y="7698"/>
                  <a:pt x="28260" y="8470"/>
                </a:cubicBezTo>
                <a:cubicBezTo>
                  <a:pt x="19780" y="12240"/>
                  <a:pt x="6578" y="3991"/>
                  <a:pt x="539" y="11037"/>
                </a:cubicBezTo>
                <a:cubicBezTo>
                  <a:pt x="-1863" y="13840"/>
                  <a:pt x="4805" y="18737"/>
                  <a:pt x="8496" y="1873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18" name="Google Shape;1118;p69"/>
          <p:cNvSpPr txBox="1"/>
          <p:nvPr/>
        </p:nvSpPr>
        <p:spPr>
          <a:xfrm>
            <a:off x="5213750" y="973250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free(page-&gt;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119" name="Google Shape;1119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7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CVE-2018-6981</a:t>
            </a:r>
            <a:endParaRPr lang="en-GB"/>
          </a:p>
        </p:txBody>
      </p:sp>
      <p:sp>
        <p:nvSpPr>
          <p:cNvPr id="1125" name="Google Shape;1125;p70"/>
          <p:cNvSpPr txBox="1"/>
          <p:nvPr/>
        </p:nvSpPr>
        <p:spPr>
          <a:xfrm>
            <a:off x="445625" y="1001100"/>
            <a:ext cx="48459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VMXNET3_REG_CMD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4: //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VMXNET3_CMD_UPDATE_MAC_FILTERS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(..., 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VMXNET3_CMD_UPDATE_MAC_FILTERS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(v6, &amp;page, a5);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</a:t>
            </a:r>
            <a:r>
              <a:rPr lang="en-GB" sz="1200" b="1">
                <a:solidFill>
                  <a:srgbClr val="351C7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(&amp;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break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DMA_MEM_CREATE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 i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unsigned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addr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…, PhysMemPage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check the addr</a:t>
            </a:r>
            <a:endParaRPr sz="1200"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addr &gt; ... || !size || size &gt; ... - addr + 1 )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200" b="1">
                <a:solidFill>
                  <a:srgbClr val="351C75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PhyMemSetupPage</a:t>
            </a:r>
            <a:r>
              <a:rPr lang="en-GB" sz="1200" b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(addr, size, a3, a4, page);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return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 i="1">
              <a:solidFill>
                <a:srgbClr val="FF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26" name="Google Shape;1126;p70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7" name="Google Shape;1127;p70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8" name="Google Shape;1128;p70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9" name="Google Shape;1129;p70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0" name="Google Shape;1130;p70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1" name="Google Shape;1131;p70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2" name="Google Shape;1132;p70"/>
          <p:cNvSpPr txBox="1"/>
          <p:nvPr/>
        </p:nvSpPr>
        <p:spPr>
          <a:xfrm>
            <a:off x="7955850" y="37914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3" name="Google Shape;1133;p70"/>
          <p:cNvSpPr txBox="1"/>
          <p:nvPr/>
        </p:nvSpPr>
        <p:spPr>
          <a:xfrm>
            <a:off x="7955850" y="40792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4" name="Google Shape;1134;p70"/>
          <p:cNvSpPr txBox="1"/>
          <p:nvPr/>
        </p:nvSpPr>
        <p:spPr>
          <a:xfrm>
            <a:off x="6308950" y="2552075"/>
            <a:ext cx="1703700" cy="241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5" name="Google Shape;1135;p70"/>
          <p:cNvSpPr txBox="1"/>
          <p:nvPr/>
        </p:nvSpPr>
        <p:spPr>
          <a:xfrm>
            <a:off x="6019650" y="1996225"/>
            <a:ext cx="395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 a ptr of  PhysMemPage !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6" name="Google Shape;1136;p70"/>
          <p:cNvSpPr txBox="1"/>
          <p:nvPr/>
        </p:nvSpPr>
        <p:spPr>
          <a:xfrm>
            <a:off x="6393250" y="2552075"/>
            <a:ext cx="16461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PhysMemPage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7" name="Google Shape;1137;p70"/>
          <p:cNvSpPr txBox="1"/>
          <p:nvPr/>
        </p:nvSpPr>
        <p:spPr>
          <a:xfrm>
            <a:off x="673285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8" name="Google Shape;1138;p70"/>
          <p:cNvSpPr txBox="1"/>
          <p:nvPr/>
        </p:nvSpPr>
        <p:spPr>
          <a:xfrm>
            <a:off x="5213750" y="973250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</a:t>
            </a:r>
            <a:r>
              <a:rPr lang="en-GB" sz="1200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free(page-&gt;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139" name="Google Shape;113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Padding Stack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1145" name="Google Shape;1145;p71"/>
          <p:cNvSpPr txBox="1"/>
          <p:nvPr/>
        </p:nvSpPr>
        <p:spPr>
          <a:xfrm>
            <a:off x="636900" y="854200"/>
            <a:ext cx="78702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handle_outsb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a1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a2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a3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 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v3 = *(a1 + 4);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v4 = *(a1 + 13);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read_or_write = *(a1 + 48);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*(a1 + 60) &amp;&amp; (v10 = *(a1 + 52) &lt;&lt; 12, </a:t>
            </a:r>
            <a:r>
              <a:rPr lang="en-GB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v10 &gt; 0x8000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v11 =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malloc_heap_memory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(v10); // 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copy the data into heap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v11 = &amp;v35;</a:t>
            </a:r>
            <a:endParaRPr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read_or_write &amp; 1 )   		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*(v8 + 60) 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{ 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v15 = v11;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do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{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memcpy(v15, v18, v17)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//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copy the data into stack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46" name="Google Shape;1146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72"/>
          <p:cNvSpPr txBox="1"/>
          <p:nvPr/>
        </p:nvSpPr>
        <p:spPr>
          <a:xfrm>
            <a:off x="636900" y="854200"/>
            <a:ext cx="78702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handle_outsb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a1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a2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a3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 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v3 = *(a1 + 4);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v4 = *(a1 + 13);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read_or_write = *(a1 + 48);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*(a1 + 60) &amp;&amp; (v10 = *(a1 + 52) &lt;&lt; 12, v10 &gt; 0x8000) 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v11 =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malloc_heap_memory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(v10); // 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copy the data into heap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v11 = &amp;v35;</a:t>
            </a:r>
            <a:endParaRPr b="1"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read_or_write &amp; 1 )   		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*(v8 + 60) 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{ 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v15 = v11;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do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{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memcpy(v15, v18, v17)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//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copy the data into stack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52" name="Google Shape;1152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53" name="Google Shape;1153;p7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Padding Stack</a:t>
            </a:r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3"/>
          <p:cNvSpPr txBox="1"/>
          <p:nvPr/>
        </p:nvSpPr>
        <p:spPr>
          <a:xfrm>
            <a:off x="636900" y="854200"/>
            <a:ext cx="78702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handle_outsb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a1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a2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a3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 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v3 = *(a1 + 4);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v4 = *(a1 + 13);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read_or_write = *(a1 + 48);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*(a1 + 60) &amp;&amp; (v10 = *(a1 + 52) &lt;&lt; 12, v10 &gt; 0x8000) 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v11 =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malloc_heap_memory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(v10); // 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copy the data into heap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v11 = &amp;v35;</a:t>
            </a:r>
            <a:endParaRPr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read_or_write &amp; 1 )   		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*(v8 + 60) 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{ 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v15 = v11;</a:t>
            </a:r>
            <a:endParaRPr b="1"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do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{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memcpy(v15, v18, v17)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//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copy the data into stack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59" name="Google Shape;1159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60" name="Google Shape;1160;p7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Padding Stack</a:t>
            </a:r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74"/>
          <p:cNvSpPr txBox="1"/>
          <p:nvPr/>
        </p:nvSpPr>
        <p:spPr>
          <a:xfrm>
            <a:off x="636900" y="854200"/>
            <a:ext cx="78702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__usercall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handle_outsb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a1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a2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a3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 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v3 = *(a1 + 4);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v4 = *(a1 + 13);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read_or_write = *(a1 + 48);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*(a1 + 60) &amp;&amp; (v10 = *(a1 + 52) &lt;&lt; 12, v10 &gt; 0x8000) 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v11 =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malloc_heap_memory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(v10); // 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copy the data into heap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v11 = &amp;v35;</a:t>
            </a:r>
            <a:endParaRPr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read_or_write &amp; 1 )   		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 *(v8 + 60) 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{ 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v15 = v11;</a:t>
            </a:r>
            <a:endParaRPr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do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{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</a:t>
            </a:r>
            <a:r>
              <a:rPr lang="en-GB" b="1">
                <a:solidFill>
                  <a:srgbClr val="0000FF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memcpy(v15, v18, v17)</a:t>
            </a:r>
            <a:r>
              <a:rPr lang="en-GB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//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copy the data into stack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66" name="Google Shape;116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67" name="Google Shape;1167;p7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Padding Stack</a:t>
            </a:r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73" name="Google Shape;1173;p7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Uninitialized Usage</a:t>
            </a:r>
            <a:r>
              <a:rPr lang="en-GB"/>
              <a:t> → Arbitrary Address Free</a:t>
            </a:r>
            <a:endParaRPr lang="en-GB"/>
          </a:p>
        </p:txBody>
      </p:sp>
      <p:sp>
        <p:nvSpPr>
          <p:cNvPr id="1174" name="Google Shape;1174;p75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5" name="Google Shape;1175;p75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6" name="Google Shape;1176;p75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7" name="Google Shape;1177;p75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8" name="Google Shape;1178;p75"/>
          <p:cNvSpPr txBox="1"/>
          <p:nvPr/>
        </p:nvSpPr>
        <p:spPr>
          <a:xfrm>
            <a:off x="6439100" y="405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9" name="Google Shape;1179;p75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0" name="Google Shape;1180;p75"/>
          <p:cNvSpPr txBox="1"/>
          <p:nvPr/>
        </p:nvSpPr>
        <p:spPr>
          <a:xfrm>
            <a:off x="666890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1" name="Google Shape;1181;p75"/>
          <p:cNvSpPr txBox="1"/>
          <p:nvPr/>
        </p:nvSpPr>
        <p:spPr>
          <a:xfrm>
            <a:off x="636600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2" name="Google Shape;1182;p75"/>
          <p:cNvSpPr txBox="1"/>
          <p:nvPr/>
        </p:nvSpPr>
        <p:spPr>
          <a:xfrm>
            <a:off x="496500" y="1538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outsb</a:t>
            </a:r>
            <a:endParaRPr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3" name="Google Shape;1183;p75"/>
          <p:cNvSpPr txBox="1"/>
          <p:nvPr/>
        </p:nvSpPr>
        <p:spPr>
          <a:xfrm>
            <a:off x="6439100" y="1444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4" name="Google Shape;1184;p75"/>
          <p:cNvSpPr txBox="1"/>
          <p:nvPr/>
        </p:nvSpPr>
        <p:spPr>
          <a:xfrm>
            <a:off x="6439100" y="1731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5" name="Google Shape;1185;p75"/>
          <p:cNvSpPr txBox="1"/>
          <p:nvPr/>
        </p:nvSpPr>
        <p:spPr>
          <a:xfrm>
            <a:off x="6439100" y="2024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6" name="Google Shape;1186;p75"/>
          <p:cNvSpPr txBox="1"/>
          <p:nvPr/>
        </p:nvSpPr>
        <p:spPr>
          <a:xfrm>
            <a:off x="6439100" y="2317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7" name="Google Shape;1187;p75"/>
          <p:cNvSpPr txBox="1"/>
          <p:nvPr/>
        </p:nvSpPr>
        <p:spPr>
          <a:xfrm>
            <a:off x="6439100" y="26052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xxxxxxxx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8" name="Google Shape;1188;p75"/>
          <p:cNvSpPr txBox="1"/>
          <p:nvPr/>
        </p:nvSpPr>
        <p:spPr>
          <a:xfrm>
            <a:off x="5016875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89" name="Google Shape;1189;p75"/>
          <p:cNvCxnSpPr/>
          <p:nvPr/>
        </p:nvCxnSpPr>
        <p:spPr>
          <a:xfrm>
            <a:off x="2611725" y="1117600"/>
            <a:ext cx="6000" cy="36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</a:t>
            </a:r>
            <a:r>
              <a:rPr lang="en-GB">
                <a:solidFill>
                  <a:schemeClr val="lt1"/>
                </a:solidFill>
              </a:rPr>
              <a:t>Virtual Machine Escape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1790775" y="2562875"/>
            <a:ext cx="45807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1901400" y="1736175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31"/>
          <p:cNvSpPr/>
          <p:nvPr/>
        </p:nvSpPr>
        <p:spPr>
          <a:xfrm>
            <a:off x="1943556" y="1779927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31"/>
          <p:cNvSpPr/>
          <p:nvPr/>
        </p:nvSpPr>
        <p:spPr>
          <a:xfrm>
            <a:off x="1989950" y="1836853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31"/>
          <p:cNvSpPr txBox="1"/>
          <p:nvPr/>
        </p:nvSpPr>
        <p:spPr>
          <a:xfrm>
            <a:off x="1884050" y="205267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1790775" y="3134050"/>
            <a:ext cx="45807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31"/>
          <p:cNvSpPr txBox="1"/>
          <p:nvPr/>
        </p:nvSpPr>
        <p:spPr>
          <a:xfrm>
            <a:off x="1884050" y="233735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3298850" y="1729588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31"/>
          <p:cNvSpPr/>
          <p:nvPr/>
        </p:nvSpPr>
        <p:spPr>
          <a:xfrm>
            <a:off x="3341006" y="1773339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31"/>
          <p:cNvSpPr/>
          <p:nvPr/>
        </p:nvSpPr>
        <p:spPr>
          <a:xfrm>
            <a:off x="3387400" y="1830265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31"/>
          <p:cNvSpPr txBox="1"/>
          <p:nvPr/>
        </p:nvSpPr>
        <p:spPr>
          <a:xfrm>
            <a:off x="3281500" y="2046088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3281500" y="2337338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5031025" y="1779925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31"/>
          <p:cNvSpPr/>
          <p:nvPr/>
        </p:nvSpPr>
        <p:spPr>
          <a:xfrm>
            <a:off x="5073181" y="1823677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1"/>
          <p:cNvSpPr/>
          <p:nvPr/>
        </p:nvSpPr>
        <p:spPr>
          <a:xfrm>
            <a:off x="5119575" y="1880603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31"/>
          <p:cNvSpPr txBox="1"/>
          <p:nvPr/>
        </p:nvSpPr>
        <p:spPr>
          <a:xfrm>
            <a:off x="5013675" y="209642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5013675" y="236260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4147587" y="205267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3464600" y="370835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96400" y="32236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42300" y="3386875"/>
            <a:ext cx="276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34454" y="3169275"/>
            <a:ext cx="368313" cy="3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/>
          <p:nvPr/>
        </p:nvSpPr>
        <p:spPr>
          <a:xfrm>
            <a:off x="1048175" y="2046100"/>
            <a:ext cx="957305" cy="1453999"/>
          </a:xfrm>
          <a:custGeom>
            <a:avLst/>
            <a:gdLst/>
            <a:ahLst/>
            <a:cxnLst/>
            <a:rect l="l" t="t" r="r" b="b"/>
            <a:pathLst>
              <a:path w="48967" h="39231" extrusionOk="0">
                <a:moveTo>
                  <a:pt x="41214" y="0"/>
                </a:moveTo>
                <a:cubicBezTo>
                  <a:pt x="26048" y="0"/>
                  <a:pt x="-1571" y="4425"/>
                  <a:pt x="105" y="19498"/>
                </a:cubicBezTo>
                <a:cubicBezTo>
                  <a:pt x="2046" y="36956"/>
                  <a:pt x="31402" y="39231"/>
                  <a:pt x="48967" y="39231"/>
                </a:cubicBezTo>
              </a:path>
            </a:pathLst>
          </a:cu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4" name="Google Shape;234;p31"/>
          <p:cNvSpPr txBox="1"/>
          <p:nvPr/>
        </p:nvSpPr>
        <p:spPr>
          <a:xfrm>
            <a:off x="311700" y="2507000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exploitation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88376" y="3134047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2576762" y="2008613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1600" y="2873027"/>
            <a:ext cx="492525" cy="4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95" name="Google Shape;1195;p7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Uninitialized Usage</a:t>
            </a:r>
            <a:r>
              <a:rPr lang="en-GB"/>
              <a:t> → Arbitrary Address Free</a:t>
            </a:r>
            <a:endParaRPr lang="en-GB"/>
          </a:p>
        </p:txBody>
      </p:sp>
      <p:sp>
        <p:nvSpPr>
          <p:cNvPr id="1196" name="Google Shape;1196;p76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  0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7" name="Google Shape;1197;p76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 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8" name="Google Shape;1198;p76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   ptr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9" name="Google Shape;1199;p76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0" name="Google Shape;1200;p76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1" name="Google Shape;1201;p76"/>
          <p:cNvSpPr txBox="1"/>
          <p:nvPr/>
        </p:nvSpPr>
        <p:spPr>
          <a:xfrm>
            <a:off x="636600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2" name="Google Shape;1202;p76"/>
          <p:cNvSpPr txBox="1"/>
          <p:nvPr/>
        </p:nvSpPr>
        <p:spPr>
          <a:xfrm>
            <a:off x="496500" y="1538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outsb</a:t>
            </a:r>
            <a:endParaRPr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3" name="Google Shape;1203;p76"/>
          <p:cNvSpPr txBox="1"/>
          <p:nvPr/>
        </p:nvSpPr>
        <p:spPr>
          <a:xfrm>
            <a:off x="6439100" y="1444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4" name="Google Shape;1204;p76"/>
          <p:cNvSpPr txBox="1"/>
          <p:nvPr/>
        </p:nvSpPr>
        <p:spPr>
          <a:xfrm>
            <a:off x="6439100" y="1731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5" name="Google Shape;1205;p76"/>
          <p:cNvSpPr txBox="1"/>
          <p:nvPr/>
        </p:nvSpPr>
        <p:spPr>
          <a:xfrm>
            <a:off x="6439100" y="2024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6" name="Google Shape;1206;p76"/>
          <p:cNvSpPr txBox="1"/>
          <p:nvPr/>
        </p:nvSpPr>
        <p:spPr>
          <a:xfrm>
            <a:off x="6439100" y="2317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7" name="Google Shape;1207;p76"/>
          <p:cNvSpPr txBox="1"/>
          <p:nvPr/>
        </p:nvSpPr>
        <p:spPr>
          <a:xfrm>
            <a:off x="6439100" y="26052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8" name="Google Shape;1208;p76"/>
          <p:cNvSpPr txBox="1"/>
          <p:nvPr/>
        </p:nvSpPr>
        <p:spPr>
          <a:xfrm>
            <a:off x="6439100" y="40605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" name="Google Shape;1209;p76"/>
          <p:cNvSpPr txBox="1"/>
          <p:nvPr/>
        </p:nvSpPr>
        <p:spPr>
          <a:xfrm>
            <a:off x="5016875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10" name="Google Shape;1210;p76"/>
          <p:cNvCxnSpPr>
            <a:stCxn id="1202" idx="3"/>
            <a:endCxn id="1200" idx="1"/>
          </p:cNvCxnSpPr>
          <p:nvPr/>
        </p:nvCxnSpPr>
        <p:spPr>
          <a:xfrm>
            <a:off x="2092200" y="1825100"/>
            <a:ext cx="4347000" cy="267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1" name="Google Shape;1211;p76"/>
          <p:cNvSpPr txBox="1"/>
          <p:nvPr/>
        </p:nvSpPr>
        <p:spPr>
          <a:xfrm>
            <a:off x="5178250" y="2546925"/>
            <a:ext cx="1389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Fake  PhysMemPage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 Stack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12" name="Google Shape;1212;p76"/>
          <p:cNvCxnSpPr/>
          <p:nvPr/>
        </p:nvCxnSpPr>
        <p:spPr>
          <a:xfrm>
            <a:off x="2611725" y="1117600"/>
            <a:ext cx="6000" cy="36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13" name="Google Shape;1213;p76"/>
          <p:cNvSpPr txBox="1"/>
          <p:nvPr/>
        </p:nvSpPr>
        <p:spPr>
          <a:xfrm>
            <a:off x="666890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19" name="Google Shape;1219;p7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Uninitialized Usage</a:t>
            </a:r>
            <a:r>
              <a:rPr lang="en-GB"/>
              <a:t> → Arbitrary Address Free</a:t>
            </a:r>
            <a:endParaRPr lang="en-GB"/>
          </a:p>
        </p:txBody>
      </p:sp>
      <p:sp>
        <p:nvSpPr>
          <p:cNvPr id="1220" name="Google Shape;1220;p77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1" name="Google Shape;1221;p77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2" name="Google Shape;1222;p77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3" name="Google Shape;1223;p77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4" name="Google Shape;1224;p77"/>
          <p:cNvSpPr txBox="1"/>
          <p:nvPr/>
        </p:nvSpPr>
        <p:spPr>
          <a:xfrm>
            <a:off x="636600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5" name="Google Shape;1225;p77"/>
          <p:cNvSpPr txBox="1"/>
          <p:nvPr/>
        </p:nvSpPr>
        <p:spPr>
          <a:xfrm>
            <a:off x="496500" y="1538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outsb</a:t>
            </a:r>
            <a:endParaRPr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6" name="Google Shape;1226;p77"/>
          <p:cNvSpPr txBox="1"/>
          <p:nvPr/>
        </p:nvSpPr>
        <p:spPr>
          <a:xfrm>
            <a:off x="6439100" y="1444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7" name="Google Shape;1227;p77"/>
          <p:cNvSpPr txBox="1"/>
          <p:nvPr/>
        </p:nvSpPr>
        <p:spPr>
          <a:xfrm>
            <a:off x="6439100" y="1731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8" name="Google Shape;1228;p77"/>
          <p:cNvSpPr txBox="1"/>
          <p:nvPr/>
        </p:nvSpPr>
        <p:spPr>
          <a:xfrm>
            <a:off x="6439100" y="2024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29" name="Google Shape;1229;p77"/>
          <p:cNvSpPr txBox="1"/>
          <p:nvPr/>
        </p:nvSpPr>
        <p:spPr>
          <a:xfrm>
            <a:off x="6439100" y="2317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0" name="Google Shape;1230;p77"/>
          <p:cNvSpPr txBox="1"/>
          <p:nvPr/>
        </p:nvSpPr>
        <p:spPr>
          <a:xfrm>
            <a:off x="6439100" y="26052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1" name="Google Shape;1231;p77"/>
          <p:cNvSpPr txBox="1"/>
          <p:nvPr/>
        </p:nvSpPr>
        <p:spPr>
          <a:xfrm>
            <a:off x="6439100" y="40605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2" name="Google Shape;1232;p77"/>
          <p:cNvSpPr txBox="1"/>
          <p:nvPr/>
        </p:nvSpPr>
        <p:spPr>
          <a:xfrm>
            <a:off x="5016875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3" name="Google Shape;1233;p77"/>
          <p:cNvSpPr txBox="1"/>
          <p:nvPr/>
        </p:nvSpPr>
        <p:spPr>
          <a:xfrm>
            <a:off x="496500" y="24652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vmxnet3 setting </a:t>
            </a:r>
            <a:endParaRPr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34" name="Google Shape;1234;p77"/>
          <p:cNvCxnSpPr>
            <a:stCxn id="1225" idx="2"/>
            <a:endCxn id="1233" idx="0"/>
          </p:cNvCxnSpPr>
          <p:nvPr/>
        </p:nvCxnSpPr>
        <p:spPr>
          <a:xfrm>
            <a:off x="1294350" y="2111450"/>
            <a:ext cx="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5" name="Google Shape;1235;p77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ptr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36" name="Google Shape;1236;p77"/>
          <p:cNvCxnSpPr/>
          <p:nvPr/>
        </p:nvCxnSpPr>
        <p:spPr>
          <a:xfrm>
            <a:off x="2611725" y="1117600"/>
            <a:ext cx="6000" cy="36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37" name="Google Shape;1237;p77"/>
          <p:cNvSpPr txBox="1"/>
          <p:nvPr/>
        </p:nvSpPr>
        <p:spPr>
          <a:xfrm>
            <a:off x="666890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8" name="Google Shape;1238;p77"/>
          <p:cNvSpPr txBox="1"/>
          <p:nvPr/>
        </p:nvSpPr>
        <p:spPr>
          <a:xfrm>
            <a:off x="5178250" y="2546925"/>
            <a:ext cx="1389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Fake  PhysMemPage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 Stack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44" name="Google Shape;1244;p7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Uninitialized Usage</a:t>
            </a:r>
            <a:r>
              <a:rPr lang="en-GB"/>
              <a:t> → Arbitrary Address Free</a:t>
            </a:r>
            <a:endParaRPr lang="en-GB"/>
          </a:p>
        </p:txBody>
      </p:sp>
      <p:sp>
        <p:nvSpPr>
          <p:cNvPr id="1245" name="Google Shape;1245;p78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6" name="Google Shape;1246;p78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7" name="Google Shape;1247;p78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8" name="Google Shape;1248;p78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9" name="Google Shape;1249;p78"/>
          <p:cNvSpPr txBox="1"/>
          <p:nvPr/>
        </p:nvSpPr>
        <p:spPr>
          <a:xfrm>
            <a:off x="636600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0" name="Google Shape;1250;p78"/>
          <p:cNvSpPr txBox="1"/>
          <p:nvPr/>
        </p:nvSpPr>
        <p:spPr>
          <a:xfrm>
            <a:off x="496500" y="1538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outsb</a:t>
            </a:r>
            <a:endParaRPr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1" name="Google Shape;1251;p78"/>
          <p:cNvSpPr txBox="1"/>
          <p:nvPr/>
        </p:nvSpPr>
        <p:spPr>
          <a:xfrm>
            <a:off x="6439100" y="1444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2" name="Google Shape;1252;p78"/>
          <p:cNvSpPr txBox="1"/>
          <p:nvPr/>
        </p:nvSpPr>
        <p:spPr>
          <a:xfrm>
            <a:off x="6439100" y="1731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3" name="Google Shape;1253;p78"/>
          <p:cNvSpPr txBox="1"/>
          <p:nvPr/>
        </p:nvSpPr>
        <p:spPr>
          <a:xfrm>
            <a:off x="6439100" y="2024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4" name="Google Shape;1254;p78"/>
          <p:cNvSpPr txBox="1"/>
          <p:nvPr/>
        </p:nvSpPr>
        <p:spPr>
          <a:xfrm>
            <a:off x="6439100" y="2317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5" name="Google Shape;1255;p78"/>
          <p:cNvSpPr txBox="1"/>
          <p:nvPr/>
        </p:nvSpPr>
        <p:spPr>
          <a:xfrm>
            <a:off x="6439100" y="26052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6" name="Google Shape;1256;p78"/>
          <p:cNvSpPr txBox="1"/>
          <p:nvPr/>
        </p:nvSpPr>
        <p:spPr>
          <a:xfrm>
            <a:off x="6439100" y="40605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7" name="Google Shape;1257;p78"/>
          <p:cNvSpPr txBox="1"/>
          <p:nvPr/>
        </p:nvSpPr>
        <p:spPr>
          <a:xfrm>
            <a:off x="5016875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8" name="Google Shape;1258;p78"/>
          <p:cNvSpPr txBox="1"/>
          <p:nvPr/>
        </p:nvSpPr>
        <p:spPr>
          <a:xfrm>
            <a:off x="496500" y="24652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vmxnet3 setting </a:t>
            </a:r>
            <a:endParaRPr lang="en-GB" b="1" i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59" name="Google Shape;1259;p78"/>
          <p:cNvCxnSpPr>
            <a:stCxn id="1250" idx="2"/>
            <a:endCxn id="1258" idx="0"/>
          </p:cNvCxnSpPr>
          <p:nvPr/>
        </p:nvCxnSpPr>
        <p:spPr>
          <a:xfrm>
            <a:off x="1294350" y="2111450"/>
            <a:ext cx="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0" name="Google Shape;1260;p78"/>
          <p:cNvSpPr txBox="1"/>
          <p:nvPr/>
        </p:nvSpPr>
        <p:spPr>
          <a:xfrm>
            <a:off x="496500" y="3391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vmxnet3 update mac filters</a:t>
            </a:r>
            <a:endParaRPr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61" name="Google Shape;1261;p78"/>
          <p:cNvCxnSpPr>
            <a:stCxn id="1258" idx="2"/>
            <a:endCxn id="1260" idx="0"/>
          </p:cNvCxnSpPr>
          <p:nvPr/>
        </p:nvCxnSpPr>
        <p:spPr>
          <a:xfrm>
            <a:off x="1294350" y="3037950"/>
            <a:ext cx="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2" name="Google Shape;1262;p78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ptr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63" name="Google Shape;1263;p78"/>
          <p:cNvCxnSpPr/>
          <p:nvPr/>
        </p:nvCxnSpPr>
        <p:spPr>
          <a:xfrm>
            <a:off x="2611725" y="1117600"/>
            <a:ext cx="6000" cy="36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64" name="Google Shape;1264;p78"/>
          <p:cNvSpPr txBox="1"/>
          <p:nvPr/>
        </p:nvSpPr>
        <p:spPr>
          <a:xfrm>
            <a:off x="666890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5" name="Google Shape;1265;p78"/>
          <p:cNvSpPr txBox="1"/>
          <p:nvPr/>
        </p:nvSpPr>
        <p:spPr>
          <a:xfrm>
            <a:off x="5178250" y="2546925"/>
            <a:ext cx="1389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Fake  PhysMemPage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 Stack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71" name="Google Shape;1271;p7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Uninitialized Usage</a:t>
            </a:r>
            <a:r>
              <a:rPr lang="en-GB"/>
              <a:t> → Arbitrary Address Free</a:t>
            </a:r>
            <a:endParaRPr lang="en-GB"/>
          </a:p>
        </p:txBody>
      </p:sp>
      <p:sp>
        <p:nvSpPr>
          <p:cNvPr id="1272" name="Google Shape;1272;p79"/>
          <p:cNvSpPr txBox="1"/>
          <p:nvPr/>
        </p:nvSpPr>
        <p:spPr>
          <a:xfrm>
            <a:off x="636600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3" name="Google Shape;1273;p79"/>
          <p:cNvSpPr txBox="1"/>
          <p:nvPr/>
        </p:nvSpPr>
        <p:spPr>
          <a:xfrm>
            <a:off x="496500" y="1538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outsb</a:t>
            </a:r>
            <a:endParaRPr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4" name="Google Shape;1274;p79"/>
          <p:cNvSpPr txBox="1"/>
          <p:nvPr/>
        </p:nvSpPr>
        <p:spPr>
          <a:xfrm>
            <a:off x="5016875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5" name="Google Shape;1275;p79"/>
          <p:cNvSpPr txBox="1"/>
          <p:nvPr/>
        </p:nvSpPr>
        <p:spPr>
          <a:xfrm>
            <a:off x="496500" y="24652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vmxnet3 setting </a:t>
            </a:r>
            <a:endParaRPr lang="en-GB" b="1" i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76" name="Google Shape;1276;p79"/>
          <p:cNvCxnSpPr>
            <a:stCxn id="1273" idx="2"/>
            <a:endCxn id="1275" idx="0"/>
          </p:cNvCxnSpPr>
          <p:nvPr/>
        </p:nvCxnSpPr>
        <p:spPr>
          <a:xfrm>
            <a:off x="1294350" y="2111450"/>
            <a:ext cx="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7" name="Google Shape;1277;p79"/>
          <p:cNvSpPr txBox="1"/>
          <p:nvPr/>
        </p:nvSpPr>
        <p:spPr>
          <a:xfrm>
            <a:off x="496500" y="3391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vmxnet3 update mac filters</a:t>
            </a:r>
            <a:endParaRPr lang="en-GB" b="1" i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78" name="Google Shape;1278;p79"/>
          <p:cNvCxnSpPr>
            <a:stCxn id="1275" idx="2"/>
            <a:endCxn id="1277" idx="0"/>
          </p:cNvCxnSpPr>
          <p:nvPr/>
        </p:nvCxnSpPr>
        <p:spPr>
          <a:xfrm>
            <a:off x="1294350" y="3037950"/>
            <a:ext cx="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9" name="Google Shape;1279;p79"/>
          <p:cNvSpPr txBox="1"/>
          <p:nvPr/>
        </p:nvSpPr>
        <p:spPr>
          <a:xfrm>
            <a:off x="3016925" y="1240825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free(page-&gt;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280" name="Google Shape;1280;p79"/>
          <p:cNvSpPr/>
          <p:nvPr/>
        </p:nvSpPr>
        <p:spPr>
          <a:xfrm>
            <a:off x="5938909" y="1508500"/>
            <a:ext cx="454350" cy="943700"/>
          </a:xfrm>
          <a:custGeom>
            <a:avLst/>
            <a:gdLst/>
            <a:ahLst/>
            <a:cxnLst/>
            <a:rect l="l" t="t" r="r" b="b"/>
            <a:pathLst>
              <a:path w="18174" h="37748" extrusionOk="0">
                <a:moveTo>
                  <a:pt x="2871" y="0"/>
                </a:moveTo>
                <a:cubicBezTo>
                  <a:pt x="2871" y="2402"/>
                  <a:pt x="885" y="4432"/>
                  <a:pt x="490" y="6802"/>
                </a:cubicBezTo>
                <a:cubicBezTo>
                  <a:pt x="-815" y="14633"/>
                  <a:pt x="487" y="23459"/>
                  <a:pt x="4571" y="30266"/>
                </a:cubicBezTo>
                <a:cubicBezTo>
                  <a:pt x="7233" y="34703"/>
                  <a:pt x="13265" y="36112"/>
                  <a:pt x="18174" y="377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1" name="Google Shape;1281;p79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2" name="Google Shape;1282;p79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3" name="Google Shape;1283;p79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4" name="Google Shape;1284;p79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5" name="Google Shape;1285;p79"/>
          <p:cNvSpPr txBox="1"/>
          <p:nvPr/>
        </p:nvSpPr>
        <p:spPr>
          <a:xfrm>
            <a:off x="6439100" y="1444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6" name="Google Shape;1286;p79"/>
          <p:cNvSpPr txBox="1"/>
          <p:nvPr/>
        </p:nvSpPr>
        <p:spPr>
          <a:xfrm>
            <a:off x="6439100" y="1731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7" name="Google Shape;1287;p79"/>
          <p:cNvSpPr txBox="1"/>
          <p:nvPr/>
        </p:nvSpPr>
        <p:spPr>
          <a:xfrm>
            <a:off x="6439100" y="2024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8" name="Google Shape;1288;p79"/>
          <p:cNvSpPr txBox="1"/>
          <p:nvPr/>
        </p:nvSpPr>
        <p:spPr>
          <a:xfrm>
            <a:off x="6439100" y="2317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9" name="Google Shape;1289;p79"/>
          <p:cNvSpPr txBox="1"/>
          <p:nvPr/>
        </p:nvSpPr>
        <p:spPr>
          <a:xfrm>
            <a:off x="6439100" y="26052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90" name="Google Shape;1290;p79"/>
          <p:cNvSpPr txBox="1"/>
          <p:nvPr/>
        </p:nvSpPr>
        <p:spPr>
          <a:xfrm>
            <a:off x="6439100" y="40605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91" name="Google Shape;1291;p79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ptr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92" name="Google Shape;1292;p79"/>
          <p:cNvCxnSpPr/>
          <p:nvPr/>
        </p:nvCxnSpPr>
        <p:spPr>
          <a:xfrm>
            <a:off x="2611725" y="1117600"/>
            <a:ext cx="6000" cy="36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93" name="Google Shape;1293;p79"/>
          <p:cNvSpPr txBox="1"/>
          <p:nvPr/>
        </p:nvSpPr>
        <p:spPr>
          <a:xfrm>
            <a:off x="666890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94" name="Google Shape;1294;p79"/>
          <p:cNvSpPr txBox="1"/>
          <p:nvPr/>
        </p:nvSpPr>
        <p:spPr>
          <a:xfrm>
            <a:off x="5178250" y="2546925"/>
            <a:ext cx="1389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Fake  PhysMemPage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 Stack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00" name="Google Shape;1300;p8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Uninitialized Usage</a:t>
            </a:r>
            <a:r>
              <a:rPr lang="en-GB"/>
              <a:t> → Arbitrary Address Free</a:t>
            </a:r>
            <a:endParaRPr lang="en-GB"/>
          </a:p>
        </p:txBody>
      </p:sp>
      <p:sp>
        <p:nvSpPr>
          <p:cNvPr id="1301" name="Google Shape;1301;p80"/>
          <p:cNvSpPr txBox="1"/>
          <p:nvPr/>
        </p:nvSpPr>
        <p:spPr>
          <a:xfrm>
            <a:off x="636600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2" name="Google Shape;1302;p80"/>
          <p:cNvSpPr txBox="1"/>
          <p:nvPr/>
        </p:nvSpPr>
        <p:spPr>
          <a:xfrm>
            <a:off x="496500" y="1538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outsb</a:t>
            </a:r>
            <a:endParaRPr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3" name="Google Shape;1303;p80"/>
          <p:cNvSpPr txBox="1"/>
          <p:nvPr/>
        </p:nvSpPr>
        <p:spPr>
          <a:xfrm>
            <a:off x="5016875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4" name="Google Shape;1304;p80"/>
          <p:cNvSpPr txBox="1"/>
          <p:nvPr/>
        </p:nvSpPr>
        <p:spPr>
          <a:xfrm>
            <a:off x="496500" y="24652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vmxnet3 setting </a:t>
            </a:r>
            <a:endParaRPr lang="en-GB" b="1" i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05" name="Google Shape;1305;p80"/>
          <p:cNvCxnSpPr>
            <a:stCxn id="1302" idx="2"/>
            <a:endCxn id="1304" idx="0"/>
          </p:cNvCxnSpPr>
          <p:nvPr/>
        </p:nvCxnSpPr>
        <p:spPr>
          <a:xfrm>
            <a:off x="1294350" y="2111450"/>
            <a:ext cx="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6" name="Google Shape;1306;p80"/>
          <p:cNvSpPr txBox="1"/>
          <p:nvPr/>
        </p:nvSpPr>
        <p:spPr>
          <a:xfrm>
            <a:off x="496500" y="3391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vmxnet3 update mac filters</a:t>
            </a:r>
            <a:endParaRPr lang="en-GB" b="1" i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07" name="Google Shape;1307;p80"/>
          <p:cNvCxnSpPr>
            <a:stCxn id="1304" idx="2"/>
            <a:endCxn id="1306" idx="0"/>
          </p:cNvCxnSpPr>
          <p:nvPr/>
        </p:nvCxnSpPr>
        <p:spPr>
          <a:xfrm>
            <a:off x="1294350" y="3037950"/>
            <a:ext cx="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8" name="Google Shape;1308;p80"/>
          <p:cNvSpPr txBox="1"/>
          <p:nvPr/>
        </p:nvSpPr>
        <p:spPr>
          <a:xfrm>
            <a:off x="3016925" y="1240825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if(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free(page-&gt;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309" name="Google Shape;1309;p80"/>
          <p:cNvSpPr/>
          <p:nvPr/>
        </p:nvSpPr>
        <p:spPr>
          <a:xfrm>
            <a:off x="5938909" y="1508500"/>
            <a:ext cx="454350" cy="943700"/>
          </a:xfrm>
          <a:custGeom>
            <a:avLst/>
            <a:gdLst/>
            <a:ahLst/>
            <a:cxnLst/>
            <a:rect l="l" t="t" r="r" b="b"/>
            <a:pathLst>
              <a:path w="18174" h="37748" extrusionOk="0">
                <a:moveTo>
                  <a:pt x="2871" y="0"/>
                </a:moveTo>
                <a:cubicBezTo>
                  <a:pt x="2871" y="2402"/>
                  <a:pt x="885" y="4432"/>
                  <a:pt x="490" y="6802"/>
                </a:cubicBezTo>
                <a:cubicBezTo>
                  <a:pt x="-815" y="14633"/>
                  <a:pt x="487" y="23459"/>
                  <a:pt x="4571" y="30266"/>
                </a:cubicBezTo>
                <a:cubicBezTo>
                  <a:pt x="7233" y="34703"/>
                  <a:pt x="13265" y="36112"/>
                  <a:pt x="18174" y="377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10" name="Google Shape;1310;p80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1" name="Google Shape;1311;p80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2" name="Google Shape;1312;p80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3" name="Google Shape;1313;p80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4" name="Google Shape;1314;p80"/>
          <p:cNvSpPr txBox="1"/>
          <p:nvPr/>
        </p:nvSpPr>
        <p:spPr>
          <a:xfrm>
            <a:off x="6439100" y="1444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5" name="Google Shape;1315;p80"/>
          <p:cNvSpPr txBox="1"/>
          <p:nvPr/>
        </p:nvSpPr>
        <p:spPr>
          <a:xfrm>
            <a:off x="6439100" y="1731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6" name="Google Shape;1316;p80"/>
          <p:cNvSpPr txBox="1"/>
          <p:nvPr/>
        </p:nvSpPr>
        <p:spPr>
          <a:xfrm>
            <a:off x="6439100" y="2024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7" name="Google Shape;1317;p80"/>
          <p:cNvSpPr txBox="1"/>
          <p:nvPr/>
        </p:nvSpPr>
        <p:spPr>
          <a:xfrm>
            <a:off x="6439100" y="2317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8" name="Google Shape;1318;p80"/>
          <p:cNvSpPr txBox="1"/>
          <p:nvPr/>
        </p:nvSpPr>
        <p:spPr>
          <a:xfrm>
            <a:off x="6439100" y="26052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9" name="Google Shape;1319;p80"/>
          <p:cNvSpPr txBox="1"/>
          <p:nvPr/>
        </p:nvSpPr>
        <p:spPr>
          <a:xfrm>
            <a:off x="6439100" y="40605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20" name="Google Shape;1320;p80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ptr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21" name="Google Shape;1321;p80"/>
          <p:cNvCxnSpPr/>
          <p:nvPr/>
        </p:nvCxnSpPr>
        <p:spPr>
          <a:xfrm>
            <a:off x="2611725" y="1117600"/>
            <a:ext cx="6000" cy="36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322" name="Google Shape;1322;p80"/>
          <p:cNvSpPr txBox="1"/>
          <p:nvPr/>
        </p:nvSpPr>
        <p:spPr>
          <a:xfrm>
            <a:off x="666890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23" name="Google Shape;1323;p80"/>
          <p:cNvSpPr txBox="1"/>
          <p:nvPr/>
        </p:nvSpPr>
        <p:spPr>
          <a:xfrm>
            <a:off x="5178250" y="2546925"/>
            <a:ext cx="1389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Fake  PhysMemPage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 Stack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29" name="Google Shape;1329;p8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Uninitialized Usage</a:t>
            </a:r>
            <a:r>
              <a:rPr lang="en-GB"/>
              <a:t> → Arbitrary Address Free</a:t>
            </a:r>
            <a:endParaRPr lang="en-GB"/>
          </a:p>
        </p:txBody>
      </p:sp>
      <p:sp>
        <p:nvSpPr>
          <p:cNvPr id="1330" name="Google Shape;1330;p81"/>
          <p:cNvSpPr txBox="1"/>
          <p:nvPr/>
        </p:nvSpPr>
        <p:spPr>
          <a:xfrm>
            <a:off x="636600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31" name="Google Shape;1331;p81"/>
          <p:cNvSpPr txBox="1"/>
          <p:nvPr/>
        </p:nvSpPr>
        <p:spPr>
          <a:xfrm>
            <a:off x="496500" y="1538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outsb</a:t>
            </a:r>
            <a:endParaRPr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32" name="Google Shape;1332;p81"/>
          <p:cNvSpPr txBox="1"/>
          <p:nvPr/>
        </p:nvSpPr>
        <p:spPr>
          <a:xfrm>
            <a:off x="5016875" y="865725"/>
            <a:ext cx="1315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33" name="Google Shape;1333;p81"/>
          <p:cNvSpPr txBox="1"/>
          <p:nvPr/>
        </p:nvSpPr>
        <p:spPr>
          <a:xfrm>
            <a:off x="496500" y="24652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vmxnet3 setting </a:t>
            </a:r>
            <a:endParaRPr lang="en-GB" b="1" i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34" name="Google Shape;1334;p81"/>
          <p:cNvCxnSpPr>
            <a:stCxn id="1331" idx="2"/>
            <a:endCxn id="1333" idx="0"/>
          </p:cNvCxnSpPr>
          <p:nvPr/>
        </p:nvCxnSpPr>
        <p:spPr>
          <a:xfrm>
            <a:off x="1294350" y="2111450"/>
            <a:ext cx="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5" name="Google Shape;1335;p81"/>
          <p:cNvSpPr txBox="1"/>
          <p:nvPr/>
        </p:nvSpPr>
        <p:spPr>
          <a:xfrm>
            <a:off x="496500" y="3391750"/>
            <a:ext cx="15957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vmxnet3 update mac filters</a:t>
            </a:r>
            <a:endParaRPr lang="en-GB" b="1" i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36" name="Google Shape;1336;p81"/>
          <p:cNvCxnSpPr>
            <a:stCxn id="1333" idx="2"/>
            <a:endCxn id="1335" idx="0"/>
          </p:cNvCxnSpPr>
          <p:nvPr/>
        </p:nvCxnSpPr>
        <p:spPr>
          <a:xfrm>
            <a:off x="1294350" y="3037950"/>
            <a:ext cx="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7" name="Google Shape;1337;p81"/>
          <p:cNvSpPr txBox="1"/>
          <p:nvPr/>
        </p:nvSpPr>
        <p:spPr>
          <a:xfrm>
            <a:off x="3016925" y="1240825"/>
            <a:ext cx="3877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GB" sz="12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PhysMemRelease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PhysMemPage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*</a:t>
            </a: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if(</a:t>
            </a:r>
            <a:r>
              <a:rPr lang="en-GB" sz="1200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page-&gt;</a:t>
            </a: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page_count == 0)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</a:t>
            </a:r>
            <a:r>
              <a:rPr lang="en-GB" sz="1200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free(page-&gt;</a:t>
            </a:r>
            <a:r>
              <a:rPr lang="en-GB" sz="1200" b="1">
                <a:solidFill>
                  <a:schemeClr val="dk1"/>
                </a:solidFill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page_array</a:t>
            </a:r>
            <a:r>
              <a:rPr lang="en-GB" sz="1200" b="1">
                <a:highlight>
                  <a:srgbClr val="F4CCCC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200" b="1">
              <a:highlight>
                <a:srgbClr val="F4CCCC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GB" sz="1200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free the pointer on stack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else{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...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338" name="Google Shape;1338;p81"/>
          <p:cNvSpPr/>
          <p:nvPr/>
        </p:nvSpPr>
        <p:spPr>
          <a:xfrm>
            <a:off x="5938909" y="1508500"/>
            <a:ext cx="454350" cy="943700"/>
          </a:xfrm>
          <a:custGeom>
            <a:avLst/>
            <a:gdLst/>
            <a:ahLst/>
            <a:cxnLst/>
            <a:rect l="l" t="t" r="r" b="b"/>
            <a:pathLst>
              <a:path w="18174" h="37748" extrusionOk="0">
                <a:moveTo>
                  <a:pt x="2871" y="0"/>
                </a:moveTo>
                <a:cubicBezTo>
                  <a:pt x="2871" y="2402"/>
                  <a:pt x="885" y="4432"/>
                  <a:pt x="490" y="6802"/>
                </a:cubicBezTo>
                <a:cubicBezTo>
                  <a:pt x="-815" y="14633"/>
                  <a:pt x="487" y="23459"/>
                  <a:pt x="4571" y="30266"/>
                </a:cubicBezTo>
                <a:cubicBezTo>
                  <a:pt x="7233" y="34703"/>
                  <a:pt x="13265" y="36112"/>
                  <a:pt x="18174" y="377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9" name="Google Shape;1339;p81"/>
          <p:cNvSpPr txBox="1"/>
          <p:nvPr/>
        </p:nvSpPr>
        <p:spPr>
          <a:xfrm>
            <a:off x="6439100" y="2891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page_count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0" name="Google Shape;1340;p81"/>
          <p:cNvSpPr txBox="1"/>
          <p:nvPr/>
        </p:nvSpPr>
        <p:spPr>
          <a:xfrm>
            <a:off x="6439100" y="3179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1" name="Google Shape;1341;p81"/>
          <p:cNvSpPr txBox="1"/>
          <p:nvPr/>
        </p:nvSpPr>
        <p:spPr>
          <a:xfrm>
            <a:off x="6439100" y="3765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2" name="Google Shape;1342;p81"/>
          <p:cNvSpPr txBox="1"/>
          <p:nvPr/>
        </p:nvSpPr>
        <p:spPr>
          <a:xfrm>
            <a:off x="6439100" y="4350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3" name="Google Shape;1343;p81"/>
          <p:cNvSpPr txBox="1"/>
          <p:nvPr/>
        </p:nvSpPr>
        <p:spPr>
          <a:xfrm>
            <a:off x="6439100" y="1444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4" name="Google Shape;1344;p81"/>
          <p:cNvSpPr txBox="1"/>
          <p:nvPr/>
        </p:nvSpPr>
        <p:spPr>
          <a:xfrm>
            <a:off x="6439100" y="17318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5" name="Google Shape;1345;p81"/>
          <p:cNvSpPr txBox="1"/>
          <p:nvPr/>
        </p:nvSpPr>
        <p:spPr>
          <a:xfrm>
            <a:off x="6439100" y="20246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6" name="Google Shape;1346;p81"/>
          <p:cNvSpPr txBox="1"/>
          <p:nvPr/>
        </p:nvSpPr>
        <p:spPr>
          <a:xfrm>
            <a:off x="6439100" y="2317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translate_size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7" name="Google Shape;1347;p81"/>
          <p:cNvSpPr txBox="1"/>
          <p:nvPr/>
        </p:nvSpPr>
        <p:spPr>
          <a:xfrm>
            <a:off x="6439100" y="26052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8" name="Google Shape;1348;p81"/>
          <p:cNvSpPr txBox="1"/>
          <p:nvPr/>
        </p:nvSpPr>
        <p:spPr>
          <a:xfrm>
            <a:off x="6439100" y="40605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9" name="Google Shape;1349;p81"/>
          <p:cNvSpPr txBox="1"/>
          <p:nvPr/>
        </p:nvSpPr>
        <p:spPr>
          <a:xfrm>
            <a:off x="6439100" y="34724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page_array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ptr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50" name="Google Shape;1350;p81"/>
          <p:cNvCxnSpPr/>
          <p:nvPr/>
        </p:nvCxnSpPr>
        <p:spPr>
          <a:xfrm>
            <a:off x="2611725" y="1117600"/>
            <a:ext cx="6000" cy="366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351" name="Google Shape;1351;p81"/>
          <p:cNvSpPr txBox="1"/>
          <p:nvPr/>
        </p:nvSpPr>
        <p:spPr>
          <a:xfrm>
            <a:off x="6668900" y="4648650"/>
            <a:ext cx="966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Stack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52" name="Google Shape;1352;p81"/>
          <p:cNvSpPr txBox="1"/>
          <p:nvPr/>
        </p:nvSpPr>
        <p:spPr>
          <a:xfrm>
            <a:off x="5178250" y="2546925"/>
            <a:ext cx="13899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Fake  PhysMemPage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 Stack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82"/>
          <p:cNvSpPr/>
          <p:nvPr/>
        </p:nvSpPr>
        <p:spPr>
          <a:xfrm>
            <a:off x="3154475" y="1623825"/>
            <a:ext cx="3700200" cy="1267425"/>
          </a:xfrm>
          <a:custGeom>
            <a:avLst/>
            <a:gdLst/>
            <a:ahLst/>
            <a:cxnLst/>
            <a:rect l="l" t="t" r="r" b="b"/>
            <a:pathLst>
              <a:path w="148008" h="50697" extrusionOk="0">
                <a:moveTo>
                  <a:pt x="0" y="0"/>
                </a:moveTo>
                <a:cubicBezTo>
                  <a:pt x="10330" y="24779"/>
                  <a:pt x="50396" y="19137"/>
                  <a:pt x="76666" y="24668"/>
                </a:cubicBezTo>
                <a:cubicBezTo>
                  <a:pt x="88964" y="27257"/>
                  <a:pt x="96658" y="40169"/>
                  <a:pt x="107900" y="45787"/>
                </a:cubicBezTo>
                <a:cubicBezTo>
                  <a:pt x="119944" y="51806"/>
                  <a:pt x="134544" y="50578"/>
                  <a:pt x="148008" y="5057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1358" name="Google Shape;1358;p8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CVE-2018-6982</a:t>
            </a:r>
            <a:endParaRPr lang="en-GB"/>
          </a:p>
        </p:txBody>
      </p:sp>
      <p:sp>
        <p:nvSpPr>
          <p:cNvPr id="1359" name="Google Shape;1359;p82"/>
          <p:cNvSpPr txBox="1"/>
          <p:nvPr/>
        </p:nvSpPr>
        <p:spPr>
          <a:xfrm>
            <a:off x="477225" y="749175"/>
            <a:ext cx="8075100" cy="3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bool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vmxnet3_cmd_get_coalesce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a1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a2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struct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buffer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uint64_t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member0;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	</a:t>
            </a: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uint64_t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member1;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};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length;     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get_length_from_guest(..., &amp;length);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if(length != 16)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return;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buffer.member0 = 0xFA000000003LL;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first 8-byte of src is initialized, but 16-byte is read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// (length == 16)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</a:t>
            </a:r>
            <a:r>
              <a:rPr lang="en-GB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copy_to_guest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(v19, &amp;buffer, length, ...);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360" name="Google Shape;1360;p82"/>
          <p:cNvSpPr txBox="1"/>
          <p:nvPr/>
        </p:nvSpPr>
        <p:spPr>
          <a:xfrm>
            <a:off x="4339075" y="1244175"/>
            <a:ext cx="5042400" cy="4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Originally, all stack variables are uninitialized</a:t>
            </a:r>
            <a:endParaRPr sz="1800" b="1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61" name="Google Shape;1361;p82"/>
          <p:cNvSpPr txBox="1"/>
          <p:nvPr/>
        </p:nvSpPr>
        <p:spPr>
          <a:xfrm>
            <a:off x="6876575" y="2491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62" name="Google Shape;1362;p82"/>
          <p:cNvSpPr txBox="1"/>
          <p:nvPr/>
        </p:nvSpPr>
        <p:spPr>
          <a:xfrm>
            <a:off x="6876575" y="277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63" name="Google Shape;1363;p82"/>
          <p:cNvSpPr txBox="1"/>
          <p:nvPr/>
        </p:nvSpPr>
        <p:spPr>
          <a:xfrm>
            <a:off x="8406625" y="24912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64" name="Google Shape;1364;p82"/>
          <p:cNvSpPr txBox="1"/>
          <p:nvPr/>
        </p:nvSpPr>
        <p:spPr>
          <a:xfrm>
            <a:off x="8406625" y="27790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65" name="Google Shape;1365;p82"/>
          <p:cNvSpPr/>
          <p:nvPr/>
        </p:nvSpPr>
        <p:spPr>
          <a:xfrm>
            <a:off x="3172225" y="1366435"/>
            <a:ext cx="3762300" cy="1104800"/>
          </a:xfrm>
          <a:custGeom>
            <a:avLst/>
            <a:gdLst/>
            <a:ahLst/>
            <a:cxnLst/>
            <a:rect l="l" t="t" r="r" b="b"/>
            <a:pathLst>
              <a:path w="150492" h="44192" extrusionOk="0">
                <a:moveTo>
                  <a:pt x="0" y="890"/>
                </a:moveTo>
                <a:cubicBezTo>
                  <a:pt x="28572" y="-4306"/>
                  <a:pt x="56315" y="15128"/>
                  <a:pt x="84297" y="22896"/>
                </a:cubicBezTo>
                <a:cubicBezTo>
                  <a:pt x="98426" y="26819"/>
                  <a:pt x="112780" y="29888"/>
                  <a:pt x="127067" y="33189"/>
                </a:cubicBezTo>
                <a:cubicBezTo>
                  <a:pt x="135472" y="35131"/>
                  <a:pt x="146634" y="36476"/>
                  <a:pt x="150492" y="4419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1366" name="Google Shape;1366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CVE-2018-6982</a:t>
            </a:r>
            <a:endParaRPr lang="en-GB"/>
          </a:p>
        </p:txBody>
      </p:sp>
      <p:sp>
        <p:nvSpPr>
          <p:cNvPr id="1372" name="Google Shape;1372;p83"/>
          <p:cNvSpPr txBox="1"/>
          <p:nvPr/>
        </p:nvSpPr>
        <p:spPr>
          <a:xfrm>
            <a:off x="946100" y="2281550"/>
            <a:ext cx="3625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3" name="Google Shape;1373;p83"/>
          <p:cNvSpPr txBox="1"/>
          <p:nvPr/>
        </p:nvSpPr>
        <p:spPr>
          <a:xfrm>
            <a:off x="1684425" y="1896925"/>
            <a:ext cx="721800" cy="233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4" name="Google Shape;1374;p83"/>
          <p:cNvSpPr txBox="1"/>
          <p:nvPr/>
        </p:nvSpPr>
        <p:spPr>
          <a:xfrm>
            <a:off x="477225" y="749175"/>
            <a:ext cx="8075100" cy="3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bool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vmxnet3_cmd_get_coalesce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a1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a2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struct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buffer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uint64_t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member0;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	</a:t>
            </a: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uint64_t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member1;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};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length;     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get_length_from_guest(..., &amp;length);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if(length !=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16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return;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buffer.member0 = 0xFA000000003LL;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first 8-byte of src is initialized, but 16-byte is read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// (length == 16)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</a:t>
            </a:r>
            <a:r>
              <a:rPr lang="en-GB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copy_to_guest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(v19, &amp;buffer, length, ...);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375" name="Google Shape;1375;p83"/>
          <p:cNvSpPr/>
          <p:nvPr/>
        </p:nvSpPr>
        <p:spPr>
          <a:xfrm>
            <a:off x="4572000" y="2349100"/>
            <a:ext cx="595200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376" name="Google Shape;1376;p83"/>
          <p:cNvSpPr txBox="1"/>
          <p:nvPr/>
        </p:nvSpPr>
        <p:spPr>
          <a:xfrm>
            <a:off x="5198925" y="2293900"/>
            <a:ext cx="14838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set length</a:t>
            </a:r>
            <a:endParaRPr sz="18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7" name="Google Shape;1377;p83"/>
          <p:cNvSpPr/>
          <p:nvPr/>
        </p:nvSpPr>
        <p:spPr>
          <a:xfrm>
            <a:off x="2615700" y="2550750"/>
            <a:ext cx="659100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378" name="Google Shape;1378;p83"/>
          <p:cNvSpPr txBox="1"/>
          <p:nvPr/>
        </p:nvSpPr>
        <p:spPr>
          <a:xfrm>
            <a:off x="3274800" y="2523150"/>
            <a:ext cx="1615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must be 16</a:t>
            </a:r>
            <a:endParaRPr sz="18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9" name="Google Shape;1379;p83"/>
          <p:cNvSpPr txBox="1"/>
          <p:nvPr/>
        </p:nvSpPr>
        <p:spPr>
          <a:xfrm>
            <a:off x="6876575" y="24912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80" name="Google Shape;1380;p83"/>
          <p:cNvSpPr txBox="1"/>
          <p:nvPr/>
        </p:nvSpPr>
        <p:spPr>
          <a:xfrm>
            <a:off x="6876575" y="277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81" name="Google Shape;1381;p83"/>
          <p:cNvSpPr txBox="1"/>
          <p:nvPr/>
        </p:nvSpPr>
        <p:spPr>
          <a:xfrm>
            <a:off x="8406625" y="24912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82" name="Google Shape;1382;p83"/>
          <p:cNvSpPr txBox="1"/>
          <p:nvPr/>
        </p:nvSpPr>
        <p:spPr>
          <a:xfrm>
            <a:off x="8406625" y="27790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83" name="Google Shape;1383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8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CVE-2018-6982</a:t>
            </a:r>
            <a:endParaRPr lang="en-GB"/>
          </a:p>
        </p:txBody>
      </p:sp>
      <p:sp>
        <p:nvSpPr>
          <p:cNvPr id="1389" name="Google Shape;1389;p84"/>
          <p:cNvSpPr txBox="1"/>
          <p:nvPr/>
        </p:nvSpPr>
        <p:spPr>
          <a:xfrm>
            <a:off x="998675" y="3122000"/>
            <a:ext cx="32946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0" name="Google Shape;1390;p84"/>
          <p:cNvSpPr txBox="1"/>
          <p:nvPr/>
        </p:nvSpPr>
        <p:spPr>
          <a:xfrm>
            <a:off x="1684425" y="1896925"/>
            <a:ext cx="721800" cy="233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1" name="Google Shape;1391;p84"/>
          <p:cNvSpPr txBox="1"/>
          <p:nvPr/>
        </p:nvSpPr>
        <p:spPr>
          <a:xfrm>
            <a:off x="2343000" y="1266300"/>
            <a:ext cx="798000" cy="25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2" name="Google Shape;1392;p84"/>
          <p:cNvSpPr txBox="1"/>
          <p:nvPr/>
        </p:nvSpPr>
        <p:spPr>
          <a:xfrm>
            <a:off x="477225" y="749175"/>
            <a:ext cx="8075100" cy="3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bool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vmxnet3_cmd_get_coalesce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a1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a2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struct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buffer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uint64_t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member0;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	</a:t>
            </a: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uint64_t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member1;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};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length;     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get_length_from_guest(..., &amp;length);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if(length != 16)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return;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buffer.member0 = 0xFA000000003LL;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first 8-byte of src is initialized, but 16-byte is read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// (length == 16)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</a:t>
            </a:r>
            <a:r>
              <a:rPr lang="en-GB" b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copy_to_guest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(v19, &amp;buffer, length, ...);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393" name="Google Shape;1393;p84"/>
          <p:cNvSpPr/>
          <p:nvPr/>
        </p:nvSpPr>
        <p:spPr>
          <a:xfrm>
            <a:off x="4325025" y="3159650"/>
            <a:ext cx="595200" cy="20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394" name="Google Shape;1394;p84"/>
          <p:cNvSpPr txBox="1"/>
          <p:nvPr/>
        </p:nvSpPr>
        <p:spPr>
          <a:xfrm>
            <a:off x="4951950" y="3104450"/>
            <a:ext cx="3150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initialize the first 8-byte  </a:t>
            </a:r>
            <a:endParaRPr sz="18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95" name="Google Shape;1395;p84"/>
          <p:cNvSpPr txBox="1"/>
          <p:nvPr/>
        </p:nvSpPr>
        <p:spPr>
          <a:xfrm>
            <a:off x="6876575" y="2491225"/>
            <a:ext cx="1426500" cy="2928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96" name="Google Shape;1396;p84"/>
          <p:cNvSpPr txBox="1"/>
          <p:nvPr/>
        </p:nvSpPr>
        <p:spPr>
          <a:xfrm>
            <a:off x="6876575" y="277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97" name="Google Shape;1397;p84"/>
          <p:cNvSpPr txBox="1"/>
          <p:nvPr/>
        </p:nvSpPr>
        <p:spPr>
          <a:xfrm>
            <a:off x="8406625" y="24912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98" name="Google Shape;1398;p84"/>
          <p:cNvSpPr txBox="1"/>
          <p:nvPr/>
        </p:nvSpPr>
        <p:spPr>
          <a:xfrm>
            <a:off x="8406625" y="27790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99" name="Google Shape;1399;p84"/>
          <p:cNvSpPr/>
          <p:nvPr/>
        </p:nvSpPr>
        <p:spPr>
          <a:xfrm>
            <a:off x="2582150" y="2617650"/>
            <a:ext cx="4285825" cy="496900"/>
          </a:xfrm>
          <a:custGeom>
            <a:avLst/>
            <a:gdLst/>
            <a:ahLst/>
            <a:cxnLst/>
            <a:rect l="l" t="t" r="r" b="b"/>
            <a:pathLst>
              <a:path w="171433" h="19876" extrusionOk="0">
                <a:moveTo>
                  <a:pt x="0" y="19876"/>
                </a:moveTo>
                <a:cubicBezTo>
                  <a:pt x="19609" y="10072"/>
                  <a:pt x="42021" y="2697"/>
                  <a:pt x="63888" y="4259"/>
                </a:cubicBezTo>
                <a:cubicBezTo>
                  <a:pt x="80655" y="5457"/>
                  <a:pt x="97139" y="11168"/>
                  <a:pt x="113934" y="10470"/>
                </a:cubicBezTo>
                <a:cubicBezTo>
                  <a:pt x="133399" y="9661"/>
                  <a:pt x="151952" y="0"/>
                  <a:pt x="171433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1400" name="Google Shape;1400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8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CVE-2018-6982</a:t>
            </a:r>
            <a:endParaRPr lang="en-GB"/>
          </a:p>
        </p:txBody>
      </p:sp>
      <p:sp>
        <p:nvSpPr>
          <p:cNvPr id="1406" name="Google Shape;1406;p85"/>
          <p:cNvSpPr txBox="1"/>
          <p:nvPr/>
        </p:nvSpPr>
        <p:spPr>
          <a:xfrm>
            <a:off x="929100" y="3970200"/>
            <a:ext cx="47106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7" name="Google Shape;1407;p85"/>
          <p:cNvSpPr txBox="1"/>
          <p:nvPr/>
        </p:nvSpPr>
        <p:spPr>
          <a:xfrm>
            <a:off x="1684425" y="1896925"/>
            <a:ext cx="721800" cy="233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8" name="Google Shape;1408;p85"/>
          <p:cNvSpPr txBox="1"/>
          <p:nvPr/>
        </p:nvSpPr>
        <p:spPr>
          <a:xfrm>
            <a:off x="2343000" y="1266300"/>
            <a:ext cx="798000" cy="25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9" name="Google Shape;1409;p85"/>
          <p:cNvSpPr txBox="1"/>
          <p:nvPr/>
        </p:nvSpPr>
        <p:spPr>
          <a:xfrm>
            <a:off x="477225" y="749175"/>
            <a:ext cx="8075100" cy="3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bool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vmxnet3_cmd_get_coalesce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a1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a2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struct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buffer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uint64_t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member0;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	</a:t>
            </a: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uint64_t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member1;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};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length;     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get_length_from_guest(..., &amp;length);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if(length != 16)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return;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buffer.member0 = 0xFA000000003LL;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first 8-byte of src is initialized, but 16-byte is read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// (length == 16)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copy_to_guest(v19, &amp;buffer, length, ...);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410" name="Google Shape;1410;p85"/>
          <p:cNvSpPr/>
          <p:nvPr/>
        </p:nvSpPr>
        <p:spPr>
          <a:xfrm>
            <a:off x="2343000" y="1481950"/>
            <a:ext cx="798000" cy="202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1" name="Google Shape;1411;p85"/>
          <p:cNvSpPr txBox="1"/>
          <p:nvPr/>
        </p:nvSpPr>
        <p:spPr>
          <a:xfrm>
            <a:off x="6876575" y="2491225"/>
            <a:ext cx="1426500" cy="2928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6876575" y="277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8406625" y="24912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8406625" y="27790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2675400" y="2602650"/>
            <a:ext cx="2418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Forget to init it</a:t>
            </a:r>
            <a:endParaRPr sz="24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6" name="Google Shape;1416;p85"/>
          <p:cNvSpPr/>
          <p:nvPr/>
        </p:nvSpPr>
        <p:spPr>
          <a:xfrm>
            <a:off x="4875925" y="2657575"/>
            <a:ext cx="2054175" cy="280475"/>
          </a:xfrm>
          <a:custGeom>
            <a:avLst/>
            <a:gdLst/>
            <a:ahLst/>
            <a:cxnLst/>
            <a:rect l="l" t="t" r="r" b="b"/>
            <a:pathLst>
              <a:path w="82167" h="11219" extrusionOk="0">
                <a:moveTo>
                  <a:pt x="0" y="7808"/>
                </a:moveTo>
                <a:cubicBezTo>
                  <a:pt x="6467" y="9751"/>
                  <a:pt x="13680" y="10511"/>
                  <a:pt x="20231" y="8873"/>
                </a:cubicBezTo>
                <a:cubicBezTo>
                  <a:pt x="29523" y="6550"/>
                  <a:pt x="37983" y="0"/>
                  <a:pt x="47561" y="0"/>
                </a:cubicBezTo>
                <a:cubicBezTo>
                  <a:pt x="53130" y="0"/>
                  <a:pt x="59052" y="786"/>
                  <a:pt x="63888" y="3549"/>
                </a:cubicBezTo>
                <a:cubicBezTo>
                  <a:pt x="69601" y="6814"/>
                  <a:pt x="75714" y="12291"/>
                  <a:pt x="82167" y="1100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1417" name="Google Shape;1417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</a:t>
            </a:r>
            <a:r>
              <a:rPr lang="en-GB">
                <a:solidFill>
                  <a:schemeClr val="lt1"/>
                </a:solidFill>
              </a:rPr>
              <a:t>Virtual Machine Escape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1790775" y="2562875"/>
            <a:ext cx="45807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1901400" y="1736175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32"/>
          <p:cNvSpPr/>
          <p:nvPr/>
        </p:nvSpPr>
        <p:spPr>
          <a:xfrm>
            <a:off x="1943556" y="1779927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32"/>
          <p:cNvSpPr/>
          <p:nvPr/>
        </p:nvSpPr>
        <p:spPr>
          <a:xfrm>
            <a:off x="1989950" y="1836853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32"/>
          <p:cNvSpPr txBox="1"/>
          <p:nvPr/>
        </p:nvSpPr>
        <p:spPr>
          <a:xfrm>
            <a:off x="1884050" y="205267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1790775" y="3134050"/>
            <a:ext cx="45807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32"/>
          <p:cNvSpPr txBox="1"/>
          <p:nvPr/>
        </p:nvSpPr>
        <p:spPr>
          <a:xfrm>
            <a:off x="1884050" y="233735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3298850" y="1729588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32"/>
          <p:cNvSpPr/>
          <p:nvPr/>
        </p:nvSpPr>
        <p:spPr>
          <a:xfrm>
            <a:off x="3341006" y="1773339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32"/>
          <p:cNvSpPr/>
          <p:nvPr/>
        </p:nvSpPr>
        <p:spPr>
          <a:xfrm>
            <a:off x="3387400" y="1830265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32"/>
          <p:cNvSpPr txBox="1"/>
          <p:nvPr/>
        </p:nvSpPr>
        <p:spPr>
          <a:xfrm>
            <a:off x="3281500" y="2046088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3281500" y="2337338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5031025" y="1779925"/>
            <a:ext cx="745500" cy="85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32"/>
          <p:cNvSpPr/>
          <p:nvPr/>
        </p:nvSpPr>
        <p:spPr>
          <a:xfrm>
            <a:off x="5073181" y="1823677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32"/>
          <p:cNvSpPr/>
          <p:nvPr/>
        </p:nvSpPr>
        <p:spPr>
          <a:xfrm>
            <a:off x="5119575" y="1880603"/>
            <a:ext cx="745500" cy="857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32"/>
          <p:cNvSpPr txBox="1"/>
          <p:nvPr/>
        </p:nvSpPr>
        <p:spPr>
          <a:xfrm>
            <a:off x="5013675" y="209642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5013675" y="236260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4147587" y="2052675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3464600" y="3708350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Host 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96400" y="32236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42300" y="3386875"/>
            <a:ext cx="276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34454" y="3169275"/>
            <a:ext cx="368313" cy="3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/>
          <p:nvPr/>
        </p:nvSpPr>
        <p:spPr>
          <a:xfrm>
            <a:off x="1048175" y="2046100"/>
            <a:ext cx="957305" cy="1453999"/>
          </a:xfrm>
          <a:custGeom>
            <a:avLst/>
            <a:gdLst/>
            <a:ahLst/>
            <a:cxnLst/>
            <a:rect l="l" t="t" r="r" b="b"/>
            <a:pathLst>
              <a:path w="48967" h="39231" extrusionOk="0">
                <a:moveTo>
                  <a:pt x="41214" y="0"/>
                </a:moveTo>
                <a:cubicBezTo>
                  <a:pt x="26048" y="0"/>
                  <a:pt x="-1571" y="4425"/>
                  <a:pt x="105" y="19498"/>
                </a:cubicBezTo>
                <a:cubicBezTo>
                  <a:pt x="2046" y="36956"/>
                  <a:pt x="31402" y="39231"/>
                  <a:pt x="48967" y="39231"/>
                </a:cubicBezTo>
              </a:path>
            </a:pathLst>
          </a:cu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7" name="Google Shape;267;p32"/>
          <p:cNvSpPr txBox="1"/>
          <p:nvPr/>
        </p:nvSpPr>
        <p:spPr>
          <a:xfrm>
            <a:off x="311700" y="2507000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exploitation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68" name="Google Shape;268;p32"/>
          <p:cNvCxnSpPr/>
          <p:nvPr/>
        </p:nvCxnSpPr>
        <p:spPr>
          <a:xfrm>
            <a:off x="3902775" y="3499925"/>
            <a:ext cx="558000" cy="117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2"/>
          <p:cNvSpPr txBox="1"/>
          <p:nvPr/>
        </p:nvSpPr>
        <p:spPr>
          <a:xfrm>
            <a:off x="3831250" y="3119650"/>
            <a:ext cx="2975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Execute arbitrary codes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 the host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6264700" y="2723563"/>
            <a:ext cx="751725" cy="634275"/>
          </a:xfrm>
          <a:custGeom>
            <a:avLst/>
            <a:gdLst/>
            <a:ahLst/>
            <a:cxnLst/>
            <a:rect l="l" t="t" r="r" b="b"/>
            <a:pathLst>
              <a:path w="30069" h="25371" extrusionOk="0">
                <a:moveTo>
                  <a:pt x="0" y="25371"/>
                </a:moveTo>
                <a:cubicBezTo>
                  <a:pt x="12859" y="22797"/>
                  <a:pt x="22795" y="10912"/>
                  <a:pt x="30069" y="0"/>
                </a:cubicBezTo>
              </a:path>
            </a:pathLst>
          </a:cu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1" name="Google Shape;271;p32"/>
          <p:cNvSpPr/>
          <p:nvPr/>
        </p:nvSpPr>
        <p:spPr>
          <a:xfrm>
            <a:off x="6013350" y="3500052"/>
            <a:ext cx="1139325" cy="71375"/>
          </a:xfrm>
          <a:custGeom>
            <a:avLst/>
            <a:gdLst/>
            <a:ahLst/>
            <a:cxnLst/>
            <a:rect l="l" t="t" r="r" b="b"/>
            <a:pathLst>
              <a:path w="45573" h="2855" extrusionOk="0">
                <a:moveTo>
                  <a:pt x="0" y="2855"/>
                </a:moveTo>
                <a:cubicBezTo>
                  <a:pt x="14569" y="-1518"/>
                  <a:pt x="30362" y="506"/>
                  <a:pt x="45573" y="506"/>
                </a:cubicBezTo>
              </a:path>
            </a:pathLst>
          </a:cu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2" name="Google Shape;272;p32"/>
          <p:cNvSpPr txBox="1"/>
          <p:nvPr/>
        </p:nvSpPr>
        <p:spPr>
          <a:xfrm>
            <a:off x="7457025" y="3223837"/>
            <a:ext cx="19863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 connection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88376" y="3134047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/>
        </p:nvSpPr>
        <p:spPr>
          <a:xfrm>
            <a:off x="2576762" y="2008613"/>
            <a:ext cx="957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80366" y="3253950"/>
            <a:ext cx="634275" cy="6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86025" y="2419175"/>
            <a:ext cx="1746281" cy="5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31600" y="2873027"/>
            <a:ext cx="492525" cy="4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8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Uninitialized  Read </a:t>
            </a:r>
            <a:r>
              <a:rPr lang="en-GB">
                <a:solidFill>
                  <a:schemeClr val="lt1"/>
                </a:solidFill>
              </a:rPr>
              <a:t>→ Info Leak</a:t>
            </a:r>
            <a:r>
              <a:rPr lang="en-GB"/>
              <a:t> </a:t>
            </a:r>
            <a:endParaRPr lang="en-GB"/>
          </a:p>
        </p:txBody>
      </p:sp>
      <p:sp>
        <p:nvSpPr>
          <p:cNvPr id="1423" name="Google Shape;1423;p86"/>
          <p:cNvSpPr txBox="1"/>
          <p:nvPr/>
        </p:nvSpPr>
        <p:spPr>
          <a:xfrm>
            <a:off x="929100" y="3970200"/>
            <a:ext cx="47106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4" name="Google Shape;1424;p86"/>
          <p:cNvSpPr txBox="1"/>
          <p:nvPr/>
        </p:nvSpPr>
        <p:spPr>
          <a:xfrm>
            <a:off x="1684425" y="1896925"/>
            <a:ext cx="721800" cy="233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5" name="Google Shape;1425;p86"/>
          <p:cNvSpPr txBox="1"/>
          <p:nvPr/>
        </p:nvSpPr>
        <p:spPr>
          <a:xfrm>
            <a:off x="2343000" y="1266300"/>
            <a:ext cx="798000" cy="25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6" name="Google Shape;1426;p86"/>
          <p:cNvSpPr txBox="1"/>
          <p:nvPr/>
        </p:nvSpPr>
        <p:spPr>
          <a:xfrm>
            <a:off x="477225" y="749175"/>
            <a:ext cx="8075100" cy="3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bool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__fastcall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vmxnet3_cmd_get_coalesce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(__int64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a1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char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a2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struct </a:t>
            </a:r>
            <a:r>
              <a:rPr lang="en-GB" b="1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buffer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	uint64_t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member0;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	</a:t>
            </a: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uint64_t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member1;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};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size_t 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length;     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get_length_from_guest(..., &amp;length);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if(length != 16)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return;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buffer.member0 = 0xFA000000003LL;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first 8-byte of src is initialized, but 16-byte is read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666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// (length == 16)</a:t>
            </a:r>
            <a:endParaRPr b="1">
              <a:solidFill>
                <a:srgbClr val="666666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   copy_to_guest(v19, &amp;buffer, length, ...);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>
                <a:solidFill>
                  <a:srgbClr val="38761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1;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...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}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427" name="Google Shape;1427;p86"/>
          <p:cNvSpPr/>
          <p:nvPr/>
        </p:nvSpPr>
        <p:spPr>
          <a:xfrm>
            <a:off x="2343000" y="1481950"/>
            <a:ext cx="798000" cy="202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8" name="Google Shape;1428;p86"/>
          <p:cNvSpPr txBox="1"/>
          <p:nvPr/>
        </p:nvSpPr>
        <p:spPr>
          <a:xfrm>
            <a:off x="311700" y="1366500"/>
            <a:ext cx="8504100" cy="2169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29" name="Google Shape;1429;p86"/>
          <p:cNvSpPr txBox="1"/>
          <p:nvPr/>
        </p:nvSpPr>
        <p:spPr>
          <a:xfrm>
            <a:off x="6876575" y="2491225"/>
            <a:ext cx="1426500" cy="2928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0" name="Google Shape;1430;p86"/>
          <p:cNvSpPr txBox="1"/>
          <p:nvPr/>
        </p:nvSpPr>
        <p:spPr>
          <a:xfrm>
            <a:off x="6876575" y="2779000"/>
            <a:ext cx="1426500" cy="292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1" name="Google Shape;1431;p86"/>
          <p:cNvSpPr txBox="1"/>
          <p:nvPr/>
        </p:nvSpPr>
        <p:spPr>
          <a:xfrm>
            <a:off x="8406625" y="24912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2" name="Google Shape;1432;p86"/>
          <p:cNvSpPr txBox="1"/>
          <p:nvPr/>
        </p:nvSpPr>
        <p:spPr>
          <a:xfrm>
            <a:off x="8406625" y="27790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3" name="Google Shape;1433;p86"/>
          <p:cNvSpPr/>
          <p:nvPr/>
        </p:nvSpPr>
        <p:spPr>
          <a:xfrm>
            <a:off x="4089725" y="1388675"/>
            <a:ext cx="413500" cy="2147361"/>
          </a:xfrm>
          <a:custGeom>
            <a:avLst/>
            <a:gdLst/>
            <a:ahLst/>
            <a:cxnLst/>
            <a:rect l="l" t="t" r="r" b="b"/>
            <a:pathLst>
              <a:path w="16540" h="78795" extrusionOk="0">
                <a:moveTo>
                  <a:pt x="9442" y="0"/>
                </a:moveTo>
                <a:cubicBezTo>
                  <a:pt x="4949" y="4488"/>
                  <a:pt x="312" y="10937"/>
                  <a:pt x="1278" y="17214"/>
                </a:cubicBezTo>
                <a:cubicBezTo>
                  <a:pt x="2576" y="25649"/>
                  <a:pt x="15351" y="29646"/>
                  <a:pt x="16008" y="38155"/>
                </a:cubicBezTo>
                <a:cubicBezTo>
                  <a:pt x="16728" y="47481"/>
                  <a:pt x="701" y="51896"/>
                  <a:pt x="36" y="61226"/>
                </a:cubicBezTo>
                <a:cubicBezTo>
                  <a:pt x="-535" y="69241"/>
                  <a:pt x="14968" y="70915"/>
                  <a:pt x="16540" y="78795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" name="Google Shape;1434;p86"/>
          <p:cNvSpPr txBox="1"/>
          <p:nvPr/>
        </p:nvSpPr>
        <p:spPr>
          <a:xfrm>
            <a:off x="1348400" y="1481950"/>
            <a:ext cx="1579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 machine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5" name="Google Shape;1435;p86"/>
          <p:cNvSpPr txBox="1"/>
          <p:nvPr/>
        </p:nvSpPr>
        <p:spPr>
          <a:xfrm>
            <a:off x="5765450" y="1481950"/>
            <a:ext cx="15795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Host machine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36" name="Google Shape;1436;p8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87800" y="2067800"/>
            <a:ext cx="951500" cy="9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86"/>
          <p:cNvSpPr/>
          <p:nvPr/>
        </p:nvSpPr>
        <p:spPr>
          <a:xfrm>
            <a:off x="3425125" y="2506725"/>
            <a:ext cx="3447300" cy="1481850"/>
          </a:xfrm>
          <a:custGeom>
            <a:avLst/>
            <a:gdLst/>
            <a:ahLst/>
            <a:cxnLst/>
            <a:rect l="l" t="t" r="r" b="b"/>
            <a:pathLst>
              <a:path w="137892" h="59274" extrusionOk="0">
                <a:moveTo>
                  <a:pt x="137892" y="0"/>
                </a:moveTo>
                <a:cubicBezTo>
                  <a:pt x="121209" y="22934"/>
                  <a:pt x="96436" y="45232"/>
                  <a:pt x="68325" y="48981"/>
                </a:cubicBezTo>
                <a:cubicBezTo>
                  <a:pt x="45495" y="52026"/>
                  <a:pt x="18432" y="45463"/>
                  <a:pt x="0" y="5927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1438" name="Google Shape;1438;p86"/>
          <p:cNvSpPr/>
          <p:nvPr/>
        </p:nvSpPr>
        <p:spPr>
          <a:xfrm>
            <a:off x="2045300" y="2808425"/>
            <a:ext cx="1158029" cy="1180102"/>
          </a:xfrm>
          <a:custGeom>
            <a:avLst/>
            <a:gdLst/>
            <a:ahLst/>
            <a:cxnLst/>
            <a:rect l="l" t="t" r="r" b="b"/>
            <a:pathLst>
              <a:path w="46132" h="42237" extrusionOk="0">
                <a:moveTo>
                  <a:pt x="46132" y="42237"/>
                </a:moveTo>
                <a:cubicBezTo>
                  <a:pt x="46132" y="31174"/>
                  <a:pt x="31836" y="23563"/>
                  <a:pt x="21287" y="20231"/>
                </a:cubicBezTo>
                <a:cubicBezTo>
                  <a:pt x="14972" y="18237"/>
                  <a:pt x="7457" y="18206"/>
                  <a:pt x="2475" y="13842"/>
                </a:cubicBezTo>
                <a:cubicBezTo>
                  <a:pt x="-1037" y="10766"/>
                  <a:pt x="346" y="4668"/>
                  <a:pt x="34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439" name="Google Shape;1439;p86"/>
          <p:cNvSpPr txBox="1"/>
          <p:nvPr/>
        </p:nvSpPr>
        <p:spPr>
          <a:xfrm>
            <a:off x="1968963" y="2203450"/>
            <a:ext cx="1426500" cy="2928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 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0" name="Google Shape;1440;p86"/>
          <p:cNvSpPr txBox="1"/>
          <p:nvPr/>
        </p:nvSpPr>
        <p:spPr>
          <a:xfrm>
            <a:off x="1968963" y="2491225"/>
            <a:ext cx="1426500" cy="2928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0x7ffffdeadbe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1" name="Google Shape;1441;p86"/>
          <p:cNvSpPr txBox="1"/>
          <p:nvPr/>
        </p:nvSpPr>
        <p:spPr>
          <a:xfrm>
            <a:off x="4707300" y="2264200"/>
            <a:ext cx="23205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Host Address Leakage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2" name="Google Shape;1442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8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Weakness: Fixed offsets between images</a:t>
            </a:r>
            <a:endParaRPr lang="en-GB"/>
          </a:p>
        </p:txBody>
      </p:sp>
      <p:sp>
        <p:nvSpPr>
          <p:cNvPr id="1448" name="Google Shape;1448;p8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464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Address space layout of the vmx process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9" name="Google Shape;1449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50" name="Google Shape;1450;p87"/>
          <p:cNvSpPr txBox="1"/>
          <p:nvPr/>
        </p:nvSpPr>
        <p:spPr>
          <a:xfrm>
            <a:off x="788475" y="1721275"/>
            <a:ext cx="9178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Start Addr           End Addr       Size     Offset objfile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0x3c7000           0x3c8000     0x1000   0x3c7000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0xf0c5e83000       0xf0c700e000  0x118b000        0x0 /bin/vmx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0xf0c7010000       0xf0c717f000   0x16f000  0x118b000 /bin/vmx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2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0xf0c717f000</a:t>
            </a: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0xf0c742e000   0x2af000 0xf0c717f000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2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0xf0c742e000</a:t>
            </a: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0xf0c744e000    0x20000        0x0 /lib64/ld-linux-x86-64.so.2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0xf0c764d000       0xf0c764f000     0x2000    0x1f000 /lib64/ld-linux-x86-64.so.2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2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0xf0c764f000</a:t>
            </a: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0xf0c7650000     0x1000 0xf0c764f000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2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0xf0c7650000</a:t>
            </a: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0xf0c7d40000   0x6f0000 0xf0c7650000 [heap]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0xf107650000       0xf107651000     0x1000 0xf107650000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0xf107651000       0xf107658000     0x7000        0x0 /lib64/librt.so.1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...</a:t>
            </a:r>
            <a:endParaRPr sz="1200" b="1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8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 &amp; Ideas</a:t>
            </a:r>
            <a:endParaRPr lang="en-GB"/>
          </a:p>
        </p:txBody>
      </p:sp>
      <p:sp>
        <p:nvSpPr>
          <p:cNvPr id="1456" name="Google Shape;1456;p8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do we have?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Free 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Information Leakage → All Address Space Information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57" name="Google Shape;1457;p8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04625" y="1568100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58" name="Google Shape;1458;p88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5811150" y="208422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9" name="Google Shape;1459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8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Summary &amp; Ideas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65" name="Google Shape;1465;p89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do we have?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Free 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Information Leakage → All Address Space Information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66" name="Google Shape;1466;p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7210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7" name="Google Shape;1467;p89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338005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8" name="Google Shape;1468;p89"/>
          <p:cNvSpPr/>
          <p:nvPr/>
        </p:nvSpPr>
        <p:spPr>
          <a:xfrm>
            <a:off x="2295338" y="3192038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69" name="Google Shape;1469;p89"/>
          <p:cNvCxnSpPr/>
          <p:nvPr/>
        </p:nvCxnSpPr>
        <p:spPr>
          <a:xfrm rot="10800000" flipH="1">
            <a:off x="4379875" y="3548738"/>
            <a:ext cx="17925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0" name="Google Shape;1470;p89"/>
          <p:cNvSpPr txBox="1"/>
          <p:nvPr/>
        </p:nvSpPr>
        <p:spPr>
          <a:xfrm>
            <a:off x="4620250" y="3166850"/>
            <a:ext cx="1248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How?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71" name="Google Shape;1471;p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04625" y="1568100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2" name="Google Shape;1472;p89"/>
          <p:cNvSpPr txBox="1"/>
          <p:nvPr/>
        </p:nvSpPr>
        <p:spPr>
          <a:xfrm>
            <a:off x="6238375" y="3242300"/>
            <a:ext cx="2418300" cy="614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shellcode execution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73" name="Google Shape;1473;p89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5811150" y="208422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4" name="Google Shape;1474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9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Summary &amp; Ideas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80" name="Google Shape;1480;p9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do we have?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Free 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Information Leakage → All Address Space Information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81" name="Google Shape;1481;p90"/>
          <p:cNvSpPr/>
          <p:nvPr/>
        </p:nvSpPr>
        <p:spPr>
          <a:xfrm>
            <a:off x="2295338" y="3192038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82" name="Google Shape;1482;p90"/>
          <p:cNvCxnSpPr/>
          <p:nvPr/>
        </p:nvCxnSpPr>
        <p:spPr>
          <a:xfrm rot="10800000" flipH="1">
            <a:off x="4379875" y="3548738"/>
            <a:ext cx="17925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3" name="Google Shape;1483;p90"/>
          <p:cNvSpPr/>
          <p:nvPr/>
        </p:nvSpPr>
        <p:spPr>
          <a:xfrm>
            <a:off x="4883050" y="3235250"/>
            <a:ext cx="723300" cy="6282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84" name="Google Shape;1484;p90"/>
          <p:cNvCxnSpPr/>
          <p:nvPr/>
        </p:nvCxnSpPr>
        <p:spPr>
          <a:xfrm>
            <a:off x="4047225" y="3856625"/>
            <a:ext cx="333000" cy="505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5" name="Google Shape;1485;p90"/>
          <p:cNvSpPr txBox="1"/>
          <p:nvPr/>
        </p:nvSpPr>
        <p:spPr>
          <a:xfrm>
            <a:off x="4379875" y="4386375"/>
            <a:ext cx="21126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Write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486" name="Google Shape;1486;p90"/>
          <p:cNvCxnSpPr/>
          <p:nvPr/>
        </p:nvCxnSpPr>
        <p:spPr>
          <a:xfrm rot="10800000" flipH="1">
            <a:off x="6529650" y="3853625"/>
            <a:ext cx="375900" cy="51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87" name="Google Shape;1487;p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04625" y="1568100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8" name="Google Shape;1488;p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7210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9" name="Google Shape;1489;p90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338005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0" name="Google Shape;1490;p90"/>
          <p:cNvSpPr txBox="1"/>
          <p:nvPr/>
        </p:nvSpPr>
        <p:spPr>
          <a:xfrm>
            <a:off x="6238375" y="3242300"/>
            <a:ext cx="2418300" cy="614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shellcode execution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91" name="Google Shape;1491;p90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5811150" y="208422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2" name="Google Shape;1492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9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Arbitrary Address Free → Arbitrary Address Write</a:t>
            </a:r>
            <a:endParaRPr sz="2400"/>
          </a:p>
        </p:txBody>
      </p:sp>
      <p:sp>
        <p:nvSpPr>
          <p:cNvPr id="1498" name="Google Shape;1498;p91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need a structure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Including pointers we can write and size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99" name="Google Shape;1499;p91"/>
          <p:cNvSpPr/>
          <p:nvPr/>
        </p:nvSpPr>
        <p:spPr>
          <a:xfrm>
            <a:off x="2295338" y="3192038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00" name="Google Shape;1500;p91"/>
          <p:cNvCxnSpPr/>
          <p:nvPr/>
        </p:nvCxnSpPr>
        <p:spPr>
          <a:xfrm rot="10800000" flipH="1">
            <a:off x="4379875" y="3548738"/>
            <a:ext cx="17925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1" name="Google Shape;1501;p91"/>
          <p:cNvSpPr/>
          <p:nvPr/>
        </p:nvSpPr>
        <p:spPr>
          <a:xfrm>
            <a:off x="4883050" y="3235250"/>
            <a:ext cx="723300" cy="6282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02" name="Google Shape;1502;p91"/>
          <p:cNvCxnSpPr/>
          <p:nvPr/>
        </p:nvCxnSpPr>
        <p:spPr>
          <a:xfrm>
            <a:off x="4047225" y="3856625"/>
            <a:ext cx="333000" cy="505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3" name="Google Shape;1503;p91"/>
          <p:cNvCxnSpPr/>
          <p:nvPr/>
        </p:nvCxnSpPr>
        <p:spPr>
          <a:xfrm rot="10800000" flipH="1">
            <a:off x="6529650" y="3853625"/>
            <a:ext cx="375900" cy="51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4" name="Google Shape;1504;p91"/>
          <p:cNvSpPr txBox="1"/>
          <p:nvPr/>
        </p:nvSpPr>
        <p:spPr>
          <a:xfrm>
            <a:off x="4379875" y="4386375"/>
            <a:ext cx="21126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Write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05" name="Google Shape;1505;p91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338005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6" name="Google Shape;1506;p9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7210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7" name="Google Shape;1507;p91"/>
          <p:cNvSpPr txBox="1"/>
          <p:nvPr/>
        </p:nvSpPr>
        <p:spPr>
          <a:xfrm>
            <a:off x="6238375" y="3242300"/>
            <a:ext cx="2418300" cy="614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shellcode execution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8" name="Google Shape;1508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9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Arbitrary Address Free → Arbitrary Address Write</a:t>
            </a:r>
            <a:endParaRPr sz="2400"/>
          </a:p>
        </p:txBody>
      </p:sp>
      <p:sp>
        <p:nvSpPr>
          <p:cNvPr id="1514" name="Google Shape;1514;p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need a structure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Including pointers we can write and size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Structure in Heap?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5" name="Google Shape;1515;p92"/>
          <p:cNvSpPr/>
          <p:nvPr/>
        </p:nvSpPr>
        <p:spPr>
          <a:xfrm>
            <a:off x="2295338" y="3192038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16" name="Google Shape;1516;p92"/>
          <p:cNvCxnSpPr/>
          <p:nvPr/>
        </p:nvCxnSpPr>
        <p:spPr>
          <a:xfrm rot="10800000" flipH="1">
            <a:off x="4379875" y="3548738"/>
            <a:ext cx="17925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7" name="Google Shape;1517;p92"/>
          <p:cNvSpPr/>
          <p:nvPr/>
        </p:nvSpPr>
        <p:spPr>
          <a:xfrm>
            <a:off x="4883050" y="3235250"/>
            <a:ext cx="723300" cy="6282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18" name="Google Shape;1518;p92"/>
          <p:cNvCxnSpPr/>
          <p:nvPr/>
        </p:nvCxnSpPr>
        <p:spPr>
          <a:xfrm>
            <a:off x="4047225" y="3856625"/>
            <a:ext cx="333000" cy="505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9" name="Google Shape;1519;p92"/>
          <p:cNvCxnSpPr/>
          <p:nvPr/>
        </p:nvCxnSpPr>
        <p:spPr>
          <a:xfrm rot="10800000" flipH="1">
            <a:off x="6529650" y="3853625"/>
            <a:ext cx="375900" cy="51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0" name="Google Shape;1520;p92"/>
          <p:cNvSpPr txBox="1"/>
          <p:nvPr/>
        </p:nvSpPr>
        <p:spPr>
          <a:xfrm>
            <a:off x="4379875" y="4386375"/>
            <a:ext cx="21126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Write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21" name="Google Shape;1521;p9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7210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2" name="Google Shape;1522;p92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338005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3" name="Google Shape;1523;p92"/>
          <p:cNvSpPr txBox="1"/>
          <p:nvPr/>
        </p:nvSpPr>
        <p:spPr>
          <a:xfrm>
            <a:off x="6238375" y="3242300"/>
            <a:ext cx="2418300" cy="614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shellcode execution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4" name="Google Shape;152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9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Arbitrary Address Free → Arbitrary Address Write</a:t>
            </a:r>
            <a:endParaRPr sz="2400"/>
          </a:p>
        </p:txBody>
      </p:sp>
      <p:sp>
        <p:nvSpPr>
          <p:cNvPr id="1530" name="Google Shape;1530;p9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need a structure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Including pointers we can write and size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○"/>
            </a:pPr>
            <a:r>
              <a:rPr lang="en-GB" strike="sngStrik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Structure in Heap?</a:t>
            </a: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Cannot manipulate the heap’s layout stably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31" name="Google Shape;1531;p93"/>
          <p:cNvSpPr/>
          <p:nvPr/>
        </p:nvSpPr>
        <p:spPr>
          <a:xfrm>
            <a:off x="2295338" y="3192038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32" name="Google Shape;1532;p93"/>
          <p:cNvCxnSpPr/>
          <p:nvPr/>
        </p:nvCxnSpPr>
        <p:spPr>
          <a:xfrm rot="10800000" flipH="1">
            <a:off x="4379875" y="3548738"/>
            <a:ext cx="17925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3" name="Google Shape;1533;p93"/>
          <p:cNvSpPr/>
          <p:nvPr/>
        </p:nvSpPr>
        <p:spPr>
          <a:xfrm>
            <a:off x="4883050" y="3235250"/>
            <a:ext cx="723300" cy="6282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34" name="Google Shape;1534;p93"/>
          <p:cNvCxnSpPr/>
          <p:nvPr/>
        </p:nvCxnSpPr>
        <p:spPr>
          <a:xfrm>
            <a:off x="4047225" y="3856625"/>
            <a:ext cx="333000" cy="505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5" name="Google Shape;1535;p93"/>
          <p:cNvCxnSpPr/>
          <p:nvPr/>
        </p:nvCxnSpPr>
        <p:spPr>
          <a:xfrm rot="10800000" flipH="1">
            <a:off x="6529650" y="3853625"/>
            <a:ext cx="375900" cy="51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6" name="Google Shape;1536;p93"/>
          <p:cNvSpPr txBox="1"/>
          <p:nvPr/>
        </p:nvSpPr>
        <p:spPr>
          <a:xfrm>
            <a:off x="4379875" y="4386375"/>
            <a:ext cx="21126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Write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37" name="Google Shape;1537;p93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338005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8" name="Google Shape;1538;p9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7210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39" name="Google Shape;1539;p93"/>
          <p:cNvSpPr txBox="1"/>
          <p:nvPr/>
        </p:nvSpPr>
        <p:spPr>
          <a:xfrm>
            <a:off x="6238375" y="3242300"/>
            <a:ext cx="2418300" cy="614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shellcode execution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0" name="Google Shape;1540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9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VMware RPCI?</a:t>
            </a:r>
            <a:endParaRPr lang="en-GB"/>
          </a:p>
        </p:txBody>
      </p:sp>
      <p:sp>
        <p:nvSpPr>
          <p:cNvPr id="1546" name="Google Shape;1546;p9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 has a series of RPC mechanism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upporting communication between the guest </a:t>
            </a: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the host 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Has an interesting name: Backdoor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is one of them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 tools use many RPCI commands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7" name="Google Shape;1547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9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VMware RPCI?</a:t>
            </a:r>
            <a:endParaRPr lang="en-GB"/>
          </a:p>
        </p:txBody>
      </p:sp>
      <p:sp>
        <p:nvSpPr>
          <p:cNvPr id="1553" name="Google Shape;1553;p9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 has a series of RPC mechanism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Supporting communication between the guest and the host 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Has an interesting name: Backdoor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is one of them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VMware tools use many RPCI commands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4" name="Google Shape;1554;p95"/>
          <p:cNvSpPr/>
          <p:nvPr/>
        </p:nvSpPr>
        <p:spPr>
          <a:xfrm>
            <a:off x="918175" y="2936875"/>
            <a:ext cx="6656700" cy="197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flyyy@ubuntu:~$ vmware-rpctool "info-set guestinfo.a 123456"</a:t>
            </a:r>
            <a:endParaRPr sz="1200"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flyyy@ubuntu:~$ vmware-rpctool "info-get guestinfo.a"</a:t>
            </a:r>
            <a:endParaRPr sz="1200"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123456</a:t>
            </a:r>
            <a:endParaRPr sz="1200"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flyyy@ubuntu:~$ vmware-rpctool "vmx.capability.dnd_version"</a:t>
            </a:r>
            <a:endParaRPr sz="1200"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4</a:t>
            </a:r>
            <a:endParaRPr sz="1200"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flyyy@ubuntu:~$ vmware-rpctool "tools.capability.dnd_version 3"</a:t>
            </a:r>
            <a:endParaRPr sz="1200"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flyyy@ubuntu:~$ vmware-rpctool "vmx.capability.dnd_version"</a:t>
            </a:r>
            <a:endParaRPr sz="1200" b="1" i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</a:t>
            </a:r>
            <a:endParaRPr b="1" i="1"/>
          </a:p>
        </p:txBody>
      </p:sp>
      <p:sp>
        <p:nvSpPr>
          <p:cNvPr id="1555" name="Google Shape;1555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43700" y="1215325"/>
            <a:ext cx="2568776" cy="1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60875" y="1348823"/>
            <a:ext cx="1994026" cy="112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93900" y="1215337"/>
            <a:ext cx="1063850" cy="10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694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Why ESXi? Private Cloud’s impact is diffusing  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87" name="Google Shape;28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8" name="Google Shape;288;p33"/>
          <p:cNvSpPr txBox="1"/>
          <p:nvPr/>
        </p:nvSpPr>
        <p:spPr>
          <a:xfrm>
            <a:off x="271900" y="918725"/>
            <a:ext cx="46545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Lots of companies are using private cloud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385525" y="3420875"/>
            <a:ext cx="6547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vsphere is an enterprise solution offered by VMware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42198" y="3902363"/>
            <a:ext cx="1638819" cy="8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504850" y="3994675"/>
            <a:ext cx="2176875" cy="6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71900" y="2920025"/>
            <a:ext cx="2859425" cy="28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85525" y="2542975"/>
            <a:ext cx="5948175" cy="9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288825" y="2168119"/>
            <a:ext cx="2755775" cy="15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2085767" y="1348830"/>
            <a:ext cx="796850" cy="7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811750" y="1561462"/>
            <a:ext cx="1104679" cy="51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4482950" y="515113"/>
            <a:ext cx="2641575" cy="14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/>
        </p:nvSpPr>
        <p:spPr>
          <a:xfrm>
            <a:off x="271900" y="2169800"/>
            <a:ext cx="6016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Lots of companies are moving their data to private cloud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7152775" y="1019367"/>
            <a:ext cx="1722941" cy="63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9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561" name="Google Shape;1561;p96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2" name="Google Shape;1562;p96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3" name="Google Shape;1563;p96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4" name="Google Shape;1564;p96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5" name="Google Shape;1565;p96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6" name="Google Shape;1566;p96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7" name="Google Shape;1567;p96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8" name="Google Shape;1568;p96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9" name="Google Shape;1569;p96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0" name="Google Shape;1570;p96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1" name="Google Shape;1571;p96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2" name="Google Shape;1572;p96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3" name="Google Shape;1573;p96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4" name="Google Shape;1574;p96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5" name="Google Shape;1575;p96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6" name="Google Shape;1576;p96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7" name="Google Shape;1577;p96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8" name="Google Shape;1578;p96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9" name="Google Shape;1579;p96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580" name="Google Shape;1580;p96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1" name="Google Shape;1581;p96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2" name="Google Shape;1582;p96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3" name="Google Shape;1583;p96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4" name="Google Shape;1584;p96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5" name="Google Shape;1585;p96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6" name="Google Shape;1586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87" name="Google Shape;1587;p96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9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593" name="Google Shape;1593;p97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4" name="Google Shape;1594;p97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5" name="Google Shape;1595;p97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6" name="Google Shape;1596;p97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7" name="Google Shape;1597;p97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8" name="Google Shape;1598;p97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9" name="Google Shape;1599;p97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0" name="Google Shape;1600;p97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1" name="Google Shape;1601;p97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2" name="Google Shape;1602;p97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3" name="Google Shape;1603;p97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4" name="Google Shape;1604;p97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5" name="Google Shape;1605;p97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6" name="Google Shape;1606;p97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7" name="Google Shape;1607;p97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8" name="Google Shape;1608;p97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9" name="Google Shape;1609;p97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0" name="Google Shape;1610;p97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1" name="Google Shape;1611;p97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2" name="Google Shape;1612;p97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3" name="Google Shape;1613;p97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14" name="Google Shape;1614;p97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5" name="Google Shape;1615;p97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6" name="Google Shape;1616;p97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7" name="Google Shape;1617;p97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8" name="Google Shape;1618;p97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19" name="Google Shape;1619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20" name="Google Shape;1620;p97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1" name="Google Shape;1621;p97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9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627" name="Google Shape;1627;p98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8" name="Google Shape;1628;p98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9" name="Google Shape;1629;p98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0" name="Google Shape;1630;p98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1" name="Google Shape;1631;p98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2" name="Google Shape;1632;p98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3" name="Google Shape;1633;p98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4" name="Google Shape;1634;p98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5" name="Google Shape;1635;p98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6" name="Google Shape;1636;p98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7" name="Google Shape;1637;p98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8" name="Google Shape;1638;p98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9" name="Google Shape;1639;p98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0" name="Google Shape;1640;p98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1" name="Google Shape;1641;p98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2" name="Google Shape;1642;p98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3" name="Google Shape;1643;p98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4" name="Google Shape;1644;p98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5" name="Google Shape;1645;p98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6" name="Google Shape;1646;p98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7" name="Google Shape;1647;p98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8" name="Google Shape;1648;p98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9" name="Google Shape;1649;p98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0" name="Google Shape;1650;p98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1" name="Google Shape;1651;p98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52" name="Google Shape;1652;p98"/>
          <p:cNvCxnSpPr/>
          <p:nvPr/>
        </p:nvCxnSpPr>
        <p:spPr>
          <a:xfrm rot="10800000" flipH="1">
            <a:off x="4258050" y="1336700"/>
            <a:ext cx="522300" cy="112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3" name="Google Shape;1653;p98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54" name="Google Shape;1654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5" name="Google Shape;1655;p98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6" name="Google Shape;1656;p98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9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662" name="Google Shape;1662;p99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3" name="Google Shape;1663;p99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4" name="Google Shape;1664;p99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5" name="Google Shape;1665;p99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6" name="Google Shape;1666;p99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7" name="Google Shape;1667;p99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8" name="Google Shape;1668;p99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9" name="Google Shape;1669;p99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0" name="Google Shape;1670;p99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1" name="Google Shape;1671;p99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2" name="Google Shape;1672;p99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3" name="Google Shape;1673;p99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4" name="Google Shape;1674;p99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5" name="Google Shape;1675;p99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6" name="Google Shape;1676;p99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7" name="Google Shape;1677;p99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8" name="Google Shape;1678;p99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9" name="Google Shape;1679;p99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0" name="Google Shape;1680;p99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1" name="Google Shape;1681;p99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2" name="Google Shape;1682;p99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3" name="Google Shape;1683;p99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684" name="Google Shape;1684;p99"/>
          <p:cNvCxnSpPr>
            <a:stCxn id="1664" idx="3"/>
            <a:endCxn id="1667" idx="1"/>
          </p:cNvCxnSpPr>
          <p:nvPr/>
        </p:nvCxnSpPr>
        <p:spPr>
          <a:xfrm rot="10800000" flipH="1">
            <a:off x="4258050" y="1336700"/>
            <a:ext cx="522300" cy="112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5" name="Google Shape;1685;p99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6" name="Google Shape;1686;p99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7" name="Google Shape;1687;p99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88" name="Google Shape;1688;p99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689" name="Google Shape;1689;p99"/>
          <p:cNvCxnSpPr>
            <a:stCxn id="1667" idx="3"/>
            <a:endCxn id="1682" idx="1"/>
          </p:cNvCxnSpPr>
          <p:nvPr/>
        </p:nvCxnSpPr>
        <p:spPr>
          <a:xfrm>
            <a:off x="5846050" y="1336700"/>
            <a:ext cx="1406400" cy="2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0" name="Google Shape;1690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91" name="Google Shape;1691;p99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2" name="Google Shape;1692;p99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10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698" name="Google Shape;1698;p100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9" name="Google Shape;1699;p100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0" name="Google Shape;1700;p100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1" name="Google Shape;1701;p100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2" name="Google Shape;1702;p100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3" name="Google Shape;1703;p100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4" name="Google Shape;1704;p100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5" name="Google Shape;1705;p100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6" name="Google Shape;1706;p100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7" name="Google Shape;1707;p100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8" name="Google Shape;1708;p100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9" name="Google Shape;1709;p100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0" name="Google Shape;1710;p100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1" name="Google Shape;1711;p100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2" name="Google Shape;1712;p100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3" name="Google Shape;1713;p100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4" name="Google Shape;1714;p100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5" name="Google Shape;1715;p100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6" name="Google Shape;1716;p100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7" name="Google Shape;1717;p100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8" name="Google Shape;1718;p100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9" name="Google Shape;1719;p100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20" name="Google Shape;1720;p100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721" name="Google Shape;1721;p100"/>
          <p:cNvCxnSpPr>
            <a:stCxn id="1700" idx="3"/>
            <a:endCxn id="1704" idx="1"/>
          </p:cNvCxnSpPr>
          <p:nvPr/>
        </p:nvCxnSpPr>
        <p:spPr>
          <a:xfrm rot="10800000" flipH="1">
            <a:off x="4258050" y="1710800"/>
            <a:ext cx="522300" cy="74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2" name="Google Shape;1722;p100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3" name="Google Shape;1723;p100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4" name="Google Shape;1724;p100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25" name="Google Shape;1725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26" name="Google Shape;1726;p100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7" name="Google Shape;1727;p100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0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733" name="Google Shape;1733;p101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4" name="Google Shape;1734;p101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5" name="Google Shape;1735;p101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6" name="Google Shape;1736;p101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7" name="Google Shape;1737;p101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8" name="Google Shape;1738;p101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9" name="Google Shape;1739;p101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0" name="Google Shape;1740;p101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1" name="Google Shape;1741;p101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2" name="Google Shape;1742;p101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3" name="Google Shape;1743;p101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4" name="Google Shape;1744;p101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5" name="Google Shape;1745;p101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6" name="Google Shape;1746;p101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7" name="Google Shape;1747;p101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8" name="Google Shape;1748;p101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9" name="Google Shape;1749;p101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0" name="Google Shape;1750;p101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1" name="Google Shape;1751;p101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2" name="Google Shape;1752;p101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53" name="Google Shape;1753;p101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754" name="Google Shape;1754;p101"/>
          <p:cNvCxnSpPr>
            <a:stCxn id="1735" idx="3"/>
            <a:endCxn id="1739" idx="1"/>
          </p:cNvCxnSpPr>
          <p:nvPr/>
        </p:nvCxnSpPr>
        <p:spPr>
          <a:xfrm rot="10800000" flipH="1">
            <a:off x="4258050" y="1710800"/>
            <a:ext cx="522300" cy="74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5" name="Google Shape;1755;p101"/>
          <p:cNvCxnSpPr>
            <a:stCxn id="1739" idx="3"/>
            <a:endCxn id="1756" idx="1"/>
          </p:cNvCxnSpPr>
          <p:nvPr/>
        </p:nvCxnSpPr>
        <p:spPr>
          <a:xfrm>
            <a:off x="5846050" y="1710800"/>
            <a:ext cx="1406400" cy="53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7" name="Google Shape;1757;p101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6" name="Google Shape;1756;p101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8" name="Google Shape;1758;p101"/>
          <p:cNvSpPr/>
          <p:nvPr/>
        </p:nvSpPr>
        <p:spPr>
          <a:xfrm>
            <a:off x="6541975" y="2039450"/>
            <a:ext cx="1422950" cy="2199075"/>
          </a:xfrm>
          <a:custGeom>
            <a:avLst/>
            <a:gdLst/>
            <a:ahLst/>
            <a:cxnLst/>
            <a:rect l="l" t="t" r="r" b="b"/>
            <a:pathLst>
              <a:path w="56918" h="87963" extrusionOk="0">
                <a:moveTo>
                  <a:pt x="56918" y="0"/>
                </a:moveTo>
                <a:cubicBezTo>
                  <a:pt x="53527" y="23681"/>
                  <a:pt x="50180" y="50843"/>
                  <a:pt x="33264" y="67759"/>
                </a:cubicBezTo>
                <a:cubicBezTo>
                  <a:pt x="24091" y="76932"/>
                  <a:pt x="10796" y="80770"/>
                  <a:pt x="0" y="8796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59" name="Google Shape;1759;p101"/>
          <p:cNvSpPr/>
          <p:nvPr/>
        </p:nvSpPr>
        <p:spPr>
          <a:xfrm>
            <a:off x="4558500" y="4176925"/>
            <a:ext cx="1959000" cy="57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60" name="Google Shape;1760;p101"/>
          <p:cNvSpPr txBox="1"/>
          <p:nvPr/>
        </p:nvSpPr>
        <p:spPr>
          <a:xfrm>
            <a:off x="5285400" y="4675850"/>
            <a:ext cx="12321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61" name="Google Shape;1761;p101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62" name="Google Shape;1762;p101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63" name="Google Shape;1763;p101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64" name="Google Shape;1764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65" name="Google Shape;1765;p101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66" name="Google Shape;1766;p101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772" name="Google Shape;1772;p102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3" name="Google Shape;1773;p102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4" name="Google Shape;1774;p102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5" name="Google Shape;1775;p102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6" name="Google Shape;1776;p102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7" name="Google Shape;1777;p102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8" name="Google Shape;1778;p102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9" name="Google Shape;1779;p102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0" name="Google Shape;1780;p102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1" name="Google Shape;1781;p102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2" name="Google Shape;1782;p102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3" name="Google Shape;1783;p102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4" name="Google Shape;1784;p102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5" name="Google Shape;1785;p102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6" name="Google Shape;1786;p102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7" name="Google Shape;1787;p102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8" name="Google Shape;1788;p102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9" name="Google Shape;1789;p102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0" name="Google Shape;1790;p102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1" name="Google Shape;1791;p102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92" name="Google Shape;1792;p102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793" name="Google Shape;1793;p102"/>
          <p:cNvCxnSpPr>
            <a:stCxn id="1774" idx="3"/>
            <a:endCxn id="1778" idx="1"/>
          </p:cNvCxnSpPr>
          <p:nvPr/>
        </p:nvCxnSpPr>
        <p:spPr>
          <a:xfrm rot="10800000" flipH="1">
            <a:off x="4258050" y="1710800"/>
            <a:ext cx="522300" cy="74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4" name="Google Shape;1794;p102"/>
          <p:cNvCxnSpPr>
            <a:stCxn id="1778" idx="3"/>
            <a:endCxn id="1795" idx="1"/>
          </p:cNvCxnSpPr>
          <p:nvPr/>
        </p:nvCxnSpPr>
        <p:spPr>
          <a:xfrm>
            <a:off x="5846050" y="1710800"/>
            <a:ext cx="1406400" cy="53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6" name="Google Shape;1796;p102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5" name="Google Shape;1795;p102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0x18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7" name="Google Shape;1797;p102"/>
          <p:cNvSpPr/>
          <p:nvPr/>
        </p:nvSpPr>
        <p:spPr>
          <a:xfrm>
            <a:off x="6541975" y="2039450"/>
            <a:ext cx="1422950" cy="2199075"/>
          </a:xfrm>
          <a:custGeom>
            <a:avLst/>
            <a:gdLst/>
            <a:ahLst/>
            <a:cxnLst/>
            <a:rect l="l" t="t" r="r" b="b"/>
            <a:pathLst>
              <a:path w="56918" h="87963" extrusionOk="0">
                <a:moveTo>
                  <a:pt x="56918" y="0"/>
                </a:moveTo>
                <a:cubicBezTo>
                  <a:pt x="53527" y="23681"/>
                  <a:pt x="50180" y="50843"/>
                  <a:pt x="33264" y="67759"/>
                </a:cubicBezTo>
                <a:cubicBezTo>
                  <a:pt x="24091" y="76932"/>
                  <a:pt x="10796" y="80770"/>
                  <a:pt x="0" y="8796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98" name="Google Shape;1798;p102"/>
          <p:cNvSpPr/>
          <p:nvPr/>
        </p:nvSpPr>
        <p:spPr>
          <a:xfrm>
            <a:off x="4558500" y="4176925"/>
            <a:ext cx="1959000" cy="57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9" name="Google Shape;1799;p102"/>
          <p:cNvSpPr txBox="1"/>
          <p:nvPr/>
        </p:nvSpPr>
        <p:spPr>
          <a:xfrm>
            <a:off x="5285400" y="4675850"/>
            <a:ext cx="12321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800" name="Google Shape;1800;p102"/>
          <p:cNvCxnSpPr>
            <a:stCxn id="1778" idx="3"/>
            <a:endCxn id="1790" idx="1"/>
          </p:cNvCxnSpPr>
          <p:nvPr/>
        </p:nvCxnSpPr>
        <p:spPr>
          <a:xfrm rot="10800000" flipH="1">
            <a:off x="5846050" y="1357400"/>
            <a:ext cx="1406400" cy="353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1" name="Google Shape;1801;p102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02" name="Google Shape;1802;p102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3" name="Google Shape;1803;p102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04" name="Google Shape;1804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05" name="Google Shape;1805;p102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06" name="Google Shape;1806;p102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0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812" name="Google Shape;1812;p103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3" name="Google Shape;1813;p103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14" name="Google Shape;1814;p103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15" name="Google Shape;1815;p103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16" name="Google Shape;1816;p103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17" name="Google Shape;1817;p103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18" name="Google Shape;1818;p103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19" name="Google Shape;1819;p103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0" name="Google Shape;1820;p103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1" name="Google Shape;1821;p103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2" name="Google Shape;1822;p103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3" name="Google Shape;1823;p103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4" name="Google Shape;1824;p103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5" name="Google Shape;1825;p103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6" name="Google Shape;1826;p103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7" name="Google Shape;1827;p103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8" name="Google Shape;1828;p103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9" name="Google Shape;1829;p103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0" name="Google Shape;1830;p103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2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1" name="Google Shape;1831;p103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32" name="Google Shape;1832;p103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833" name="Google Shape;1833;p103"/>
          <p:cNvCxnSpPr>
            <a:stCxn id="1814" idx="3"/>
            <a:endCxn id="1819" idx="1"/>
          </p:cNvCxnSpPr>
          <p:nvPr/>
        </p:nvCxnSpPr>
        <p:spPr>
          <a:xfrm rot="10800000" flipH="1">
            <a:off x="4258050" y="2084900"/>
            <a:ext cx="522300" cy="37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4" name="Google Shape;1834;p103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5" name="Google Shape;1835;p103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 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6" name="Google Shape;1836;p103"/>
          <p:cNvSpPr/>
          <p:nvPr/>
        </p:nvSpPr>
        <p:spPr>
          <a:xfrm>
            <a:off x="6541975" y="2039450"/>
            <a:ext cx="1422950" cy="2199075"/>
          </a:xfrm>
          <a:custGeom>
            <a:avLst/>
            <a:gdLst/>
            <a:ahLst/>
            <a:cxnLst/>
            <a:rect l="l" t="t" r="r" b="b"/>
            <a:pathLst>
              <a:path w="56918" h="87963" extrusionOk="0">
                <a:moveTo>
                  <a:pt x="56918" y="0"/>
                </a:moveTo>
                <a:cubicBezTo>
                  <a:pt x="53527" y="23681"/>
                  <a:pt x="50180" y="50843"/>
                  <a:pt x="33264" y="67759"/>
                </a:cubicBezTo>
                <a:cubicBezTo>
                  <a:pt x="24091" y="76932"/>
                  <a:pt x="10796" y="80770"/>
                  <a:pt x="0" y="87963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37" name="Google Shape;1837;p103"/>
          <p:cNvSpPr/>
          <p:nvPr/>
        </p:nvSpPr>
        <p:spPr>
          <a:xfrm>
            <a:off x="4558500" y="4176925"/>
            <a:ext cx="1959000" cy="57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uninitialized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8" name="Google Shape;1838;p103"/>
          <p:cNvSpPr txBox="1"/>
          <p:nvPr/>
        </p:nvSpPr>
        <p:spPr>
          <a:xfrm>
            <a:off x="5285400" y="4675850"/>
            <a:ext cx="12321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9" name="Google Shape;1839;p103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40" name="Google Shape;1840;p103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41" name="Google Shape;1841;p103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42" name="Google Shape;1842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43" name="Google Shape;1843;p103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44" name="Google Shape;1844;p103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0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850" name="Google Shape;1850;p104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1" name="Google Shape;1851;p104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2" name="Google Shape;1852;p104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3" name="Google Shape;1853;p104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4" name="Google Shape;1854;p104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5" name="Google Shape;1855;p104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6" name="Google Shape;1856;p104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7" name="Google Shape;1857;p104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8" name="Google Shape;1858;p104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9" name="Google Shape;1859;p104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0" name="Google Shape;1860;p104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1" name="Google Shape;1861;p104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2" name="Google Shape;1862;p104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3" name="Google Shape;1863;p104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4" name="Google Shape;1864;p104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5" name="Google Shape;1865;p104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6" name="Google Shape;1866;p104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7" name="Google Shape;1867;p104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8" name="Google Shape;1868;p104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2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9" name="Google Shape;1869;p104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70" name="Google Shape;1870;p104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1" name="Google Shape;1871;p104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872" name="Google Shape;1872;p104"/>
          <p:cNvCxnSpPr>
            <a:stCxn id="1852" idx="3"/>
            <a:endCxn id="1857" idx="1"/>
          </p:cNvCxnSpPr>
          <p:nvPr/>
        </p:nvCxnSpPr>
        <p:spPr>
          <a:xfrm rot="10800000" flipH="1">
            <a:off x="4258050" y="2084900"/>
            <a:ext cx="522300" cy="37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104"/>
          <p:cNvCxnSpPr>
            <a:stCxn id="1857" idx="3"/>
            <a:endCxn id="1874" idx="1"/>
          </p:cNvCxnSpPr>
          <p:nvPr/>
        </p:nvCxnSpPr>
        <p:spPr>
          <a:xfrm rot="10800000" flipH="1">
            <a:off x="5846050" y="1955300"/>
            <a:ext cx="1406400" cy="12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5" name="Google Shape;1875;p104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 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6" name="Google Shape;1876;p104"/>
          <p:cNvSpPr/>
          <p:nvPr/>
        </p:nvSpPr>
        <p:spPr>
          <a:xfrm>
            <a:off x="6541975" y="2039450"/>
            <a:ext cx="1422950" cy="2199075"/>
          </a:xfrm>
          <a:custGeom>
            <a:avLst/>
            <a:gdLst/>
            <a:ahLst/>
            <a:cxnLst/>
            <a:rect l="l" t="t" r="r" b="b"/>
            <a:pathLst>
              <a:path w="56918" h="87963" extrusionOk="0">
                <a:moveTo>
                  <a:pt x="56918" y="0"/>
                </a:moveTo>
                <a:cubicBezTo>
                  <a:pt x="53527" y="23681"/>
                  <a:pt x="50180" y="50843"/>
                  <a:pt x="33264" y="67759"/>
                </a:cubicBezTo>
                <a:cubicBezTo>
                  <a:pt x="24091" y="76932"/>
                  <a:pt x="10796" y="80770"/>
                  <a:pt x="0" y="8796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77" name="Google Shape;1877;p104"/>
          <p:cNvSpPr/>
          <p:nvPr/>
        </p:nvSpPr>
        <p:spPr>
          <a:xfrm>
            <a:off x="4558500" y="4176925"/>
            <a:ext cx="1959000" cy="57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info-set guestinfo.a 123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4" name="Google Shape;1874;p104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8" name="Google Shape;1878;p104"/>
          <p:cNvSpPr txBox="1"/>
          <p:nvPr/>
        </p:nvSpPr>
        <p:spPr>
          <a:xfrm>
            <a:off x="5285400" y="4675850"/>
            <a:ext cx="12321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9" name="Google Shape;1879;p104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0" name="Google Shape;1880;p104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81" name="Google Shape;1881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82" name="Google Shape;1882;p104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3" name="Google Shape;1883;p104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0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889" name="Google Shape;1889;p105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0" name="Google Shape;1890;p105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1" name="Google Shape;1891;p105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2" name="Google Shape;1892;p105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3" name="Google Shape;1893;p105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4" name="Google Shape;1894;p105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5" name="Google Shape;1895;p105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6" name="Google Shape;1896;p105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7" name="Google Shape;1897;p105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8" name="Google Shape;1898;p105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9" name="Google Shape;1899;p105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0" name="Google Shape;1900;p105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1" name="Google Shape;1901;p105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2" name="Google Shape;1902;p105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3" name="Google Shape;1903;p105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4" name="Google Shape;1904;p105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5" name="Google Shape;1905;p105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6" name="Google Shape;1906;p105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7" name="Google Shape;1907;p105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8" name="Google Shape;1908;p105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2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9" name="Google Shape;1909;p105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10" name="Google Shape;1910;p105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11" name="Google Shape;1911;p105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912" name="Google Shape;1912;p105"/>
          <p:cNvCxnSpPr>
            <a:stCxn id="1891" idx="3"/>
            <a:endCxn id="1897" idx="1"/>
          </p:cNvCxnSpPr>
          <p:nvPr/>
        </p:nvCxnSpPr>
        <p:spPr>
          <a:xfrm rot="10800000" flipH="1">
            <a:off x="4258050" y="2084900"/>
            <a:ext cx="522300" cy="37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3" name="Google Shape;1913;p105"/>
          <p:cNvCxnSpPr>
            <a:stCxn id="1897" idx="3"/>
            <a:endCxn id="1914" idx="1"/>
          </p:cNvCxnSpPr>
          <p:nvPr/>
        </p:nvCxnSpPr>
        <p:spPr>
          <a:xfrm rot="10800000" flipH="1">
            <a:off x="5846050" y="1955300"/>
            <a:ext cx="1406400" cy="12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5" name="Google Shape;1915;p105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 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6" name="Google Shape;1916;p105"/>
          <p:cNvSpPr/>
          <p:nvPr/>
        </p:nvSpPr>
        <p:spPr>
          <a:xfrm>
            <a:off x="6541975" y="2039450"/>
            <a:ext cx="1422950" cy="2199075"/>
          </a:xfrm>
          <a:custGeom>
            <a:avLst/>
            <a:gdLst/>
            <a:ahLst/>
            <a:cxnLst/>
            <a:rect l="l" t="t" r="r" b="b"/>
            <a:pathLst>
              <a:path w="56918" h="87963" extrusionOk="0">
                <a:moveTo>
                  <a:pt x="56918" y="0"/>
                </a:moveTo>
                <a:cubicBezTo>
                  <a:pt x="53527" y="23681"/>
                  <a:pt x="50180" y="50843"/>
                  <a:pt x="33264" y="67759"/>
                </a:cubicBezTo>
                <a:cubicBezTo>
                  <a:pt x="24091" y="76932"/>
                  <a:pt x="10796" y="80770"/>
                  <a:pt x="0" y="8796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17" name="Google Shape;1917;p105"/>
          <p:cNvSpPr/>
          <p:nvPr/>
        </p:nvSpPr>
        <p:spPr>
          <a:xfrm>
            <a:off x="4558500" y="4176925"/>
            <a:ext cx="1959000" cy="57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info-set guestinfo.a 123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4" name="Google Shape;1914;p105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8" name="Google Shape;1918;p105"/>
          <p:cNvSpPr txBox="1"/>
          <p:nvPr/>
        </p:nvSpPr>
        <p:spPr>
          <a:xfrm>
            <a:off x="5285400" y="4675850"/>
            <a:ext cx="12321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9" name="Google Shape;1919;p105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920" name="Google Shape;1920;p105"/>
          <p:cNvCxnSpPr>
            <a:stCxn id="1897" idx="3"/>
            <a:endCxn id="1919" idx="0"/>
          </p:cNvCxnSpPr>
          <p:nvPr/>
        </p:nvCxnSpPr>
        <p:spPr>
          <a:xfrm>
            <a:off x="5846050" y="2084900"/>
            <a:ext cx="605100" cy="97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1" name="Google Shape;1921;p105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22" name="Google Shape;1922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23" name="Google Shape;1923;p105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ESXi is much more challenging </a:t>
            </a:r>
            <a:endParaRPr lang="en-GB"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1"/>
          <a:srcRect l="-47765" t="-5000" r="70984" b="4999"/>
          <a:stretch>
            <a:fillRect/>
          </a:stretch>
        </p:blipFill>
        <p:spPr>
          <a:xfrm>
            <a:off x="785549" y="834325"/>
            <a:ext cx="4200500" cy="36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07013" y="3274150"/>
            <a:ext cx="82142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39950" y="3260350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/>
          <p:nvPr/>
        </p:nvSpPr>
        <p:spPr>
          <a:xfrm>
            <a:off x="5021600" y="3338200"/>
            <a:ext cx="307200" cy="2655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34"/>
          <p:cNvSpPr/>
          <p:nvPr/>
        </p:nvSpPr>
        <p:spPr>
          <a:xfrm>
            <a:off x="6172299" y="3358900"/>
            <a:ext cx="421200" cy="2241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34"/>
          <p:cNvSpPr txBox="1"/>
          <p:nvPr/>
        </p:nvSpPr>
        <p:spPr>
          <a:xfrm>
            <a:off x="7559850" y="3274150"/>
            <a:ext cx="152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(Pwn2Own 2019)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2680850" y="1606525"/>
            <a:ext cx="670200" cy="4683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2680850" y="2270850"/>
            <a:ext cx="670200" cy="6516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2680850" y="3118475"/>
            <a:ext cx="670200" cy="4683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1091025" y="157457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Graphic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1091025" y="2330550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Ethernet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1091025" y="308652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USB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1091025" y="353712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SATA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1091025" y="3842500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SCSI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19" name="Google Shape;319;p34"/>
          <p:cNvCxnSpPr/>
          <p:nvPr/>
        </p:nvCxnSpPr>
        <p:spPr>
          <a:xfrm rot="10800000">
            <a:off x="2673050" y="3802925"/>
            <a:ext cx="678000" cy="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34"/>
          <p:cNvCxnSpPr/>
          <p:nvPr/>
        </p:nvCxnSpPr>
        <p:spPr>
          <a:xfrm rot="10800000">
            <a:off x="2673050" y="4081013"/>
            <a:ext cx="678000" cy="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34"/>
          <p:cNvCxnSpPr/>
          <p:nvPr/>
        </p:nvCxnSpPr>
        <p:spPr>
          <a:xfrm rot="10800000">
            <a:off x="2676950" y="4359125"/>
            <a:ext cx="678000" cy="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34"/>
          <p:cNvSpPr txBox="1"/>
          <p:nvPr/>
        </p:nvSpPr>
        <p:spPr>
          <a:xfrm>
            <a:off x="1091025" y="409332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23" name="Google Shape;323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91913" y="1656950"/>
            <a:ext cx="117775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91925" y="1942500"/>
            <a:ext cx="127800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07013" y="2120575"/>
            <a:ext cx="82142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39950" y="2106775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/>
          <p:nvPr/>
        </p:nvSpPr>
        <p:spPr>
          <a:xfrm>
            <a:off x="5021600" y="2184625"/>
            <a:ext cx="307200" cy="2655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34"/>
          <p:cNvSpPr/>
          <p:nvPr/>
        </p:nvSpPr>
        <p:spPr>
          <a:xfrm>
            <a:off x="6172299" y="2205325"/>
            <a:ext cx="421200" cy="2241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34"/>
          <p:cNvSpPr txBox="1"/>
          <p:nvPr/>
        </p:nvSpPr>
        <p:spPr>
          <a:xfrm>
            <a:off x="7393350" y="2120575"/>
            <a:ext cx="185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(TianfuCup 2018)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30" name="Google Shape;330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07013" y="1552187"/>
            <a:ext cx="82142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39950" y="1538388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/>
          <p:nvPr/>
        </p:nvSpPr>
        <p:spPr>
          <a:xfrm>
            <a:off x="5021600" y="1616238"/>
            <a:ext cx="307200" cy="2655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34"/>
          <p:cNvSpPr/>
          <p:nvPr/>
        </p:nvSpPr>
        <p:spPr>
          <a:xfrm>
            <a:off x="6172299" y="1636938"/>
            <a:ext cx="421200" cy="2241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34"/>
          <p:cNvSpPr txBox="1"/>
          <p:nvPr/>
        </p:nvSpPr>
        <p:spPr>
          <a:xfrm>
            <a:off x="7559850" y="1552188"/>
            <a:ext cx="152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(Pwn2Own 2017)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4986050" y="4036550"/>
            <a:ext cx="3722700" cy="793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Several </a:t>
            </a:r>
            <a:r>
              <a:rPr lang="en-GB" sz="24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Workstation</a:t>
            </a: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escape have been demonstrated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0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929" name="Google Shape;1929;p106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0" name="Google Shape;1930;p106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1" name="Google Shape;1931;p106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2" name="Google Shape;1932;p106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3" name="Google Shape;1933;p106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4" name="Google Shape;1934;p106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5" name="Google Shape;1935;p106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6" name="Google Shape;1936;p106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7" name="Google Shape;1937;p106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8" name="Google Shape;1938;p106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9" name="Google Shape;1939;p106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0" name="Google Shape;1940;p106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1" name="Google Shape;1941;p106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2" name="Google Shape;1942;p106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3" name="Google Shape;1943;p106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4" name="Google Shape;1944;p106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5" name="Google Shape;1945;p106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6" name="Google Shape;1946;p106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7" name="Google Shape;1947;p106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8" name="Google Shape;1948;p106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9" name="Google Shape;1949;p106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50" name="Google Shape;1950;p106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951" name="Google Shape;1951;p106"/>
          <p:cNvCxnSpPr>
            <a:stCxn id="1931" idx="3"/>
            <a:endCxn id="1936" idx="1"/>
          </p:cNvCxnSpPr>
          <p:nvPr/>
        </p:nvCxnSpPr>
        <p:spPr>
          <a:xfrm rot="10800000" flipH="1">
            <a:off x="4258050" y="2084900"/>
            <a:ext cx="522300" cy="37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2" name="Google Shape;1952;p106"/>
          <p:cNvCxnSpPr>
            <a:stCxn id="1936" idx="3"/>
            <a:endCxn id="1953" idx="1"/>
          </p:cNvCxnSpPr>
          <p:nvPr/>
        </p:nvCxnSpPr>
        <p:spPr>
          <a:xfrm rot="10800000" flipH="1">
            <a:off x="5846050" y="1955300"/>
            <a:ext cx="1406400" cy="12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4" name="Google Shape;1954;p106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 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55" name="Google Shape;1955;p106"/>
          <p:cNvSpPr/>
          <p:nvPr/>
        </p:nvSpPr>
        <p:spPr>
          <a:xfrm>
            <a:off x="6541975" y="2039450"/>
            <a:ext cx="1422950" cy="2199075"/>
          </a:xfrm>
          <a:custGeom>
            <a:avLst/>
            <a:gdLst/>
            <a:ahLst/>
            <a:cxnLst/>
            <a:rect l="l" t="t" r="r" b="b"/>
            <a:pathLst>
              <a:path w="56918" h="87963" extrusionOk="0">
                <a:moveTo>
                  <a:pt x="56918" y="0"/>
                </a:moveTo>
                <a:cubicBezTo>
                  <a:pt x="53527" y="23681"/>
                  <a:pt x="50180" y="50843"/>
                  <a:pt x="33264" y="67759"/>
                </a:cubicBezTo>
                <a:cubicBezTo>
                  <a:pt x="24091" y="76932"/>
                  <a:pt x="10796" y="80770"/>
                  <a:pt x="0" y="8796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56" name="Google Shape;1956;p106"/>
          <p:cNvSpPr/>
          <p:nvPr/>
        </p:nvSpPr>
        <p:spPr>
          <a:xfrm>
            <a:off x="4558500" y="4176925"/>
            <a:ext cx="1959000" cy="57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info-set guestinfo.a 123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53" name="Google Shape;1953;p106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57" name="Google Shape;1957;p106"/>
          <p:cNvSpPr txBox="1"/>
          <p:nvPr/>
        </p:nvSpPr>
        <p:spPr>
          <a:xfrm>
            <a:off x="5285400" y="4675850"/>
            <a:ext cx="12321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58" name="Google Shape;1958;p106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959" name="Google Shape;1959;p106"/>
          <p:cNvCxnSpPr>
            <a:stCxn id="1936" idx="3"/>
            <a:endCxn id="1958" idx="0"/>
          </p:cNvCxnSpPr>
          <p:nvPr/>
        </p:nvCxnSpPr>
        <p:spPr>
          <a:xfrm>
            <a:off x="5846050" y="2084900"/>
            <a:ext cx="605100" cy="975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0" name="Google Shape;1960;p106"/>
          <p:cNvCxnSpPr>
            <a:endCxn id="1947" idx="1"/>
          </p:cNvCxnSpPr>
          <p:nvPr/>
        </p:nvCxnSpPr>
        <p:spPr>
          <a:xfrm rot="10800000" flipH="1">
            <a:off x="5845900" y="1357300"/>
            <a:ext cx="1406400" cy="72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1" name="Google Shape;1961;p106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62" name="Google Shape;1962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63" name="Google Shape;1963;p106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64" name="Google Shape;1964;p106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10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1970" name="Google Shape;1970;p107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1" name="Google Shape;1971;p107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2" name="Google Shape;1972;p107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3" name="Google Shape;1973;p107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4" name="Google Shape;1974;p107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5" name="Google Shape;1975;p107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6" name="Google Shape;1976;p107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7" name="Google Shape;1977;p107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8" name="Google Shape;1978;p107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9" name="Google Shape;1979;p107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0" name="Google Shape;1980;p107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1" name="Google Shape;1981;p107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2" name="Google Shape;1982;p107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3" name="Google Shape;1983;p107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4" name="Google Shape;1984;p107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5" name="Google Shape;1985;p107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6" name="Google Shape;1986;p107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7" name="Google Shape;1987;p107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8" name="Google Shape;1988;p107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9" name="Google Shape;1989;p107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0" name="Google Shape;1990;p107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1" name="Google Shape;1991;p107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992" name="Google Shape;1992;p107"/>
          <p:cNvCxnSpPr>
            <a:stCxn id="1972" idx="3"/>
            <a:endCxn id="1981" idx="1"/>
          </p:cNvCxnSpPr>
          <p:nvPr/>
        </p:nvCxnSpPr>
        <p:spPr>
          <a:xfrm>
            <a:off x="4258050" y="2459000"/>
            <a:ext cx="522300" cy="112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3" name="Google Shape;1993;p107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4" name="Google Shape;1994;p107"/>
          <p:cNvSpPr/>
          <p:nvPr/>
        </p:nvSpPr>
        <p:spPr>
          <a:xfrm>
            <a:off x="4558500" y="4176925"/>
            <a:ext cx="1959000" cy="57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info-set guestinfo.a 123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5" name="Google Shape;1995;p107"/>
          <p:cNvSpPr/>
          <p:nvPr/>
        </p:nvSpPr>
        <p:spPr>
          <a:xfrm>
            <a:off x="6541975" y="2039450"/>
            <a:ext cx="1422950" cy="2199075"/>
          </a:xfrm>
          <a:custGeom>
            <a:avLst/>
            <a:gdLst/>
            <a:ahLst/>
            <a:cxnLst/>
            <a:rect l="l" t="t" r="r" b="b"/>
            <a:pathLst>
              <a:path w="56918" h="87963" extrusionOk="0">
                <a:moveTo>
                  <a:pt x="56918" y="0"/>
                </a:moveTo>
                <a:cubicBezTo>
                  <a:pt x="53527" y="23681"/>
                  <a:pt x="50180" y="50843"/>
                  <a:pt x="33264" y="67759"/>
                </a:cubicBezTo>
                <a:cubicBezTo>
                  <a:pt x="24091" y="76932"/>
                  <a:pt x="10796" y="80770"/>
                  <a:pt x="0" y="87963"/>
                </a:cubicBez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6" name="Google Shape;1996;p107"/>
          <p:cNvSpPr txBox="1"/>
          <p:nvPr/>
        </p:nvSpPr>
        <p:spPr>
          <a:xfrm>
            <a:off x="5285400" y="4675850"/>
            <a:ext cx="12321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7" name="Google Shape;1997;p107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 0x18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8" name="Google Shape;1998;p107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99" name="Google Shape;1999;p107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00" name="Google Shape;2000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01" name="Google Shape;2001;p107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2" name="Google Shape;2002;p107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0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2008" name="Google Shape;2008;p108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9" name="Google Shape;2009;p108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0" name="Google Shape;2010;p108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1" name="Google Shape;2011;p108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2" name="Google Shape;2012;p108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3" name="Google Shape;2013;p108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4" name="Google Shape;2014;p108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5" name="Google Shape;2015;p108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6" name="Google Shape;2016;p108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7" name="Google Shape;2017;p108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8" name="Google Shape;2018;p108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9" name="Google Shape;2019;p108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0" name="Google Shape;2020;p108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1" name="Google Shape;2021;p108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2" name="Google Shape;2022;p108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3" name="Google Shape;2023;p108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4" name="Google Shape;2024;p108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5" name="Google Shape;2025;p108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6" name="Google Shape;2026;p108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7" name="Google Shape;2027;p108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28" name="Google Shape;2028;p108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029" name="Google Shape;2029;p108"/>
          <p:cNvCxnSpPr>
            <a:stCxn id="2010" idx="3"/>
            <a:endCxn id="2019" idx="1"/>
          </p:cNvCxnSpPr>
          <p:nvPr/>
        </p:nvCxnSpPr>
        <p:spPr>
          <a:xfrm>
            <a:off x="4258050" y="2459000"/>
            <a:ext cx="522300" cy="112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0" name="Google Shape;2030;p108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1" name="Google Shape;2031;p108"/>
          <p:cNvSpPr/>
          <p:nvPr/>
        </p:nvSpPr>
        <p:spPr>
          <a:xfrm>
            <a:off x="4558500" y="4176925"/>
            <a:ext cx="1959000" cy="57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2" name="Google Shape;2032;p108"/>
          <p:cNvSpPr txBox="1"/>
          <p:nvPr/>
        </p:nvSpPr>
        <p:spPr>
          <a:xfrm>
            <a:off x="5285400" y="4675850"/>
            <a:ext cx="12321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3" name="Google Shape;2033;p108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    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034" name="Google Shape;2034;p108"/>
          <p:cNvCxnSpPr>
            <a:stCxn id="2019" idx="3"/>
            <a:endCxn id="2035" idx="1"/>
          </p:cNvCxnSpPr>
          <p:nvPr/>
        </p:nvCxnSpPr>
        <p:spPr>
          <a:xfrm rot="10800000" flipH="1">
            <a:off x="5846050" y="1955300"/>
            <a:ext cx="1406400" cy="1626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108"/>
          <p:cNvCxnSpPr>
            <a:stCxn id="2019" idx="3"/>
            <a:endCxn id="2033" idx="1"/>
          </p:cNvCxnSpPr>
          <p:nvPr/>
        </p:nvCxnSpPr>
        <p:spPr>
          <a:xfrm rot="10800000" flipH="1">
            <a:off x="5846050" y="2248100"/>
            <a:ext cx="1406400" cy="1333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5" name="Google Shape;2035;p108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7" name="Google Shape;2037;p108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38" name="Google Shape;2038;p108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39" name="Google Shape;2039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40" name="Google Shape;2040;p108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41" name="Google Shape;2041;p108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10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RPCI works</a:t>
            </a:r>
            <a:endParaRPr lang="en-GB"/>
          </a:p>
        </p:txBody>
      </p:sp>
      <p:sp>
        <p:nvSpPr>
          <p:cNvPr id="2047" name="Google Shape;2047;p109"/>
          <p:cNvSpPr/>
          <p:nvPr/>
        </p:nvSpPr>
        <p:spPr>
          <a:xfrm>
            <a:off x="2192750" y="1037450"/>
            <a:ext cx="4849800" cy="287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8" name="Google Shape;2048;p109"/>
          <p:cNvSpPr txBox="1"/>
          <p:nvPr/>
        </p:nvSpPr>
        <p:spPr>
          <a:xfrm>
            <a:off x="2481250" y="1074413"/>
            <a:ext cx="74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49" name="Google Shape;2049;p109"/>
          <p:cNvSpPr/>
          <p:nvPr/>
        </p:nvSpPr>
        <p:spPr>
          <a:xfrm>
            <a:off x="3155850" y="2198300"/>
            <a:ext cx="1102200" cy="521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Handler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0" name="Google Shape;2050;p109"/>
          <p:cNvSpPr/>
          <p:nvPr/>
        </p:nvSpPr>
        <p:spPr>
          <a:xfrm>
            <a:off x="354825" y="2298800"/>
            <a:ext cx="1574400" cy="1512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GuestOS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1" name="Google Shape;2051;p109"/>
          <p:cNvSpPr/>
          <p:nvPr/>
        </p:nvSpPr>
        <p:spPr>
          <a:xfrm>
            <a:off x="385600" y="4072225"/>
            <a:ext cx="2503500" cy="6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VMkernel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2" name="Google Shape;2052;p109"/>
          <p:cNvSpPr/>
          <p:nvPr/>
        </p:nvSpPr>
        <p:spPr>
          <a:xfrm>
            <a:off x="4780450" y="11898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3" name="Google Shape;2053;p109"/>
          <p:cNvSpPr/>
          <p:nvPr/>
        </p:nvSpPr>
        <p:spPr>
          <a:xfrm>
            <a:off x="4780450" y="15639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4" name="Google Shape;2054;p109"/>
          <p:cNvSpPr/>
          <p:nvPr/>
        </p:nvSpPr>
        <p:spPr>
          <a:xfrm>
            <a:off x="4780450" y="19380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5" name="Google Shape;2055;p109"/>
          <p:cNvSpPr/>
          <p:nvPr/>
        </p:nvSpPr>
        <p:spPr>
          <a:xfrm>
            <a:off x="4780450" y="23121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RecvLen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6" name="Google Shape;2056;p109"/>
          <p:cNvSpPr/>
          <p:nvPr/>
        </p:nvSpPr>
        <p:spPr>
          <a:xfrm>
            <a:off x="4780450" y="26862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RecvData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7" name="Google Shape;2057;p109"/>
          <p:cNvSpPr/>
          <p:nvPr/>
        </p:nvSpPr>
        <p:spPr>
          <a:xfrm>
            <a:off x="4780450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FinishRecv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8" name="Google Shape;2058;p109"/>
          <p:cNvSpPr/>
          <p:nvPr/>
        </p:nvSpPr>
        <p:spPr>
          <a:xfrm>
            <a:off x="4780450" y="34344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Close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9" name="Google Shape;2059;p109"/>
          <p:cNvSpPr txBox="1"/>
          <p:nvPr/>
        </p:nvSpPr>
        <p:spPr>
          <a:xfrm>
            <a:off x="7252300" y="2394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0" name="Google Shape;2060;p109"/>
          <p:cNvSpPr txBox="1"/>
          <p:nvPr/>
        </p:nvSpPr>
        <p:spPr>
          <a:xfrm>
            <a:off x="8642200" y="12465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1" name="Google Shape;2061;p109"/>
          <p:cNvSpPr txBox="1"/>
          <p:nvPr/>
        </p:nvSpPr>
        <p:spPr>
          <a:xfrm>
            <a:off x="8642200" y="183212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2" name="Google Shape;2062;p109"/>
          <p:cNvSpPr txBox="1"/>
          <p:nvPr/>
        </p:nvSpPr>
        <p:spPr>
          <a:xfrm>
            <a:off x="8642200" y="21280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3" name="Google Shape;2063;p109"/>
          <p:cNvSpPr txBox="1"/>
          <p:nvPr/>
        </p:nvSpPr>
        <p:spPr>
          <a:xfrm>
            <a:off x="7438900" y="87693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4" name="Google Shape;2064;p109"/>
          <p:cNvSpPr txBox="1"/>
          <p:nvPr/>
        </p:nvSpPr>
        <p:spPr>
          <a:xfrm>
            <a:off x="7252300" y="1509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5" name="Google Shape;2065;p109"/>
          <p:cNvSpPr txBox="1"/>
          <p:nvPr/>
        </p:nvSpPr>
        <p:spPr>
          <a:xfrm>
            <a:off x="7252300" y="12109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  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6" name="Google Shape;2066;p109"/>
          <p:cNvSpPr/>
          <p:nvPr/>
        </p:nvSpPr>
        <p:spPr>
          <a:xfrm>
            <a:off x="1152100" y="3579425"/>
            <a:ext cx="209425" cy="498950"/>
          </a:xfrm>
          <a:custGeom>
            <a:avLst/>
            <a:gdLst/>
            <a:ahLst/>
            <a:cxnLst/>
            <a:rect l="l" t="t" r="r" b="b"/>
            <a:pathLst>
              <a:path w="8377" h="19958" extrusionOk="0">
                <a:moveTo>
                  <a:pt x="0" y="0"/>
                </a:moveTo>
                <a:cubicBezTo>
                  <a:pt x="0" y="7215"/>
                  <a:pt x="2375" y="15954"/>
                  <a:pt x="8377" y="1995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67" name="Google Shape;2067;p109"/>
          <p:cNvSpPr txBox="1"/>
          <p:nvPr/>
        </p:nvSpPr>
        <p:spPr>
          <a:xfrm>
            <a:off x="8642200" y="96435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068" name="Google Shape;2068;p109"/>
          <p:cNvCxnSpPr>
            <a:stCxn id="2049" idx="3"/>
            <a:endCxn id="2058" idx="1"/>
          </p:cNvCxnSpPr>
          <p:nvPr/>
        </p:nvCxnSpPr>
        <p:spPr>
          <a:xfrm>
            <a:off x="4258050" y="2459000"/>
            <a:ext cx="522300" cy="112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9" name="Google Shape;2069;p109"/>
          <p:cNvSpPr/>
          <p:nvPr/>
        </p:nvSpPr>
        <p:spPr>
          <a:xfrm>
            <a:off x="5918425" y="3060350"/>
            <a:ext cx="1065600" cy="29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0" name="Google Shape;2070;p109"/>
          <p:cNvSpPr/>
          <p:nvPr/>
        </p:nvSpPr>
        <p:spPr>
          <a:xfrm>
            <a:off x="4558500" y="4176925"/>
            <a:ext cx="1959000" cy="57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1" name="Google Shape;2071;p109"/>
          <p:cNvSpPr txBox="1"/>
          <p:nvPr/>
        </p:nvSpPr>
        <p:spPr>
          <a:xfrm>
            <a:off x="5285400" y="4675850"/>
            <a:ext cx="1232100" cy="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2" name="Google Shape;2072;p109"/>
          <p:cNvSpPr txBox="1"/>
          <p:nvPr/>
        </p:nvSpPr>
        <p:spPr>
          <a:xfrm>
            <a:off x="7252300" y="21018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    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073" name="Google Shape;2073;p109"/>
          <p:cNvCxnSpPr>
            <a:stCxn id="2058" idx="3"/>
            <a:endCxn id="2074" idx="1"/>
          </p:cNvCxnSpPr>
          <p:nvPr/>
        </p:nvCxnSpPr>
        <p:spPr>
          <a:xfrm rot="10800000" flipH="1">
            <a:off x="5846050" y="1955300"/>
            <a:ext cx="1406400" cy="1626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5" name="Google Shape;2075;p109"/>
          <p:cNvCxnSpPr>
            <a:stCxn id="2058" idx="3"/>
            <a:endCxn id="2072" idx="1"/>
          </p:cNvCxnSpPr>
          <p:nvPr/>
        </p:nvCxnSpPr>
        <p:spPr>
          <a:xfrm rot="10800000" flipH="1">
            <a:off x="5846050" y="2248100"/>
            <a:ext cx="1406400" cy="1333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4" name="Google Shape;2074;p109"/>
          <p:cNvSpPr txBox="1"/>
          <p:nvPr/>
        </p:nvSpPr>
        <p:spPr>
          <a:xfrm>
            <a:off x="7252300" y="1809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076" name="Google Shape;2076;p109"/>
          <p:cNvCxnSpPr>
            <a:stCxn id="2058" idx="3"/>
            <a:endCxn id="2065" idx="1"/>
          </p:cNvCxnSpPr>
          <p:nvPr/>
        </p:nvCxnSpPr>
        <p:spPr>
          <a:xfrm rot="10800000" flipH="1">
            <a:off x="5846050" y="1357400"/>
            <a:ext cx="1406400" cy="2223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7" name="Google Shape;2077;p109"/>
          <p:cNvSpPr/>
          <p:nvPr/>
        </p:nvSpPr>
        <p:spPr>
          <a:xfrm>
            <a:off x="2273000" y="2744925"/>
            <a:ext cx="1376800" cy="1320525"/>
          </a:xfrm>
          <a:custGeom>
            <a:avLst/>
            <a:gdLst/>
            <a:ahLst/>
            <a:cxnLst/>
            <a:rect l="l" t="t" r="r" b="b"/>
            <a:pathLst>
              <a:path w="55072" h="52821" extrusionOk="0">
                <a:moveTo>
                  <a:pt x="0" y="52821"/>
                </a:moveTo>
                <a:cubicBezTo>
                  <a:pt x="7153" y="52821"/>
                  <a:pt x="13546" y="47757"/>
                  <a:pt x="19397" y="43642"/>
                </a:cubicBezTo>
                <a:cubicBezTo>
                  <a:pt x="34766" y="32834"/>
                  <a:pt x="46679" y="16810"/>
                  <a:pt x="550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8" name="Google Shape;2078;p109"/>
          <p:cNvSpPr txBox="1"/>
          <p:nvPr/>
        </p:nvSpPr>
        <p:spPr>
          <a:xfrm>
            <a:off x="-16700" y="1152425"/>
            <a:ext cx="22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info-set guestinfo.a 123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9" name="Google Shape;2079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80" name="Google Shape;2080;p109"/>
          <p:cNvSpPr txBox="1"/>
          <p:nvPr/>
        </p:nvSpPr>
        <p:spPr>
          <a:xfrm>
            <a:off x="594375" y="3218138"/>
            <a:ext cx="1095300" cy="37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RPCI cmd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81" name="Google Shape;2081;p109"/>
          <p:cNvSpPr txBox="1"/>
          <p:nvPr/>
        </p:nvSpPr>
        <p:spPr>
          <a:xfrm>
            <a:off x="6681950" y="4070138"/>
            <a:ext cx="22731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sizeof(channel)=</a:t>
            </a: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0x60</a:t>
            </a:r>
            <a:endParaRPr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Putting it all together: attacking glibc</a:t>
            </a:r>
            <a:endParaRPr lang="en-GB"/>
          </a:p>
        </p:txBody>
      </p:sp>
      <p:pic>
        <p:nvPicPr>
          <p:cNvPr id="2087" name="Google Shape;2087;p1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035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88" name="Google Shape;2088;p110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2012575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9" name="Google Shape;2089;p110"/>
          <p:cNvSpPr/>
          <p:nvPr/>
        </p:nvSpPr>
        <p:spPr>
          <a:xfrm>
            <a:off x="1115713" y="3192063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0" name="Google Shape;2090;p110"/>
          <p:cNvSpPr txBox="1"/>
          <p:nvPr/>
        </p:nvSpPr>
        <p:spPr>
          <a:xfrm>
            <a:off x="6314075" y="3355213"/>
            <a:ext cx="21126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Write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91" name="Google Shape;2091;p110"/>
          <p:cNvSpPr/>
          <p:nvPr/>
        </p:nvSpPr>
        <p:spPr>
          <a:xfrm>
            <a:off x="2676950" y="3192025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2" name="Google Shape;2092;p110"/>
          <p:cNvSpPr txBox="1"/>
          <p:nvPr/>
        </p:nvSpPr>
        <p:spPr>
          <a:xfrm>
            <a:off x="3602800" y="3355275"/>
            <a:ext cx="8562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093" name="Google Shape;2093;p110"/>
          <p:cNvCxnSpPr/>
          <p:nvPr/>
        </p:nvCxnSpPr>
        <p:spPr>
          <a:xfrm>
            <a:off x="4523738" y="3546625"/>
            <a:ext cx="1725600" cy="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4" name="Google Shape;2094;p11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 heap management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ptmalloc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95" name="Google Shape;2095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11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Putting it all together: fast-bin attack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2101" name="Google Shape;2101;p111"/>
          <p:cNvSpPr/>
          <p:nvPr/>
        </p:nvSpPr>
        <p:spPr>
          <a:xfrm>
            <a:off x="1115713" y="3192063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2" name="Google Shape;2102;p111"/>
          <p:cNvSpPr txBox="1"/>
          <p:nvPr/>
        </p:nvSpPr>
        <p:spPr>
          <a:xfrm>
            <a:off x="6314075" y="3355213"/>
            <a:ext cx="21126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Write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3" name="Google Shape;2103;p111"/>
          <p:cNvSpPr/>
          <p:nvPr/>
        </p:nvSpPr>
        <p:spPr>
          <a:xfrm>
            <a:off x="2676950" y="3192025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4" name="Google Shape;2104;p111"/>
          <p:cNvSpPr txBox="1"/>
          <p:nvPr/>
        </p:nvSpPr>
        <p:spPr>
          <a:xfrm>
            <a:off x="3602800" y="3355275"/>
            <a:ext cx="8562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05" name="Google Shape;2105;p111"/>
          <p:cNvCxnSpPr/>
          <p:nvPr/>
        </p:nvCxnSpPr>
        <p:spPr>
          <a:xfrm>
            <a:off x="4523738" y="3546625"/>
            <a:ext cx="1725600" cy="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06" name="Google Shape;2106;p1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035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07" name="Google Shape;2107;p111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2012575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8" name="Google Shape;2108;p111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 heap management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ptmalloc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about the fast-bin attack? </a:t>
            </a:r>
            <a:r>
              <a:rPr lang="en-GB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9" name="Google Shape;2109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1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Putting it all together: fast-bin attack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2115" name="Google Shape;2115;p112"/>
          <p:cNvSpPr/>
          <p:nvPr/>
        </p:nvSpPr>
        <p:spPr>
          <a:xfrm>
            <a:off x="1115713" y="3192063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6" name="Google Shape;2116;p112"/>
          <p:cNvSpPr txBox="1"/>
          <p:nvPr/>
        </p:nvSpPr>
        <p:spPr>
          <a:xfrm>
            <a:off x="6314075" y="3355213"/>
            <a:ext cx="21126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Write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17" name="Google Shape;2117;p112"/>
          <p:cNvSpPr/>
          <p:nvPr/>
        </p:nvSpPr>
        <p:spPr>
          <a:xfrm>
            <a:off x="2676950" y="3192025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8" name="Google Shape;2118;p112"/>
          <p:cNvSpPr txBox="1"/>
          <p:nvPr/>
        </p:nvSpPr>
        <p:spPr>
          <a:xfrm>
            <a:off x="3602800" y="3355275"/>
            <a:ext cx="856200" cy="388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19" name="Google Shape;2119;p112"/>
          <p:cNvCxnSpPr/>
          <p:nvPr/>
        </p:nvCxnSpPr>
        <p:spPr>
          <a:xfrm>
            <a:off x="4523738" y="3546625"/>
            <a:ext cx="1725600" cy="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20" name="Google Shape;2120;p1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0350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1" name="Google Shape;2121;p112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2012575" y="3291275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22" name="Google Shape;2122;p112"/>
          <p:cNvSpPr txBox="1"/>
          <p:nvPr/>
        </p:nvSpPr>
        <p:spPr>
          <a:xfrm>
            <a:off x="4138300" y="1998000"/>
            <a:ext cx="44175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Fast-bin attack is a method to exploit heap vulnerabilities of ptmalloc by using the singly linked list</a:t>
            </a:r>
            <a:endParaRPr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3" name="Google Shape;2123;p11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 heap management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ptmalloc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about the fast-bin attack? </a:t>
            </a:r>
            <a:r>
              <a:rPr lang="en-GB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4" name="Google Shape;2124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113"/>
          <p:cNvSpPr txBox="1"/>
          <p:nvPr/>
        </p:nvSpPr>
        <p:spPr>
          <a:xfrm>
            <a:off x="6868600" y="12295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0" name="Google Shape;2130;p113"/>
          <p:cNvSpPr txBox="1"/>
          <p:nvPr/>
        </p:nvSpPr>
        <p:spPr>
          <a:xfrm>
            <a:off x="4203600" y="115328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1" name="Google Shape;2131;p113"/>
          <p:cNvSpPr txBox="1"/>
          <p:nvPr/>
        </p:nvSpPr>
        <p:spPr>
          <a:xfrm>
            <a:off x="5478700" y="149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2" name="Google Shape;2132;p113"/>
          <p:cNvSpPr txBox="1"/>
          <p:nvPr/>
        </p:nvSpPr>
        <p:spPr>
          <a:xfrm>
            <a:off x="5478700" y="1193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3" name="Google Shape;2133;p113"/>
          <p:cNvSpPr txBox="1"/>
          <p:nvPr/>
        </p:nvSpPr>
        <p:spPr>
          <a:xfrm>
            <a:off x="6868600" y="9474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4" name="Google Shape;2134;p113"/>
          <p:cNvSpPr txBox="1"/>
          <p:nvPr/>
        </p:nvSpPr>
        <p:spPr>
          <a:xfrm>
            <a:off x="4143800" y="3201200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5" name="Google Shape;2135;p113"/>
          <p:cNvSpPr txBox="1"/>
          <p:nvPr/>
        </p:nvSpPr>
        <p:spPr>
          <a:xfrm>
            <a:off x="5478700" y="44255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6" name="Google Shape;2136;p113"/>
          <p:cNvSpPr txBox="1"/>
          <p:nvPr/>
        </p:nvSpPr>
        <p:spPr>
          <a:xfrm>
            <a:off x="4317500" y="2654213"/>
            <a:ext cx="8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37" name="Google Shape;2137;p113"/>
          <p:cNvCxnSpPr/>
          <p:nvPr/>
        </p:nvCxnSpPr>
        <p:spPr>
          <a:xfrm>
            <a:off x="4959400" y="2786225"/>
            <a:ext cx="5193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8" name="Google Shape;2138;p113"/>
          <p:cNvSpPr txBox="1"/>
          <p:nvPr/>
        </p:nvSpPr>
        <p:spPr>
          <a:xfrm>
            <a:off x="5478700" y="1792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9" name="Google Shape;2139;p113"/>
          <p:cNvSpPr txBox="1"/>
          <p:nvPr/>
        </p:nvSpPr>
        <p:spPr>
          <a:xfrm>
            <a:off x="6868600" y="18151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0" name="Google Shape;2140;p113"/>
          <p:cNvSpPr txBox="1"/>
          <p:nvPr/>
        </p:nvSpPr>
        <p:spPr>
          <a:xfrm>
            <a:off x="6868600" y="211108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1" name="Google Shape;2141;p113"/>
          <p:cNvSpPr txBox="1"/>
          <p:nvPr/>
        </p:nvSpPr>
        <p:spPr>
          <a:xfrm>
            <a:off x="5478700" y="23776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2" name="Google Shape;2142;p113"/>
          <p:cNvSpPr txBox="1"/>
          <p:nvPr/>
        </p:nvSpPr>
        <p:spPr>
          <a:xfrm>
            <a:off x="5478700" y="26633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Index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3" name="Google Shape;2143;p113"/>
          <p:cNvSpPr txBox="1"/>
          <p:nvPr/>
        </p:nvSpPr>
        <p:spPr>
          <a:xfrm>
            <a:off x="6868600" y="24003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0x2c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4" name="Google Shape;2144;p113"/>
          <p:cNvSpPr txBox="1"/>
          <p:nvPr/>
        </p:nvSpPr>
        <p:spPr>
          <a:xfrm>
            <a:off x="5478700" y="38399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5" name="Google Shape;2145;p113"/>
          <p:cNvSpPr txBox="1"/>
          <p:nvPr/>
        </p:nvSpPr>
        <p:spPr>
          <a:xfrm>
            <a:off x="5478700" y="35409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6" name="Google Shape;2146;p113"/>
          <p:cNvSpPr txBox="1"/>
          <p:nvPr/>
        </p:nvSpPr>
        <p:spPr>
          <a:xfrm>
            <a:off x="5478700" y="32418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7" name="Google Shape;2147;p113"/>
          <p:cNvSpPr txBox="1"/>
          <p:nvPr/>
        </p:nvSpPr>
        <p:spPr>
          <a:xfrm>
            <a:off x="5478700" y="2084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8" name="Google Shape;2148;p113"/>
          <p:cNvSpPr txBox="1"/>
          <p:nvPr/>
        </p:nvSpPr>
        <p:spPr>
          <a:xfrm>
            <a:off x="5478700" y="41327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9" name="Google Shape;2149;p11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Fast-bin Attack →  Overwrite Channel</a:t>
            </a:r>
            <a:endParaRPr lang="en-GB"/>
          </a:p>
        </p:txBody>
      </p:sp>
      <p:sp>
        <p:nvSpPr>
          <p:cNvPr id="2150" name="Google Shape;2150;p113"/>
          <p:cNvSpPr txBox="1"/>
          <p:nvPr/>
        </p:nvSpPr>
        <p:spPr>
          <a:xfrm>
            <a:off x="5478700" y="293888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51" name="Google Shape;2151;p113"/>
          <p:cNvSpPr txBox="1"/>
          <p:nvPr/>
        </p:nvSpPr>
        <p:spPr>
          <a:xfrm>
            <a:off x="6868600" y="2684513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0x30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52" name="Google Shape;2152;p11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 heap management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ptmalloc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about the fast-bin attack?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53" name="Google Shape;2153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14"/>
          <p:cNvSpPr txBox="1"/>
          <p:nvPr/>
        </p:nvSpPr>
        <p:spPr>
          <a:xfrm>
            <a:off x="7612300" y="1792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prev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59" name="Google Shape;2159;p114"/>
          <p:cNvSpPr txBox="1"/>
          <p:nvPr/>
        </p:nvSpPr>
        <p:spPr>
          <a:xfrm>
            <a:off x="7612300" y="2084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0" name="Google Shape;2160;p114"/>
          <p:cNvSpPr txBox="1"/>
          <p:nvPr/>
        </p:nvSpPr>
        <p:spPr>
          <a:xfrm>
            <a:off x="6868600" y="12295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1" name="Google Shape;2161;p114"/>
          <p:cNvSpPr txBox="1"/>
          <p:nvPr/>
        </p:nvSpPr>
        <p:spPr>
          <a:xfrm>
            <a:off x="4203600" y="115328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2" name="Google Shape;2162;p114"/>
          <p:cNvSpPr txBox="1"/>
          <p:nvPr/>
        </p:nvSpPr>
        <p:spPr>
          <a:xfrm>
            <a:off x="5478700" y="149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3" name="Google Shape;2163;p114"/>
          <p:cNvSpPr txBox="1"/>
          <p:nvPr/>
        </p:nvSpPr>
        <p:spPr>
          <a:xfrm>
            <a:off x="5478700" y="1193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4" name="Google Shape;2164;p114"/>
          <p:cNvSpPr txBox="1"/>
          <p:nvPr/>
        </p:nvSpPr>
        <p:spPr>
          <a:xfrm>
            <a:off x="6868600" y="9474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5" name="Google Shape;2165;p114"/>
          <p:cNvSpPr txBox="1"/>
          <p:nvPr/>
        </p:nvSpPr>
        <p:spPr>
          <a:xfrm>
            <a:off x="7612300" y="2377650"/>
            <a:ext cx="1426500" cy="2047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6" name="Google Shape;2166;p114"/>
          <p:cNvSpPr txBox="1"/>
          <p:nvPr/>
        </p:nvSpPr>
        <p:spPr>
          <a:xfrm>
            <a:off x="4143800" y="3201200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7" name="Google Shape;2167;p114"/>
          <p:cNvSpPr txBox="1"/>
          <p:nvPr/>
        </p:nvSpPr>
        <p:spPr>
          <a:xfrm>
            <a:off x="5478700" y="44255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8" name="Google Shape;2168;p114"/>
          <p:cNvSpPr txBox="1"/>
          <p:nvPr/>
        </p:nvSpPr>
        <p:spPr>
          <a:xfrm>
            <a:off x="4317500" y="2654213"/>
            <a:ext cx="8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69" name="Google Shape;2169;p114"/>
          <p:cNvCxnSpPr/>
          <p:nvPr/>
        </p:nvCxnSpPr>
        <p:spPr>
          <a:xfrm>
            <a:off x="4959400" y="2786225"/>
            <a:ext cx="5193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0" name="Google Shape;2170;p114"/>
          <p:cNvSpPr txBox="1"/>
          <p:nvPr/>
        </p:nvSpPr>
        <p:spPr>
          <a:xfrm>
            <a:off x="7773950" y="1337225"/>
            <a:ext cx="1139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fake chunk</a:t>
            </a:r>
            <a:endParaRPr lang="en-GB"/>
          </a:p>
        </p:txBody>
      </p:sp>
      <p:sp>
        <p:nvSpPr>
          <p:cNvPr id="2171" name="Google Shape;2171;p114"/>
          <p:cNvSpPr txBox="1"/>
          <p:nvPr/>
        </p:nvSpPr>
        <p:spPr>
          <a:xfrm>
            <a:off x="5478700" y="1792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2" name="Google Shape;2172;p114"/>
          <p:cNvSpPr txBox="1"/>
          <p:nvPr/>
        </p:nvSpPr>
        <p:spPr>
          <a:xfrm>
            <a:off x="6868600" y="18151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3" name="Google Shape;2173;p114"/>
          <p:cNvSpPr txBox="1"/>
          <p:nvPr/>
        </p:nvSpPr>
        <p:spPr>
          <a:xfrm>
            <a:off x="6868600" y="211108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4" name="Google Shape;2174;p114"/>
          <p:cNvSpPr txBox="1"/>
          <p:nvPr/>
        </p:nvSpPr>
        <p:spPr>
          <a:xfrm>
            <a:off x="5478700" y="23776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5" name="Google Shape;2175;p114"/>
          <p:cNvSpPr txBox="1"/>
          <p:nvPr/>
        </p:nvSpPr>
        <p:spPr>
          <a:xfrm>
            <a:off x="5478700" y="26633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Index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6" name="Google Shape;2176;p114"/>
          <p:cNvSpPr txBox="1"/>
          <p:nvPr/>
        </p:nvSpPr>
        <p:spPr>
          <a:xfrm>
            <a:off x="6868600" y="24003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0x2c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7" name="Google Shape;2177;p114"/>
          <p:cNvSpPr txBox="1"/>
          <p:nvPr/>
        </p:nvSpPr>
        <p:spPr>
          <a:xfrm>
            <a:off x="5478700" y="38399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8" name="Google Shape;2178;p114"/>
          <p:cNvSpPr txBox="1"/>
          <p:nvPr/>
        </p:nvSpPr>
        <p:spPr>
          <a:xfrm>
            <a:off x="5478700" y="35409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9" name="Google Shape;2179;p114"/>
          <p:cNvSpPr txBox="1"/>
          <p:nvPr/>
        </p:nvSpPr>
        <p:spPr>
          <a:xfrm>
            <a:off x="5478700" y="32418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0" name="Google Shape;2180;p114"/>
          <p:cNvSpPr txBox="1"/>
          <p:nvPr/>
        </p:nvSpPr>
        <p:spPr>
          <a:xfrm>
            <a:off x="7928200" y="3115200"/>
            <a:ext cx="79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1" name="Google Shape;2181;p114"/>
          <p:cNvSpPr txBox="1"/>
          <p:nvPr/>
        </p:nvSpPr>
        <p:spPr>
          <a:xfrm>
            <a:off x="5478700" y="2084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2" name="Google Shape;2182;p114"/>
          <p:cNvSpPr txBox="1"/>
          <p:nvPr/>
        </p:nvSpPr>
        <p:spPr>
          <a:xfrm>
            <a:off x="5478700" y="41327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83" name="Google Shape;2183;p114"/>
          <p:cNvCxnSpPr/>
          <p:nvPr/>
        </p:nvCxnSpPr>
        <p:spPr>
          <a:xfrm flipH="1">
            <a:off x="7324300" y="1935600"/>
            <a:ext cx="2277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4" name="Google Shape;2184;p114"/>
          <p:cNvCxnSpPr/>
          <p:nvPr/>
        </p:nvCxnSpPr>
        <p:spPr>
          <a:xfrm flipH="1">
            <a:off x="7324300" y="2225063"/>
            <a:ext cx="2277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5" name="Google Shape;2185;p114"/>
          <p:cNvSpPr txBox="1"/>
          <p:nvPr/>
        </p:nvSpPr>
        <p:spPr>
          <a:xfrm>
            <a:off x="5478700" y="293888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6" name="Google Shape;2186;p114"/>
          <p:cNvSpPr txBox="1"/>
          <p:nvPr/>
        </p:nvSpPr>
        <p:spPr>
          <a:xfrm>
            <a:off x="6868600" y="2684513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0x30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7" name="Google Shape;2187;p1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 heap management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ptmalloc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about the fast-bin attack?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will check current chunk’s size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8" name="Google Shape;2188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89" name="Google Shape;2189;p1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Fast-bin Attack →  Overwrite Channel</a:t>
            </a:r>
            <a:endParaRPr lang="en-GB"/>
          </a:p>
        </p:txBody>
      </p:sp>
      <p:sp>
        <p:nvSpPr>
          <p:cNvPr id="2190" name="Google Shape;2190;p114"/>
          <p:cNvSpPr txBox="1"/>
          <p:nvPr/>
        </p:nvSpPr>
        <p:spPr>
          <a:xfrm>
            <a:off x="6868600" y="9474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15"/>
          <p:cNvSpPr txBox="1"/>
          <p:nvPr/>
        </p:nvSpPr>
        <p:spPr>
          <a:xfrm>
            <a:off x="7612300" y="1792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prev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96" name="Google Shape;2196;p115"/>
          <p:cNvSpPr txBox="1"/>
          <p:nvPr/>
        </p:nvSpPr>
        <p:spPr>
          <a:xfrm>
            <a:off x="7612300" y="2084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97" name="Google Shape;2197;p115"/>
          <p:cNvSpPr txBox="1"/>
          <p:nvPr/>
        </p:nvSpPr>
        <p:spPr>
          <a:xfrm>
            <a:off x="6868600" y="12295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98" name="Google Shape;2198;p115"/>
          <p:cNvSpPr txBox="1"/>
          <p:nvPr/>
        </p:nvSpPr>
        <p:spPr>
          <a:xfrm>
            <a:off x="4203600" y="115328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99" name="Google Shape;2199;p115"/>
          <p:cNvSpPr txBox="1"/>
          <p:nvPr/>
        </p:nvSpPr>
        <p:spPr>
          <a:xfrm>
            <a:off x="5478700" y="149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0" name="Google Shape;2200;p115"/>
          <p:cNvSpPr txBox="1"/>
          <p:nvPr/>
        </p:nvSpPr>
        <p:spPr>
          <a:xfrm>
            <a:off x="5478700" y="1193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1" name="Google Shape;2201;p115"/>
          <p:cNvSpPr txBox="1"/>
          <p:nvPr/>
        </p:nvSpPr>
        <p:spPr>
          <a:xfrm>
            <a:off x="6868600" y="9474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2" name="Google Shape;2202;p115"/>
          <p:cNvSpPr txBox="1"/>
          <p:nvPr/>
        </p:nvSpPr>
        <p:spPr>
          <a:xfrm>
            <a:off x="7612300" y="2377650"/>
            <a:ext cx="1426500" cy="2047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3" name="Google Shape;2203;p115"/>
          <p:cNvSpPr txBox="1"/>
          <p:nvPr/>
        </p:nvSpPr>
        <p:spPr>
          <a:xfrm>
            <a:off x="4143800" y="3201200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4" name="Google Shape;2204;p115"/>
          <p:cNvSpPr txBox="1"/>
          <p:nvPr/>
        </p:nvSpPr>
        <p:spPr>
          <a:xfrm>
            <a:off x="5478700" y="44255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5" name="Google Shape;2205;p115"/>
          <p:cNvSpPr txBox="1"/>
          <p:nvPr/>
        </p:nvSpPr>
        <p:spPr>
          <a:xfrm>
            <a:off x="4317500" y="2654213"/>
            <a:ext cx="8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206" name="Google Shape;2206;p115"/>
          <p:cNvCxnSpPr/>
          <p:nvPr/>
        </p:nvCxnSpPr>
        <p:spPr>
          <a:xfrm>
            <a:off x="4959400" y="2786225"/>
            <a:ext cx="5193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7" name="Google Shape;2207;p115"/>
          <p:cNvSpPr txBox="1"/>
          <p:nvPr/>
        </p:nvSpPr>
        <p:spPr>
          <a:xfrm>
            <a:off x="7773950" y="1337225"/>
            <a:ext cx="1139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fake chunk</a:t>
            </a:r>
            <a:endParaRPr lang="en-GB"/>
          </a:p>
        </p:txBody>
      </p:sp>
      <p:sp>
        <p:nvSpPr>
          <p:cNvPr id="2208" name="Google Shape;2208;p115"/>
          <p:cNvSpPr txBox="1"/>
          <p:nvPr/>
        </p:nvSpPr>
        <p:spPr>
          <a:xfrm>
            <a:off x="5478700" y="1792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9" name="Google Shape;2209;p115"/>
          <p:cNvSpPr txBox="1"/>
          <p:nvPr/>
        </p:nvSpPr>
        <p:spPr>
          <a:xfrm>
            <a:off x="6868600" y="18151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0" name="Google Shape;2210;p115"/>
          <p:cNvSpPr txBox="1"/>
          <p:nvPr/>
        </p:nvSpPr>
        <p:spPr>
          <a:xfrm>
            <a:off x="6868600" y="211108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1" name="Google Shape;2211;p115"/>
          <p:cNvSpPr txBox="1"/>
          <p:nvPr/>
        </p:nvSpPr>
        <p:spPr>
          <a:xfrm>
            <a:off x="5478700" y="23776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2" name="Google Shape;2212;p115"/>
          <p:cNvSpPr txBox="1"/>
          <p:nvPr/>
        </p:nvSpPr>
        <p:spPr>
          <a:xfrm>
            <a:off x="5478700" y="26633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Index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3" name="Google Shape;2213;p115"/>
          <p:cNvSpPr txBox="1"/>
          <p:nvPr/>
        </p:nvSpPr>
        <p:spPr>
          <a:xfrm>
            <a:off x="6868600" y="24003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0x2c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4" name="Google Shape;2214;p115"/>
          <p:cNvSpPr txBox="1"/>
          <p:nvPr/>
        </p:nvSpPr>
        <p:spPr>
          <a:xfrm>
            <a:off x="5478700" y="38399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5" name="Google Shape;2215;p115"/>
          <p:cNvSpPr txBox="1"/>
          <p:nvPr/>
        </p:nvSpPr>
        <p:spPr>
          <a:xfrm>
            <a:off x="5478700" y="35409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6" name="Google Shape;2216;p115"/>
          <p:cNvSpPr txBox="1"/>
          <p:nvPr/>
        </p:nvSpPr>
        <p:spPr>
          <a:xfrm>
            <a:off x="5478700" y="32418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7" name="Google Shape;2217;p115"/>
          <p:cNvSpPr txBox="1"/>
          <p:nvPr/>
        </p:nvSpPr>
        <p:spPr>
          <a:xfrm>
            <a:off x="7928200" y="3115200"/>
            <a:ext cx="79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8" name="Google Shape;2218;p115"/>
          <p:cNvSpPr txBox="1"/>
          <p:nvPr/>
        </p:nvSpPr>
        <p:spPr>
          <a:xfrm>
            <a:off x="5478700" y="2084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9" name="Google Shape;2219;p115"/>
          <p:cNvSpPr txBox="1"/>
          <p:nvPr/>
        </p:nvSpPr>
        <p:spPr>
          <a:xfrm>
            <a:off x="5478700" y="41327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220" name="Google Shape;2220;p115"/>
          <p:cNvCxnSpPr/>
          <p:nvPr/>
        </p:nvCxnSpPr>
        <p:spPr>
          <a:xfrm flipH="1">
            <a:off x="7324300" y="1935600"/>
            <a:ext cx="2277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1" name="Google Shape;2221;p115"/>
          <p:cNvCxnSpPr/>
          <p:nvPr/>
        </p:nvCxnSpPr>
        <p:spPr>
          <a:xfrm flipH="1">
            <a:off x="7324300" y="2225063"/>
            <a:ext cx="2277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2" name="Google Shape;2222;p115"/>
          <p:cNvSpPr txBox="1"/>
          <p:nvPr/>
        </p:nvSpPr>
        <p:spPr>
          <a:xfrm>
            <a:off x="5478700" y="293888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23" name="Google Shape;2223;p115"/>
          <p:cNvSpPr txBox="1"/>
          <p:nvPr/>
        </p:nvSpPr>
        <p:spPr>
          <a:xfrm>
            <a:off x="6868600" y="2684513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0x30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24" name="Google Shape;2224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25" name="Google Shape;2225;p1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 heap management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ptmalloc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about the fast-bin attack?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will check current chunk’s size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26" name="Google Shape;2226;p1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Fast-bin Attack →  Overwrite Channel</a:t>
            </a:r>
            <a:endParaRPr lang="en-GB"/>
          </a:p>
        </p:txBody>
      </p:sp>
      <p:sp>
        <p:nvSpPr>
          <p:cNvPr id="2227" name="Google Shape;2227;p115"/>
          <p:cNvSpPr txBox="1"/>
          <p:nvPr/>
        </p:nvSpPr>
        <p:spPr>
          <a:xfrm>
            <a:off x="6868600" y="9474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ESXi is much more challenging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pic>
        <p:nvPicPr>
          <p:cNvPr id="342" name="Google Shape;342;p35"/>
          <p:cNvPicPr preferRelativeResize="0"/>
          <p:nvPr/>
        </p:nvPicPr>
        <p:blipFill rotWithShape="1">
          <a:blip r:embed="rId1"/>
          <a:srcRect l="-47765" t="-5000" r="70984" b="4999"/>
          <a:stretch>
            <a:fillRect/>
          </a:stretch>
        </p:blipFill>
        <p:spPr>
          <a:xfrm>
            <a:off x="785549" y="834325"/>
            <a:ext cx="4200500" cy="36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07013" y="3274150"/>
            <a:ext cx="82142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39950" y="3260350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/>
          <p:nvPr/>
        </p:nvSpPr>
        <p:spPr>
          <a:xfrm>
            <a:off x="5021600" y="3338200"/>
            <a:ext cx="307200" cy="2655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35"/>
          <p:cNvSpPr/>
          <p:nvPr/>
        </p:nvSpPr>
        <p:spPr>
          <a:xfrm>
            <a:off x="6172299" y="3358900"/>
            <a:ext cx="421200" cy="2241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35"/>
          <p:cNvSpPr txBox="1"/>
          <p:nvPr/>
        </p:nvSpPr>
        <p:spPr>
          <a:xfrm>
            <a:off x="7559850" y="3274150"/>
            <a:ext cx="152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(Pwn2Own 2019)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2680850" y="1606525"/>
            <a:ext cx="670200" cy="4683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2680850" y="2270850"/>
            <a:ext cx="670200" cy="6516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2680850" y="3118475"/>
            <a:ext cx="670200" cy="468300"/>
          </a:xfrm>
          <a:prstGeom prst="leftBrace">
            <a:avLst>
              <a:gd name="adj1" fmla="val 8333"/>
              <a:gd name="adj2" fmla="val 5104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1091025" y="157457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Graphic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1091025" y="2330550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Ethernet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1091025" y="308652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USB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1091025" y="353712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SATA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1091025" y="3842500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SCSI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56" name="Google Shape;356;p35"/>
          <p:cNvCxnSpPr/>
          <p:nvPr/>
        </p:nvCxnSpPr>
        <p:spPr>
          <a:xfrm rot="10800000">
            <a:off x="2673050" y="3802925"/>
            <a:ext cx="678000" cy="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35"/>
          <p:cNvCxnSpPr/>
          <p:nvPr/>
        </p:nvCxnSpPr>
        <p:spPr>
          <a:xfrm rot="10800000">
            <a:off x="2673050" y="4081013"/>
            <a:ext cx="678000" cy="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35"/>
          <p:cNvCxnSpPr/>
          <p:nvPr/>
        </p:nvCxnSpPr>
        <p:spPr>
          <a:xfrm rot="10800000">
            <a:off x="2676950" y="4359125"/>
            <a:ext cx="678000" cy="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35"/>
          <p:cNvSpPr txBox="1"/>
          <p:nvPr/>
        </p:nvSpPr>
        <p:spPr>
          <a:xfrm>
            <a:off x="1091025" y="4093325"/>
            <a:ext cx="13674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</a:t>
            </a: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91913" y="1656950"/>
            <a:ext cx="117775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91925" y="1942500"/>
            <a:ext cx="127800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07013" y="2120575"/>
            <a:ext cx="82142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39950" y="2106775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/>
          <p:nvPr/>
        </p:nvSpPr>
        <p:spPr>
          <a:xfrm>
            <a:off x="5021600" y="2184625"/>
            <a:ext cx="307200" cy="2655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35"/>
          <p:cNvSpPr/>
          <p:nvPr/>
        </p:nvSpPr>
        <p:spPr>
          <a:xfrm>
            <a:off x="6172299" y="2205325"/>
            <a:ext cx="421200" cy="2241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35"/>
          <p:cNvSpPr txBox="1"/>
          <p:nvPr/>
        </p:nvSpPr>
        <p:spPr>
          <a:xfrm>
            <a:off x="7559850" y="2120575"/>
            <a:ext cx="152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(TianfuCup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2018)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67" name="Google Shape;367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07013" y="1552187"/>
            <a:ext cx="82142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39950" y="1538388"/>
            <a:ext cx="421200" cy="4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5"/>
          <p:cNvSpPr/>
          <p:nvPr/>
        </p:nvSpPr>
        <p:spPr>
          <a:xfrm>
            <a:off x="5021600" y="1616238"/>
            <a:ext cx="307200" cy="2655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35"/>
          <p:cNvSpPr/>
          <p:nvPr/>
        </p:nvSpPr>
        <p:spPr>
          <a:xfrm>
            <a:off x="6172299" y="1636938"/>
            <a:ext cx="421200" cy="2241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35"/>
          <p:cNvSpPr txBox="1"/>
          <p:nvPr/>
        </p:nvSpPr>
        <p:spPr>
          <a:xfrm>
            <a:off x="7559850" y="1552188"/>
            <a:ext cx="152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(Pwn2Own 2017)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4986050" y="4036550"/>
            <a:ext cx="3722700" cy="793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Several </a:t>
            </a:r>
            <a:r>
              <a:rPr lang="en-GB" sz="24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Workstation</a:t>
            </a: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escape have been demonstrated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154000" y="1660925"/>
            <a:ext cx="8848800" cy="192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4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 has been no public escape of </a:t>
            </a:r>
            <a:r>
              <a:rPr lang="en-GB" sz="60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ESXi</a:t>
            </a:r>
            <a:r>
              <a:rPr lang="en-GB" sz="4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!!!</a:t>
            </a:r>
            <a:endParaRPr sz="4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4" name="Google Shape;37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16"/>
          <p:cNvSpPr txBox="1"/>
          <p:nvPr/>
        </p:nvSpPr>
        <p:spPr>
          <a:xfrm>
            <a:off x="7612300" y="1792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prev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3" name="Google Shape;2233;p116"/>
          <p:cNvSpPr txBox="1"/>
          <p:nvPr/>
        </p:nvSpPr>
        <p:spPr>
          <a:xfrm>
            <a:off x="7612300" y="2084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4" name="Google Shape;2234;p116"/>
          <p:cNvSpPr txBox="1"/>
          <p:nvPr/>
        </p:nvSpPr>
        <p:spPr>
          <a:xfrm>
            <a:off x="6868600" y="12295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5" name="Google Shape;2235;p116"/>
          <p:cNvSpPr txBox="1"/>
          <p:nvPr/>
        </p:nvSpPr>
        <p:spPr>
          <a:xfrm>
            <a:off x="4203600" y="1153288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6" name="Google Shape;2236;p116"/>
          <p:cNvSpPr txBox="1"/>
          <p:nvPr/>
        </p:nvSpPr>
        <p:spPr>
          <a:xfrm>
            <a:off x="5478700" y="14930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7" name="Google Shape;2237;p116"/>
          <p:cNvSpPr txBox="1"/>
          <p:nvPr/>
        </p:nvSpPr>
        <p:spPr>
          <a:xfrm>
            <a:off x="5478700" y="11939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8" name="Google Shape;2238;p116"/>
          <p:cNvSpPr txBox="1"/>
          <p:nvPr/>
        </p:nvSpPr>
        <p:spPr>
          <a:xfrm>
            <a:off x="6868600" y="9474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9" name="Google Shape;2239;p116"/>
          <p:cNvSpPr txBox="1"/>
          <p:nvPr/>
        </p:nvSpPr>
        <p:spPr>
          <a:xfrm>
            <a:off x="7612300" y="2377650"/>
            <a:ext cx="1426500" cy="2047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0" name="Google Shape;2240;p116"/>
          <p:cNvSpPr txBox="1"/>
          <p:nvPr/>
        </p:nvSpPr>
        <p:spPr>
          <a:xfrm>
            <a:off x="4143800" y="3201200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1" name="Google Shape;2241;p116"/>
          <p:cNvSpPr txBox="1"/>
          <p:nvPr/>
        </p:nvSpPr>
        <p:spPr>
          <a:xfrm>
            <a:off x="5478700" y="44255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2" name="Google Shape;2242;p116"/>
          <p:cNvSpPr txBox="1"/>
          <p:nvPr/>
        </p:nvSpPr>
        <p:spPr>
          <a:xfrm>
            <a:off x="4317500" y="2654213"/>
            <a:ext cx="8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243" name="Google Shape;2243;p116"/>
          <p:cNvCxnSpPr/>
          <p:nvPr/>
        </p:nvCxnSpPr>
        <p:spPr>
          <a:xfrm>
            <a:off x="4959400" y="2786225"/>
            <a:ext cx="5193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4" name="Google Shape;2244;p116"/>
          <p:cNvSpPr txBox="1"/>
          <p:nvPr/>
        </p:nvSpPr>
        <p:spPr>
          <a:xfrm>
            <a:off x="7773950" y="1337225"/>
            <a:ext cx="1139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fake chunk</a:t>
            </a:r>
            <a:endParaRPr lang="en-GB"/>
          </a:p>
        </p:txBody>
      </p:sp>
      <p:sp>
        <p:nvSpPr>
          <p:cNvPr id="2245" name="Google Shape;2245;p116"/>
          <p:cNvSpPr txBox="1"/>
          <p:nvPr/>
        </p:nvSpPr>
        <p:spPr>
          <a:xfrm>
            <a:off x="5478700" y="17920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6" name="Google Shape;2246;p116"/>
          <p:cNvSpPr txBox="1"/>
          <p:nvPr/>
        </p:nvSpPr>
        <p:spPr>
          <a:xfrm>
            <a:off x="6868600" y="1815175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7" name="Google Shape;2247;p116"/>
          <p:cNvSpPr txBox="1"/>
          <p:nvPr/>
        </p:nvSpPr>
        <p:spPr>
          <a:xfrm>
            <a:off x="6868600" y="211108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0x28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8" name="Google Shape;2248;p116"/>
          <p:cNvSpPr txBox="1"/>
          <p:nvPr/>
        </p:nvSpPr>
        <p:spPr>
          <a:xfrm>
            <a:off x="5478700" y="23776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9" name="Google Shape;2249;p116"/>
          <p:cNvSpPr txBox="1"/>
          <p:nvPr/>
        </p:nvSpPr>
        <p:spPr>
          <a:xfrm>
            <a:off x="5478700" y="266333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Index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0" name="Google Shape;2250;p116"/>
          <p:cNvSpPr txBox="1"/>
          <p:nvPr/>
        </p:nvSpPr>
        <p:spPr>
          <a:xfrm>
            <a:off x="6868600" y="2400338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0x2c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1" name="Google Shape;2251;p116"/>
          <p:cNvSpPr txBox="1"/>
          <p:nvPr/>
        </p:nvSpPr>
        <p:spPr>
          <a:xfrm>
            <a:off x="5478700" y="38399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2" name="Google Shape;2252;p116"/>
          <p:cNvSpPr txBox="1"/>
          <p:nvPr/>
        </p:nvSpPr>
        <p:spPr>
          <a:xfrm>
            <a:off x="5478700" y="35409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3" name="Google Shape;2253;p116"/>
          <p:cNvSpPr txBox="1"/>
          <p:nvPr/>
        </p:nvSpPr>
        <p:spPr>
          <a:xfrm>
            <a:off x="5478700" y="32418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4" name="Google Shape;2254;p116"/>
          <p:cNvSpPr txBox="1"/>
          <p:nvPr/>
        </p:nvSpPr>
        <p:spPr>
          <a:xfrm>
            <a:off x="7928200" y="3115200"/>
            <a:ext cx="79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5" name="Google Shape;2255;p116"/>
          <p:cNvSpPr txBox="1"/>
          <p:nvPr/>
        </p:nvSpPr>
        <p:spPr>
          <a:xfrm>
            <a:off x="5478700" y="20848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6" name="Google Shape;2256;p116"/>
          <p:cNvSpPr txBox="1"/>
          <p:nvPr/>
        </p:nvSpPr>
        <p:spPr>
          <a:xfrm>
            <a:off x="5478700" y="413277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257" name="Google Shape;2257;p116"/>
          <p:cNvCxnSpPr/>
          <p:nvPr/>
        </p:nvCxnSpPr>
        <p:spPr>
          <a:xfrm flipH="1">
            <a:off x="7324300" y="1935600"/>
            <a:ext cx="2277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8" name="Google Shape;2258;p116"/>
          <p:cNvCxnSpPr/>
          <p:nvPr/>
        </p:nvCxnSpPr>
        <p:spPr>
          <a:xfrm flipH="1">
            <a:off x="7324300" y="2225063"/>
            <a:ext cx="2277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9" name="Google Shape;2259;p1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Fast-bin Attack →  Overwrite Channel</a:t>
            </a:r>
            <a:endParaRPr lang="en-GB"/>
          </a:p>
        </p:txBody>
      </p:sp>
      <p:sp>
        <p:nvSpPr>
          <p:cNvPr id="2260" name="Google Shape;2260;p116"/>
          <p:cNvSpPr txBox="1"/>
          <p:nvPr/>
        </p:nvSpPr>
        <p:spPr>
          <a:xfrm>
            <a:off x="5478700" y="2938888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1" name="Google Shape;2261;p116"/>
          <p:cNvSpPr txBox="1"/>
          <p:nvPr/>
        </p:nvSpPr>
        <p:spPr>
          <a:xfrm>
            <a:off x="6868600" y="2684513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0x30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2" name="Google Shape;2262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63" name="Google Shape;2263;p1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VMX heap management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ptmalloc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about the fast-bin attack?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Glibc will check current chunk’s size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 panose="02020603050405020304"/>
              <a:buChar char="○"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bypass it!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4" name="Google Shape;2264;p116"/>
          <p:cNvSpPr txBox="1"/>
          <p:nvPr/>
        </p:nvSpPr>
        <p:spPr>
          <a:xfrm>
            <a:off x="6868600" y="947400"/>
            <a:ext cx="683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offset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9" name="Google Shape;2269;p117"/>
          <p:cNvCxnSpPr/>
          <p:nvPr/>
        </p:nvCxnSpPr>
        <p:spPr>
          <a:xfrm flipH="1">
            <a:off x="3230175" y="1877413"/>
            <a:ext cx="554400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0" name="Google Shape;2270;p117"/>
          <p:cNvCxnSpPr/>
          <p:nvPr/>
        </p:nvCxnSpPr>
        <p:spPr>
          <a:xfrm flipH="1">
            <a:off x="3230175" y="2170213"/>
            <a:ext cx="554400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1" name="Google Shape;2271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72" name="Google Shape;2272;p117"/>
          <p:cNvSpPr txBox="1"/>
          <p:nvPr/>
        </p:nvSpPr>
        <p:spPr>
          <a:xfrm>
            <a:off x="3785038" y="17604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prev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3" name="Google Shape;2273;p117"/>
          <p:cNvSpPr txBox="1"/>
          <p:nvPr/>
        </p:nvSpPr>
        <p:spPr>
          <a:xfrm>
            <a:off x="3785038" y="205325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4" name="Google Shape;2274;p117"/>
          <p:cNvSpPr txBox="1"/>
          <p:nvPr/>
        </p:nvSpPr>
        <p:spPr>
          <a:xfrm>
            <a:off x="3785038" y="2346050"/>
            <a:ext cx="1426500" cy="2047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5" name="Google Shape;2275;p117"/>
          <p:cNvSpPr txBox="1"/>
          <p:nvPr/>
        </p:nvSpPr>
        <p:spPr>
          <a:xfrm>
            <a:off x="3946688" y="1305625"/>
            <a:ext cx="1139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chunk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6" name="Google Shape;2276;p117"/>
          <p:cNvSpPr txBox="1"/>
          <p:nvPr/>
        </p:nvSpPr>
        <p:spPr>
          <a:xfrm>
            <a:off x="4100938" y="3083600"/>
            <a:ext cx="79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7" name="Google Shape;2277;p117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8" name="Google Shape;2278;p117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9" name="Google Shape;2279;p117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0" name="Google Shape;2280;p117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1" name="Google Shape;2281;p117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2" name="Google Shape;2282;p117"/>
          <p:cNvSpPr txBox="1"/>
          <p:nvPr/>
        </p:nvSpPr>
        <p:spPr>
          <a:xfrm>
            <a:off x="609225" y="2622475"/>
            <a:ext cx="8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283" name="Google Shape;2283;p117"/>
          <p:cNvCxnSpPr/>
          <p:nvPr/>
        </p:nvCxnSpPr>
        <p:spPr>
          <a:xfrm>
            <a:off x="1251125" y="2754488"/>
            <a:ext cx="5193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4" name="Google Shape;2284;p117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5" name="Google Shape;2285;p117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6" name="Google Shape;2286;p117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7" name="Google Shape;2287;p117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8" name="Google Shape;2288;p117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9" name="Google Shape;2289;p117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90" name="Google Shape;2290;p117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91" name="Google Shape;2291;p117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92" name="Google Shape;2292;p117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Index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293" name="Google Shape;2293;p1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8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p1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47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5" name="Google Shape;2295;p117"/>
          <p:cNvSpPr txBox="1"/>
          <p:nvPr/>
        </p:nvSpPr>
        <p:spPr>
          <a:xfrm>
            <a:off x="6218000" y="737125"/>
            <a:ext cx="199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real fast chunks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96" name="Google Shape;2296;p117"/>
          <p:cNvSpPr/>
          <p:nvPr/>
        </p:nvSpPr>
        <p:spPr>
          <a:xfrm>
            <a:off x="7016300" y="1365975"/>
            <a:ext cx="394225" cy="616000"/>
          </a:xfrm>
          <a:custGeom>
            <a:avLst/>
            <a:gdLst/>
            <a:ahLst/>
            <a:cxnLst/>
            <a:rect l="l" t="t" r="r" b="b"/>
            <a:pathLst>
              <a:path w="15769" h="24640" extrusionOk="0">
                <a:moveTo>
                  <a:pt x="0" y="24640"/>
                </a:moveTo>
                <a:cubicBezTo>
                  <a:pt x="7935" y="24640"/>
                  <a:pt x="6409" y="10091"/>
                  <a:pt x="10348" y="3203"/>
                </a:cubicBezTo>
                <a:cubicBezTo>
                  <a:pt x="11390" y="1381"/>
                  <a:pt x="14285" y="1484"/>
                  <a:pt x="1576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97" name="Google Shape;2297;p1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Fast-bin Attack →  Overwrite Channel</a:t>
            </a:r>
            <a:endParaRPr lang="en-GB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2" name="Google Shape;2302;p118"/>
          <p:cNvCxnSpPr>
            <a:stCxn id="2303" idx="3"/>
          </p:cNvCxnSpPr>
          <p:nvPr/>
        </p:nvCxnSpPr>
        <p:spPr>
          <a:xfrm rot="10800000" flipH="1">
            <a:off x="3196925" y="1312800"/>
            <a:ext cx="2377800" cy="1465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4" name="Google Shape;2304;p118"/>
          <p:cNvSpPr txBox="1"/>
          <p:nvPr/>
        </p:nvSpPr>
        <p:spPr>
          <a:xfrm>
            <a:off x="2883363" y="773475"/>
            <a:ext cx="29619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fake chunk will be put into fastbin’s link list</a:t>
            </a:r>
            <a:endParaRPr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05" name="Google Shape;2305;p1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8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Google Shape;2306;p1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47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7" name="Google Shape;2307;p118"/>
          <p:cNvSpPr txBox="1"/>
          <p:nvPr/>
        </p:nvSpPr>
        <p:spPr>
          <a:xfrm>
            <a:off x="6218000" y="737125"/>
            <a:ext cx="199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real fast chunks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08" name="Google Shape;2308;p118"/>
          <p:cNvSpPr/>
          <p:nvPr/>
        </p:nvSpPr>
        <p:spPr>
          <a:xfrm>
            <a:off x="7016300" y="1365975"/>
            <a:ext cx="394225" cy="616000"/>
          </a:xfrm>
          <a:custGeom>
            <a:avLst/>
            <a:gdLst/>
            <a:ahLst/>
            <a:cxnLst/>
            <a:rect l="l" t="t" r="r" b="b"/>
            <a:pathLst>
              <a:path w="15769" h="24640" extrusionOk="0">
                <a:moveTo>
                  <a:pt x="0" y="24640"/>
                </a:moveTo>
                <a:cubicBezTo>
                  <a:pt x="7935" y="24640"/>
                  <a:pt x="6409" y="10091"/>
                  <a:pt x="10348" y="3203"/>
                </a:cubicBezTo>
                <a:cubicBezTo>
                  <a:pt x="11390" y="1381"/>
                  <a:pt x="14285" y="1484"/>
                  <a:pt x="1576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09" name="Google Shape;2309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0" name="Google Shape;2310;p118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1" name="Google Shape;2311;p118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2" name="Google Shape;2312;p118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3" name="Google Shape;2313;p118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4" name="Google Shape;2314;p118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5" name="Google Shape;2315;p118"/>
          <p:cNvSpPr txBox="1"/>
          <p:nvPr/>
        </p:nvSpPr>
        <p:spPr>
          <a:xfrm>
            <a:off x="609225" y="2622475"/>
            <a:ext cx="8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316" name="Google Shape;2316;p118"/>
          <p:cNvCxnSpPr/>
          <p:nvPr/>
        </p:nvCxnSpPr>
        <p:spPr>
          <a:xfrm>
            <a:off x="1251125" y="2754488"/>
            <a:ext cx="5193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7" name="Google Shape;2317;p118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8" name="Google Shape;2318;p118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9" name="Google Shape;2319;p118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0" name="Google Shape;2320;p118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1" name="Google Shape;2321;p118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2" name="Google Shape;2322;p118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3" name="Google Shape;2323;p118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4" name="Google Shape;2324;p118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03" name="Google Shape;2303;p118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FD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5" name="Google Shape;2325;p1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Fast-bin Attack →  Overwrite Channel</a:t>
            </a:r>
            <a:endParaRPr lang="en-GB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119"/>
          <p:cNvSpPr txBox="1"/>
          <p:nvPr/>
        </p:nvSpPr>
        <p:spPr>
          <a:xfrm>
            <a:off x="5616850" y="36463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1" name="Google Shape;2331;p119"/>
          <p:cNvSpPr txBox="1"/>
          <p:nvPr/>
        </p:nvSpPr>
        <p:spPr>
          <a:xfrm>
            <a:off x="5616850" y="3347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2" name="Google Shape;2332;p119"/>
          <p:cNvSpPr txBox="1"/>
          <p:nvPr/>
        </p:nvSpPr>
        <p:spPr>
          <a:xfrm>
            <a:off x="5616850" y="45310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3" name="Google Shape;2333;p119"/>
          <p:cNvSpPr txBox="1"/>
          <p:nvPr/>
        </p:nvSpPr>
        <p:spPr>
          <a:xfrm>
            <a:off x="5616850" y="423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0x68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4" name="Google Shape;2334;p119"/>
          <p:cNvSpPr txBox="1"/>
          <p:nvPr/>
        </p:nvSpPr>
        <p:spPr>
          <a:xfrm>
            <a:off x="7216350" y="3345650"/>
            <a:ext cx="1527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Channel[N+2]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5" name="Google Shape;2335;p119"/>
          <p:cNvSpPr txBox="1"/>
          <p:nvPr/>
        </p:nvSpPr>
        <p:spPr>
          <a:xfrm>
            <a:off x="5616850" y="394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36" name="Google Shape;2336;p1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8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7" name="Google Shape;2337;p1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47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8" name="Google Shape;2338;p119"/>
          <p:cNvSpPr txBox="1"/>
          <p:nvPr/>
        </p:nvSpPr>
        <p:spPr>
          <a:xfrm>
            <a:off x="6218000" y="737125"/>
            <a:ext cx="199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real fast chunks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9" name="Google Shape;2339;p119"/>
          <p:cNvSpPr/>
          <p:nvPr/>
        </p:nvSpPr>
        <p:spPr>
          <a:xfrm>
            <a:off x="7016300" y="1365975"/>
            <a:ext cx="394225" cy="616000"/>
          </a:xfrm>
          <a:custGeom>
            <a:avLst/>
            <a:gdLst/>
            <a:ahLst/>
            <a:cxnLst/>
            <a:rect l="l" t="t" r="r" b="b"/>
            <a:pathLst>
              <a:path w="15769" h="24640" extrusionOk="0">
                <a:moveTo>
                  <a:pt x="0" y="24640"/>
                </a:moveTo>
                <a:cubicBezTo>
                  <a:pt x="7935" y="24640"/>
                  <a:pt x="6409" y="10091"/>
                  <a:pt x="10348" y="3203"/>
                </a:cubicBezTo>
                <a:cubicBezTo>
                  <a:pt x="11390" y="1381"/>
                  <a:pt x="14285" y="1484"/>
                  <a:pt x="1576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340" name="Google Shape;2340;p119"/>
          <p:cNvCxnSpPr>
            <a:stCxn id="2341" idx="3"/>
          </p:cNvCxnSpPr>
          <p:nvPr/>
        </p:nvCxnSpPr>
        <p:spPr>
          <a:xfrm rot="10800000" flipH="1">
            <a:off x="3196925" y="1312800"/>
            <a:ext cx="2377800" cy="1465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2" name="Google Shape;2342;p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43" name="Google Shape;2343;p119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4" name="Google Shape;2344;p119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5" name="Google Shape;2345;p119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6" name="Google Shape;2346;p119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7" name="Google Shape;2347;p119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8" name="Google Shape;2348;p119"/>
          <p:cNvSpPr txBox="1"/>
          <p:nvPr/>
        </p:nvSpPr>
        <p:spPr>
          <a:xfrm>
            <a:off x="609225" y="2622475"/>
            <a:ext cx="8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349" name="Google Shape;2349;p119"/>
          <p:cNvCxnSpPr/>
          <p:nvPr/>
        </p:nvCxnSpPr>
        <p:spPr>
          <a:xfrm>
            <a:off x="1251125" y="2754488"/>
            <a:ext cx="5193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0" name="Google Shape;2350;p119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1" name="Google Shape;2351;p119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2" name="Google Shape;2352;p119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3" name="Google Shape;2353;p119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4" name="Google Shape;2354;p119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5" name="Google Shape;2355;p119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6" name="Google Shape;2356;p119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7" name="Google Shape;2357;p119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1" name="Google Shape;2341;p119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FD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8" name="Google Shape;2358;p1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Fast-bin Attack →  Overwrite Channel</a:t>
            </a:r>
            <a:endParaRPr lang="en-GB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3" name="Google Shape;2363;p1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8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Google Shape;2364;p1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47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5" name="Google Shape;2365;p120"/>
          <p:cNvSpPr txBox="1"/>
          <p:nvPr/>
        </p:nvSpPr>
        <p:spPr>
          <a:xfrm>
            <a:off x="6218000" y="737125"/>
            <a:ext cx="199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real fast chunks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66" name="Google Shape;2366;p120"/>
          <p:cNvSpPr/>
          <p:nvPr/>
        </p:nvSpPr>
        <p:spPr>
          <a:xfrm>
            <a:off x="7016300" y="1365975"/>
            <a:ext cx="394225" cy="616000"/>
          </a:xfrm>
          <a:custGeom>
            <a:avLst/>
            <a:gdLst/>
            <a:ahLst/>
            <a:cxnLst/>
            <a:rect l="l" t="t" r="r" b="b"/>
            <a:pathLst>
              <a:path w="15769" h="24640" extrusionOk="0">
                <a:moveTo>
                  <a:pt x="0" y="24640"/>
                </a:moveTo>
                <a:cubicBezTo>
                  <a:pt x="7935" y="24640"/>
                  <a:pt x="6409" y="10091"/>
                  <a:pt x="10348" y="3203"/>
                </a:cubicBezTo>
                <a:cubicBezTo>
                  <a:pt x="11390" y="1381"/>
                  <a:pt x="14285" y="1484"/>
                  <a:pt x="1576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67" name="Google Shape;2367;p120"/>
          <p:cNvSpPr txBox="1"/>
          <p:nvPr/>
        </p:nvSpPr>
        <p:spPr>
          <a:xfrm>
            <a:off x="5616850" y="36463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68" name="Google Shape;2368;p120"/>
          <p:cNvSpPr txBox="1"/>
          <p:nvPr/>
        </p:nvSpPr>
        <p:spPr>
          <a:xfrm>
            <a:off x="5616850" y="3347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69" name="Google Shape;2369;p120"/>
          <p:cNvSpPr txBox="1"/>
          <p:nvPr/>
        </p:nvSpPr>
        <p:spPr>
          <a:xfrm>
            <a:off x="5616850" y="45310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0" name="Google Shape;2370;p120"/>
          <p:cNvSpPr txBox="1"/>
          <p:nvPr/>
        </p:nvSpPr>
        <p:spPr>
          <a:xfrm>
            <a:off x="5616850" y="423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0x68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1" name="Google Shape;2371;p120"/>
          <p:cNvSpPr txBox="1"/>
          <p:nvPr/>
        </p:nvSpPr>
        <p:spPr>
          <a:xfrm>
            <a:off x="7216350" y="3345650"/>
            <a:ext cx="1527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Channel[N+2]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2" name="Google Shape;2372;p120"/>
          <p:cNvSpPr txBox="1"/>
          <p:nvPr/>
        </p:nvSpPr>
        <p:spPr>
          <a:xfrm>
            <a:off x="5616850" y="394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373" name="Google Shape;2373;p120"/>
          <p:cNvCxnSpPr>
            <a:stCxn id="2372" idx="1"/>
            <a:endCxn id="2374" idx="3"/>
          </p:cNvCxnSpPr>
          <p:nvPr/>
        </p:nvCxnSpPr>
        <p:spPr>
          <a:xfrm rot="10800000">
            <a:off x="3197050" y="2778113"/>
            <a:ext cx="2419800" cy="131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5" name="Google Shape;2375;p120"/>
          <p:cNvSpPr txBox="1"/>
          <p:nvPr/>
        </p:nvSpPr>
        <p:spPr>
          <a:xfrm>
            <a:off x="2883363" y="773475"/>
            <a:ext cx="29619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reallocate the fake chunk by using Channel N+2</a:t>
            </a:r>
            <a:endParaRPr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6" name="Google Shape;2376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77" name="Google Shape;2377;p120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8" name="Google Shape;2378;p120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9" name="Google Shape;2379;p120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0" name="Google Shape;2380;p120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1" name="Google Shape;2381;p120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2" name="Google Shape;2382;p120"/>
          <p:cNvSpPr txBox="1"/>
          <p:nvPr/>
        </p:nvSpPr>
        <p:spPr>
          <a:xfrm>
            <a:off x="609225" y="2622475"/>
            <a:ext cx="8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Free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383" name="Google Shape;2383;p120"/>
          <p:cNvCxnSpPr/>
          <p:nvPr/>
        </p:nvCxnSpPr>
        <p:spPr>
          <a:xfrm>
            <a:off x="1251125" y="2754488"/>
            <a:ext cx="5193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4" name="Google Shape;2384;p120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5" name="Google Shape;2385;p120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6" name="Google Shape;2386;p120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7" name="Google Shape;2387;p120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8" name="Google Shape;2388;p120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9" name="Google Shape;2389;p120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90" name="Google Shape;2390;p120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91" name="Google Shape;2391;p120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74" name="Google Shape;2374;p120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FD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92" name="Google Shape;2392;p12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Fast-bin Attack →  Overwrite Channel</a:t>
            </a:r>
            <a:endParaRPr lang="en-GB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7" name="Google Shape;2397;p1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8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8" name="Google Shape;2398;p1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47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9" name="Google Shape;2399;p121"/>
          <p:cNvSpPr txBox="1"/>
          <p:nvPr/>
        </p:nvSpPr>
        <p:spPr>
          <a:xfrm>
            <a:off x="6218000" y="737125"/>
            <a:ext cx="199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real fast chunks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0" name="Google Shape;2400;p121"/>
          <p:cNvSpPr/>
          <p:nvPr/>
        </p:nvSpPr>
        <p:spPr>
          <a:xfrm>
            <a:off x="7016300" y="1365975"/>
            <a:ext cx="394225" cy="616000"/>
          </a:xfrm>
          <a:custGeom>
            <a:avLst/>
            <a:gdLst/>
            <a:ahLst/>
            <a:cxnLst/>
            <a:rect l="l" t="t" r="r" b="b"/>
            <a:pathLst>
              <a:path w="15769" h="24640" extrusionOk="0">
                <a:moveTo>
                  <a:pt x="0" y="24640"/>
                </a:moveTo>
                <a:cubicBezTo>
                  <a:pt x="7935" y="24640"/>
                  <a:pt x="6409" y="10091"/>
                  <a:pt x="10348" y="3203"/>
                </a:cubicBezTo>
                <a:cubicBezTo>
                  <a:pt x="11390" y="1381"/>
                  <a:pt x="14285" y="1484"/>
                  <a:pt x="1576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01" name="Google Shape;2401;p121"/>
          <p:cNvSpPr txBox="1"/>
          <p:nvPr/>
        </p:nvSpPr>
        <p:spPr>
          <a:xfrm>
            <a:off x="5616850" y="36463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2" name="Google Shape;2402;p121"/>
          <p:cNvSpPr txBox="1"/>
          <p:nvPr/>
        </p:nvSpPr>
        <p:spPr>
          <a:xfrm>
            <a:off x="5616850" y="3347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3" name="Google Shape;2403;p121"/>
          <p:cNvSpPr txBox="1"/>
          <p:nvPr/>
        </p:nvSpPr>
        <p:spPr>
          <a:xfrm>
            <a:off x="5616850" y="45310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4" name="Google Shape;2404;p121"/>
          <p:cNvSpPr txBox="1"/>
          <p:nvPr/>
        </p:nvSpPr>
        <p:spPr>
          <a:xfrm>
            <a:off x="5616850" y="423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0x68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5" name="Google Shape;2405;p121"/>
          <p:cNvSpPr txBox="1"/>
          <p:nvPr/>
        </p:nvSpPr>
        <p:spPr>
          <a:xfrm>
            <a:off x="7216350" y="3345650"/>
            <a:ext cx="1527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Channel[N+2]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6" name="Google Shape;2406;p121"/>
          <p:cNvSpPr txBox="1"/>
          <p:nvPr/>
        </p:nvSpPr>
        <p:spPr>
          <a:xfrm>
            <a:off x="5616850" y="394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407" name="Google Shape;2407;p121"/>
          <p:cNvCxnSpPr>
            <a:stCxn id="2406" idx="1"/>
            <a:endCxn id="2408" idx="3"/>
          </p:cNvCxnSpPr>
          <p:nvPr/>
        </p:nvCxnSpPr>
        <p:spPr>
          <a:xfrm rot="10800000">
            <a:off x="3197050" y="2778113"/>
            <a:ext cx="2419800" cy="131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9" name="Google Shape;2409;p121"/>
          <p:cNvSpPr txBox="1"/>
          <p:nvPr/>
        </p:nvSpPr>
        <p:spPr>
          <a:xfrm>
            <a:off x="3085748" y="815875"/>
            <a:ext cx="25992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Finally we can overwrite Channel N+1’s data ptr by using Channel N+2</a:t>
            </a:r>
            <a:endParaRPr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0" name="Google Shape;2410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11" name="Google Shape;2411;p121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2" name="Google Shape;2412;p121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3" name="Google Shape;2413;p121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4" name="Google Shape;2414;p121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5" name="Google Shape;2415;p121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6" name="Google Shape;2416;p121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7" name="Google Shape;2417;p121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8" name="Google Shape;2418;p121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9" name="Google Shape;2419;p121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0" name="Google Shape;2420;p121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1" name="Google Shape;2421;p121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2" name="Google Shape;2422;p121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8" name="Google Shape;2408;p121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3" name="Google Shape;2423;p121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4" name="Google Shape;2424;p12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Fast-bin Attack →  Overwrite Channel</a:t>
            </a:r>
            <a:endParaRPr lang="en-GB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9" name="Google Shape;2429;p1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8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0" name="Google Shape;2430;p1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47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1" name="Google Shape;2431;p122"/>
          <p:cNvSpPr txBox="1"/>
          <p:nvPr/>
        </p:nvSpPr>
        <p:spPr>
          <a:xfrm>
            <a:off x="6218000" y="737125"/>
            <a:ext cx="199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real fast chunks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32" name="Google Shape;2432;p122"/>
          <p:cNvSpPr/>
          <p:nvPr/>
        </p:nvSpPr>
        <p:spPr>
          <a:xfrm>
            <a:off x="7016300" y="1365975"/>
            <a:ext cx="394225" cy="616000"/>
          </a:xfrm>
          <a:custGeom>
            <a:avLst/>
            <a:gdLst/>
            <a:ahLst/>
            <a:cxnLst/>
            <a:rect l="l" t="t" r="r" b="b"/>
            <a:pathLst>
              <a:path w="15769" h="24640" extrusionOk="0">
                <a:moveTo>
                  <a:pt x="0" y="24640"/>
                </a:moveTo>
                <a:cubicBezTo>
                  <a:pt x="7935" y="24640"/>
                  <a:pt x="6409" y="10091"/>
                  <a:pt x="10348" y="3203"/>
                </a:cubicBezTo>
                <a:cubicBezTo>
                  <a:pt x="11390" y="1381"/>
                  <a:pt x="14285" y="1484"/>
                  <a:pt x="1576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33" name="Google Shape;2433;p122"/>
          <p:cNvSpPr txBox="1"/>
          <p:nvPr/>
        </p:nvSpPr>
        <p:spPr>
          <a:xfrm>
            <a:off x="5616850" y="36463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34" name="Google Shape;2434;p122"/>
          <p:cNvSpPr txBox="1"/>
          <p:nvPr/>
        </p:nvSpPr>
        <p:spPr>
          <a:xfrm>
            <a:off x="5616850" y="3347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35" name="Google Shape;2435;p122"/>
          <p:cNvSpPr txBox="1"/>
          <p:nvPr/>
        </p:nvSpPr>
        <p:spPr>
          <a:xfrm>
            <a:off x="5616850" y="45310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36" name="Google Shape;2436;p122"/>
          <p:cNvSpPr txBox="1"/>
          <p:nvPr/>
        </p:nvSpPr>
        <p:spPr>
          <a:xfrm>
            <a:off x="5616850" y="423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0x68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37" name="Google Shape;2437;p122"/>
          <p:cNvSpPr txBox="1"/>
          <p:nvPr/>
        </p:nvSpPr>
        <p:spPr>
          <a:xfrm>
            <a:off x="7216350" y="3345650"/>
            <a:ext cx="1527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Channel[N+2]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38" name="Google Shape;2438;p122"/>
          <p:cNvSpPr txBox="1"/>
          <p:nvPr/>
        </p:nvSpPr>
        <p:spPr>
          <a:xfrm>
            <a:off x="5616850" y="394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439" name="Google Shape;2439;p122"/>
          <p:cNvCxnSpPr>
            <a:stCxn id="2438" idx="1"/>
            <a:endCxn id="2440" idx="3"/>
          </p:cNvCxnSpPr>
          <p:nvPr/>
        </p:nvCxnSpPr>
        <p:spPr>
          <a:xfrm rot="10800000">
            <a:off x="3197050" y="2778113"/>
            <a:ext cx="2419800" cy="131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1" name="Google Shape;2441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42" name="Google Shape;2442;p122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43" name="Google Shape;2443;p122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44" name="Google Shape;2444;p122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45" name="Google Shape;2445;p122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46" name="Google Shape;2446;p122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47" name="Google Shape;2447;p122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48" name="Google Shape;2448;p122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49" name="Google Shape;2449;p122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0" name="Google Shape;2450;p122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state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1" name="Google Shape;2451;p122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2" name="Google Shape;2452;p122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3" name="Google Shape;2453;p122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40" name="Google Shape;2440;p122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4" name="Google Shape;2454;p122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ptr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5" name="Google Shape;2455;p122"/>
          <p:cNvSpPr txBox="1"/>
          <p:nvPr/>
        </p:nvSpPr>
        <p:spPr>
          <a:xfrm>
            <a:off x="3085748" y="815875"/>
            <a:ext cx="25992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do arbitrary address write by faking a channel </a:t>
            </a:r>
            <a:endParaRPr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6" name="Google Shape;2456;p1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Overwrite Channel → Arbitrary Address Write</a:t>
            </a:r>
            <a:endParaRPr lang="en-GB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12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Overview</a:t>
            </a:r>
            <a:endParaRPr sz="2400"/>
          </a:p>
        </p:txBody>
      </p:sp>
      <p:sp>
        <p:nvSpPr>
          <p:cNvPr id="2462" name="Google Shape;2462;p123"/>
          <p:cNvSpPr/>
          <p:nvPr/>
        </p:nvSpPr>
        <p:spPr>
          <a:xfrm>
            <a:off x="1666213" y="1704263"/>
            <a:ext cx="777600" cy="714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63" name="Google Shape;2463;p123"/>
          <p:cNvCxnSpPr/>
          <p:nvPr/>
        </p:nvCxnSpPr>
        <p:spPr>
          <a:xfrm rot="10800000" flipH="1">
            <a:off x="3750750" y="2060963"/>
            <a:ext cx="17925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4" name="Google Shape;2464;p123"/>
          <p:cNvSpPr/>
          <p:nvPr/>
        </p:nvSpPr>
        <p:spPr>
          <a:xfrm>
            <a:off x="4253925" y="1747475"/>
            <a:ext cx="723300" cy="6282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65" name="Google Shape;2465;p123"/>
          <p:cNvCxnSpPr/>
          <p:nvPr/>
        </p:nvCxnSpPr>
        <p:spPr>
          <a:xfrm>
            <a:off x="3418100" y="2368850"/>
            <a:ext cx="333000" cy="5052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6" name="Google Shape;2466;p123"/>
          <p:cNvCxnSpPr/>
          <p:nvPr/>
        </p:nvCxnSpPr>
        <p:spPr>
          <a:xfrm rot="10800000" flipH="1">
            <a:off x="5900525" y="2365850"/>
            <a:ext cx="375900" cy="51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7" name="Google Shape;2467;p123"/>
          <p:cNvSpPr txBox="1"/>
          <p:nvPr/>
        </p:nvSpPr>
        <p:spPr>
          <a:xfrm>
            <a:off x="3750750" y="2898600"/>
            <a:ext cx="2112600" cy="388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Address Write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68" name="Google Shape;2468;p123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2750925" y="1803500"/>
            <a:ext cx="516125" cy="5161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69" name="Google Shape;2469;p1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2975" y="1803500"/>
            <a:ext cx="516125" cy="516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70" name="Google Shape;2470;p123"/>
          <p:cNvSpPr txBox="1"/>
          <p:nvPr/>
        </p:nvSpPr>
        <p:spPr>
          <a:xfrm>
            <a:off x="5609250" y="1754525"/>
            <a:ext cx="2418300" cy="614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Arbitrary shellcode execution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71" name="Google Shape;2471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72" name="Google Shape;2472;p123"/>
          <p:cNvSpPr txBox="1"/>
          <p:nvPr/>
        </p:nvSpPr>
        <p:spPr>
          <a:xfrm>
            <a:off x="3934200" y="3324875"/>
            <a:ext cx="174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are here now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7" name="Google Shape;2477;p1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8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8" name="Google Shape;2478;p1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47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79" name="Google Shape;2479;p124"/>
          <p:cNvSpPr txBox="1"/>
          <p:nvPr/>
        </p:nvSpPr>
        <p:spPr>
          <a:xfrm>
            <a:off x="6218000" y="737125"/>
            <a:ext cx="199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real fast chunks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80" name="Google Shape;2480;p124"/>
          <p:cNvSpPr/>
          <p:nvPr/>
        </p:nvSpPr>
        <p:spPr>
          <a:xfrm>
            <a:off x="7016300" y="1365975"/>
            <a:ext cx="394225" cy="616000"/>
          </a:xfrm>
          <a:custGeom>
            <a:avLst/>
            <a:gdLst/>
            <a:ahLst/>
            <a:cxnLst/>
            <a:rect l="l" t="t" r="r" b="b"/>
            <a:pathLst>
              <a:path w="15769" h="24640" extrusionOk="0">
                <a:moveTo>
                  <a:pt x="0" y="24640"/>
                </a:moveTo>
                <a:cubicBezTo>
                  <a:pt x="7935" y="24640"/>
                  <a:pt x="6409" y="10091"/>
                  <a:pt x="10348" y="3203"/>
                </a:cubicBezTo>
                <a:cubicBezTo>
                  <a:pt x="11390" y="1381"/>
                  <a:pt x="14285" y="1484"/>
                  <a:pt x="1576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81" name="Google Shape;2481;p124"/>
          <p:cNvSpPr txBox="1"/>
          <p:nvPr/>
        </p:nvSpPr>
        <p:spPr>
          <a:xfrm>
            <a:off x="5616850" y="36463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82" name="Google Shape;2482;p124"/>
          <p:cNvSpPr txBox="1"/>
          <p:nvPr/>
        </p:nvSpPr>
        <p:spPr>
          <a:xfrm>
            <a:off x="5616850" y="3347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83" name="Google Shape;2483;p124"/>
          <p:cNvSpPr txBox="1"/>
          <p:nvPr/>
        </p:nvSpPr>
        <p:spPr>
          <a:xfrm>
            <a:off x="5616850" y="45310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84" name="Google Shape;2484;p124"/>
          <p:cNvSpPr txBox="1"/>
          <p:nvPr/>
        </p:nvSpPr>
        <p:spPr>
          <a:xfrm>
            <a:off x="5616850" y="423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0x68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85" name="Google Shape;2485;p124"/>
          <p:cNvSpPr txBox="1"/>
          <p:nvPr/>
        </p:nvSpPr>
        <p:spPr>
          <a:xfrm>
            <a:off x="7216350" y="3345650"/>
            <a:ext cx="1527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Channel[N+2]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86" name="Google Shape;2486;p124"/>
          <p:cNvSpPr txBox="1"/>
          <p:nvPr/>
        </p:nvSpPr>
        <p:spPr>
          <a:xfrm>
            <a:off x="5616850" y="394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487" name="Google Shape;2487;p124"/>
          <p:cNvCxnSpPr>
            <a:stCxn id="2486" idx="1"/>
            <a:endCxn id="2488" idx="3"/>
          </p:cNvCxnSpPr>
          <p:nvPr/>
        </p:nvCxnSpPr>
        <p:spPr>
          <a:xfrm rot="10800000">
            <a:off x="3197050" y="2778113"/>
            <a:ext cx="2419800" cy="13137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9" name="Google Shape;2489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90" name="Google Shape;2490;p124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1" name="Google Shape;2491;p124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2" name="Google Shape;2492;p124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3" name="Google Shape;2493;p124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4" name="Google Shape;2494;p124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5" name="Google Shape;2495;p124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6" name="Google Shape;2496;p124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7" name="Google Shape;2497;p124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8" name="Google Shape;2498;p124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state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9" name="Google Shape;2499;p124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00" name="Google Shape;2500;p124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01" name="Google Shape;2501;p124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88" name="Google Shape;2488;p124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02" name="Google Shape;2502;p124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ptr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03" name="Google Shape;2503;p124"/>
          <p:cNvSpPr txBox="1"/>
          <p:nvPr/>
        </p:nvSpPr>
        <p:spPr>
          <a:xfrm>
            <a:off x="3085748" y="815875"/>
            <a:ext cx="25992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overwrite the .got.plt </a:t>
            </a:r>
            <a:endParaRPr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04" name="Google Shape;2504;p124"/>
          <p:cNvSpPr/>
          <p:nvPr/>
        </p:nvSpPr>
        <p:spPr>
          <a:xfrm>
            <a:off x="3806288" y="4076675"/>
            <a:ext cx="1201200" cy="615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foo’s .got.plt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bar’s .got.plt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505" name="Google Shape;2505;p124"/>
          <p:cNvCxnSpPr/>
          <p:nvPr/>
        </p:nvCxnSpPr>
        <p:spPr>
          <a:xfrm>
            <a:off x="3197050" y="3992188"/>
            <a:ext cx="591600" cy="27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6" name="Google Shape;2506;p1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Arbitrary Address Write → ROP</a:t>
            </a:r>
            <a:endParaRPr lang="en-GB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1" name="Google Shape;2511;p1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8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Google Shape;2512;p1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47950" y="1130725"/>
            <a:ext cx="1466975" cy="19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3" name="Google Shape;2513;p125"/>
          <p:cNvSpPr txBox="1"/>
          <p:nvPr/>
        </p:nvSpPr>
        <p:spPr>
          <a:xfrm>
            <a:off x="6218000" y="737125"/>
            <a:ext cx="199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real fast chunks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14" name="Google Shape;2514;p125"/>
          <p:cNvSpPr/>
          <p:nvPr/>
        </p:nvSpPr>
        <p:spPr>
          <a:xfrm>
            <a:off x="7016300" y="1365975"/>
            <a:ext cx="394225" cy="616000"/>
          </a:xfrm>
          <a:custGeom>
            <a:avLst/>
            <a:gdLst/>
            <a:ahLst/>
            <a:cxnLst/>
            <a:rect l="l" t="t" r="r" b="b"/>
            <a:pathLst>
              <a:path w="15769" h="24640" extrusionOk="0">
                <a:moveTo>
                  <a:pt x="0" y="24640"/>
                </a:moveTo>
                <a:cubicBezTo>
                  <a:pt x="7935" y="24640"/>
                  <a:pt x="6409" y="10091"/>
                  <a:pt x="10348" y="3203"/>
                </a:cubicBezTo>
                <a:cubicBezTo>
                  <a:pt x="11390" y="1381"/>
                  <a:pt x="14285" y="1484"/>
                  <a:pt x="1576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15" name="Google Shape;2515;p125"/>
          <p:cNvSpPr txBox="1"/>
          <p:nvPr/>
        </p:nvSpPr>
        <p:spPr>
          <a:xfrm>
            <a:off x="5616850" y="36463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16" name="Google Shape;2516;p125"/>
          <p:cNvSpPr txBox="1"/>
          <p:nvPr/>
        </p:nvSpPr>
        <p:spPr>
          <a:xfrm>
            <a:off x="5616850" y="3347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17" name="Google Shape;2517;p125"/>
          <p:cNvSpPr txBox="1"/>
          <p:nvPr/>
        </p:nvSpPr>
        <p:spPr>
          <a:xfrm>
            <a:off x="5616850" y="45310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18" name="Google Shape;2518;p125"/>
          <p:cNvSpPr txBox="1"/>
          <p:nvPr/>
        </p:nvSpPr>
        <p:spPr>
          <a:xfrm>
            <a:off x="5616850" y="423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 0x68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19" name="Google Shape;2519;p125"/>
          <p:cNvSpPr txBox="1"/>
          <p:nvPr/>
        </p:nvSpPr>
        <p:spPr>
          <a:xfrm>
            <a:off x="7216350" y="3345650"/>
            <a:ext cx="1527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Channel[N+2]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0" name="Google Shape;2520;p125"/>
          <p:cNvSpPr txBox="1"/>
          <p:nvPr/>
        </p:nvSpPr>
        <p:spPr>
          <a:xfrm>
            <a:off x="5616850" y="394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1" name="Google Shape;2521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22" name="Google Shape;2522;p125"/>
          <p:cNvSpPr txBox="1"/>
          <p:nvPr/>
        </p:nvSpPr>
        <p:spPr>
          <a:xfrm>
            <a:off x="495325" y="1121550"/>
            <a:ext cx="10533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3" name="Google Shape;2523;p125"/>
          <p:cNvSpPr txBox="1"/>
          <p:nvPr/>
        </p:nvSpPr>
        <p:spPr>
          <a:xfrm>
            <a:off x="1770425" y="14612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4" name="Google Shape;2524;p125"/>
          <p:cNvSpPr txBox="1"/>
          <p:nvPr/>
        </p:nvSpPr>
        <p:spPr>
          <a:xfrm>
            <a:off x="1770425" y="1162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5" name="Google Shape;2525;p125"/>
          <p:cNvSpPr txBox="1"/>
          <p:nvPr/>
        </p:nvSpPr>
        <p:spPr>
          <a:xfrm>
            <a:off x="435525" y="3169463"/>
            <a:ext cx="123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Channel[N+1]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6" name="Google Shape;2526;p125"/>
          <p:cNvSpPr txBox="1"/>
          <p:nvPr/>
        </p:nvSpPr>
        <p:spPr>
          <a:xfrm>
            <a:off x="1770425" y="44182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7" name="Google Shape;2527;p125"/>
          <p:cNvSpPr txBox="1"/>
          <p:nvPr/>
        </p:nvSpPr>
        <p:spPr>
          <a:xfrm>
            <a:off x="1770425" y="17603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8" name="Google Shape;2528;p125"/>
          <p:cNvSpPr txBox="1"/>
          <p:nvPr/>
        </p:nvSpPr>
        <p:spPr>
          <a:xfrm>
            <a:off x="1770425" y="23459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9" name="Google Shape;2529;p125"/>
          <p:cNvSpPr txBox="1"/>
          <p:nvPr/>
        </p:nvSpPr>
        <p:spPr>
          <a:xfrm>
            <a:off x="1770425" y="353356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30" name="Google Shape;2530;p125"/>
          <p:cNvSpPr txBox="1"/>
          <p:nvPr/>
        </p:nvSpPr>
        <p:spPr>
          <a:xfrm>
            <a:off x="1770425" y="32345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state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31" name="Google Shape;2531;p125"/>
          <p:cNvSpPr txBox="1"/>
          <p:nvPr/>
        </p:nvSpPr>
        <p:spPr>
          <a:xfrm>
            <a:off x="1770425" y="20531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   </a:t>
            </a: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0x71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32" name="Google Shape;2532;p125"/>
          <p:cNvSpPr txBox="1"/>
          <p:nvPr/>
        </p:nvSpPr>
        <p:spPr>
          <a:xfrm>
            <a:off x="1770425" y="41254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33" name="Google Shape;2533;p125"/>
          <p:cNvSpPr txBox="1"/>
          <p:nvPr/>
        </p:nvSpPr>
        <p:spPr>
          <a:xfrm>
            <a:off x="1770425" y="2931525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AAA...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34" name="Google Shape;2534;p125"/>
          <p:cNvSpPr txBox="1"/>
          <p:nvPr/>
        </p:nvSpPr>
        <p:spPr>
          <a:xfrm>
            <a:off x="1770425" y="2631600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AAAAAAAA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35" name="Google Shape;2535;p125"/>
          <p:cNvSpPr txBox="1"/>
          <p:nvPr/>
        </p:nvSpPr>
        <p:spPr>
          <a:xfrm>
            <a:off x="1770425" y="3832613"/>
            <a:ext cx="1426500" cy="29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Fake ptr</a:t>
            </a:r>
            <a:endParaRPr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536" name="Google Shape;2536;p125"/>
          <p:cNvCxnSpPr/>
          <p:nvPr/>
        </p:nvCxnSpPr>
        <p:spPr>
          <a:xfrm rot="10800000">
            <a:off x="3197050" y="2778113"/>
            <a:ext cx="2419800" cy="1313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7" name="Google Shape;2537;p125"/>
          <p:cNvSpPr/>
          <p:nvPr/>
        </p:nvSpPr>
        <p:spPr>
          <a:xfrm>
            <a:off x="3806288" y="4076675"/>
            <a:ext cx="1201200" cy="615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ROP gadget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bar’s .got.plt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538" name="Google Shape;2538;p125"/>
          <p:cNvCxnSpPr/>
          <p:nvPr/>
        </p:nvCxnSpPr>
        <p:spPr>
          <a:xfrm>
            <a:off x="3197050" y="3992188"/>
            <a:ext cx="591600" cy="27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9" name="Google Shape;2539;p1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3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Arbitrary Address Write → ROP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2540" name="Google Shape;2540;p125"/>
          <p:cNvSpPr txBox="1"/>
          <p:nvPr/>
        </p:nvSpPr>
        <p:spPr>
          <a:xfrm>
            <a:off x="3085748" y="815875"/>
            <a:ext cx="25992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overwrite the .got.plt </a:t>
            </a:r>
            <a:endParaRPr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2e20bb5-0a14-4b4c-95bb-92164bb3567d"/>
  <p:tag name="COMMONDATA" val="eyJoZGlkIjoiNDI5YzQyZWMwZDkxOWY4ZjVmMWVjOGIxNzViNDE2NGI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33269</Words>
  <Application>WPS 演示</Application>
  <PresentationFormat>全屏显示(16:9)</PresentationFormat>
  <Paragraphs>4064</Paragraphs>
  <Slides>119</Slides>
  <Notes>119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119</vt:i4>
      </vt:variant>
    </vt:vector>
  </HeadingPairs>
  <TitlesOfParts>
    <vt:vector size="129" baseType="lpstr">
      <vt:lpstr>Arial</vt:lpstr>
      <vt:lpstr>宋体</vt:lpstr>
      <vt:lpstr>Wingdings</vt:lpstr>
      <vt:lpstr>Arial</vt:lpstr>
      <vt:lpstr>Times New Roman</vt:lpstr>
      <vt:lpstr>微软雅黑</vt:lpstr>
      <vt:lpstr>Arial Unicode MS</vt:lpstr>
      <vt:lpstr>Consolas</vt:lpstr>
      <vt:lpstr>Simple Light</vt:lpstr>
      <vt:lpstr>Simple Light</vt:lpstr>
      <vt:lpstr>Breaking Out o f a Sandboxed Virtual Machine</vt:lpstr>
      <vt:lpstr>About us</vt:lpstr>
      <vt:lpstr>What is Virtual Machine Escape</vt:lpstr>
      <vt:lpstr>What is Virtual Machine Escape</vt:lpstr>
      <vt:lpstr>What is Virtual Machine Escape</vt:lpstr>
      <vt:lpstr>What is Virtual Machine Escape</vt:lpstr>
      <vt:lpstr>Why ESXi? Private Cloud’s impact is diffusing  </vt:lpstr>
      <vt:lpstr>ESXi is much more challenging </vt:lpstr>
      <vt:lpstr>ESXi is much more challenging </vt:lpstr>
      <vt:lpstr>VMware ESXi</vt:lpstr>
      <vt:lpstr>Architecture of ESXi</vt:lpstr>
      <vt:lpstr>VMkernel</vt:lpstr>
      <vt:lpstr>VMkernel</vt:lpstr>
      <vt:lpstr>User Worlds</vt:lpstr>
      <vt:lpstr>User Worlds</vt:lpstr>
      <vt:lpstr>How a virtual machine works</vt:lpstr>
      <vt:lpstr>How a virtual machine works</vt:lpstr>
      <vt:lpstr>How a virtual machine works</vt:lpstr>
      <vt:lpstr>Attacking the VMX process ≈ VM Escape</vt:lpstr>
      <vt:lpstr>Attacking the VMX process ≈ VM Escape</vt:lpstr>
      <vt:lpstr>Attacking the VMX process ≈ VM Escape</vt:lpstr>
      <vt:lpstr>User world API</vt:lpstr>
      <vt:lpstr>After uncompress /bootbank/k.b00</vt:lpstr>
      <vt:lpstr>Security Mitigations</vt:lpstr>
      <vt:lpstr>Security Mitigation: VMX Sandbox</vt:lpstr>
      <vt:lpstr>ESXi’s VMX has smaller attack surface  </vt:lpstr>
      <vt:lpstr>ESXi’s VMX has smaller attack surface  </vt:lpstr>
      <vt:lpstr>Escape from ESXi</vt:lpstr>
      <vt:lpstr>Overview the Entire Exploit chain</vt:lpstr>
      <vt:lpstr>Overview the Entire Exploit chain</vt:lpstr>
      <vt:lpstr>Overview the Entire Exploit chain</vt:lpstr>
      <vt:lpstr>Overview the Entire Exploit chain</vt:lpstr>
      <vt:lpstr>CVE-2018-6981</vt:lpstr>
      <vt:lpstr>CVE-2018-6981</vt:lpstr>
      <vt:lpstr>CVE-2018-6981</vt:lpstr>
      <vt:lpstr>CVE-2018-6981</vt:lpstr>
      <vt:lpstr>CVE-2018-6981</vt:lpstr>
      <vt:lpstr>CVE-2018-6981</vt:lpstr>
      <vt:lpstr>CVE-2018-6981</vt:lpstr>
      <vt:lpstr>CVE-2018-6981</vt:lpstr>
      <vt:lpstr>CVE-2018-6981</vt:lpstr>
      <vt:lpstr>CVE-2018-6981</vt:lpstr>
      <vt:lpstr>CVE-2018-6981</vt:lpstr>
      <vt:lpstr>CVE-2018-6981</vt:lpstr>
      <vt:lpstr>Padding Stack</vt:lpstr>
      <vt:lpstr>Padding Stack</vt:lpstr>
      <vt:lpstr>Padding Stack</vt:lpstr>
      <vt:lpstr>Padding Stack</vt:lpstr>
      <vt:lpstr>Uninitialized Usage → Arbitrary Address Free</vt:lpstr>
      <vt:lpstr>Uninitialized Usage → Arbitrary Address Free</vt:lpstr>
      <vt:lpstr>Uninitialized Usage → Arbitrary Address Free</vt:lpstr>
      <vt:lpstr>Uninitialized Usage → Arbitrary Address Free</vt:lpstr>
      <vt:lpstr>Uninitialized Usage → Arbitrary Address Free</vt:lpstr>
      <vt:lpstr>Uninitialized Usage → Arbitrary Address Free</vt:lpstr>
      <vt:lpstr>Uninitialized Usage → Arbitrary Address Free</vt:lpstr>
      <vt:lpstr>CVE-2018-6982</vt:lpstr>
      <vt:lpstr>CVE-2018-6982</vt:lpstr>
      <vt:lpstr>CVE-2018-6982</vt:lpstr>
      <vt:lpstr>CVE-2018-6982</vt:lpstr>
      <vt:lpstr>Uninitialized  Read → Info Leak </vt:lpstr>
      <vt:lpstr>Weakness: Fixed offsets between images</vt:lpstr>
      <vt:lpstr>Summary &amp; Ideas</vt:lpstr>
      <vt:lpstr>Summary &amp; Ideas</vt:lpstr>
      <vt:lpstr>Summary &amp; Ideas</vt:lpstr>
      <vt:lpstr>Arbitrary Address Free → Arbitrary Address Write</vt:lpstr>
      <vt:lpstr>Arbitrary Address Free → Arbitrary Address Write</vt:lpstr>
      <vt:lpstr>Arbitrary Address Free → Arbitrary Address Write</vt:lpstr>
      <vt:lpstr>What is VMware RPCI?</vt:lpstr>
      <vt:lpstr>What is VMware RPCI?</vt:lpstr>
      <vt:lpstr>How RPCI works</vt:lpstr>
      <vt:lpstr>How RPCI works</vt:lpstr>
      <vt:lpstr>How RPCI works</vt:lpstr>
      <vt:lpstr>How RPCI works</vt:lpstr>
      <vt:lpstr>How RPCI works</vt:lpstr>
      <vt:lpstr>How RPCI works</vt:lpstr>
      <vt:lpstr>How RPCI works</vt:lpstr>
      <vt:lpstr>How RPCI works</vt:lpstr>
      <vt:lpstr>How RPCI works</vt:lpstr>
      <vt:lpstr>How RPCI works</vt:lpstr>
      <vt:lpstr>How RPCI works</vt:lpstr>
      <vt:lpstr>How RPCI works</vt:lpstr>
      <vt:lpstr>How RPCI works</vt:lpstr>
      <vt:lpstr>How RPCI works</vt:lpstr>
      <vt:lpstr>Putting it all together: attacking glibc</vt:lpstr>
      <vt:lpstr>Putting it all together: fast-bin attack</vt:lpstr>
      <vt:lpstr>Putting it all together: fast-bin attack</vt:lpstr>
      <vt:lpstr>Fast-bin Attack →  Overwrite Channel</vt:lpstr>
      <vt:lpstr>Fast-bin Attack →  Overwrite Channel</vt:lpstr>
      <vt:lpstr>Fast-bin Attack →  Overwrite Channel</vt:lpstr>
      <vt:lpstr>Fast-bin Attack →  Overwrite Channel</vt:lpstr>
      <vt:lpstr>Fast-bin Attack →  Overwrite Channel</vt:lpstr>
      <vt:lpstr>Fast-bin Attack →  Overwrite Channel</vt:lpstr>
      <vt:lpstr>Fast-bin Attack →  Overwrite Channel</vt:lpstr>
      <vt:lpstr>Fast-bin Attack →  Overwrite Channel</vt:lpstr>
      <vt:lpstr>Fast-bin Attack →  Overwrite Channel</vt:lpstr>
      <vt:lpstr>Overwrite Channel → Arbitrary Address Write</vt:lpstr>
      <vt:lpstr>Overview</vt:lpstr>
      <vt:lpstr>Arbitrary Address Write → ROP</vt:lpstr>
      <vt:lpstr>Arbitrary Address Write → ROP</vt:lpstr>
      <vt:lpstr>Arbitrary Address Write → ROP</vt:lpstr>
      <vt:lpstr>Arbitrary Address Write → ROP</vt:lpstr>
      <vt:lpstr>It should have worked!</vt:lpstr>
      <vt:lpstr>Can we launch a new shell?</vt:lpstr>
      <vt:lpstr>We cannot launch a new shell!</vt:lpstr>
      <vt:lpstr>Can we read /etc/passwd?</vt:lpstr>
      <vt:lpstr>We cannot read /etc/passwd!</vt:lpstr>
      <vt:lpstr>There is a sandbox!</vt:lpstr>
      <vt:lpstr>Analyzing and Escaping the Sandbox</vt:lpstr>
      <vt:lpstr>Analyzing the sandbox</vt:lpstr>
      <vt:lpstr>The rules are divided into several domains</vt:lpstr>
      <vt:lpstr>The rules are written in a simple DSL</vt:lpstr>
      <vt:lpstr>The /var/run directory is writable</vt:lpstr>
      <vt:lpstr>The /var/run directory is writable</vt:lpstr>
      <vt:lpstr>Inetd considered useful</vt:lpstr>
      <vt:lpstr>Services → Executables</vt:lpstr>
      <vt:lpstr>Overwrite the configuration of authd</vt:lpstr>
      <vt:lpstr>/sbin/authd → /bin/sh </vt:lpstr>
      <vt:lpstr>PowerPoint 演示文稿</vt:lpstr>
      <vt:lpstr>Check our paper here!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Escape of ESXi:   Breaking Out o f a Sandboxed Virtual Machine</dc:title>
  <dc:creator/>
  <cp:lastModifiedBy>Sangfor</cp:lastModifiedBy>
  <cp:revision>8</cp:revision>
  <dcterms:created xsi:type="dcterms:W3CDTF">2021-09-01T09:42:00Z</dcterms:created>
  <dcterms:modified xsi:type="dcterms:W3CDTF">2022-10-27T07:48:15Z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AA50CF5CA87C49D3B272A31BD853C0BD</vt:lpwstr>
  </property>
  <property fmtid="{D5CDD505-2E9C-101B-9397-08002B2CF9AE}" pid="3" name="KSOProductBuildVer">
    <vt:lpwstr>2052-11.1.0.12598</vt:lpwstr>
  </property>
</Properties>
</file>