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93" r:id="rId7"/>
    <p:sldId id="258" r:id="rId8"/>
    <p:sldId id="261" r:id="rId9"/>
    <p:sldId id="262" r:id="rId10"/>
    <p:sldId id="263" r:id="rId11"/>
    <p:sldId id="259" r:id="rId12"/>
    <p:sldId id="265" r:id="rId13"/>
    <p:sldId id="272" r:id="rId14"/>
    <p:sldId id="285" r:id="rId15"/>
    <p:sldId id="266" r:id="rId16"/>
    <p:sldId id="273" r:id="rId17"/>
    <p:sldId id="286" r:id="rId18"/>
    <p:sldId id="274" r:id="rId19"/>
    <p:sldId id="287" r:id="rId20"/>
    <p:sldId id="288" r:id="rId21"/>
    <p:sldId id="289" r:id="rId22"/>
    <p:sldId id="290" r:id="rId23"/>
    <p:sldId id="291" r:id="rId24"/>
    <p:sldId id="292" r:id="rId25"/>
    <p:sldId id="271" r:id="rId26"/>
    <p:sldId id="268" r:id="rId27"/>
    <p:sldId id="276" r:id="rId28"/>
    <p:sldId id="284" r:id="rId29"/>
    <p:sldId id="275" r:id="rId30"/>
    <p:sldId id="269" r:id="rId31"/>
    <p:sldId id="283" r:id="rId32"/>
    <p:sldId id="270" r:id="rId33"/>
    <p:sldId id="277" r:id="rId34"/>
    <p:sldId id="264" r:id="rId35"/>
    <p:sldId id="278" r:id="rId36"/>
    <p:sldId id="279" r:id="rId37"/>
    <p:sldId id="280" r:id="rId38"/>
    <p:sldId id="281" r:id="rId39"/>
    <p:sldId id="28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virgl_gpu_3d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mesa and virgl 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Guest Application =&gt; Chrome(canvas)</a:t>
            </a:r>
            <a:endParaRPr lang="en-US" altLang="zh-CN"/>
          </a:p>
          <a:p>
            <a:r>
              <a:rPr lang="en-US" altLang="zh-CN"/>
              <a:t>Guest Graphics Library =&gt; Mesa</a:t>
            </a:r>
            <a:endParaRPr lang="en-US" altLang="zh-CN"/>
          </a:p>
          <a:p>
            <a:r>
              <a:rPr lang="en-US" altLang="zh-CN"/>
              <a:t>Guest Graphics Driver =&gt; Mesa(inside)</a:t>
            </a:r>
            <a:endParaRPr lang="en-US" altLang="zh-CN"/>
          </a:p>
          <a:p>
            <a:r>
              <a:rPr lang="en-US" altLang="zh-CN"/>
              <a:t>H</a:t>
            </a:r>
            <a:r>
              <a:rPr lang="en-US" altLang="zh-CN"/>
              <a:t>ost Qemu Emu Device =&gt; virtio-gpu</a:t>
            </a:r>
            <a:endParaRPr lang="en-US" altLang="zh-CN"/>
          </a:p>
          <a:p>
            <a:r>
              <a:rPr lang="en-US" altLang="zh-CN"/>
              <a:t>Host Qemu Render =&gt; virglrenderer</a:t>
            </a:r>
            <a:endParaRPr lang="en-US" altLang="zh-CN"/>
          </a:p>
          <a:p>
            <a:r>
              <a:rPr lang="en-US" altLang="zh-CN"/>
              <a:t>Host </a:t>
            </a:r>
            <a:r>
              <a:rPr lang="en-US" altLang="zh-CN">
                <a:sym typeface="+mn-ea"/>
              </a:rPr>
              <a:t>Graphics Library =&gt; OpenGL/D3D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4520" y="1159510"/>
            <a:ext cx="4777105" cy="50177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5945" y="6311900"/>
            <a:ext cx="9992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Reference from: </a:t>
            </a:r>
            <a:r>
              <a:rPr lang="zh-CN" altLang="en-US" b="1">
                <a:solidFill>
                  <a:srgbClr val="FF0000"/>
                </a:solidFill>
              </a:rPr>
              <a:t>https://www.collabora.com/news-and-blog/blog/2018/02/12/virtualizing-gpu-access/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OpenGL example:</a:t>
            </a:r>
            <a:r>
              <a:rPr lang="en-US" altLang="zh-CN">
                <a:sym typeface="+mn-ea"/>
              </a:rPr>
              <a:t>render shader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1.Vertex Shader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2.Fragment Shader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5945" y="6311900"/>
            <a:ext cx="7061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Reference from: </a:t>
            </a:r>
            <a:r>
              <a:rPr lang="zh-CN" altLang="en-US" b="1">
                <a:solidFill>
                  <a:srgbClr val="FF0000"/>
                </a:solidFill>
              </a:rPr>
              <a:t>https://learnopengl.com/Getting-started/Hello-Triangle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190" y="1825625"/>
            <a:ext cx="4778375" cy="1444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90" y="3401060"/>
            <a:ext cx="4786630" cy="1554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OpenGL example:</a:t>
            </a:r>
            <a:r>
              <a:rPr lang="en-US" altLang="zh-CN">
                <a:sym typeface="+mn-ea"/>
              </a:rPr>
              <a:t>render shader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3.Run it with OpenGL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5945" y="6311900"/>
            <a:ext cx="7061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Reference from: </a:t>
            </a:r>
            <a:r>
              <a:rPr lang="zh-CN" altLang="en-US" b="1">
                <a:solidFill>
                  <a:srgbClr val="FF0000"/>
                </a:solidFill>
              </a:rPr>
              <a:t>https://learnopengl.com/Getting-started/Hello-Triangle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84830"/>
            <a:ext cx="8646160" cy="2110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96205"/>
            <a:ext cx="3512820" cy="7315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2360"/>
            <a:ext cx="4838700" cy="709295"/>
          </a:xfrm>
          <a:prstGeom prst="rect">
            <a:avLst/>
          </a:prstGeom>
        </p:spPr>
      </p:pic>
      <p:pic>
        <p:nvPicPr>
          <p:cNvPr id="105" name="图片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8630920" y="2867025"/>
            <a:ext cx="3091815" cy="2704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render process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2565" y="230505"/>
            <a:ext cx="2883535" cy="5946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5945" y="6212840"/>
            <a:ext cx="8408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Reference from: </a:t>
            </a:r>
            <a:r>
              <a:rPr lang="zh-CN" altLang="en-US" b="1">
                <a:solidFill>
                  <a:srgbClr val="FF0000"/>
                </a:solidFill>
              </a:rPr>
              <a:t>https://www.khronos.org/opengl/wiki/Rendering_Pipeline_Overview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https://learnopengl.com/Getting-started/Hello-Triangle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795"/>
            <a:ext cx="5972175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virglrendender process gpu render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Data Transe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2455" y="1332230"/>
            <a:ext cx="7132320" cy="5339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virglrendender process gpu render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Create Resource Buffer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24430"/>
            <a:ext cx="5629910" cy="2450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70" y="1570355"/>
            <a:ext cx="72771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virgl render process and 3d-accelerate protocol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qemu pci and virgl 3d-protocol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Qemu Virtio GPU Init()</a:t>
            </a:r>
            <a:endParaRPr lang="en-US"/>
          </a:p>
          <a:p>
            <a:r>
              <a:rPr lang="en-US"/>
              <a:t>Create Message Queue</a:t>
            </a:r>
            <a:endParaRPr lang="en-US"/>
          </a:p>
          <a:p>
            <a:r>
              <a:rPr lang="en-US"/>
              <a:t>Create Message Handle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2535" y="2385695"/>
            <a:ext cx="5669280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qemu pci and virgl 3d-protocol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Process Render Request from Message Queue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42235"/>
            <a:ext cx="4733925" cy="3657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30" y="2518410"/>
            <a:ext cx="561022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qemu pci and virgl 3d-protocol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Process GPU PCI Command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2362200"/>
            <a:ext cx="6838315" cy="3999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1.how qemu support gpu 3d-accelerate</a:t>
            </a:r>
            <a:endParaRPr lang="en-US" altLang="zh-CN"/>
          </a:p>
          <a:p>
            <a:r>
              <a:rPr lang="en-US" altLang="zh-CN"/>
              <a:t>2.how mesa and virglrender work</a:t>
            </a:r>
            <a:endParaRPr lang="en-US" altLang="zh-CN"/>
          </a:p>
          <a:p>
            <a:r>
              <a:rPr lang="en-US" altLang="zh-CN"/>
              <a:t>3.virglrender 3d-accelerate protocol</a:t>
            </a:r>
            <a:endParaRPr lang="en-US" altLang="zh-CN"/>
          </a:p>
          <a:p>
            <a:r>
              <a:rPr lang="en-US" altLang="zh-CN"/>
              <a:t>4.fuzzing virglrender and bug list</a:t>
            </a:r>
            <a:endParaRPr lang="en-US" altLang="zh-CN"/>
          </a:p>
          <a:p>
            <a:r>
              <a:rPr lang="en-US" altLang="zh-CN"/>
              <a:t>5.qemu escape exploit virglrender</a:t>
            </a:r>
            <a:r>
              <a:rPr lang="en-US" altLang="zh-CN"/>
              <a:t>er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qemu pci and virgl 3d-protocol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9910" cy="4351655"/>
          </a:xfrm>
        </p:spPr>
        <p:txBody>
          <a:bodyPr/>
          <a:p>
            <a:r>
              <a:rPr lang="en-US"/>
              <a:t>PCI Command VIRTIO_GPU_CMD_SUBMIT_3D will Process 3D-Protocol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34260"/>
            <a:ext cx="3211195" cy="808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3250"/>
            <a:ext cx="5429250" cy="3514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5435" y="6228080"/>
            <a:ext cx="1816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+mj-ea"/>
                <a:ea typeface="+mj-ea"/>
              </a:rPr>
              <a:t>Code in Qemu</a:t>
            </a:r>
            <a:endParaRPr lang="en-US" altLang="zh-CN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qemu pci and virgl 3d-protocol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9910" cy="4351655"/>
          </a:xfrm>
        </p:spPr>
        <p:txBody>
          <a:bodyPr/>
          <a:p>
            <a:r>
              <a:rPr lang="en-US"/>
              <a:t>virgl_renderer_submit_cmd will process all 3d-protocol command 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7925435" y="6228080"/>
            <a:ext cx="265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+mj-ea"/>
                <a:ea typeface="+mj-ea"/>
              </a:rPr>
              <a:t>Code in Virglrenderer</a:t>
            </a:r>
            <a:endParaRPr lang="en-US" altLang="zh-CN" b="1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61565"/>
            <a:ext cx="5221605" cy="2788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2264410"/>
            <a:ext cx="4620260" cy="39128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qemu pci and virgl 3d-protocol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81195" cy="4351655"/>
          </a:xfrm>
        </p:spPr>
        <p:txBody>
          <a:bodyPr/>
          <a:p>
            <a:r>
              <a:rPr lang="en-US"/>
              <a:t>3d-protocol commands and process recall function</a:t>
            </a:r>
            <a:endParaRPr lang="en-US"/>
          </a:p>
          <a:p>
            <a:r>
              <a:rPr lang="en-US"/>
              <a:t>the role of the 3d protocol is to let the physical machine handle the rendering request of the virtual machine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7925435" y="6228080"/>
            <a:ext cx="265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+mj-ea"/>
                <a:ea typeface="+mj-ea"/>
              </a:rPr>
              <a:t>Code in Virglrenderer</a:t>
            </a:r>
            <a:endParaRPr lang="en-US" altLang="zh-CN" b="1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2280" y="1691005"/>
            <a:ext cx="5768340" cy="44894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qemu pci and virgl 3d-protocol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virglrender call opengl api for process virtual machine render request 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04945" y="3348355"/>
            <a:ext cx="7781925" cy="1695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45" y="5086350"/>
            <a:ext cx="7362825" cy="1533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945" y="2514600"/>
            <a:ext cx="7200900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virglrenderer 3d-accelerate protocol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详细说说这些代码实现</a:t>
            </a:r>
            <a:r>
              <a:rPr lang="en-US" altLang="zh-CN"/>
              <a:t>(qemu-pci</a:t>
            </a:r>
            <a:r>
              <a:rPr lang="zh-CN" altLang="en-US"/>
              <a:t>是怎么样处理请求的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2.virglrenderer</a:t>
            </a:r>
            <a:r>
              <a:rPr lang="zh-CN" altLang="en-US"/>
              <a:t>支持哪些接口</a:t>
            </a:r>
            <a:r>
              <a:rPr lang="en-US" altLang="zh-CN"/>
              <a:t>,</a:t>
            </a:r>
            <a:r>
              <a:rPr lang="zh-CN" altLang="en-US"/>
              <a:t>攻击面怎么样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 </a:t>
            </a:r>
            <a:r>
              <a:rPr lang="zh-CN" altLang="en-US"/>
              <a:t>接口请处理</a:t>
            </a:r>
            <a:r>
              <a:rPr lang="en-US" altLang="zh-CN"/>
              <a:t>,TSGI Shader</a:t>
            </a:r>
            <a:r>
              <a:rPr lang="zh-CN" altLang="en-US"/>
              <a:t>处理</a:t>
            </a:r>
            <a:r>
              <a:rPr lang="zh-CN" altLang="en-US"/>
              <a:t>等等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virglrenderer 3d-accelerate protocol example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get memory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简单源码分析</a:t>
            </a:r>
            <a:r>
              <a:rPr lang="zh-CN" altLang="en-US"/>
              <a:t>一通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举例这里有个简单的空指针</a:t>
            </a:r>
            <a:r>
              <a:rPr lang="en-US" altLang="zh-CN"/>
              <a:t>bug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来一个</a:t>
            </a:r>
            <a:r>
              <a:rPr lang="zh-CN" altLang="en-US"/>
              <a:t>触发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virglrenderer 3d-accelerate protocol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Process TGSI Shader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简单源码分析</a:t>
            </a:r>
            <a:r>
              <a:rPr lang="zh-CN" altLang="en-US"/>
              <a:t>一通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就够</a:t>
            </a:r>
            <a:r>
              <a:rPr lang="zh-CN" altLang="en-US"/>
              <a:t>了。。。。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fuzzing virglrender and bug list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fuzzing virglrender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简单说说这个</a:t>
            </a:r>
            <a:r>
              <a:rPr lang="en-US" altLang="zh-CN"/>
              <a:t>fuzz</a:t>
            </a:r>
            <a:r>
              <a:rPr lang="zh-CN" altLang="en-US"/>
              <a:t>的</a:t>
            </a:r>
            <a:r>
              <a:rPr lang="zh-CN" altLang="en-US"/>
              <a:t>场景</a:t>
            </a:r>
            <a:endParaRPr lang="zh-CN" altLang="en-US"/>
          </a:p>
          <a:p>
            <a:r>
              <a:rPr lang="en-US" altLang="zh-CN"/>
              <a:t>2.libFuzzer</a:t>
            </a:r>
            <a:r>
              <a:rPr lang="zh-CN" altLang="en-US"/>
              <a:t>怎么样构造</a:t>
            </a:r>
            <a:r>
              <a:rPr lang="en-US" altLang="zh-CN"/>
              <a:t>fuzz entry</a:t>
            </a:r>
            <a:endParaRPr lang="en-US" altLang="zh-CN"/>
          </a:p>
          <a:p>
            <a:r>
              <a:rPr lang="en-US" altLang="zh-CN"/>
              <a:t>3.fuzz entry</a:t>
            </a:r>
            <a:r>
              <a:rPr lang="zh-CN" altLang="en-US"/>
              <a:t>的一些构造</a:t>
            </a:r>
            <a:r>
              <a:rPr lang="zh-CN" altLang="en-US"/>
              <a:t>思路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bug example1 -- xxx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qemu and gpu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bug example </a:t>
            </a:r>
            <a:r>
              <a:rPr lang="zh-CN" altLang="en-US">
                <a:sym typeface="+mn-ea"/>
              </a:rPr>
              <a:t>可</a:t>
            </a:r>
            <a:r>
              <a:rPr lang="zh-CN" altLang="en-US">
                <a:sym typeface="+mn-ea"/>
              </a:rPr>
              <a:t>利用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qemu escape exploit virglrenderer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qemu escape exploit virglrenderer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qemu escape exploit virglrenderer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cpu or gpu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CPU is good at processing logical operations</a:t>
            </a:r>
            <a:endParaRPr lang="en-US" altLang="zh-CN"/>
          </a:p>
          <a:p>
            <a:r>
              <a:rPr lang="en-US" altLang="zh-CN"/>
              <a:t>GPU is good at handling parallel operations</a:t>
            </a:r>
            <a:endParaRPr lang="en-US" altLang="zh-CN"/>
          </a:p>
          <a:p>
            <a:r>
              <a:rPr lang="en-US" altLang="zh-CN"/>
              <a:t>3D rendering actually requires a lot of parallel operations</a:t>
            </a:r>
            <a:endParaRPr lang="en-US" altLang="zh-CN"/>
          </a:p>
        </p:txBody>
      </p:sp>
      <p:pic>
        <p:nvPicPr>
          <p:cNvPr id="107" name="图片 10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055" y="3376295"/>
            <a:ext cx="5715000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75945" y="6212840"/>
            <a:ext cx="5617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Reference from: </a:t>
            </a:r>
            <a:r>
              <a:rPr lang="zh-CN" altLang="en-US" b="1">
                <a:solidFill>
                  <a:srgbClr val="FF0000"/>
                </a:solidFill>
              </a:rPr>
              <a:t>https://tproger.ru/articles/cpu-and-gpu/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qemu </a:t>
            </a:r>
            <a:r>
              <a:rPr lang="en-US" altLang="zh-CN"/>
              <a:t>gpu 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GPU needs to rely on hardware real-time computing, and the method of using simulation execution has a large performance loss.</a:t>
            </a:r>
            <a:endParaRPr lang="en-US" altLang="zh-CN"/>
          </a:p>
          <a:p>
            <a:r>
              <a:rPr lang="en-US" altLang="zh-CN"/>
              <a:t>solution:</a:t>
            </a:r>
            <a:endParaRPr lang="en-US" altLang="zh-CN"/>
          </a:p>
          <a:p>
            <a:r>
              <a:rPr lang="en-US" altLang="zh-CN"/>
              <a:t> 1.host using graphics library to process gpu render</a:t>
            </a:r>
            <a:endParaRPr lang="en-US" altLang="zh-CN"/>
          </a:p>
          <a:p>
            <a:r>
              <a:rPr lang="en-US" altLang="zh-CN"/>
              <a:t> 2.qemu gpu passthrougth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qemu gpu passthrougth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Guest GPU render access pci device of qemu</a:t>
            </a:r>
            <a:endParaRPr lang="en-US" altLang="zh-CN"/>
          </a:p>
          <a:p>
            <a:r>
              <a:rPr lang="en-US" altLang="zh-CN"/>
              <a:t>Qemu will redirect data to host GPU device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2380" y="1825625"/>
            <a:ext cx="4284345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qemu vGPU for mesa and virgl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Guest GPU render access pci device of qemu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Qemu using host graphics library to render vGPU request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5945" y="6212840"/>
            <a:ext cx="5617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Reference from: </a:t>
            </a:r>
            <a:r>
              <a:rPr lang="zh-CN" altLang="en-US" b="1">
                <a:solidFill>
                  <a:srgbClr val="FF0000"/>
                </a:solidFill>
              </a:rPr>
              <a:t>https://tproger.ru/articles/cpu-and-gpu/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mesa and virglrender work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mesa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Mesa is OpenGL 3D Graphics Library</a:t>
            </a:r>
            <a:endParaRPr lang="en-US" altLang="zh-CN"/>
          </a:p>
          <a:p>
            <a:r>
              <a:rPr lang="en-US" altLang="zh-CN"/>
              <a:t>Mesa support virutal-gpu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8430" y="1914525"/>
            <a:ext cx="5566410" cy="4173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5945" y="6311900"/>
            <a:ext cx="11273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Reference from: </a:t>
            </a:r>
            <a:r>
              <a:rPr lang="zh-CN" altLang="en-US" b="1">
                <a:solidFill>
                  <a:srgbClr val="FF0000"/>
                </a:solidFill>
              </a:rPr>
              <a:t>https://en.wikipedia.org/wiki/Mesa_3D#/media/File:Gallium3D_vs_DRI_graphics_driver_model.svg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150870"/>
            <a:ext cx="5309235" cy="293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840,&quot;width&quot;:9000}"/>
</p:tagLst>
</file>

<file path=ppt/tags/tag2.xml><?xml version="1.0" encoding="utf-8"?>
<p:tagLst xmlns:p="http://schemas.openxmlformats.org/presentationml/2006/main">
  <p:tag name="KSO_WM_UNIT_PLACING_PICTURE_USER_VIEWPORT" val="{&quot;height&quot;:2670,&quot;width&quot;:122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3275</Words>
  <Application>WPS 演示</Application>
  <PresentationFormat>宽屏</PresentationFormat>
  <Paragraphs>169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virgl_gpu_3d</vt:lpstr>
      <vt:lpstr>Content</vt:lpstr>
      <vt:lpstr>qemu and gpu</vt:lpstr>
      <vt:lpstr>cpu or gpu</vt:lpstr>
      <vt:lpstr>qemu gpu arch</vt:lpstr>
      <vt:lpstr>qemu gpu passthrougth</vt:lpstr>
      <vt:lpstr>qemu vGPU for mesa and virgl</vt:lpstr>
      <vt:lpstr>mesa and virglrender work</vt:lpstr>
      <vt:lpstr>what is mesa</vt:lpstr>
      <vt:lpstr>mesa and virgl arch</vt:lpstr>
      <vt:lpstr>OpenGL example:render shader</vt:lpstr>
      <vt:lpstr>OpenGL example:render shader</vt:lpstr>
      <vt:lpstr>gpu render process</vt:lpstr>
      <vt:lpstr>how virglrendender process gpu render</vt:lpstr>
      <vt:lpstr>how virglrendender process gpu render</vt:lpstr>
      <vt:lpstr>virglrender 3d-accelerate protocol</vt:lpstr>
      <vt:lpstr>qemu pci and virgl 3d-protocol</vt:lpstr>
      <vt:lpstr>qemu pci and virgl 3d-protocol</vt:lpstr>
      <vt:lpstr>qemu pci and virgl 3d-protocol</vt:lpstr>
      <vt:lpstr>qemu pci and virgl 3d-protocol</vt:lpstr>
      <vt:lpstr>qemu pci and virgl 3d-protocol</vt:lpstr>
      <vt:lpstr>qemu pci and virgl 3d-protocol</vt:lpstr>
      <vt:lpstr>what is virgl 3d-protocol</vt:lpstr>
      <vt:lpstr>virglrenderer 3d-accelerate protocol</vt:lpstr>
      <vt:lpstr>virglrenderer 3d-accelerate protocol example get memory</vt:lpstr>
      <vt:lpstr>virglrenderer 3d-accelerate protocol Process TGSI Shader</vt:lpstr>
      <vt:lpstr>fuzzing virglrender and bug list</vt:lpstr>
      <vt:lpstr>how fuzzing virglrender</vt:lpstr>
      <vt:lpstr>bug example1 -- xxx</vt:lpstr>
      <vt:lpstr>bug example 可利用</vt:lpstr>
      <vt:lpstr>qemu escape exploit virglrenderer</vt:lpstr>
      <vt:lpstr>qemu escape exploit virglrenderer</vt:lpstr>
      <vt:lpstr>qemu escape exploit virglrenderer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Sangfor</cp:lastModifiedBy>
  <cp:revision>26</cp:revision>
  <dcterms:created xsi:type="dcterms:W3CDTF">2022-01-04T06:42:00Z</dcterms:created>
  <dcterms:modified xsi:type="dcterms:W3CDTF">2022-01-12T02:04:18Z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BCE8620029B243ADB96D7187DD9463A0</vt:lpwstr>
  </property>
  <property fmtid="{D5CDD505-2E9C-101B-9397-08002B2CF9AE}" pid="3" name="KSOProductBuildVer">
    <vt:lpwstr>2052-11.1.0.11194</vt:lpwstr>
  </property>
</Properties>
</file>