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3" r:id="rId8"/>
    <p:sldId id="267" r:id="rId9"/>
    <p:sldId id="262" r:id="rId10"/>
    <p:sldId id="265" r:id="rId11"/>
    <p:sldId id="268" r:id="rId12"/>
    <p:sldId id="269" r:id="rId13"/>
    <p:sldId id="264" r:id="rId14"/>
    <p:sldId id="26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7DBFE-92CE-4F7A-BD58-AC1212A8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D8FE68-5029-487A-872A-8F4D4895B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C9215-58F2-42FA-B0F0-AE494459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23CDA-8142-40AB-888C-8DF932FF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2FEBF-667B-45AB-B467-ABD8EB99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23550-5319-410C-AD17-1C521D07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24F2A7-D25E-4980-9A2D-F2082D3B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E798D-9FC7-49E0-8FD2-E9CF2619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FD3E0D-04C5-4F01-B1A8-22A895BB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FDB75-1063-40B3-8A21-8AE069D0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2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BE26D8-B85F-47DE-A6E8-44D9F8E4D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ED4FD-032C-46EA-B3DF-47F57DEF0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AAA67-BD3C-4145-B76F-A4B5A50A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2FCC8-7945-45B0-8BD8-9B943D61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AFFF5-1810-4E82-A9D0-7AAA70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E2843-8C29-405F-AB63-3CB643FF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FC8DE-929F-4025-B566-4DFA29D5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D62C11-4B73-4132-A773-F3A2E7BF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484BBD-BD55-41EC-9EFC-08CCED4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763F5-BFC9-4674-97CF-A3FE5363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993D3-C931-4308-8A50-DEE1A1A8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8886-369D-4F0B-9617-14864F7C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3273B-CB9E-4D1A-8ED5-15D440F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BA379-3133-45D5-B9FA-DC5BAD28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A910E-5098-4223-938F-946935EB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3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DCB07-7E80-465A-9506-7805596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C65B6-0107-4B5B-9744-4BB5BF4EE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8DD7D5-4F9F-4FCE-B7E0-8BF5F172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E6F6FB-CA80-4740-87FF-4E915B29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95F76-975F-45FC-BDBF-6F9453C3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16B5C-C1BD-44F3-8E76-7762B6A2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92288-05F6-43AB-88DD-2AC74BE0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296DB-FDB7-43F6-900C-28B3C50B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7C93-B5B3-493F-BA0B-ACDEEB684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541E99-5A81-484E-A84A-DFC1C926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D9EA6-5599-46A4-A1D2-CB6EE8B1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ADC1AC-B0D6-4B11-A95B-19A6F318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684AC3-E918-4968-B125-6E71414F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101EDD-8DA2-4AA9-9CAE-367274AF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83E24-1309-4D4C-AFAA-CBAEE0C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6A4CB4-40F0-4011-9F29-24DF109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F5132C-6122-46B7-B1F8-D93EFF2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E9DE1C-421F-4499-9310-1046A7F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1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ABBDFB-5FC6-4DBB-B02C-18362B4A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FE9648-D9E5-41F9-9AA8-D5EE7E58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076CC-2538-472F-9973-636C2D88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53C66-66A1-4975-BAAC-402CA4BB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1FB4B-AD68-478A-BA4C-49DD022A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7F4C8F-FD58-4E4A-9E58-768A3025D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EB06C-4CFD-4B07-918C-133CC9ED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372E8-D12B-4D23-AFC4-7CF9A411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1BDFF-1824-44FF-BE90-803FEB10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5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80759-2854-4C9C-B66C-ADFBE2D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053304-BC2E-417F-B8B9-2CBE98DAD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A52CB-5898-48D6-9C51-08E265C3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956982-E7F5-4080-BF69-7933132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78DA1C-C348-49C9-A1D0-7183FB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E53F68-4939-4BE4-986F-4D70D7FC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1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3EEBD5-6831-40C6-8A74-DA90228E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19F35-A362-4CE2-ACDC-D29C63CD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24FCB4-35BA-4C13-8335-663936C2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F5A-8235-43B8-9C0A-89795632124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198BF-275D-49B4-B8E3-B1C2B744D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D46D3F-5F4C-468F-B48E-F6E246E1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269A-3D82-4FF8-96B6-A986640EB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www.tidyverse.org/" TargetMode="External"/><Relationship Id="rId4" Type="http://schemas.openxmlformats.org/officeDocument/2006/relationships/hyperlink" Target="http://r4ds.had.co.nz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dyr.tidyverse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transformation.pdf" TargetMode="External"/><Relationship Id="rId2" Type="http://schemas.openxmlformats.org/officeDocument/2006/relationships/hyperlink" Target="https://github.com/rstudio/cheatsheets/blob/master/tidyr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dyr.tidyverse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72D8EBA-5F99-46F4-96A4-C703D16F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49" y="906673"/>
            <a:ext cx="4247806" cy="50446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641F56-B552-4F83-AC88-CF7A3657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222" y="2628381"/>
            <a:ext cx="2346100" cy="3322945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869CAA6-2EC2-40B3-A44D-D541468BFE8C}"/>
              </a:ext>
            </a:extLst>
          </p:cNvPr>
          <p:cNvSpPr/>
          <p:nvPr/>
        </p:nvSpPr>
        <p:spPr>
          <a:xfrm rot="547066">
            <a:off x="2601920" y="2276448"/>
            <a:ext cx="1295190" cy="19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3729E-AD5B-4F73-B64A-5BCF11495745}"/>
              </a:ext>
            </a:extLst>
          </p:cNvPr>
          <p:cNvSpPr/>
          <p:nvPr/>
        </p:nvSpPr>
        <p:spPr>
          <a:xfrm>
            <a:off x="9231736" y="6036961"/>
            <a:ext cx="232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http://r4ds.had.co.nz/</a:t>
            </a:r>
            <a:r>
              <a:rPr lang="fr-FR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EA4D9-7DB9-4171-967C-A3DB0602CAA7}"/>
              </a:ext>
            </a:extLst>
          </p:cNvPr>
          <p:cNvSpPr/>
          <p:nvPr/>
        </p:nvSpPr>
        <p:spPr>
          <a:xfrm>
            <a:off x="4122751" y="6036961"/>
            <a:ext cx="281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https://www.tidyverse.org/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71500-E070-4EC7-B1A8-3827E1CE339D}"/>
              </a:ext>
            </a:extLst>
          </p:cNvPr>
          <p:cNvSpPr/>
          <p:nvPr/>
        </p:nvSpPr>
        <p:spPr>
          <a:xfrm>
            <a:off x="130579" y="256950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https://dplyr.tidyverse.org/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BC3604-34E0-4C7C-9418-0D32F6EE5421}"/>
              </a:ext>
            </a:extLst>
          </p:cNvPr>
          <p:cNvSpPr txBox="1"/>
          <p:nvPr/>
        </p:nvSpPr>
        <p:spPr>
          <a:xfrm>
            <a:off x="834967" y="1882650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dplyr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4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1C9E-6B53-4024-8C42-C5DABFC0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3" y="3364724"/>
            <a:ext cx="5515745" cy="2172003"/>
          </a:xfrm>
          <a:prstGeom prst="rect">
            <a:avLst/>
          </a:prstGeom>
        </p:spPr>
      </p:pic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F738F3EA-4C07-490F-B028-670938C350DB}"/>
              </a:ext>
            </a:extLst>
          </p:cNvPr>
          <p:cNvSpPr/>
          <p:nvPr/>
        </p:nvSpPr>
        <p:spPr>
          <a:xfrm>
            <a:off x="4361779" y="5182500"/>
            <a:ext cx="609600" cy="13180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B74CB5-9BC0-4345-8D31-8011FFEA0564}"/>
              </a:ext>
            </a:extLst>
          </p:cNvPr>
          <p:cNvSpPr txBox="1"/>
          <p:nvPr/>
        </p:nvSpPr>
        <p:spPr>
          <a:xfrm>
            <a:off x="5515553" y="453081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PIPE 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A46AD5-0251-4F6C-AC0C-E51AFA2D96F4}"/>
              </a:ext>
            </a:extLst>
          </p:cNvPr>
          <p:cNvSpPr txBox="1"/>
          <p:nvPr/>
        </p:nvSpPr>
        <p:spPr>
          <a:xfrm>
            <a:off x="1470455" y="1383956"/>
            <a:ext cx="925109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|&gt;                                 vs                                  %&gt;%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FF9A69-BF5E-40BB-9B82-566D015D85D8}"/>
              </a:ext>
            </a:extLst>
          </p:cNvPr>
          <p:cNvSpPr txBox="1"/>
          <p:nvPr/>
        </p:nvSpPr>
        <p:spPr>
          <a:xfrm>
            <a:off x="1629771" y="1948365"/>
            <a:ext cx="2789546" cy="1304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R de base (4.1+)</a:t>
            </a:r>
          </a:p>
          <a:p>
            <a:pPr>
              <a:lnSpc>
                <a:spcPct val="150000"/>
              </a:lnSpc>
            </a:pP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penguins</a:t>
            </a: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|&gt; </a:t>
            </a: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str</a:t>
            </a: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565224-F973-4F84-B00B-3942DB7C999D}"/>
              </a:ext>
            </a:extLst>
          </p:cNvPr>
          <p:cNvSpPr txBox="1"/>
          <p:nvPr/>
        </p:nvSpPr>
        <p:spPr>
          <a:xfrm>
            <a:off x="7972907" y="1948365"/>
            <a:ext cx="3071675" cy="1304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dplyr</a:t>
            </a: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penguins</a:t>
            </a: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%&gt;% </a:t>
            </a: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str</a:t>
            </a:r>
            <a:endParaRPr lang="fr-FR" sz="2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Rectangle à coins arrondis 9">
            <a:extLst>
              <a:ext uri="{FF2B5EF4-FFF2-40B4-BE49-F238E27FC236}">
                <a16:creationId xmlns:a16="http://schemas.microsoft.com/office/drawing/2014/main" id="{0D0487D2-858A-48D5-97F7-2604A1A9CF53}"/>
              </a:ext>
            </a:extLst>
          </p:cNvPr>
          <p:cNvSpPr/>
          <p:nvPr/>
        </p:nvSpPr>
        <p:spPr>
          <a:xfrm>
            <a:off x="7411004" y="4341457"/>
            <a:ext cx="561903" cy="4373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13" name="Rectangle à coins arrondis 26">
            <a:extLst>
              <a:ext uri="{FF2B5EF4-FFF2-40B4-BE49-F238E27FC236}">
                <a16:creationId xmlns:a16="http://schemas.microsoft.com/office/drawing/2014/main" id="{D2663D78-11A4-4E00-B67C-39429560289F}"/>
              </a:ext>
            </a:extLst>
          </p:cNvPr>
          <p:cNvSpPr/>
          <p:nvPr/>
        </p:nvSpPr>
        <p:spPr>
          <a:xfrm>
            <a:off x="9247853" y="4353308"/>
            <a:ext cx="561903" cy="4373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A5D07F4-EC05-41E9-AD73-5DDB999BA159}"/>
              </a:ext>
            </a:extLst>
          </p:cNvPr>
          <p:cNvGrpSpPr/>
          <p:nvPr/>
        </p:nvGrpSpPr>
        <p:grpSpPr>
          <a:xfrm>
            <a:off x="8310829" y="4345462"/>
            <a:ext cx="561903" cy="437388"/>
            <a:chOff x="8844446" y="5255350"/>
            <a:chExt cx="561903" cy="437388"/>
          </a:xfrm>
        </p:grpSpPr>
        <p:sp>
          <p:nvSpPr>
            <p:cNvPr id="12" name="Rectangle à coins arrondis 24">
              <a:extLst>
                <a:ext uri="{FF2B5EF4-FFF2-40B4-BE49-F238E27FC236}">
                  <a16:creationId xmlns:a16="http://schemas.microsoft.com/office/drawing/2014/main" id="{3BD38261-B43F-4D57-A286-27213579C89F}"/>
                </a:ext>
              </a:extLst>
            </p:cNvPr>
            <p:cNvSpPr/>
            <p:nvPr/>
          </p:nvSpPr>
          <p:spPr>
            <a:xfrm>
              <a:off x="8844446" y="5255350"/>
              <a:ext cx="561903" cy="43738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Flèche vers le bas 25">
              <a:extLst>
                <a:ext uri="{FF2B5EF4-FFF2-40B4-BE49-F238E27FC236}">
                  <a16:creationId xmlns:a16="http://schemas.microsoft.com/office/drawing/2014/main" id="{3DA88C7F-A553-4D7C-AEC0-AAF55A81D3DE}"/>
                </a:ext>
              </a:extLst>
            </p:cNvPr>
            <p:cNvSpPr/>
            <p:nvPr/>
          </p:nvSpPr>
          <p:spPr>
            <a:xfrm rot="10800000">
              <a:off x="9051255" y="5355511"/>
              <a:ext cx="186769" cy="23706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F8C45A39-E16B-43D0-A450-FD468F4E7318}"/>
              </a:ext>
            </a:extLst>
          </p:cNvPr>
          <p:cNvSpPr txBox="1"/>
          <p:nvPr/>
        </p:nvSpPr>
        <p:spPr>
          <a:xfrm>
            <a:off x="7981145" y="4305053"/>
            <a:ext cx="3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F09D569-4D1F-41C8-B25B-4E94E2431267}"/>
              </a:ext>
            </a:extLst>
          </p:cNvPr>
          <p:cNvSpPr txBox="1"/>
          <p:nvPr/>
        </p:nvSpPr>
        <p:spPr>
          <a:xfrm>
            <a:off x="8886569" y="4298541"/>
            <a:ext cx="3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04EADD-FAB9-4E34-AA00-B527E8478784}"/>
              </a:ext>
            </a:extLst>
          </p:cNvPr>
          <p:cNvSpPr txBox="1"/>
          <p:nvPr/>
        </p:nvSpPr>
        <p:spPr>
          <a:xfrm>
            <a:off x="2826754" y="6004809"/>
            <a:ext cx="698300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Evite les objets intermédiaires et réduit le nombre d'objets</a:t>
            </a:r>
          </a:p>
        </p:txBody>
      </p:sp>
    </p:spTree>
    <p:extLst>
      <p:ext uri="{BB962C8B-B14F-4D97-AF65-F5344CB8AC3E}">
        <p14:creationId xmlns:p14="http://schemas.microsoft.com/office/powerpoint/2010/main" val="77013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72D8EBA-5F99-46F4-96A4-C703D16F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49" y="906673"/>
            <a:ext cx="4247806" cy="504465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869CAA6-2EC2-40B3-A44D-D541468BFE8C}"/>
              </a:ext>
            </a:extLst>
          </p:cNvPr>
          <p:cNvSpPr/>
          <p:nvPr/>
        </p:nvSpPr>
        <p:spPr>
          <a:xfrm rot="9258711">
            <a:off x="6803218" y="2859984"/>
            <a:ext cx="1295190" cy="19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EA4D9-7DB9-4171-967C-A3DB0602CAA7}"/>
              </a:ext>
            </a:extLst>
          </p:cNvPr>
          <p:cNvSpPr/>
          <p:nvPr/>
        </p:nvSpPr>
        <p:spPr>
          <a:xfrm>
            <a:off x="4122751" y="6036961"/>
            <a:ext cx="281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https://www.tidyverse.org/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BC3604-34E0-4C7C-9418-0D32F6EE5421}"/>
              </a:ext>
            </a:extLst>
          </p:cNvPr>
          <p:cNvSpPr txBox="1"/>
          <p:nvPr/>
        </p:nvSpPr>
        <p:spPr>
          <a:xfrm>
            <a:off x="8636198" y="2086342"/>
            <a:ext cx="175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tibble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7FD5D-AA82-41E9-ADAA-FADA4A965228}"/>
              </a:ext>
            </a:extLst>
          </p:cNvPr>
          <p:cNvSpPr/>
          <p:nvPr/>
        </p:nvSpPr>
        <p:spPr>
          <a:xfrm>
            <a:off x="8481306" y="2874797"/>
            <a:ext cx="282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https://tibble.tidyverse.org/</a:t>
            </a:r>
          </a:p>
        </p:txBody>
      </p:sp>
    </p:spTree>
    <p:extLst>
      <p:ext uri="{BB962C8B-B14F-4D97-AF65-F5344CB8AC3E}">
        <p14:creationId xmlns:p14="http://schemas.microsoft.com/office/powerpoint/2010/main" val="265131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2549FC-B6B7-4401-939C-1C1EBFDADE39}"/>
              </a:ext>
            </a:extLst>
          </p:cNvPr>
          <p:cNvSpPr/>
          <p:nvPr/>
        </p:nvSpPr>
        <p:spPr>
          <a:xfrm>
            <a:off x="996776" y="5631762"/>
            <a:ext cx="4044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Par défaut affiche 4 digits </a:t>
            </a:r>
          </a:p>
          <a:p>
            <a:r>
              <a:rPr lang="fr-FR" b="1" dirty="0">
                <a:latin typeface="Courier New" panose="02070309020205020404" pitchFamily="49" charset="0"/>
                <a:ea typeface="Yu Gothic UI" panose="020B0500000000000000" pitchFamily="34" charset="-128"/>
                <a:cs typeface="Courier New" panose="02070309020205020404" pitchFamily="49" charset="0"/>
              </a:rPr>
              <a:t>options(</a:t>
            </a:r>
            <a:r>
              <a:rPr lang="fr-FR" b="1" dirty="0" err="1">
                <a:latin typeface="Courier New" panose="02070309020205020404" pitchFamily="49" charset="0"/>
                <a:ea typeface="Yu Gothic UI" panose="020B0500000000000000" pitchFamily="34" charset="-128"/>
                <a:cs typeface="Courier New" panose="02070309020205020404" pitchFamily="49" charset="0"/>
              </a:rPr>
              <a:t>pillar.sigfig</a:t>
            </a:r>
            <a:r>
              <a:rPr lang="fr-FR" b="1" dirty="0">
                <a:latin typeface="Courier New" panose="02070309020205020404" pitchFamily="49" charset="0"/>
                <a:ea typeface="Yu Gothic UI" panose="020B0500000000000000" pitchFamily="34" charset="-128"/>
                <a:cs typeface="Courier New" panose="02070309020205020404" pitchFamily="49" charset="0"/>
              </a:rPr>
              <a:t> = 100)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C9429-8E7C-4383-8EEA-7FC203D5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30" y="164756"/>
            <a:ext cx="1262804" cy="13298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2687BF-A8FA-48DB-8E1F-A8B8F05F0B19}"/>
              </a:ext>
            </a:extLst>
          </p:cNvPr>
          <p:cNvSpPr/>
          <p:nvPr/>
        </p:nvSpPr>
        <p:spPr>
          <a:xfrm>
            <a:off x="996777" y="1647738"/>
            <a:ext cx="9366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Identique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à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celui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du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data.frame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mais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rajoute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certaines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options qui le rend plus facile à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utiliser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dans le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tidyverse</a:t>
            </a:r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57C33-668D-4623-BD71-AF3CC2CB301D}"/>
              </a:ext>
            </a:extLst>
          </p:cNvPr>
          <p:cNvSpPr/>
          <p:nvPr/>
        </p:nvSpPr>
        <p:spPr>
          <a:xfrm>
            <a:off x="996776" y="2739764"/>
            <a:ext cx="11118058" cy="156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 A la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création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ne change jamais le type (strings to factor)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ne change pas les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noms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de variables (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même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si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commence par un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numéro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utilise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les backticks ` `)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ne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crée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pas de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rownames</a:t>
            </a:r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2F684-87FB-4DAA-B9AC-581856A7CDFA}"/>
              </a:ext>
            </a:extLst>
          </p:cNvPr>
          <p:cNvSpPr/>
          <p:nvPr/>
        </p:nvSpPr>
        <p:spPr>
          <a:xfrm>
            <a:off x="4504826" y="688808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Format</a:t>
            </a:r>
            <a:r>
              <a:rPr lang="en-US" sz="28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8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tibble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CDDFD-6A62-41D1-95B2-A4E12028C60D}"/>
              </a:ext>
            </a:extLst>
          </p:cNvPr>
          <p:cNvSpPr/>
          <p:nvPr/>
        </p:nvSpPr>
        <p:spPr>
          <a:xfrm>
            <a:off x="996776" y="4879863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Affichage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toujours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adapté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à la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32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03364D-3C1D-4EA6-92F9-4976878964CE}"/>
              </a:ext>
            </a:extLst>
          </p:cNvPr>
          <p:cNvSpPr/>
          <p:nvPr/>
        </p:nvSpPr>
        <p:spPr>
          <a:xfrm>
            <a:off x="1042190" y="3326713"/>
            <a:ext cx="605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https://github.com/rstudio/cheatsheets/blob/master/tidyr.pdf</a:t>
            </a:r>
            <a:r>
              <a:rPr lang="fr-FR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08F24-5D72-4AF9-9A1D-464F13315E21}"/>
              </a:ext>
            </a:extLst>
          </p:cNvPr>
          <p:cNvSpPr/>
          <p:nvPr/>
        </p:nvSpPr>
        <p:spPr>
          <a:xfrm>
            <a:off x="1042190" y="2520949"/>
            <a:ext cx="831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https://github.com/rstudio/cheatsheets/blob/master/data-transformation.pdf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05096-0A5F-46A7-A8AE-5ECA792894B5}"/>
              </a:ext>
            </a:extLst>
          </p:cNvPr>
          <p:cNvSpPr txBox="1"/>
          <p:nvPr/>
        </p:nvSpPr>
        <p:spPr>
          <a:xfrm>
            <a:off x="3624649" y="76611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Memo (</a:t>
            </a:r>
            <a:r>
              <a:rPr lang="fr-FR" sz="2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cheatsheets</a:t>
            </a:r>
            <a:r>
              <a:rPr lang="fr-F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638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B512B8-A604-48C4-B879-4E1CEE14AEF0}"/>
              </a:ext>
            </a:extLst>
          </p:cNvPr>
          <p:cNvSpPr/>
          <p:nvPr/>
        </p:nvSpPr>
        <p:spPr>
          <a:xfrm>
            <a:off x="364066" y="1676105"/>
            <a:ext cx="116332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/>
              <a:t>filter</a:t>
            </a:r>
            <a:r>
              <a:rPr lang="fr-FR" b="1" dirty="0"/>
              <a:t>()</a:t>
            </a:r>
            <a:r>
              <a:rPr lang="fr-FR" dirty="0"/>
              <a:t> 	Pick observations by </a:t>
            </a:r>
            <a:r>
              <a:rPr lang="fr-FR" dirty="0" err="1"/>
              <a:t>their</a:t>
            </a:r>
            <a:r>
              <a:rPr lang="fr-FR" dirty="0"/>
              <a:t>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arrange()	</a:t>
            </a:r>
            <a:r>
              <a:rPr lang="fr-FR" dirty="0" err="1"/>
              <a:t>Reorder</a:t>
            </a:r>
            <a:r>
              <a:rPr lang="fr-FR" dirty="0"/>
              <a:t> the </a:t>
            </a:r>
            <a:r>
              <a:rPr lang="fr-FR" dirty="0" err="1"/>
              <a:t>rows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select() 	</a:t>
            </a:r>
            <a:r>
              <a:rPr lang="fr-FR" dirty="0"/>
              <a:t>Pick variables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/>
              <a:t>mutate</a:t>
            </a:r>
            <a:r>
              <a:rPr lang="fr-FR" b="1" dirty="0"/>
              <a:t>() 	</a:t>
            </a:r>
            <a:r>
              <a:rPr lang="fr-FR" dirty="0" err="1"/>
              <a:t>Create</a:t>
            </a:r>
            <a:r>
              <a:rPr lang="fr-FR" dirty="0"/>
              <a:t> new variables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of </a:t>
            </a:r>
            <a:r>
              <a:rPr lang="fr-FR" dirty="0" err="1"/>
              <a:t>existing</a:t>
            </a:r>
            <a:r>
              <a:rPr lang="fr-FR" dirty="0"/>
              <a:t>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/>
              <a:t>summarise</a:t>
            </a:r>
            <a:r>
              <a:rPr lang="fr-FR" b="1" dirty="0"/>
              <a:t>() 	</a:t>
            </a:r>
            <a:r>
              <a:rPr lang="fr-FR" dirty="0"/>
              <a:t>Collapse </a:t>
            </a:r>
            <a:r>
              <a:rPr lang="fr-FR" dirty="0" err="1"/>
              <a:t>many</a:t>
            </a:r>
            <a:r>
              <a:rPr lang="fr-FR" dirty="0"/>
              <a:t> values down to a single </a:t>
            </a:r>
            <a:r>
              <a:rPr lang="fr-FR" dirty="0" err="1"/>
              <a:t>summary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group_by</a:t>
            </a:r>
            <a:r>
              <a:rPr lang="fr-FR" b="1" dirty="0"/>
              <a:t>() 	</a:t>
            </a:r>
            <a:r>
              <a:rPr lang="fr-FR" dirty="0" err="1"/>
              <a:t>which</a:t>
            </a:r>
            <a:r>
              <a:rPr lang="fr-FR" dirty="0"/>
              <a:t> changes the scope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operating on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to operating 			on </a:t>
            </a:r>
            <a:r>
              <a:rPr lang="fr-FR" dirty="0" err="1"/>
              <a:t>it</a:t>
            </a:r>
            <a:r>
              <a:rPr lang="fr-FR" dirty="0"/>
              <a:t> group-by-group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across()	</a:t>
            </a:r>
            <a:r>
              <a:rPr lang="en-US" dirty="0"/>
              <a:t>makes it easy to apply the same transformation to multiple columns, allowing you to use select()</a:t>
            </a:r>
          </a:p>
          <a:p>
            <a:pPr lvl="3"/>
            <a:r>
              <a:rPr lang="en-US" dirty="0"/>
              <a:t>	supersedes the family of "scoped variants" like </a:t>
            </a:r>
            <a:r>
              <a:rPr lang="en-US" dirty="0" err="1"/>
              <a:t>summarise_at</a:t>
            </a:r>
            <a:r>
              <a:rPr lang="en-US" dirty="0"/>
              <a:t>(), </a:t>
            </a:r>
            <a:r>
              <a:rPr lang="en-US" dirty="0" err="1"/>
              <a:t>summarise_if</a:t>
            </a:r>
            <a:r>
              <a:rPr lang="en-US" dirty="0"/>
              <a:t>(), and </a:t>
            </a:r>
            <a:r>
              <a:rPr lang="en-US" dirty="0" err="1"/>
              <a:t>summarise_all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6431A2-D893-4AE3-A3BD-CF3BAD1B36A5}"/>
              </a:ext>
            </a:extLst>
          </p:cNvPr>
          <p:cNvSpPr txBox="1"/>
          <p:nvPr/>
        </p:nvSpPr>
        <p:spPr>
          <a:xfrm>
            <a:off x="5253200" y="300299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dplyr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2C8215-123B-4929-879E-A5CC18E5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164131"/>
            <a:ext cx="1176993" cy="12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F6E438-6F36-4B2A-BE18-17E4097665CF}"/>
              </a:ext>
            </a:extLst>
          </p:cNvPr>
          <p:cNvSpPr txBox="1"/>
          <p:nvPr/>
        </p:nvSpPr>
        <p:spPr>
          <a:xfrm>
            <a:off x="5253200" y="300299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dplyr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68BBEA-07DE-4C99-A392-382B79F16651}"/>
              </a:ext>
            </a:extLst>
          </p:cNvPr>
          <p:cNvSpPr txBox="1"/>
          <p:nvPr/>
        </p:nvSpPr>
        <p:spPr>
          <a:xfrm>
            <a:off x="5277507" y="1910436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data_frame_1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E8E678-45B1-4E84-B48C-57142A949834}"/>
              </a:ext>
            </a:extLst>
          </p:cNvPr>
          <p:cNvSpPr txBox="1"/>
          <p:nvPr/>
        </p:nvSpPr>
        <p:spPr>
          <a:xfrm>
            <a:off x="2340005" y="3481513"/>
            <a:ext cx="7511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des arguments </a:t>
            </a:r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décrivent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des actions sur le data frame</a:t>
            </a:r>
          </a:p>
          <a:p>
            <a:pPr algn="ctr"/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en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utilisant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des </a:t>
            </a:r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noms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de variables (sans " ")</a:t>
            </a:r>
            <a:endParaRPr lang="fr-FR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8E6731-48DB-47A4-9BE5-DF4404ABB301}"/>
              </a:ext>
            </a:extLst>
          </p:cNvPr>
          <p:cNvSpPr txBox="1"/>
          <p:nvPr/>
        </p:nvSpPr>
        <p:spPr>
          <a:xfrm>
            <a:off x="5277507" y="5421922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data_frame_2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F5C127BF-EDD8-42AF-98DE-179F77E578A7}"/>
              </a:ext>
            </a:extLst>
          </p:cNvPr>
          <p:cNvSpPr/>
          <p:nvPr/>
        </p:nvSpPr>
        <p:spPr>
          <a:xfrm>
            <a:off x="5969000" y="2573867"/>
            <a:ext cx="211667" cy="550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41AE5763-5407-4656-8B31-154AEB0940E4}"/>
              </a:ext>
            </a:extLst>
          </p:cNvPr>
          <p:cNvSpPr/>
          <p:nvPr/>
        </p:nvSpPr>
        <p:spPr>
          <a:xfrm>
            <a:off x="5969000" y="4592049"/>
            <a:ext cx="211667" cy="550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8374-A5F7-4136-ADDA-6701B4C6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164131"/>
            <a:ext cx="1176993" cy="12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F6E438-6F36-4B2A-BE18-17E4097665CF}"/>
              </a:ext>
            </a:extLst>
          </p:cNvPr>
          <p:cNvSpPr txBox="1"/>
          <p:nvPr/>
        </p:nvSpPr>
        <p:spPr>
          <a:xfrm>
            <a:off x="5253200" y="300299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dplyr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8374-A5F7-4136-ADDA-6701B4C6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164131"/>
            <a:ext cx="1176993" cy="12382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1CD09B-5914-41AA-8EBD-2233FA38347C}"/>
              </a:ext>
            </a:extLst>
          </p:cNvPr>
          <p:cNvSpPr/>
          <p:nvPr/>
        </p:nvSpPr>
        <p:spPr>
          <a:xfrm>
            <a:off x="609600" y="1836515"/>
            <a:ext cx="10758616" cy="368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filter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()</a:t>
            </a:r>
            <a:r>
              <a:rPr lang="fr-FR" sz="2000" dirty="0">
                <a:latin typeface="Courier New" panose="02070309020205020404" pitchFamily="49" charset="0"/>
                <a:ea typeface="Yu Gothic UI" panose="020B0500000000000000" pitchFamily="34" charset="-128"/>
                <a:cs typeface="Courier New" panose="02070309020205020404" pitchFamily="49" charset="0"/>
              </a:rPr>
              <a:t>  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	sélection de lignes par des valeurs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arrange()	tri sur les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select() 	sélection de colonnes par leurs noms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mutate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 	crée nouvelle variable en appliquant une fonction sur des variables existantes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summarise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 	résume plusieurs valeurs en une seule (ou +…)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count()	compte le nombre d'observations</a:t>
            </a:r>
          </a:p>
        </p:txBody>
      </p:sp>
    </p:spTree>
    <p:extLst>
      <p:ext uri="{BB962C8B-B14F-4D97-AF65-F5344CB8AC3E}">
        <p14:creationId xmlns:p14="http://schemas.microsoft.com/office/powerpoint/2010/main" val="34187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F6E438-6F36-4B2A-BE18-17E4097665CF}"/>
              </a:ext>
            </a:extLst>
          </p:cNvPr>
          <p:cNvSpPr txBox="1"/>
          <p:nvPr/>
        </p:nvSpPr>
        <p:spPr>
          <a:xfrm>
            <a:off x="5253200" y="300299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dplyr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8374-A5F7-4136-ADDA-6701B4C6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164131"/>
            <a:ext cx="1176993" cy="12382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1418DA-2416-4F7F-9863-3231CDB2D600}"/>
              </a:ext>
            </a:extLst>
          </p:cNvPr>
          <p:cNvSpPr/>
          <p:nvPr/>
        </p:nvSpPr>
        <p:spPr>
          <a:xfrm>
            <a:off x="745067" y="2247668"/>
            <a:ext cx="1021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group_by</a:t>
            </a:r>
            <a:r>
              <a:rPr lang="fr-FR" sz="2000" b="1" dirty="0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() 	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permet d'appliquer une fonction à un </a:t>
            </a:r>
            <a:r>
              <a:rPr lang="fr-FR" sz="2000" dirty="0" err="1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data.frame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  <a:cs typeface="Courier New" panose="02070309020205020404" pitchFamily="49" charset="0"/>
              </a:rPr>
              <a:t> fractionné en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Yu Gothic UI" panose="020B0500000000000000" pitchFamily="34" charset="-128"/>
              <a:ea typeface="Yu Gothic UI" panose="020B0500000000000000" pitchFamily="34" charset="-128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Yu Gothic UI" panose="020B0500000000000000" pitchFamily="34" charset="-128"/>
              <a:ea typeface="Yu Gothic UI" panose="020B0500000000000000" pitchFamily="34" charset="-128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accross</a:t>
            </a:r>
            <a:r>
              <a:rPr lang="fr-FR" sz="20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   	applique la même transformation à plusieurs colonnes à la fois, 			remplace </a:t>
            </a:r>
            <a:r>
              <a:rPr lang="fr-FR" sz="20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summarise_at</a:t>
            </a:r>
            <a:r>
              <a:rPr lang="fr-FR" sz="20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(), </a:t>
            </a:r>
            <a:r>
              <a:rPr lang="fr-FR" sz="20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summarise_if</a:t>
            </a:r>
            <a:r>
              <a:rPr lang="fr-FR" sz="20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(), </a:t>
            </a:r>
            <a:r>
              <a:rPr lang="fr-FR" sz="20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summarise_all</a:t>
            </a:r>
            <a:r>
              <a:rPr lang="fr-FR" sz="20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Yu Gothic UI" panose="020B0500000000000000" pitchFamily="34" charset="-128"/>
              <a:ea typeface="Yu Gothic UI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1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398374-A5F7-4136-ADDA-6701B4C6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164131"/>
            <a:ext cx="1176993" cy="123829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04F0CE6-2FAB-4926-A67B-8FF5D960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00" y="571392"/>
            <a:ext cx="3799410" cy="57152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843D7C-902F-4A14-B5A8-CF875F9ABF0B}"/>
              </a:ext>
            </a:extLst>
          </p:cNvPr>
          <p:cNvSpPr txBox="1"/>
          <p:nvPr/>
        </p:nvSpPr>
        <p:spPr>
          <a:xfrm>
            <a:off x="244188" y="2538678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Attention: </a:t>
            </a:r>
          </a:p>
          <a:p>
            <a:r>
              <a:rPr lang="fr-FR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Ils n'utilisent pas les </a:t>
            </a:r>
            <a:r>
              <a:rPr lang="fr-FR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rownames</a:t>
            </a:r>
            <a:endParaRPr lang="fr-FR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25A7CF-86A6-41B0-84B9-EEBF551E9D47}"/>
              </a:ext>
            </a:extLst>
          </p:cNvPr>
          <p:cNvSpPr txBox="1"/>
          <p:nvPr/>
        </p:nvSpPr>
        <p:spPr>
          <a:xfrm>
            <a:off x="354227" y="4077730"/>
            <a:ext cx="591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besoin, il faut d'abord mettre les </a:t>
            </a:r>
            <a:r>
              <a:rPr lang="fr-FR" dirty="0" err="1"/>
              <a:t>rownames</a:t>
            </a:r>
            <a:r>
              <a:rPr lang="fr-FR" dirty="0"/>
              <a:t> en colonne avec la fonction:</a:t>
            </a:r>
          </a:p>
          <a:p>
            <a:r>
              <a:rPr lang="fr-FR" b="1" dirty="0" err="1"/>
              <a:t>rownames_to_column</a:t>
            </a:r>
            <a:r>
              <a:rPr lang="fr-FR" b="1" dirty="0"/>
              <a:t>()</a:t>
            </a:r>
            <a:r>
              <a:rPr lang="fr-FR" dirty="0"/>
              <a:t> </a:t>
            </a:r>
          </a:p>
          <a:p>
            <a:r>
              <a:rPr lang="fr-FR" dirty="0"/>
              <a:t>du package </a:t>
            </a:r>
            <a:r>
              <a:rPr lang="fr-FR" b="1" dirty="0" err="1"/>
              <a:t>tibble</a:t>
            </a:r>
            <a:r>
              <a:rPr lang="fr-F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16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72D8EBA-5F99-46F4-96A4-C703D16F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49" y="906673"/>
            <a:ext cx="4247806" cy="504465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869CAA6-2EC2-40B3-A44D-D541468BFE8C}"/>
              </a:ext>
            </a:extLst>
          </p:cNvPr>
          <p:cNvSpPr/>
          <p:nvPr/>
        </p:nvSpPr>
        <p:spPr>
          <a:xfrm rot="9258711">
            <a:off x="7305726" y="3700243"/>
            <a:ext cx="1295190" cy="19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EA4D9-7DB9-4171-967C-A3DB0602CAA7}"/>
              </a:ext>
            </a:extLst>
          </p:cNvPr>
          <p:cNvSpPr/>
          <p:nvPr/>
        </p:nvSpPr>
        <p:spPr>
          <a:xfrm>
            <a:off x="4122751" y="6036961"/>
            <a:ext cx="281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https://www.tidyverse.org/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BC3604-34E0-4C7C-9418-0D32F6EE5421}"/>
              </a:ext>
            </a:extLst>
          </p:cNvPr>
          <p:cNvSpPr txBox="1"/>
          <p:nvPr/>
        </p:nvSpPr>
        <p:spPr>
          <a:xfrm>
            <a:off x="9122231" y="2844223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tidyr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7FD5D-AA82-41E9-ADAA-FADA4A965228}"/>
              </a:ext>
            </a:extLst>
          </p:cNvPr>
          <p:cNvSpPr/>
          <p:nvPr/>
        </p:nvSpPr>
        <p:spPr>
          <a:xfrm>
            <a:off x="8843771" y="3426732"/>
            <a:ext cx="274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https://tidyr.tidyverse.org/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51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FCEB4F-AAC0-4235-960A-C18CF13F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81" y="205946"/>
            <a:ext cx="1178105" cy="12288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3161BB0-D724-4D41-9B7E-574212430BF3}"/>
              </a:ext>
            </a:extLst>
          </p:cNvPr>
          <p:cNvSpPr txBox="1"/>
          <p:nvPr/>
        </p:nvSpPr>
        <p:spPr>
          <a:xfrm>
            <a:off x="5253200" y="300299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tidyr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302101-292F-4430-BC3F-1A6375160DBC}"/>
              </a:ext>
            </a:extLst>
          </p:cNvPr>
          <p:cNvSpPr txBox="1"/>
          <p:nvPr/>
        </p:nvSpPr>
        <p:spPr>
          <a:xfrm>
            <a:off x="914399" y="180408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Aide à la création de "</a:t>
            </a:r>
            <a:r>
              <a:rPr lang="fr-FR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tidy</a:t>
            </a:r>
            <a:r>
              <a:rPr lang="fr-F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"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95B10-5748-4F54-9C28-45D344CC719F}"/>
              </a:ext>
            </a:extLst>
          </p:cNvPr>
          <p:cNvSpPr/>
          <p:nvPr/>
        </p:nvSpPr>
        <p:spPr>
          <a:xfrm>
            <a:off x="2413686" y="2728438"/>
            <a:ext cx="6096000" cy="18431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Chaque</a:t>
            </a:r>
            <a:r>
              <a:rPr lang="en-US" sz="200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colonne</a:t>
            </a:r>
            <a:r>
              <a:rPr lang="en-US" sz="200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est</a:t>
            </a:r>
            <a:r>
              <a:rPr lang="en-US" sz="200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une</a:t>
            </a:r>
            <a:r>
              <a:rPr lang="en-US" sz="200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variable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Chaque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ligne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est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une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observation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Chaque</a:t>
            </a:r>
            <a:r>
              <a:rPr lang="en-US" sz="200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cellule à un </a:t>
            </a: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seul</a:t>
            </a:r>
            <a:r>
              <a:rPr lang="en-US" sz="200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200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élément</a:t>
            </a:r>
            <a:endParaRPr lang="en-US" sz="2000" dirty="0"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16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FCEB4F-AAC0-4235-960A-C18CF13F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81" y="205946"/>
            <a:ext cx="1178105" cy="12288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3161BB0-D724-4D41-9B7E-574212430BF3}"/>
              </a:ext>
            </a:extLst>
          </p:cNvPr>
          <p:cNvSpPr txBox="1"/>
          <p:nvPr/>
        </p:nvSpPr>
        <p:spPr>
          <a:xfrm>
            <a:off x="5253200" y="300299"/>
            <a:ext cx="143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Lucida Console" panose="020B0609040504020204" pitchFamily="49" charset="0"/>
              </a:rPr>
              <a:t>tidyr</a:t>
            </a:r>
            <a:endParaRPr lang="fr-FR" sz="3200" dirty="0">
              <a:latin typeface="Lucida Console" panose="020B060904050402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C899D3-5F59-4549-BA27-60E09DF0E7B7}"/>
              </a:ext>
            </a:extLst>
          </p:cNvPr>
          <p:cNvSpPr txBox="1"/>
          <p:nvPr/>
        </p:nvSpPr>
        <p:spPr>
          <a:xfrm>
            <a:off x="5128054" y="1847334"/>
            <a:ext cx="218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pivot_longer</a:t>
            </a:r>
            <a:r>
              <a:rPr lang="fr-FR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8758C-820C-4ACD-823A-53C585198E8E}"/>
              </a:ext>
            </a:extLst>
          </p:cNvPr>
          <p:cNvSpPr/>
          <p:nvPr/>
        </p:nvSpPr>
        <p:spPr>
          <a:xfrm>
            <a:off x="5090758" y="4776574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pivot_wider</a:t>
            </a:r>
            <a:r>
              <a:rPr lang="fr-FR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()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85045E4-22FC-400B-BDF8-28987DF9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19118"/>
              </p:ext>
            </p:extLst>
          </p:nvPr>
        </p:nvGraphicFramePr>
        <p:xfrm>
          <a:off x="434546" y="2510761"/>
          <a:ext cx="3810000" cy="1333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3631538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56813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892790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93930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19887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Row.names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344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94.21429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2.444531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6.383069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48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3.057353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12.035269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96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148.92857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2.780531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7.062267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84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7.414087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3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2.644264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6.466483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56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141.52632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5.770541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7653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D4446CA-A57D-47BB-8000-8BDFD7966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19182"/>
              </p:ext>
            </p:extLst>
          </p:nvPr>
        </p:nvGraphicFramePr>
        <p:xfrm>
          <a:off x="8709279" y="1434832"/>
          <a:ext cx="2088642" cy="4351350"/>
        </p:xfrm>
        <a:graphic>
          <a:graphicData uri="http://schemas.openxmlformats.org/drawingml/2006/table">
            <a:tbl>
              <a:tblPr/>
              <a:tblGrid>
                <a:gridCol w="696214">
                  <a:extLst>
                    <a:ext uri="{9D8B030D-6E8A-4147-A177-3AD203B41FA5}">
                      <a16:colId xmlns:a16="http://schemas.microsoft.com/office/drawing/2014/main" val="4148068557"/>
                    </a:ext>
                  </a:extLst>
                </a:gridCol>
                <a:gridCol w="696214">
                  <a:extLst>
                    <a:ext uri="{9D8B030D-6E8A-4147-A177-3AD203B41FA5}">
                      <a16:colId xmlns:a16="http://schemas.microsoft.com/office/drawing/2014/main" val="4182088400"/>
                    </a:ext>
                  </a:extLst>
                </a:gridCol>
                <a:gridCol w="696214">
                  <a:extLst>
                    <a:ext uri="{9D8B030D-6E8A-4147-A177-3AD203B41FA5}">
                      <a16:colId xmlns:a16="http://schemas.microsoft.com/office/drawing/2014/main" val="2543722258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Row.names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886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067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94.214286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0799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2.444531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3163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6.383069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490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1083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8164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3.057353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581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12.035269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9693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5661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148.928571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501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2.780531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7070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7.062267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5072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3967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112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2.83318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061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7.414087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4588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35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833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2.644264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60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6.466483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800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598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141.526316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0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Shannon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2.40077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136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BHT0.LOT07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InvSimpson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5.770541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500706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364C3783-923F-47BD-A864-9507A49C9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89" y="2957640"/>
            <a:ext cx="1819221" cy="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07CA626-1252-4888-94D4-EE95AB0D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09" y="3623187"/>
            <a:ext cx="2561968" cy="1649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17C348-1B9B-4EF5-A474-555E1DB2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0889" cy="21843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3D5002-923E-40C1-874B-3984232042CD}"/>
              </a:ext>
            </a:extLst>
          </p:cNvPr>
          <p:cNvSpPr/>
          <p:nvPr/>
        </p:nvSpPr>
        <p:spPr>
          <a:xfrm>
            <a:off x="329513" y="2161677"/>
            <a:ext cx="110387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species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	factor: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penguin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species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(Adélie,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Chinstrap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and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Gentoo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island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	factor: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island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in Palmer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Archipelago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Antarctica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(Biscoe,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Dream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or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Torgersen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bill_length_mm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number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 bill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length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millimeters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bill_depth_mm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number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 bill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depth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millimeters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flipper_length_mm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 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integer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 flipper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length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millimeters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body_mass_g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integer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 body mass (grams)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sex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	factor: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penguin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sex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female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male)</a:t>
            </a:r>
          </a:p>
          <a:p>
            <a:endParaRPr lang="fr-F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year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		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integer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: the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study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fr-FR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year</a:t>
            </a:r>
            <a:r>
              <a:rPr lang="fr-F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(2007, 2008, or 2009)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F926280-1B9C-4107-8904-232245723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3" y="0"/>
            <a:ext cx="794495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7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828</Words>
  <Application>Microsoft Office PowerPoint</Application>
  <PresentationFormat>Grand écran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Yu Gothic UI</vt:lpstr>
      <vt:lpstr>Arial</vt:lpstr>
      <vt:lpstr>Calibri</vt:lpstr>
      <vt:lpstr>Calibri Light</vt:lpstr>
      <vt:lpstr>Courier New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Cauquil</dc:creator>
  <cp:lastModifiedBy>Laurent Cauquil</cp:lastModifiedBy>
  <cp:revision>32</cp:revision>
  <dcterms:created xsi:type="dcterms:W3CDTF">2022-02-02T09:40:01Z</dcterms:created>
  <dcterms:modified xsi:type="dcterms:W3CDTF">2022-05-20T07:46:59Z</dcterms:modified>
</cp:coreProperties>
</file>