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161" y="2244630"/>
            <a:ext cx="1154567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7161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52103" y="5740662"/>
              <a:ext cx="3124835" cy="0"/>
            </a:xfrm>
            <a:custGeom>
              <a:avLst/>
              <a:gdLst/>
              <a:ahLst/>
              <a:cxnLst/>
              <a:rect l="l" t="t" r="r" b="b"/>
              <a:pathLst>
                <a:path w="3124835" h="0">
                  <a:moveTo>
                    <a:pt x="0" y="0"/>
                  </a:moveTo>
                  <a:lnTo>
                    <a:pt x="312426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839403" y="5773884"/>
            <a:ext cx="6413500" cy="11449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25450" algn="l"/>
                <a:tab pos="842644" algn="l"/>
                <a:tab pos="1293495" algn="l"/>
                <a:tab pos="1671955" algn="l"/>
                <a:tab pos="2167890" algn="l"/>
                <a:tab pos="2585085" algn="l"/>
                <a:tab pos="2975610" algn="l"/>
              </a:tabLst>
            </a:pPr>
            <a:r>
              <a:rPr dirty="0" sz="2100" spc="185">
                <a:solidFill>
                  <a:srgbClr val="FFFFFF"/>
                </a:solidFill>
                <a:latin typeface="Trebuchet MS"/>
                <a:cs typeface="Trebuchet MS"/>
              </a:rPr>
              <a:t>H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O	</a:t>
            </a:r>
            <a:r>
              <a:rPr dirty="0" sz="2100" spc="365">
                <a:solidFill>
                  <a:srgbClr val="FFFFFF"/>
                </a:solidFill>
                <a:latin typeface="Trebuchet MS"/>
                <a:cs typeface="Trebuchet MS"/>
              </a:rPr>
              <a:t>M	</a:t>
            </a:r>
            <a:r>
              <a:rPr dirty="0" sz="2100" spc="160">
                <a:solidFill>
                  <a:srgbClr val="FFFFFF"/>
                </a:solidFill>
                <a:latin typeface="Trebuchet MS"/>
                <a:cs typeface="Trebuchet MS"/>
              </a:rPr>
              <a:t>E	</a:t>
            </a:r>
            <a:r>
              <a:rPr dirty="0" sz="2100" spc="420">
                <a:solidFill>
                  <a:srgbClr val="FFFFFF"/>
                </a:solidFill>
                <a:latin typeface="Trebuchet MS"/>
                <a:cs typeface="Trebuchet MS"/>
              </a:rPr>
              <a:t>W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O	</a:t>
            </a:r>
            <a:r>
              <a:rPr dirty="0" sz="2100" spc="155">
                <a:solidFill>
                  <a:srgbClr val="FFFFFF"/>
                </a:solidFill>
                <a:latin typeface="Trebuchet MS"/>
                <a:cs typeface="Trebuchet MS"/>
              </a:rPr>
              <a:t>R	</a:t>
            </a:r>
            <a:r>
              <a:rPr dirty="0" sz="2100" spc="1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  <a:spcBef>
                <a:spcPts val="5"/>
              </a:spcBef>
              <a:tabLst>
                <a:tab pos="342265" algn="l"/>
                <a:tab pos="411480" algn="l"/>
                <a:tab pos="721995" algn="l"/>
                <a:tab pos="808355" algn="l"/>
                <a:tab pos="1101725" algn="l"/>
                <a:tab pos="1205865" algn="l"/>
                <a:tab pos="1480820" algn="l"/>
                <a:tab pos="1602740" algn="l"/>
                <a:tab pos="1860550" algn="l"/>
                <a:tab pos="1974214" algn="l"/>
                <a:tab pos="2190750" algn="l"/>
                <a:tab pos="2346325" algn="l"/>
                <a:tab pos="2552065" algn="l"/>
                <a:tab pos="2743200" algn="l"/>
                <a:tab pos="2914015" algn="l"/>
                <a:tab pos="3133725" algn="l"/>
                <a:tab pos="3275965" algn="l"/>
                <a:tab pos="3834129" algn="l"/>
                <a:tab pos="4205605" algn="l"/>
                <a:tab pos="4622800" algn="l"/>
                <a:tab pos="5013325" algn="l"/>
                <a:tab pos="5391785" algn="l"/>
                <a:tab pos="5814060" algn="l"/>
                <a:tab pos="6198235" algn="l"/>
              </a:tabLst>
            </a:pPr>
            <a:r>
              <a:rPr dirty="0" sz="2100" spc="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100" spc="195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20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100" spc="20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100" spc="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15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17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15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100" spc="16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2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100" spc="29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7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100" spc="17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100" spc="11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100" spc="-20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dirty="0" sz="2100" spc="190">
                <a:solidFill>
                  <a:srgbClr val="FFFFFF"/>
                </a:solidFill>
                <a:latin typeface="Trebuchet MS"/>
                <a:cs typeface="Trebuchet MS"/>
              </a:rPr>
              <a:t>0	0	0	0	</a:t>
            </a:r>
            <a:r>
              <a:rPr dirty="0" sz="2100" spc="-20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dirty="0" sz="2100" spc="50">
                <a:solidFill>
                  <a:srgbClr val="FFFFFF"/>
                </a:solidFill>
                <a:latin typeface="Trebuchet MS"/>
                <a:cs typeface="Trebuchet MS"/>
              </a:rPr>
              <a:t>4		5		4		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4795" y="4020994"/>
            <a:ext cx="4250690" cy="16668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750" spc="1810">
                <a:solidFill>
                  <a:srgbClr val="FFFFFF"/>
                </a:solidFill>
              </a:rPr>
              <a:t>M</a:t>
            </a:r>
            <a:r>
              <a:rPr dirty="0" sz="10750" spc="905">
                <a:solidFill>
                  <a:srgbClr val="FFFFFF"/>
                </a:solidFill>
              </a:rPr>
              <a:t>H</a:t>
            </a:r>
            <a:r>
              <a:rPr dirty="0" sz="10750" spc="2100">
                <a:solidFill>
                  <a:srgbClr val="FFFFFF"/>
                </a:solidFill>
              </a:rPr>
              <a:t>W</a:t>
            </a:r>
            <a:r>
              <a:rPr dirty="0" sz="10750" spc="-1030">
                <a:solidFill>
                  <a:srgbClr val="FFFFFF"/>
                </a:solidFill>
              </a:rPr>
              <a:t>1</a:t>
            </a:r>
            <a:endParaRPr sz="10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770" y="1852994"/>
            <a:ext cx="9143999" cy="6581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7275" y="2442340"/>
            <a:ext cx="42456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5"/>
              <a:t>Caso</a:t>
            </a:r>
            <a:r>
              <a:rPr dirty="0" spc="-340"/>
              <a:t> </a:t>
            </a:r>
            <a:r>
              <a:rPr dirty="0" spc="160"/>
              <a:t>Studio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37275" y="4237941"/>
            <a:ext cx="5504815" cy="319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Il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progetto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MHW1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stato ideato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per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la </a:t>
            </a: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creazione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sito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web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per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un'azienda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0">
                <a:solidFill>
                  <a:srgbClr val="171616"/>
                </a:solidFill>
                <a:latin typeface="Microsoft Sans Serif"/>
                <a:cs typeface="Microsoft Sans Serif"/>
              </a:rPr>
              <a:t>produttrice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vini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siciliani,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che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ha come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b="1">
                <a:solidFill>
                  <a:srgbClr val="171616"/>
                </a:solidFill>
                <a:latin typeface="Tahoma"/>
                <a:cs typeface="Tahoma"/>
              </a:rPr>
              <a:t>obiettivo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quello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 b="1">
                <a:solidFill>
                  <a:srgbClr val="171616"/>
                </a:solidFill>
                <a:latin typeface="Tahoma"/>
                <a:cs typeface="Tahoma"/>
              </a:rPr>
              <a:t>fornire</a:t>
            </a:r>
            <a:r>
              <a:rPr dirty="0" sz="2000" spc="-6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5" b="1">
                <a:solidFill>
                  <a:srgbClr val="171616"/>
                </a:solidFill>
                <a:latin typeface="Tahoma"/>
                <a:cs typeface="Tahoma"/>
              </a:rPr>
              <a:t>informazioni</a:t>
            </a:r>
            <a:r>
              <a:rPr dirty="0" sz="2000" spc="-6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sulle </a:t>
            </a:r>
            <a:r>
              <a:rPr dirty="0" sz="2000" spc="-5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 b="1">
                <a:solidFill>
                  <a:srgbClr val="171616"/>
                </a:solidFill>
                <a:latin typeface="Tahoma"/>
                <a:cs typeface="Tahoma"/>
              </a:rPr>
              <a:t>5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171616"/>
                </a:solidFill>
                <a:latin typeface="Tahoma"/>
                <a:cs typeface="Tahoma"/>
              </a:rPr>
              <a:t>f</a:t>
            </a:r>
            <a:r>
              <a:rPr dirty="0" sz="2000" spc="5" b="1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dirty="0" sz="2000" spc="-45" b="1">
                <a:solidFill>
                  <a:srgbClr val="171616"/>
                </a:solidFill>
                <a:latin typeface="Tahoma"/>
                <a:cs typeface="Tahoma"/>
              </a:rPr>
              <a:t>s</a:t>
            </a:r>
            <a:r>
              <a:rPr dirty="0" sz="2000" spc="5" b="1">
                <a:solidFill>
                  <a:srgbClr val="171616"/>
                </a:solidFill>
                <a:latin typeface="Tahoma"/>
                <a:cs typeface="Tahoma"/>
              </a:rPr>
              <a:t>i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p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50">
                <a:solidFill>
                  <a:srgbClr val="171616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l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b="1">
                <a:solidFill>
                  <a:srgbClr val="171616"/>
                </a:solidFill>
                <a:latin typeface="Tahoma"/>
                <a:cs typeface="Tahoma"/>
              </a:rPr>
              <a:t>p</a:t>
            </a:r>
            <a:r>
              <a:rPr dirty="0" sz="2000" spc="35" b="1">
                <a:solidFill>
                  <a:srgbClr val="171616"/>
                </a:solidFill>
                <a:latin typeface="Tahoma"/>
                <a:cs typeface="Tahoma"/>
              </a:rPr>
              <a:t>r</a:t>
            </a:r>
            <a:r>
              <a:rPr dirty="0" sz="2000" spc="-5" b="1">
                <a:solidFill>
                  <a:srgbClr val="171616"/>
                </a:solidFill>
                <a:latin typeface="Tahoma"/>
                <a:cs typeface="Tahoma"/>
              </a:rPr>
              <a:t>o</a:t>
            </a:r>
            <a:r>
              <a:rPr dirty="0" sz="2000" b="1">
                <a:solidFill>
                  <a:srgbClr val="171616"/>
                </a:solidFill>
                <a:latin typeface="Tahoma"/>
                <a:cs typeface="Tahoma"/>
              </a:rPr>
              <a:t>d</a:t>
            </a:r>
            <a:r>
              <a:rPr dirty="0" sz="2000" spc="25" b="1">
                <a:solidFill>
                  <a:srgbClr val="171616"/>
                </a:solidFill>
                <a:latin typeface="Tahoma"/>
                <a:cs typeface="Tahoma"/>
              </a:rPr>
              <a:t>u</a:t>
            </a:r>
            <a:r>
              <a:rPr dirty="0" sz="2000" spc="-85" b="1">
                <a:solidFill>
                  <a:srgbClr val="171616"/>
                </a:solidFill>
                <a:latin typeface="Tahoma"/>
                <a:cs typeface="Tahoma"/>
              </a:rPr>
              <a:t>z</a:t>
            </a:r>
            <a:r>
              <a:rPr dirty="0" sz="2000" b="1">
                <a:solidFill>
                  <a:srgbClr val="171616"/>
                </a:solidFill>
                <a:latin typeface="Tahoma"/>
                <a:cs typeface="Tahoma"/>
              </a:rPr>
              <a:t>i</a:t>
            </a:r>
            <a:r>
              <a:rPr dirty="0" sz="2000" spc="-5" b="1">
                <a:solidFill>
                  <a:srgbClr val="171616"/>
                </a:solidFill>
                <a:latin typeface="Tahoma"/>
                <a:cs typeface="Tahoma"/>
              </a:rPr>
              <a:t>o</a:t>
            </a:r>
            <a:r>
              <a:rPr dirty="0" sz="2000" spc="25" b="1">
                <a:solidFill>
                  <a:srgbClr val="171616"/>
                </a:solidFill>
                <a:latin typeface="Tahoma"/>
                <a:cs typeface="Tahoma"/>
              </a:rPr>
              <a:t>n</a:t>
            </a:r>
            <a:r>
              <a:rPr dirty="0" sz="2000" spc="-10" b="1">
                <a:solidFill>
                  <a:srgbClr val="171616"/>
                </a:solidFill>
                <a:latin typeface="Tahoma"/>
                <a:cs typeface="Tahoma"/>
              </a:rPr>
              <a:t>e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114">
                <a:solidFill>
                  <a:srgbClr val="171616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 b="1">
                <a:solidFill>
                  <a:srgbClr val="171616"/>
                </a:solidFill>
                <a:latin typeface="Tahoma"/>
                <a:cs typeface="Tahoma"/>
              </a:rPr>
              <a:t>b</a:t>
            </a:r>
            <a:r>
              <a:rPr dirty="0" sz="2000" spc="25" b="1">
                <a:solidFill>
                  <a:srgbClr val="171616"/>
                </a:solidFill>
                <a:latin typeface="Tahoma"/>
                <a:cs typeface="Tahoma"/>
              </a:rPr>
              <a:t>u</a:t>
            </a:r>
            <a:r>
              <a:rPr dirty="0" sz="2000" spc="-5" b="1">
                <a:solidFill>
                  <a:srgbClr val="171616"/>
                </a:solidFill>
                <a:latin typeface="Tahoma"/>
                <a:cs typeface="Tahoma"/>
              </a:rPr>
              <a:t>o</a:t>
            </a:r>
            <a:r>
              <a:rPr dirty="0" sz="2000" spc="30" b="1">
                <a:solidFill>
                  <a:srgbClr val="171616"/>
                </a:solidFill>
                <a:latin typeface="Tahoma"/>
                <a:cs typeface="Tahoma"/>
              </a:rPr>
              <a:t>n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171616"/>
                </a:solidFill>
                <a:latin typeface="Tahoma"/>
                <a:cs typeface="Tahoma"/>
              </a:rPr>
              <a:t>v</a:t>
            </a:r>
            <a:r>
              <a:rPr dirty="0" sz="2000" b="1">
                <a:solidFill>
                  <a:srgbClr val="171616"/>
                </a:solidFill>
                <a:latin typeface="Tahoma"/>
                <a:cs typeface="Tahoma"/>
              </a:rPr>
              <a:t>i</a:t>
            </a:r>
            <a:r>
              <a:rPr dirty="0" sz="2000" spc="25" b="1">
                <a:solidFill>
                  <a:srgbClr val="171616"/>
                </a:solidFill>
                <a:latin typeface="Tahoma"/>
                <a:cs typeface="Tahoma"/>
              </a:rPr>
              <a:t>n</a:t>
            </a:r>
            <a:r>
              <a:rPr dirty="0" sz="2000" spc="-5" b="1">
                <a:solidFill>
                  <a:srgbClr val="171616"/>
                </a:solidFill>
                <a:latin typeface="Tahoma"/>
                <a:cs typeface="Tahoma"/>
              </a:rPr>
              <a:t>o</a:t>
            </a:r>
            <a:r>
              <a:rPr dirty="0" sz="2000" spc="-25">
                <a:solidFill>
                  <a:srgbClr val="171616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2700" marR="45720">
              <a:lnSpc>
                <a:spcPct val="115599"/>
              </a:lnSpc>
            </a:pP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L'idea alla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base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del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progetto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stata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quella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creare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 b="1">
                <a:solidFill>
                  <a:srgbClr val="171616"/>
                </a:solidFill>
                <a:latin typeface="Tahoma"/>
                <a:cs typeface="Tahoma"/>
              </a:rPr>
              <a:t>un</a:t>
            </a:r>
            <a:r>
              <a:rPr dirty="0" sz="2000" spc="-7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171616"/>
                </a:solidFill>
                <a:latin typeface="Tahoma"/>
                <a:cs typeface="Tahoma"/>
              </a:rPr>
              <a:t>sito</a:t>
            </a:r>
            <a:r>
              <a:rPr dirty="0" sz="2000" spc="-7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-30" b="1">
                <a:solidFill>
                  <a:srgbClr val="171616"/>
                </a:solidFill>
                <a:latin typeface="Tahoma"/>
                <a:cs typeface="Tahoma"/>
              </a:rPr>
              <a:t>web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171616"/>
                </a:solidFill>
                <a:latin typeface="Tahoma"/>
                <a:cs typeface="Tahoma"/>
              </a:rPr>
              <a:t>originale</a:t>
            </a:r>
            <a:r>
              <a:rPr dirty="0" sz="2000" spc="-7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 b="1">
                <a:solidFill>
                  <a:srgbClr val="171616"/>
                </a:solidFill>
                <a:latin typeface="Tahoma"/>
                <a:cs typeface="Tahoma"/>
              </a:rPr>
              <a:t>coinvolgente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, </a:t>
            </a:r>
            <a:r>
              <a:rPr dirty="0" sz="2000" spc="-5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grado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10" b="1">
                <a:solidFill>
                  <a:srgbClr val="171616"/>
                </a:solidFill>
                <a:latin typeface="Tahoma"/>
                <a:cs typeface="Tahoma"/>
              </a:rPr>
              <a:t>trasmettere </a:t>
            </a:r>
            <a:r>
              <a:rPr dirty="0" sz="2000" spc="5" b="1">
                <a:solidFill>
                  <a:srgbClr val="171616"/>
                </a:solidFill>
                <a:latin typeface="Tahoma"/>
                <a:cs typeface="Tahoma"/>
              </a:rPr>
              <a:t>l'autenticità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 </a:t>
            </a:r>
            <a:r>
              <a:rPr dirty="0" sz="2000" spc="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 b="1">
                <a:solidFill>
                  <a:srgbClr val="171616"/>
                </a:solidFill>
                <a:latin typeface="Tahoma"/>
                <a:cs typeface="Tahoma"/>
              </a:rPr>
              <a:t>l'eccellenza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dei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vini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" b="1">
                <a:solidFill>
                  <a:srgbClr val="171616"/>
                </a:solidFill>
                <a:latin typeface="Tahoma"/>
                <a:cs typeface="Tahoma"/>
              </a:rPr>
              <a:t>prodotti</a:t>
            </a:r>
            <a:r>
              <a:rPr dirty="0" sz="2000" spc="-7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171616"/>
                </a:solidFill>
                <a:latin typeface="Tahoma"/>
                <a:cs typeface="Tahoma"/>
              </a:rPr>
              <a:t>dall'azienda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0574" y="1554494"/>
            <a:ext cx="9153524" cy="7181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8999" y="1494265"/>
            <a:ext cx="26390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8999" y="2935525"/>
            <a:ext cx="5584825" cy="509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35" indent="65405">
              <a:lnSpc>
                <a:spcPct val="115599"/>
              </a:lnSpc>
              <a:spcBef>
                <a:spcPts val="100"/>
              </a:spcBef>
            </a:pP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L'header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include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il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logo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dell'azienda,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una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barra </a:t>
            </a:r>
            <a:r>
              <a:rPr dirty="0" sz="2000" spc="-5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navigazione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con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link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alle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diverse </a:t>
            </a: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sezioni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del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 sito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testo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descrittivo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dell'azienda.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Microsoft Sans Serif"/>
              <a:cs typeface="Microsoft Sans Serif"/>
            </a:endParaRPr>
          </a:p>
          <a:p>
            <a:pPr marL="12700" marR="5080" indent="65405">
              <a:lnSpc>
                <a:spcPct val="115599"/>
              </a:lnSpc>
            </a:pP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é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stata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usata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un'immagine di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background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171616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p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55">
                <a:solidFill>
                  <a:srgbClr val="171616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114">
                <a:solidFill>
                  <a:srgbClr val="171616"/>
                </a:solidFill>
                <a:latin typeface="Microsoft Sans Serif"/>
                <a:cs typeface="Microsoft Sans Serif"/>
              </a:rPr>
              <a:t>f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-55">
                <a:solidFill>
                  <a:srgbClr val="171616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45">
                <a:solidFill>
                  <a:srgbClr val="171616"/>
                </a:solidFill>
                <a:latin typeface="Microsoft Sans Serif"/>
                <a:cs typeface="Microsoft Sans Serif"/>
              </a:rPr>
              <a:t>t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i</a:t>
            </a:r>
            <a:r>
              <a:rPr dirty="0" sz="2000" spc="145">
                <a:solidFill>
                  <a:srgbClr val="171616"/>
                </a:solidFill>
                <a:latin typeface="Microsoft Sans Serif"/>
                <a:cs typeface="Microsoft Sans Serif"/>
              </a:rPr>
              <a:t>r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45">
                <a:solidFill>
                  <a:srgbClr val="171616"/>
                </a:solidFill>
                <a:latin typeface="Microsoft Sans Serif"/>
                <a:cs typeface="Microsoft Sans Serif"/>
              </a:rPr>
              <a:t>tt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85">
                <a:solidFill>
                  <a:srgbClr val="171616"/>
                </a:solidFill>
                <a:latin typeface="Microsoft Sans Serif"/>
                <a:cs typeface="Microsoft Sans Serif"/>
              </a:rPr>
              <a:t>m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145">
                <a:solidFill>
                  <a:srgbClr val="171616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0">
                <a:solidFill>
                  <a:srgbClr val="171616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245">
                <a:solidFill>
                  <a:srgbClr val="171616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240">
                <a:solidFill>
                  <a:srgbClr val="171616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171616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114">
                <a:solidFill>
                  <a:srgbClr val="171616"/>
                </a:solidFill>
                <a:latin typeface="Microsoft Sans Serif"/>
                <a:cs typeface="Microsoft Sans Serif"/>
              </a:rPr>
              <a:t>u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171616"/>
                </a:solidFill>
                <a:latin typeface="Microsoft Sans Serif"/>
                <a:cs typeface="Microsoft Sans Serif"/>
              </a:rPr>
              <a:t>s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l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e</a:t>
            </a:r>
            <a:r>
              <a:rPr dirty="0" sz="2000" spc="145">
                <a:solidFill>
                  <a:srgbClr val="171616"/>
                </a:solidFill>
                <a:latin typeface="Microsoft Sans Serif"/>
                <a:cs typeface="Microsoft Sans Serif"/>
              </a:rPr>
              <a:t>tt</a:t>
            </a:r>
            <a:r>
              <a:rPr dirty="0" sz="2000" spc="90">
                <a:solidFill>
                  <a:srgbClr val="171616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145">
                <a:solidFill>
                  <a:srgbClr val="171616"/>
                </a:solidFill>
                <a:latin typeface="Microsoft Sans Serif"/>
                <a:cs typeface="Microsoft Sans Serif"/>
              </a:rPr>
              <a:t>r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 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"header"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impostandola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trasparenza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20">
                <a:solidFill>
                  <a:srgbClr val="171616"/>
                </a:solidFill>
                <a:latin typeface="Microsoft Sans Serif"/>
                <a:cs typeface="Microsoft Sans Serif"/>
              </a:rPr>
              <a:t>modo </a:t>
            </a:r>
            <a:r>
              <a:rPr dirty="0" sz="2000" spc="-5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da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utilizzare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overlay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nero per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creare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</a:t>
            </a:r>
            <a:r>
              <a:rPr dirty="0" sz="2000" spc="114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0">
                <a:solidFill>
                  <a:srgbClr val="171616"/>
                </a:solidFill>
                <a:latin typeface="Microsoft Sans Serif"/>
                <a:cs typeface="Microsoft Sans Serif"/>
              </a:rPr>
              <a:t>effetto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che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rende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più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scura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l'immagine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background.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Inoltre quest'ultima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totalmente </a:t>
            </a:r>
            <a:r>
              <a:rPr dirty="0" sz="2000" spc="9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responsive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adatta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la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sua </a:t>
            </a:r>
            <a:r>
              <a:rPr dirty="0" sz="2000" spc="100">
                <a:solidFill>
                  <a:srgbClr val="171616"/>
                </a:solidFill>
                <a:latin typeface="Microsoft Sans Serif"/>
                <a:cs typeface="Microsoft Sans Serif"/>
              </a:rPr>
              <a:t>width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occupando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sempre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il 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100%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della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view-port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rimuovendo </a:t>
            </a:r>
            <a:r>
              <a:rPr dirty="0" sz="2000" spc="9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inoltre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anche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i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margini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impostati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dall'user-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 agent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699" y="5410200"/>
            <a:ext cx="3495674" cy="35147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16909" y="5143500"/>
            <a:ext cx="10243820" cy="3479800"/>
            <a:chOff x="7816909" y="5143500"/>
            <a:chExt cx="10243820" cy="34798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430" y="5143500"/>
              <a:ext cx="5753099" cy="34791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6909" y="5143500"/>
              <a:ext cx="4486274" cy="31622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8999" y="1494265"/>
            <a:ext cx="327723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Immagini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8999" y="2654286"/>
            <a:ext cx="5574665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Tutte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le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immagini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inserite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sono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state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95">
                <a:solidFill>
                  <a:srgbClr val="171616"/>
                </a:solidFill>
                <a:latin typeface="Microsoft Sans Serif"/>
                <a:cs typeface="Microsoft Sans Serif"/>
              </a:rPr>
              <a:t>importate </a:t>
            </a:r>
            <a:r>
              <a:rPr dirty="0" sz="2000" spc="-5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formato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webp,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formato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appositamente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creato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da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Google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che </a:t>
            </a:r>
            <a:r>
              <a:rPr dirty="0" sz="2000" spc="95">
                <a:solidFill>
                  <a:srgbClr val="171616"/>
                </a:solidFill>
                <a:latin typeface="Microsoft Sans Serif"/>
                <a:cs typeface="Microsoft Sans Serif"/>
              </a:rPr>
              <a:t>offre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migliore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compressione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quindi </a:t>
            </a:r>
            <a:r>
              <a:rPr dirty="0" sz="2000" spc="100">
                <a:solidFill>
                  <a:srgbClr val="171616"/>
                </a:solidFill>
                <a:latin typeface="Microsoft Sans Serif"/>
                <a:cs typeface="Microsoft Sans Serif"/>
              </a:rPr>
              <a:t>meno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spazio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occupato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sul </a:t>
            </a:r>
            <a:r>
              <a:rPr dirty="0" sz="2000" spc="10">
                <a:solidFill>
                  <a:srgbClr val="171616"/>
                </a:solidFill>
                <a:latin typeface="Microsoft Sans Serif"/>
                <a:cs typeface="Microsoft Sans Serif"/>
              </a:rPr>
              <a:t>disco,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questo 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si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traduce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migliori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 performance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sull'apertura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della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pagina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web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1300" y="1494265"/>
            <a:ext cx="6443345" cy="2947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0">
                <a:solidFill>
                  <a:srgbClr val="171616"/>
                </a:solidFill>
                <a:latin typeface="Trebuchet MS"/>
                <a:cs typeface="Trebuchet MS"/>
              </a:rPr>
              <a:t>Circle</a:t>
            </a:r>
            <a:r>
              <a:rPr dirty="0" sz="6000" spc="-315">
                <a:solidFill>
                  <a:srgbClr val="171616"/>
                </a:solidFill>
                <a:latin typeface="Trebuchet MS"/>
                <a:cs typeface="Trebuchet MS"/>
              </a:rPr>
              <a:t> </a:t>
            </a:r>
            <a:r>
              <a:rPr dirty="0" sz="6000" spc="275">
                <a:solidFill>
                  <a:srgbClr val="171616"/>
                </a:solidFill>
                <a:latin typeface="Trebuchet MS"/>
                <a:cs typeface="Trebuchet MS"/>
              </a:rPr>
              <a:t>Image</a:t>
            </a:r>
            <a:endParaRPr sz="60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935"/>
              </a:spcBef>
            </a:pP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Come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da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specifiche,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stato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necessario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inserire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</a:t>
            </a:r>
            <a:r>
              <a:rPr dirty="0" sz="2000" spc="114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margine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negativo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per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centrare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metà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l'immagine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resa </a:t>
            </a:r>
            <a:r>
              <a:rPr dirty="0" sz="2000" spc="-5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circolare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attraverso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"border-radius".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Inoltre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con </a:t>
            </a:r>
            <a:r>
              <a:rPr dirty="0" sz="2000" spc="-50">
                <a:solidFill>
                  <a:srgbClr val="171616"/>
                </a:solidFill>
                <a:latin typeface="Microsoft Sans Serif"/>
                <a:cs typeface="Microsoft Sans Serif"/>
              </a:rPr>
              <a:t>z- </a:t>
            </a:r>
            <a:r>
              <a:rPr dirty="0" sz="2000" spc="-4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index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riusciamo 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a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sovrapporre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l'immagine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al </a:t>
            </a:r>
            <a:r>
              <a:rPr dirty="0" sz="2000" spc="2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contenuto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che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presente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sotto.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699" y="6822158"/>
            <a:ext cx="4933949" cy="2209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2772" y="7088858"/>
            <a:ext cx="4781549" cy="1057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2452" y="5775593"/>
            <a:ext cx="6140382" cy="823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50947" y="7088858"/>
            <a:ext cx="3543299" cy="2495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8999" y="3439557"/>
            <a:ext cx="4883150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I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contenuti definiti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con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&lt;article&gt;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sono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stati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inseriti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all'interno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div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"main" </a:t>
            </a:r>
            <a:r>
              <a:rPr dirty="0" sz="2000" spc="9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all'interno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della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quale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specificato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 </a:t>
            </a:r>
            <a:r>
              <a:rPr dirty="0" sz="2000" spc="114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width: 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69.67%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quando </a:t>
            </a: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la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viewport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superiore </a:t>
            </a:r>
            <a:r>
              <a:rPr dirty="0" sz="2000">
                <a:solidFill>
                  <a:srgbClr val="171616"/>
                </a:solidFill>
                <a:latin typeface="Microsoft Sans Serif"/>
                <a:cs typeface="Microsoft Sans Serif"/>
              </a:rPr>
              <a:t>a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600px.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Quando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invece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inferiore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(dispositivi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mobili)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i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contenuti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sono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ridimensionati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occupando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il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90.00% </a:t>
            </a:r>
            <a:r>
              <a:rPr dirty="0" sz="2000" spc="-5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della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00">
                <a:solidFill>
                  <a:srgbClr val="171616"/>
                </a:solidFill>
                <a:latin typeface="Microsoft Sans Serif"/>
                <a:cs typeface="Microsoft Sans Serif"/>
              </a:rPr>
              <a:t>width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300" y="1494265"/>
            <a:ext cx="6410325" cy="2947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25">
                <a:solidFill>
                  <a:srgbClr val="171616"/>
                </a:solidFill>
                <a:latin typeface="Trebuchet MS"/>
                <a:cs typeface="Trebuchet MS"/>
              </a:rPr>
              <a:t>Numero</a:t>
            </a:r>
            <a:endParaRPr sz="60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935"/>
              </a:spcBef>
            </a:pPr>
            <a:r>
              <a:rPr dirty="0" sz="2000" spc="20">
                <a:solidFill>
                  <a:srgbClr val="171616"/>
                </a:solidFill>
                <a:latin typeface="Microsoft Sans Serif"/>
                <a:cs typeface="Microsoft Sans Serif"/>
              </a:rPr>
              <a:t>Il 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numero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è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stato </a:t>
            </a:r>
            <a:r>
              <a:rPr dirty="0" sz="2000" spc="35">
                <a:solidFill>
                  <a:srgbClr val="171616"/>
                </a:solidFill>
                <a:latin typeface="Microsoft Sans Serif"/>
                <a:cs typeface="Microsoft Sans Serif"/>
              </a:rPr>
              <a:t>specificato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all'interno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uno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span </a:t>
            </a:r>
            <a:r>
              <a:rPr dirty="0" sz="2000" spc="4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definito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con </a:t>
            </a:r>
            <a:r>
              <a:rPr dirty="0" sz="2000" spc="60">
                <a:solidFill>
                  <a:srgbClr val="171616"/>
                </a:solidFill>
                <a:latin typeface="Microsoft Sans Serif"/>
                <a:cs typeface="Microsoft Sans Serif"/>
              </a:rPr>
              <a:t>selettore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 </a:t>
            </a:r>
            <a:r>
              <a:rPr dirty="0" sz="2000" spc="-20">
                <a:solidFill>
                  <a:srgbClr val="171616"/>
                </a:solidFill>
                <a:latin typeface="Microsoft Sans Serif"/>
                <a:cs typeface="Microsoft Sans Serif"/>
              </a:rPr>
              <a:t>classe </a:t>
            </a:r>
            <a:r>
              <a:rPr dirty="0" sz="2000" spc="105">
                <a:solidFill>
                  <a:srgbClr val="171616"/>
                </a:solidFill>
                <a:latin typeface="Microsoft Sans Serif"/>
                <a:cs typeface="Microsoft Sans Serif"/>
              </a:rPr>
              <a:t>"number" </a:t>
            </a:r>
            <a:r>
              <a:rPr dirty="0" sz="2000" spc="5">
                <a:solidFill>
                  <a:srgbClr val="171616"/>
                </a:solidFill>
                <a:latin typeface="Microsoft Sans Serif"/>
                <a:cs typeface="Microsoft Sans Serif"/>
              </a:rPr>
              <a:t>e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definito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con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10">
                <a:solidFill>
                  <a:srgbClr val="171616"/>
                </a:solidFill>
                <a:latin typeface="Microsoft Sans Serif"/>
                <a:cs typeface="Microsoft Sans Serif"/>
              </a:rPr>
              <a:t>un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margine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destro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di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40px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(pertanto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171616"/>
                </a:solidFill>
                <a:latin typeface="Microsoft Sans Serif"/>
                <a:cs typeface="Microsoft Sans Serif"/>
              </a:rPr>
              <a:t>si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de-centra). </a:t>
            </a:r>
            <a:r>
              <a:rPr dirty="0" sz="2000" spc="-5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171616"/>
                </a:solidFill>
                <a:latin typeface="Microsoft Sans Serif"/>
                <a:cs typeface="Microsoft Sans Serif"/>
              </a:rPr>
              <a:t>Si </a:t>
            </a:r>
            <a:r>
              <a:rPr dirty="0" sz="2000" spc="30">
                <a:solidFill>
                  <a:srgbClr val="171616"/>
                </a:solidFill>
                <a:latin typeface="Microsoft Sans Serif"/>
                <a:cs typeface="Microsoft Sans Serif"/>
              </a:rPr>
              <a:t>utilizza </a:t>
            </a:r>
            <a:r>
              <a:rPr dirty="0" sz="2000" spc="55">
                <a:solidFill>
                  <a:srgbClr val="171616"/>
                </a:solidFill>
                <a:latin typeface="Microsoft Sans Serif"/>
                <a:cs typeface="Microsoft Sans Serif"/>
              </a:rPr>
              <a:t>flex-grow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per far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crescere </a:t>
            </a:r>
            <a:r>
              <a:rPr dirty="0" sz="2000" spc="70">
                <a:solidFill>
                  <a:srgbClr val="171616"/>
                </a:solidFill>
                <a:latin typeface="Microsoft Sans Serif"/>
                <a:cs typeface="Microsoft Sans Serif"/>
              </a:rPr>
              <a:t>l'elemento </a:t>
            </a:r>
            <a:r>
              <a:rPr dirty="0" sz="2000" spc="80">
                <a:solidFill>
                  <a:srgbClr val="171616"/>
                </a:solidFill>
                <a:latin typeface="Microsoft Sans Serif"/>
                <a:cs typeface="Microsoft Sans Serif"/>
              </a:rPr>
              <a:t>in </a:t>
            </a:r>
            <a:r>
              <a:rPr dirty="0" sz="2000" spc="8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40">
                <a:solidFill>
                  <a:srgbClr val="171616"/>
                </a:solidFill>
                <a:latin typeface="Microsoft Sans Serif"/>
                <a:cs typeface="Microsoft Sans Serif"/>
              </a:rPr>
              <a:t>relazione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15">
                <a:solidFill>
                  <a:srgbClr val="171616"/>
                </a:solidFill>
                <a:latin typeface="Microsoft Sans Serif"/>
                <a:cs typeface="Microsoft Sans Serif"/>
              </a:rPr>
              <a:t>agli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75">
                <a:solidFill>
                  <a:srgbClr val="171616"/>
                </a:solidFill>
                <a:latin typeface="Microsoft Sans Serif"/>
                <a:cs typeface="Microsoft Sans Serif"/>
              </a:rPr>
              <a:t>altri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elementi</a:t>
            </a:r>
            <a:r>
              <a:rPr dirty="0" sz="2000" spc="-1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flex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50">
                <a:solidFill>
                  <a:srgbClr val="171616"/>
                </a:solidFill>
                <a:latin typeface="Microsoft Sans Serif"/>
                <a:cs typeface="Microsoft Sans Serif"/>
              </a:rPr>
              <a:t>del</a:t>
            </a:r>
            <a:r>
              <a:rPr dirty="0" sz="2000" spc="-15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65">
                <a:solidFill>
                  <a:srgbClr val="171616"/>
                </a:solidFill>
                <a:latin typeface="Microsoft Sans Serif"/>
                <a:cs typeface="Microsoft Sans Serif"/>
              </a:rPr>
              <a:t>contenitore.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8999" y="1037167"/>
            <a:ext cx="4107179" cy="2139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pc="195"/>
              <a:t>Width</a:t>
            </a:r>
            <a:r>
              <a:rPr dirty="0" spc="-365"/>
              <a:t> </a:t>
            </a:r>
            <a:r>
              <a:rPr dirty="0" spc="90"/>
              <a:t>della </a:t>
            </a:r>
            <a:r>
              <a:rPr dirty="0" spc="-1789"/>
              <a:t> </a:t>
            </a:r>
            <a:r>
              <a:rPr dirty="0" spc="70"/>
              <a:t>viewport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475554"/>
            <a:ext cx="3581399" cy="4933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9817" y="296929"/>
            <a:ext cx="4314824" cy="9696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58709">
              <a:lnSpc>
                <a:spcPct val="100000"/>
              </a:lnSpc>
              <a:spcBef>
                <a:spcPts val="100"/>
              </a:spcBef>
            </a:pPr>
            <a:r>
              <a:rPr dirty="0" spc="420"/>
              <a:t>R</a:t>
            </a:r>
            <a:r>
              <a:rPr dirty="0" spc="240"/>
              <a:t>e</a:t>
            </a:r>
            <a:r>
              <a:rPr dirty="0" spc="484"/>
              <a:t>s</a:t>
            </a:r>
            <a:r>
              <a:rPr dirty="0" spc="350"/>
              <a:t>p</a:t>
            </a:r>
            <a:r>
              <a:rPr dirty="0" spc="345"/>
              <a:t>o</a:t>
            </a:r>
            <a:r>
              <a:rPr dirty="0" spc="210"/>
              <a:t>n</a:t>
            </a:r>
            <a:r>
              <a:rPr dirty="0" spc="484"/>
              <a:t>s</a:t>
            </a:r>
            <a:r>
              <a:rPr dirty="0" spc="-409"/>
              <a:t>i</a:t>
            </a:r>
            <a:r>
              <a:rPr dirty="0" spc="250"/>
              <a:t>v</a:t>
            </a:r>
            <a:r>
              <a:rPr dirty="0" spc="245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17278" y="3404652"/>
            <a:ext cx="6092190" cy="306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3195">
              <a:lnSpc>
                <a:spcPct val="115599"/>
              </a:lnSpc>
              <a:spcBef>
                <a:spcPts val="100"/>
              </a:spcBef>
            </a:pP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Attraverso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@media</a:t>
            </a:r>
            <a:r>
              <a:rPr dirty="0" sz="200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si</a:t>
            </a:r>
            <a:r>
              <a:rPr dirty="0" sz="200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171616"/>
                </a:solidFill>
                <a:latin typeface="Lucida Sans Unicode"/>
                <a:cs typeface="Lucida Sans Unicode"/>
              </a:rPr>
              <a:t>definiscono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171616"/>
                </a:solidFill>
                <a:latin typeface="Lucida Sans Unicode"/>
                <a:cs typeface="Lucida Sans Unicode"/>
              </a:rPr>
              <a:t>le</a:t>
            </a:r>
            <a:r>
              <a:rPr dirty="0" sz="200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171616"/>
                </a:solidFill>
                <a:latin typeface="Lucida Sans Unicode"/>
                <a:cs typeface="Lucida Sans Unicode"/>
              </a:rPr>
              <a:t>regole</a:t>
            </a:r>
            <a:r>
              <a:rPr dirty="0" sz="200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5">
                <a:solidFill>
                  <a:srgbClr val="171616"/>
                </a:solidFill>
                <a:latin typeface="Lucida Sans Unicode"/>
                <a:cs typeface="Lucida Sans Unicode"/>
              </a:rPr>
              <a:t>CSS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da </a:t>
            </a:r>
            <a:r>
              <a:rPr dirty="0" sz="2000" spc="-61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utilizzare 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nel </a:t>
            </a:r>
            <a:r>
              <a:rPr dirty="0" sz="2000" spc="-45">
                <a:solidFill>
                  <a:srgbClr val="171616"/>
                </a:solidFill>
                <a:latin typeface="Lucida Sans Unicode"/>
                <a:cs typeface="Lucida Sans Unicode"/>
              </a:rPr>
              <a:t>caso </a:t>
            </a:r>
            <a:r>
              <a:rPr dirty="0" sz="2000" spc="-60">
                <a:solidFill>
                  <a:srgbClr val="171616"/>
                </a:solidFill>
                <a:latin typeface="Lucida Sans Unicode"/>
                <a:cs typeface="Lucida Sans Unicode"/>
              </a:rPr>
              <a:t>di </a:t>
            </a:r>
            <a:r>
              <a:rPr dirty="0" sz="2000" spc="-35">
                <a:solidFill>
                  <a:srgbClr val="171616"/>
                </a:solidFill>
                <a:latin typeface="Lucida Sans Unicode"/>
                <a:cs typeface="Lucida Sans Unicode"/>
              </a:rPr>
              <a:t>avvio </a:t>
            </a:r>
            <a:r>
              <a:rPr dirty="0" sz="2000" spc="-45">
                <a:solidFill>
                  <a:srgbClr val="171616"/>
                </a:solidFill>
                <a:latin typeface="Lucida Sans Unicode"/>
                <a:cs typeface="Lucida Sans Unicode"/>
              </a:rPr>
              <a:t>su </a:t>
            </a:r>
            <a:r>
              <a:rPr dirty="0" sz="2000" spc="-60">
                <a:solidFill>
                  <a:srgbClr val="171616"/>
                </a:solidFill>
                <a:latin typeface="Lucida Sans Unicode"/>
                <a:cs typeface="Lucida Sans Unicode"/>
              </a:rPr>
              <a:t>dispositivi 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mobile </a:t>
            </a:r>
            <a:r>
              <a:rPr dirty="0" sz="2000" spc="-25">
                <a:solidFill>
                  <a:srgbClr val="171616"/>
                </a:solidFill>
                <a:latin typeface="Lucida Sans Unicode"/>
                <a:cs typeface="Lucida Sans Unicode"/>
              </a:rPr>
              <a:t>o 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q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6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30">
                <a:solidFill>
                  <a:srgbClr val="171616"/>
                </a:solidFill>
                <a:latin typeface="Lucida Sans Unicode"/>
                <a:cs typeface="Lucida Sans Unicode"/>
              </a:rPr>
              <a:t>600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80">
                <a:solidFill>
                  <a:srgbClr val="171616"/>
                </a:solidFill>
                <a:latin typeface="Lucida Sans Unicode"/>
                <a:cs typeface="Lucida Sans Unicode"/>
              </a:rPr>
              <a:t>x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105">
                <a:solidFill>
                  <a:srgbClr val="171616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12700" marR="5080">
              <a:lnSpc>
                <a:spcPct val="115599"/>
              </a:lnSpc>
              <a:spcBef>
                <a:spcPts val="1700"/>
              </a:spcBef>
            </a:pP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Il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menù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5">
                <a:solidFill>
                  <a:srgbClr val="171616"/>
                </a:solidFill>
                <a:latin typeface="Lucida Sans Unicode"/>
                <a:cs typeface="Lucida Sans Unicode"/>
              </a:rPr>
              <a:t>sotto</a:t>
            </a:r>
            <a:r>
              <a:rPr dirty="0" sz="200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20">
                <a:solidFill>
                  <a:srgbClr val="171616"/>
                </a:solidFill>
                <a:latin typeface="Lucida Sans Unicode"/>
                <a:cs typeface="Lucida Sans Unicode"/>
              </a:rPr>
              <a:t>600px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scompare</a:t>
            </a:r>
            <a:r>
              <a:rPr dirty="0" sz="200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con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0">
                <a:solidFill>
                  <a:srgbClr val="171616"/>
                </a:solidFill>
                <a:latin typeface="Lucida Sans Unicode"/>
                <a:cs typeface="Lucida Sans Unicode"/>
              </a:rPr>
              <a:t>display: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none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e </a:t>
            </a:r>
            <a:r>
              <a:rPr dirty="0" sz="2000" spc="-61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5">
                <a:solidFill>
                  <a:srgbClr val="171616"/>
                </a:solidFill>
                <a:latin typeface="Lucida Sans Unicode"/>
                <a:cs typeface="Lucida Sans Unicode"/>
              </a:rPr>
              <a:t>compare </a:t>
            </a:r>
            <a:r>
              <a:rPr dirty="0" sz="2000" spc="-35">
                <a:solidFill>
                  <a:srgbClr val="171616"/>
                </a:solidFill>
                <a:latin typeface="Lucida Sans Unicode"/>
                <a:cs typeface="Lucida Sans Unicode"/>
              </a:rPr>
              <a:t>l'hamburger 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che servirà 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per 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l'accesso </a:t>
            </a:r>
            <a:r>
              <a:rPr dirty="0" sz="2000" spc="-35">
                <a:solidFill>
                  <a:srgbClr val="171616"/>
                </a:solidFill>
                <a:latin typeface="Lucida Sans Unicode"/>
                <a:cs typeface="Lucida Sans Unicode"/>
              </a:rPr>
              <a:t>al 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menu 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maniera 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chiara </a:t>
            </a:r>
            <a:r>
              <a:rPr dirty="0" sz="2000" spc="-25">
                <a:solidFill>
                  <a:srgbClr val="171616"/>
                </a:solidFill>
                <a:latin typeface="Lucida Sans Unicode"/>
                <a:cs typeface="Lucida Sans Unicode"/>
              </a:rPr>
              <a:t>attraverso 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mobile. 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Sarà 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-2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6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dirty="0" sz="2000" spc="-220">
                <a:solidFill>
                  <a:srgbClr val="171616"/>
                </a:solidFill>
                <a:latin typeface="Lucida Sans Unicode"/>
                <a:cs typeface="Lucida Sans Unicode"/>
              </a:rPr>
              <a:t>z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tt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95">
                <a:solidFill>
                  <a:srgbClr val="171616"/>
                </a:solidFill>
                <a:latin typeface="Lucida Sans Unicode"/>
                <a:cs typeface="Lucida Sans Unicode"/>
              </a:rPr>
              <a:t>J</a:t>
            </a:r>
            <a:r>
              <a:rPr dirty="0" sz="2000" spc="10">
                <a:solidFill>
                  <a:srgbClr val="171616"/>
                </a:solidFill>
                <a:latin typeface="Lucida Sans Unicode"/>
                <a:cs typeface="Lucida Sans Unicode"/>
              </a:rPr>
              <a:t>S  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cc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ss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2000" spc="-5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4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ss</a:t>
            </a:r>
            <a:r>
              <a:rPr dirty="0" sz="2000" spc="-8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2000" spc="-7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200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20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5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dirty="0" sz="2000" spc="-3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20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-125">
                <a:solidFill>
                  <a:srgbClr val="171616"/>
                </a:solidFill>
                <a:latin typeface="Lucida Sans Unicode"/>
                <a:cs typeface="Lucida Sans Unicode"/>
              </a:rPr>
              <a:t>k</a:t>
            </a:r>
            <a:r>
              <a:rPr dirty="0" sz="2000" spc="-105">
                <a:solidFill>
                  <a:srgbClr val="171616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Lorenzo Cavallaro</dc:creator>
  <cp:keywords>DAFeDCJvUWU,BAESYRUFajU</cp:keywords>
  <dc:title>Cream Minimalist Photography Presentation</dc:title>
  <dcterms:created xsi:type="dcterms:W3CDTF">2023-03-23T21:50:35Z</dcterms:created>
  <dcterms:modified xsi:type="dcterms:W3CDTF">2023-03-23T21:50:35Z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2023-03-23T00:00:00Z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2023-03-23T00:00:00Z</vt:filetime>
  </property>
</Properties>
</file>