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32"/>
  </p:notesMasterIdLst>
  <p:handoutMasterIdLst>
    <p:handoutMasterId r:id="rId33"/>
  </p:handoutMasterIdLst>
  <p:sldIdLst>
    <p:sldId id="277" r:id="rId5"/>
    <p:sldId id="278" r:id="rId6"/>
    <p:sldId id="279" r:id="rId7"/>
    <p:sldId id="301" r:id="rId8"/>
    <p:sldId id="310" r:id="rId9"/>
    <p:sldId id="311" r:id="rId10"/>
    <p:sldId id="302" r:id="rId11"/>
    <p:sldId id="307" r:id="rId12"/>
    <p:sldId id="284" r:id="rId13"/>
    <p:sldId id="285" r:id="rId14"/>
    <p:sldId id="287" r:id="rId15"/>
    <p:sldId id="286" r:id="rId16"/>
    <p:sldId id="308" r:id="rId17"/>
    <p:sldId id="289" r:id="rId18"/>
    <p:sldId id="305" r:id="rId19"/>
    <p:sldId id="290" r:id="rId20"/>
    <p:sldId id="291" r:id="rId21"/>
    <p:sldId id="306" r:id="rId22"/>
    <p:sldId id="312" r:id="rId23"/>
    <p:sldId id="309" r:id="rId24"/>
    <p:sldId id="294" r:id="rId25"/>
    <p:sldId id="295" r:id="rId26"/>
    <p:sldId id="303" r:id="rId27"/>
    <p:sldId id="304" r:id="rId28"/>
    <p:sldId id="297" r:id="rId29"/>
    <p:sldId id="296" r:id="rId30"/>
    <p:sldId id="300" r:id="rId31"/>
  </p:sldIdLst>
  <p:sldSz cx="9144000" cy="6858000" type="screen4x3"/>
  <p:notesSz cx="7099300" cy="10234613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5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66" autoAdjust="0"/>
    <p:restoredTop sz="83243"/>
  </p:normalViewPr>
  <p:slideViewPr>
    <p:cSldViewPr snapToGrid="0">
      <p:cViewPr varScale="1">
        <p:scale>
          <a:sx n="78" d="100"/>
          <a:sy n="78" d="100"/>
        </p:scale>
        <p:origin x="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tags" Target="tags/tag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09:49:52.996" idx="3">
    <p:pos x="10" y="10"/>
    <p:text>misura lo spostamento</p:text>
    <p:extLst>
      <p:ext uri="{C676402C-5697-4E1C-873F-D02D1690AC5C}">
        <p15:threadingInfo xmlns:p15="http://schemas.microsoft.com/office/powerpoint/2012/main" timeZoneBias="-60"/>
      </p:ext>
    </p:extLst>
  </p:cm>
  <p:cm authorId="1" dt="2015-12-16T09:51:19.012" idx="4">
    <p:pos x="10" y="146"/>
    <p:text>e non la distanza,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  <p:cm authorId="1" dt="2015-12-16T09:51:46.214" idx="5">
    <p:pos x="10" y="282"/>
    <p:text>architettura complessa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  <p:cm authorId="1" dt="2015-12-16T09:52:10.237" idx="6">
    <p:pos x="10" y="418"/>
    <p:text>complesso allineamento ottico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09:52:22.747" idx="7">
    <p:pos x="10" y="10"/>
    <p:text>sistemare immagine</p:text>
    <p:extLst>
      <p:ext uri="{C676402C-5697-4E1C-873F-D02D1690AC5C}">
        <p15:threadingInfo xmlns:p15="http://schemas.microsoft.com/office/powerpoint/2012/main" timeZoneBias="-60"/>
      </p:ext>
    </p:extLst>
  </p:cm>
  <p:cm authorId="1" dt="2015-12-16T09:56:33.558" idx="8">
    <p:pos x="10" y="146"/>
    <p:text>il pro è che ci sono molti meno elementi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21:42.129" idx="9">
    <p:pos x="5760" y="1134"/>
    <p:text>mettere immagini/animazione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23:32.980" idx="10">
    <p:pos x="3111" y="1518"/>
    <p:text>aggiungere formule sull'interpolazione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28:42.165" idx="11">
    <p:pos x="10" y="10"/>
    <p:text>suddivere in due slide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5:26.815" idx="15">
    <p:pos x="4896" y="1755"/>
    <p:text>spiegare bene questo set-up a voce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3:04.661" idx="12">
    <p:pos x="5615" y="2713"/>
    <p:text>ingrandire i caratteri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3:21.314" idx="13">
    <p:pos x="5760" y="2641"/>
    <p:text>ingrandire gli assi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2-16T10:34:08.054" idx="14">
    <p:pos x="5656" y="611"/>
    <p:text>ingrandire assi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6706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5" Type="http://schemas.openxmlformats.org/officeDocument/2006/relationships/comments" Target="../comments/comment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comments" Target="../comments/commen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comments" Target="../comments/commen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6" Type="http://schemas.openxmlformats.org/officeDocument/2006/relationships/comments" Target="../comments/comment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comments" Target="../comments/commen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35" y="5486400"/>
            <a:ext cx="345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816646</a:t>
            </a:r>
            <a:br>
              <a:rPr lang="it-IT" sz="1800" dirty="0" smtClean="0"/>
            </a:br>
            <a:r>
              <a:rPr lang="it-IT" sz="1800" b="1" dirty="0" smtClean="0"/>
              <a:t>Diego Rondelli,</a:t>
            </a:r>
            <a:r>
              <a:rPr lang="it-IT" sz="1800" dirty="0" smtClean="0"/>
              <a:t> 817108</a:t>
            </a:r>
          </a:p>
          <a:p>
            <a:pPr algn="r"/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23974"/>
            <a:ext cx="3945826" cy="14304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890" y="1969776"/>
            <a:ext cx="3801385" cy="22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3" y="2324766"/>
            <a:ext cx="3966094" cy="2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costituito dalla scheda di prototipazione: </a:t>
            </a:r>
            <a:r>
              <a:rPr lang="it-IT" sz="2400" b="1" dirty="0" smtClean="0"/>
              <a:t>NI 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 smtClean="0">
                <a:latin typeface="+mn-lt"/>
              </a:rPr>
              <a:t>dei segnali</a:t>
            </a:r>
            <a:endParaRPr lang="it-IT" dirty="0">
              <a:latin typeface="+mn-lt"/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</a:t>
            </a:r>
            <a:r>
              <a:rPr lang="it-IT" sz="2400" dirty="0"/>
              <a:t>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0995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di conversione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4" y="3341669"/>
            <a:ext cx="2131482" cy="17035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3992861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CasellaDiTesto 14"/>
          <p:cNvSpPr txBox="1"/>
          <p:nvPr/>
        </p:nvSpPr>
        <p:spPr>
          <a:xfrm>
            <a:off x="2433310" y="405058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473773" y="2484398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495008" y="3743572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893062" y="2739231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685232" y="26744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590259" y="39327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782766" y="3372126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768" y="1042706"/>
            <a:ext cx="1033463" cy="12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b="1" dirty="0" smtClean="0"/>
              <a:t>Generazione</a:t>
            </a:r>
            <a:r>
              <a:rPr lang="it-IT" sz="2000" dirty="0" smtClean="0"/>
              <a:t>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b="1" dirty="0" smtClean="0"/>
              <a:t>Campionamento</a:t>
            </a:r>
            <a:r>
              <a:rPr lang="it-IT" sz="2000" dirty="0" smtClean="0"/>
              <a:t>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br>
              <a:rPr lang="it-IT" sz="2000" b="1" dirty="0" smtClean="0"/>
            </a:b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</a:t>
            </a:r>
            <a:r>
              <a:rPr lang="it-IT" sz="2000" b="1" dirty="0" smtClean="0"/>
              <a:t>tono fondamentale </a:t>
            </a:r>
            <a:r>
              <a:rPr lang="it-IT" sz="2000" dirty="0" smtClean="0"/>
              <a:t>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76" y="1799777"/>
            <a:ext cx="3674924" cy="43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5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46" y="2409589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6"/>
            <a:ext cx="7772400" cy="5333997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endParaRPr lang="it-IT" sz="2400" dirty="0"/>
          </a:p>
          <a:p>
            <a:r>
              <a:rPr lang="it-IT" sz="2400" b="1" dirty="0" smtClean="0"/>
              <a:t>Compensazione</a:t>
            </a:r>
            <a:r>
              <a:rPr lang="it-IT" sz="2400" dirty="0" smtClean="0"/>
              <a:t> </a:t>
            </a:r>
            <a:r>
              <a:rPr lang="it-IT" sz="2400" dirty="0"/>
              <a:t>della non-linearità del laser</a:t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r>
              <a:rPr lang="it-IT" sz="2400" dirty="0" smtClean="0"/>
              <a:t>Segnali </a:t>
            </a:r>
            <a:r>
              <a:rPr lang="it-IT" sz="2400" dirty="0"/>
              <a:t>di </a:t>
            </a:r>
            <a:r>
              <a:rPr lang="it-IT" sz="2400" dirty="0" smtClean="0"/>
              <a:t>modulazione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 smtClean="0"/>
              <a:t>ampiezze differenti</a:t>
            </a:r>
            <a:endParaRPr lang="it-IT" sz="2400" b="1" dirty="0"/>
          </a:p>
          <a:p>
            <a:r>
              <a:rPr lang="it-IT" sz="2400" b="1" dirty="0" smtClean="0"/>
              <a:t>Sottrazione</a:t>
            </a:r>
            <a:r>
              <a:rPr lang="it-IT" sz="2400" dirty="0" smtClean="0"/>
              <a:t> </a:t>
            </a:r>
            <a:br>
              <a:rPr lang="it-IT" sz="2400" dirty="0" smtClean="0"/>
            </a:br>
            <a:r>
              <a:rPr lang="it-IT" sz="2400" dirty="0" smtClean="0"/>
              <a:t>del </a:t>
            </a:r>
            <a:r>
              <a:rPr lang="it-IT" sz="2400" dirty="0"/>
              <a:t>fondo di </a:t>
            </a:r>
            <a:r>
              <a:rPr lang="it-IT" sz="2400" b="1" dirty="0" smtClean="0"/>
              <a:t>rumore</a:t>
            </a:r>
            <a:r>
              <a:rPr lang="it-IT" sz="2400" dirty="0" smtClean="0"/>
              <a:t>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" y="2429100"/>
            <a:ext cx="2902713" cy="197961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97" y="2396442"/>
            <a:ext cx="2866327" cy="2219092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248962" y="3031995"/>
            <a:ext cx="2016176" cy="7938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/>
              <a:t>Compensazione</a:t>
            </a:r>
            <a:endParaRPr lang="it-IT" sz="15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97" y="4633358"/>
            <a:ext cx="2930203" cy="18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Dettagli </a:t>
            </a:r>
            <a:r>
              <a:rPr lang="it-IT" sz="2000" dirty="0" smtClean="0"/>
              <a:t>implementativi</a:t>
            </a:r>
          </a:p>
          <a:p>
            <a:pPr lvl="1"/>
            <a:r>
              <a:rPr lang="it-IT" sz="2000" dirty="0" smtClean="0"/>
              <a:t>FPGA</a:t>
            </a:r>
            <a:endParaRPr lang="it-IT" sz="2000" dirty="0"/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6387" y="1071562"/>
            <a:ext cx="7772400" cy="1783578"/>
          </a:xfrm>
        </p:spPr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4" y="2785568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ostacolo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1.3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2.4*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3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632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78" y="430632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67" y="430632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 smtClean="0"/>
                  <a:t>Prove </a:t>
                </a:r>
                <a:r>
                  <a:rPr lang="it-IT" sz="2400" dirty="0"/>
                  <a:t>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ostacolo </a:t>
                </a:r>
                <a:r>
                  <a:rPr lang="it-IT" sz="2400" dirty="0"/>
                  <a:t>a 20, 50 e 90cm</a:t>
                </a:r>
              </a:p>
              <a:p>
                <a:r>
                  <a:rPr lang="it-IT" sz="2400" dirty="0"/>
                  <a:t>Si è valutata </a:t>
                </a:r>
                <a:r>
                  <a:rPr lang="it-IT" sz="2400" dirty="0" smtClean="0"/>
                  <a:t>l’accuratezza dello </a:t>
                </a:r>
                <a:r>
                  <a:rPr lang="it-IT" sz="2400" dirty="0"/>
                  <a:t>spostamento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(</a:t>
                </a:r>
                <a:r>
                  <a:rPr lang="it-IT" sz="2000" b="1" dirty="0" smtClean="0"/>
                  <a:t>2.5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2.1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93040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93039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93040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400" dirty="0"/>
                  <a:t>Incertezza relativa di misura: </a:t>
                </a:r>
                <a:br>
                  <a:rPr lang="it-IT" sz="2400" dirty="0"/>
                </a:br>
                <a:r>
                  <a:rPr lang="it-IT" sz="2400" b="1" dirty="0"/>
                  <a:t>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r>
                  <a:rPr lang="it-IT" sz="2400" b="1" dirty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400" b="1"/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400" b="1"/>
                          <m:t>−4</m:t>
                        </m:r>
                      </m:sup>
                    </m:sSup>
                  </m:oMath>
                </a14:m>
                <a:endParaRPr lang="it-IT" sz="2400" b="1" dirty="0"/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</a:t>
                </a:r>
                <a:r>
                  <a:rPr lang="it-IT" sz="2000" dirty="0" smtClean="0"/>
                  <a:t>a</a:t>
                </a:r>
                <a:r>
                  <a:rPr lang="it-IT" sz="2000" b="1" dirty="0" smtClean="0"/>
                  <a:t>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dirty="0"/>
                  <a:t>a</a:t>
                </a:r>
                <a:r>
                  <a:rPr lang="it-IT" sz="2000" b="1" dirty="0"/>
                  <a:t>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9764"/>
                <a:ext cx="7805738" cy="4718447"/>
              </a:xfrm>
              <a:blipFill rotWithShape="0">
                <a:blip r:embed="rId3"/>
                <a:stretch>
                  <a:fillRect l="-1094" t="-1163" b="-29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26" y="969764"/>
            <a:ext cx="3452293" cy="29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it-IT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  <a:endParaRPr lang="it-IT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26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84" y="2511420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960463" y="4199778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27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1029592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02187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14918"/>
            <a:ext cx="4728023" cy="3196817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929190" y="2276318"/>
            <a:ext cx="4114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È</a:t>
            </a:r>
            <a:r>
              <a:rPr lang="it-IT" sz="2400" dirty="0" smtClean="0"/>
              <a:t> </a:t>
            </a:r>
            <a:r>
              <a:rPr lang="it-IT" sz="2400" dirty="0"/>
              <a:t>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una corrente contenente l’informazione sulla distanza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97" y="4190274"/>
            <a:ext cx="5594219" cy="182112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380999" y="1303806"/>
            <a:ext cx="8405814" cy="2678909"/>
          </a:xfrm>
        </p:spPr>
        <p:txBody>
          <a:bodyPr/>
          <a:lstStyle/>
          <a:p>
            <a:r>
              <a:rPr lang="it-IT" sz="2400" dirty="0"/>
              <a:t>L’architettura è composta da: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r>
              <a:rPr lang="it-IT" sz="2400" dirty="0" smtClean="0"/>
              <a:t>Il fascio laser emesso è riflesso dal bersaglio e rientra nella cavità causando un fenomeno di </a:t>
            </a:r>
            <a:r>
              <a:rPr lang="it-IT" sz="2400" b="1" dirty="0" smtClean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53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6" y="2300763"/>
            <a:ext cx="5739602" cy="26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 smtClean="0"/>
              <a:t>Risultati 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</a:t>
            </a:r>
            <a:r>
              <a:rPr lang="it-IT" dirty="0" smtClean="0"/>
              <a:t>un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826</TotalTime>
  <Words>724</Words>
  <Application>Microsoft Macintosh PowerPoint</Application>
  <PresentationFormat>Presentazione su schermo (4:3)</PresentationFormat>
  <Paragraphs>267</Paragraphs>
  <Slides>27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7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Presentazione di PowerPoint</vt:lpstr>
      <vt:lpstr>Presentazione di PowerPoint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Dettagli implementativi</vt:lpstr>
      <vt:lpstr>FPGA</vt:lpstr>
      <vt:lpstr>Microcontrollore</vt:lpstr>
      <vt:lpstr>Ottimizzazioni</vt:lpstr>
      <vt:lpstr>Presentazione di PowerPoint</vt:lpstr>
      <vt:lpstr>Indice</vt:lpstr>
      <vt:lpstr>Risultati sperimentali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230</cp:revision>
  <cp:lastPrinted>2007-10-21T14:42:49Z</cp:lastPrinted>
  <dcterms:created xsi:type="dcterms:W3CDTF">2015-12-01T10:36:45Z</dcterms:created>
  <dcterms:modified xsi:type="dcterms:W3CDTF">2015-12-16T09:37:13Z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