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27"/>
  </p:notesMasterIdLst>
  <p:handoutMasterIdLst>
    <p:handoutMasterId r:id="rId28"/>
  </p:handoutMasterIdLst>
  <p:sldIdLst>
    <p:sldId id="277" r:id="rId5"/>
    <p:sldId id="278" r:id="rId6"/>
    <p:sldId id="279" r:id="rId7"/>
    <p:sldId id="301" r:id="rId8"/>
    <p:sldId id="30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4" r:id="rId20"/>
    <p:sldId id="295" r:id="rId21"/>
    <p:sldId id="303" r:id="rId22"/>
    <p:sldId id="304" r:id="rId23"/>
    <p:sldId id="297" r:id="rId24"/>
    <p:sldId id="296" r:id="rId25"/>
    <p:sldId id="300" r:id="rId26"/>
  </p:sldIdLst>
  <p:sldSz cx="9144000" cy="6858000" type="screen4x3"/>
  <p:notesSz cx="7099300" cy="10234613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982"/>
  </p:normalViewPr>
  <p:slideViewPr>
    <p:cSldViewPr snapToGrid="0">
      <p:cViewPr varScale="1">
        <p:scale>
          <a:sx n="90" d="100"/>
          <a:sy n="90" d="100"/>
        </p:scale>
        <p:origin x="17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5T16:05:50.877" idx="1">
    <p:pos x="4896" y="1898"/>
    <p:text>Sistemare immagine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114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319269" y="5486400"/>
            <a:ext cx="4596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dirty="0" smtClean="0"/>
              <a:t>, matricola 816646</a:t>
            </a:r>
            <a:br>
              <a:rPr lang="it-IT" sz="1800" dirty="0" smtClean="0"/>
            </a:br>
            <a:r>
              <a:rPr lang="it-IT" sz="1800" b="1" dirty="0" smtClean="0"/>
              <a:t>Diego Rondelli</a:t>
            </a:r>
            <a:r>
              <a:rPr lang="it-IT" sz="1800" dirty="0" smtClean="0"/>
              <a:t>, matricola 817108</a:t>
            </a:r>
          </a:p>
          <a:p>
            <a:pPr algn="r"/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mondi sono interfacciati da una scheda di conversione, equipaggiata con un DAC ed un ADC comandati dalla </a:t>
            </a:r>
            <a:r>
              <a:rPr lang="it-IT" sz="2400" dirty="0" smtClean="0"/>
              <a:t>parte </a:t>
            </a:r>
            <a:r>
              <a:rPr lang="it-IT" sz="2400" dirty="0"/>
              <a:t>digitale.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74" y="2376480"/>
            <a:ext cx="6598451" cy="30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9"/>
            <a:ext cx="7772400" cy="5229225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15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5845290"/>
            <a:ext cx="7772400" cy="528638"/>
          </a:xfrm>
        </p:spPr>
        <p:txBody>
          <a:bodyPr/>
          <a:lstStyle/>
          <a:p>
            <a:r>
              <a:rPr lang="it-IT" sz="2400" dirty="0" smtClean="0"/>
              <a:t>Ambiente di sviluppo: </a:t>
            </a:r>
            <a:r>
              <a:rPr lang="it-IT" sz="2400" b="1" dirty="0" smtClean="0"/>
              <a:t>NI </a:t>
            </a:r>
            <a:r>
              <a:rPr lang="it-IT" sz="2400" b="1" dirty="0" err="1" smtClean="0"/>
              <a:t>LabVIEW</a:t>
            </a:r>
            <a:endParaRPr lang="it-IT" sz="2400" b="1" dirty="0"/>
          </a:p>
          <a:p>
            <a:pPr marL="457200" lvl="1" indent="0">
              <a:buNone/>
            </a:pPr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3013645"/>
            <a:ext cx="6329363" cy="2709525"/>
          </a:xfrm>
          <a:prstGeom prst="rect">
            <a:avLst/>
          </a:prstGeom>
        </p:spPr>
      </p:pic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979379"/>
            <a:ext cx="8158163" cy="193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L’elaborazione numerica del segnale interferometrico è eseguita </a:t>
            </a:r>
            <a:r>
              <a:rPr lang="it-IT" sz="2400" dirty="0" smtClean="0"/>
              <a:t>in </a:t>
            </a:r>
            <a:r>
              <a:rPr lang="it-IT" sz="2400" dirty="0"/>
              <a:t>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 smtClean="0"/>
              <a:t>microcontrollore</a:t>
            </a:r>
          </a:p>
          <a:p>
            <a:r>
              <a:rPr lang="it-IT" sz="2400" dirty="0" smtClean="0"/>
              <a:t>Il </a:t>
            </a:r>
            <a:r>
              <a:rPr lang="it-IT" sz="2400" b="1" dirty="0" smtClean="0"/>
              <a:t>PC</a:t>
            </a:r>
            <a:r>
              <a:rPr lang="it-IT" sz="2400" dirty="0" smtClean="0"/>
              <a:t> ha solo il compito di mostrare </a:t>
            </a:r>
            <a:r>
              <a:rPr lang="it-IT" sz="2400" dirty="0"/>
              <a:t>all’utente finale la misura </a:t>
            </a:r>
            <a:r>
              <a:rPr lang="it-IT" sz="2400" dirty="0" smtClean="0"/>
              <a:t>di distanza</a:t>
            </a:r>
            <a:endParaRPr lang="it-IT" sz="2400" kern="0" dirty="0"/>
          </a:p>
          <a:p>
            <a:pPr marL="0" indent="0">
              <a:buNone/>
            </a:pPr>
            <a:endParaRPr lang="it-IT" sz="2400" dirty="0"/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24kHz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</a:t>
            </a:r>
            <a:r>
              <a:rPr lang="it-IT" sz="2000" b="1" dirty="0" smtClean="0"/>
              <a:t>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09" y="1486069"/>
            <a:ext cx="3619664" cy="51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903087"/>
            <a:ext cx="7772400" cy="5286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t-IT" sz="2400" dirty="0"/>
              <a:t>Le funzionalità </a:t>
            </a:r>
            <a:r>
              <a:rPr lang="it-IT" sz="2400" dirty="0" smtClean="0"/>
              <a:t>svolte dal microcontrollore sono: </a:t>
            </a:r>
          </a:p>
          <a:p>
            <a:pPr lvl="1"/>
            <a:r>
              <a:rPr lang="it-IT" sz="2000" dirty="0"/>
              <a:t>Calcolo </a:t>
            </a:r>
            <a:r>
              <a:rPr lang="it-IT" sz="2000" dirty="0" smtClean="0"/>
              <a:t>dell’</a:t>
            </a:r>
            <a:r>
              <a:rPr lang="it-IT" sz="2000" b="1" dirty="0" err="1" smtClean="0"/>
              <a:t>Interpolated</a:t>
            </a:r>
            <a:r>
              <a:rPr lang="it-IT" sz="2000" dirty="0" smtClean="0"/>
              <a:t> </a:t>
            </a:r>
            <a:r>
              <a:rPr lang="it-IT" sz="2000" b="1" dirty="0" smtClean="0"/>
              <a:t>FFT</a:t>
            </a:r>
            <a:r>
              <a:rPr lang="it-IT" sz="2000" dirty="0" smtClean="0"/>
              <a:t> (IFFT</a:t>
            </a:r>
            <a:r>
              <a:rPr lang="it-IT" sz="2000" dirty="0" smtClean="0"/>
              <a:t>)</a:t>
            </a:r>
            <a:br>
              <a:rPr lang="it-IT" sz="2000" dirty="0" smtClean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lvl="1"/>
            <a:r>
              <a:rPr lang="it-IT" sz="2000" dirty="0" smtClean="0"/>
              <a:t>Calcolo </a:t>
            </a:r>
            <a:r>
              <a:rPr lang="it-IT" sz="2000" dirty="0"/>
              <a:t>della </a:t>
            </a:r>
            <a:r>
              <a:rPr lang="it-IT" sz="2000" b="1" dirty="0"/>
              <a:t>distanza </a:t>
            </a:r>
            <a:r>
              <a:rPr lang="it-IT" sz="2000" b="1" dirty="0" smtClean="0"/>
              <a:t>assoluta</a:t>
            </a:r>
            <a:r>
              <a:rPr lang="it-IT" sz="2000" dirty="0" smtClean="0"/>
              <a:t>: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/>
              <p:cNvSpPr txBox="1"/>
              <p:nvPr/>
            </p:nvSpPr>
            <p:spPr>
              <a:xfrm>
                <a:off x="5658580" y="5270549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80" y="5270549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18" y="2452200"/>
            <a:ext cx="3594964" cy="27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799" y="1143000"/>
            <a:ext cx="7800975" cy="5077692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73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mobile</a:t>
            </a:r>
          </a:p>
          <a:p>
            <a:r>
              <a:rPr lang="it-IT" sz="2400" dirty="0" smtClean="0"/>
              <a:t>Risultati sintetici:</a:t>
            </a:r>
          </a:p>
          <a:p>
            <a:pPr lvl="1"/>
            <a:r>
              <a:rPr lang="it-IT" sz="2000" dirty="0" smtClean="0"/>
              <a:t>Inserire dati di tutti i passi</a:t>
            </a:r>
            <a:br>
              <a:rPr lang="it-IT" sz="2000" dirty="0" smtClean="0"/>
            </a:br>
            <a:r>
              <a:rPr lang="it-IT" sz="2000" dirty="0" smtClean="0"/>
              <a:t>sia per una che per l’altra</a:t>
            </a:r>
            <a:br>
              <a:rPr lang="it-IT" sz="2000" dirty="0" smtClean="0"/>
            </a:br>
            <a:r>
              <a:rPr lang="it-IT" sz="2000" dirty="0" smtClean="0"/>
              <a:t>prova, poi si commentano a voce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6" y="4161835"/>
            <a:ext cx="3943865" cy="21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TODO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TODO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8376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br>
                  <a:rPr lang="it-IT" sz="2400" b="1" dirty="0" smtClean="0"/>
                </a:br>
                <a:endParaRPr lang="it-IT" sz="2400" dirty="0" smtClean="0"/>
              </a:p>
              <a:p>
                <a:r>
                  <a:rPr lang="it-IT" sz="2200" dirty="0" smtClean="0"/>
                  <a:t>Incertezza relativa di misura</a:t>
                </a:r>
                <a:r>
                  <a:rPr lang="it-IT" sz="2200" dirty="0" smtClean="0">
                    <a:latin typeface="+mj-lt"/>
                  </a:rPr>
                  <a:t>: </a:t>
                </a:r>
                <a:r>
                  <a:rPr lang="it-IT" sz="2200" b="1" dirty="0" smtClean="0">
                    <a:latin typeface="+mj-lt"/>
                  </a:rPr>
                  <a:t>2 </a:t>
                </a:r>
                <a:r>
                  <a:rPr lang="it-IT" sz="2200" b="1" dirty="0" smtClean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2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2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200" b="1" dirty="0" smtClean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latin typeface="+mj-lt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200" b="1" i="0">
                            <a:latin typeface="+mj-lt"/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200" b="1" i="0">
                            <a:latin typeface="+mj-lt"/>
                            <a:ea typeface="Lucida Grande" charset="0"/>
                            <a:cs typeface="Lucida Grande" charset="0"/>
                          </a:rPr>
                          <m:t>-4</m:t>
                        </m:r>
                      </m:sup>
                    </m:sSup>
                  </m:oMath>
                </a14:m>
                <a:endParaRPr lang="it-IT" sz="2200" b="1" dirty="0">
                  <a:latin typeface="+mj-lt"/>
                  <a:ea typeface="Lucida Grande" charset="0"/>
                  <a:cs typeface="Lucida Grande" charset="0"/>
                </a:endParaRPr>
              </a:p>
              <a:p>
                <a:pPr lvl="1"/>
                <a:r>
                  <a:rPr lang="it-IT" sz="2000" b="1" dirty="0" smtClean="0"/>
                  <a:t>20÷80um </a:t>
                </a:r>
                <a:r>
                  <a:rPr lang="it-IT" sz="2000" b="1" dirty="0"/>
                  <a:t>a 10cm</a:t>
                </a:r>
              </a:p>
              <a:p>
                <a:pPr lvl="1"/>
                <a:r>
                  <a:rPr lang="it-IT" sz="2000" b="1" dirty="0" smtClean="0"/>
                  <a:t>200÷800um </a:t>
                </a:r>
                <a:r>
                  <a:rPr lang="it-IT" sz="2000" b="1" dirty="0"/>
                  <a:t>a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  <a:br>
                  <a:rPr lang="it-IT" sz="2400" dirty="0" smtClean="0"/>
                </a:br>
                <a:r>
                  <a:rPr lang="it-IT" sz="2400" dirty="0" smtClean="0"/>
                  <a:t>1 misura valida ogni </a:t>
                </a:r>
                <a:r>
                  <a:rPr lang="it-IT" sz="2400" b="1" dirty="0" smtClean="0"/>
                  <a:t>208us </a:t>
                </a:r>
                <a:r>
                  <a:rPr lang="it-IT" sz="2400" dirty="0" smtClean="0"/>
                  <a:t>(</a:t>
                </a:r>
                <a:r>
                  <a:rPr lang="it-IT" sz="2400" i="1" dirty="0" smtClean="0"/>
                  <a:t>4.8 kHz</a:t>
                </a:r>
                <a:r>
                  <a:rPr lang="it-IT" sz="2400" dirty="0" smtClean="0"/>
                  <a:t>)</a:t>
                </a:r>
              </a:p>
              <a:p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  <a:br>
                  <a:rPr lang="it-IT" sz="2400" dirty="0" smtClean="0">
                    <a:latin typeface="+mj-lt"/>
                  </a:rPr>
                </a:br>
                <a:r>
                  <a:rPr lang="it-IT" sz="2400" dirty="0" smtClean="0">
                    <a:latin typeface="+mj-lt"/>
                  </a:rPr>
                  <a:t>1 </a:t>
                </a:r>
                <a:r>
                  <a:rPr lang="it-IT" sz="2400" dirty="0">
                    <a:latin typeface="+mj-lt"/>
                  </a:rPr>
                  <a:t>misura valida ogni </a:t>
                </a:r>
                <a:r>
                  <a:rPr lang="it-IT" sz="2400" b="1" dirty="0" smtClean="0">
                    <a:latin typeface="+mj-lt"/>
                  </a:rPr>
                  <a:t>20ms</a:t>
                </a:r>
                <a:r>
                  <a:rPr lang="it-IT" sz="2400" dirty="0" smtClean="0">
                    <a:latin typeface="+mj-lt"/>
                  </a:rPr>
                  <a:t> (</a:t>
                </a:r>
                <a:r>
                  <a:rPr lang="it-IT" sz="2400" i="1" dirty="0" smtClean="0">
                    <a:latin typeface="+mj-lt"/>
                  </a:rPr>
                  <a:t>50 Hz</a:t>
                </a:r>
                <a:r>
                  <a:rPr lang="it-IT" sz="24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8376"/>
                <a:ext cx="7805738" cy="4718447"/>
              </a:xfrm>
              <a:blipFill rotWithShape="0">
                <a:blip r:embed="rId3"/>
                <a:stretch>
                  <a:fillRect l="-1094" t="-14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799" y="1143000"/>
            <a:ext cx="7815263" cy="5272088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/>
              <a:t>Parte analogica</a:t>
            </a:r>
          </a:p>
          <a:p>
            <a:pPr lvl="1"/>
            <a:r>
              <a:rPr lang="it-IT" sz="2000" dirty="0"/>
              <a:t>Parte digitale</a:t>
            </a:r>
          </a:p>
          <a:p>
            <a:pPr lvl="1"/>
            <a:r>
              <a:rPr lang="it-IT" sz="2000" dirty="0"/>
              <a:t>Parte di conversione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9"/>
            <a:ext cx="7086600" cy="5229225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I risultati ottenuti mostrano la possibilità di realizzare uno strumento di misura con buone prestazioni e a basso costo, sfruttando la tecnica di interferometria a self-mixing. </a:t>
            </a:r>
          </a:p>
          <a:p>
            <a:r>
              <a:rPr lang="it-IT" sz="2400" dirty="0" smtClean="0"/>
              <a:t>Lo strumento mostra ancora alcuni limiti:</a:t>
            </a:r>
          </a:p>
          <a:p>
            <a:pPr lvl="1"/>
            <a:r>
              <a:rPr lang="it-IT" sz="2000" dirty="0" err="1" smtClean="0"/>
              <a:t>Drift</a:t>
            </a:r>
            <a:r>
              <a:rPr lang="it-IT" sz="2000" dirty="0" smtClean="0"/>
              <a:t> termico</a:t>
            </a:r>
          </a:p>
          <a:p>
            <a:pPr lvl="1"/>
            <a:r>
              <a:rPr lang="it-IT" sz="2000" dirty="0" smtClean="0"/>
              <a:t>Comunicazione tra PC e scheda di sviluppo</a:t>
            </a:r>
          </a:p>
          <a:p>
            <a:pPr lvl="1"/>
            <a:r>
              <a:rPr lang="it-IT" sz="2000" dirty="0" smtClean="0"/>
              <a:t>Lettura della configurazione da file 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371475" y="3914776"/>
            <a:ext cx="7158038" cy="1928812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0130"/>
            <a:ext cx="8134350" cy="871539"/>
          </a:xfrm>
        </p:spPr>
        <p:txBody>
          <a:bodyPr/>
          <a:lstStyle/>
          <a:p>
            <a:r>
              <a:rPr lang="it-IT" sz="2400" dirty="0" smtClean="0"/>
              <a:t>Tecnica </a:t>
            </a:r>
            <a:r>
              <a:rPr lang="it-IT" sz="2400" dirty="0"/>
              <a:t>che si basa sulla </a:t>
            </a:r>
            <a:r>
              <a:rPr lang="it-IT" sz="2400" b="1" dirty="0"/>
              <a:t>sovrapposizione di due fasci ottici </a:t>
            </a:r>
            <a:r>
              <a:rPr lang="it-IT" sz="2400" dirty="0"/>
              <a:t>emessi dalla </a:t>
            </a:r>
            <a:r>
              <a:rPr lang="it-IT" sz="2400" dirty="0" smtClean="0"/>
              <a:t>stessa sorgente laser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181224"/>
            <a:ext cx="4219575" cy="2853034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4829175" y="2709862"/>
            <a:ext cx="3914775" cy="180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 smtClean="0"/>
              <a:t>Il </a:t>
            </a:r>
            <a:r>
              <a:rPr lang="it-IT" sz="2200" i="1" dirty="0" smtClean="0"/>
              <a:t>fotodiodo</a:t>
            </a:r>
            <a:r>
              <a:rPr lang="it-IT" sz="2200" dirty="0" smtClean="0"/>
              <a:t> genera una corrente contenente l’informazione </a:t>
            </a:r>
            <a:r>
              <a:rPr lang="it-IT" sz="2200" dirty="0"/>
              <a:t>sullo spostamento del bersaglio</a:t>
            </a:r>
            <a:endParaRPr lang="it-IT" sz="22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1" y="5298437"/>
            <a:ext cx="8134350" cy="8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i="1" kern="0" dirty="0" smtClean="0"/>
              <a:t>Pro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Semplicità</a:t>
            </a:r>
            <a:r>
              <a:rPr lang="it-IT" sz="2400" kern="0" dirty="0" smtClean="0"/>
              <a:t> di realizzazione</a:t>
            </a:r>
          </a:p>
          <a:p>
            <a:r>
              <a:rPr lang="it-IT" sz="2400" i="1" kern="0" dirty="0" smtClean="0"/>
              <a:t>Contro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Invasività </a:t>
            </a:r>
            <a:r>
              <a:rPr lang="it-IT" sz="2400" kern="0" dirty="0" smtClean="0"/>
              <a:t>della misura</a:t>
            </a:r>
            <a:endParaRPr lang="it-IT" sz="2400" b="1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63" y="3238785"/>
            <a:ext cx="5733088" cy="1866327"/>
          </a:xfrm>
          <a:prstGeom prst="rect">
            <a:avLst/>
          </a:prstGeom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609600" y="1050131"/>
            <a:ext cx="8405814" cy="2093120"/>
          </a:xfrm>
        </p:spPr>
        <p:txBody>
          <a:bodyPr/>
          <a:lstStyle/>
          <a:p>
            <a:r>
              <a:rPr lang="it-IT" sz="2400" dirty="0" smtClean="0"/>
              <a:t>L’architettura è composta </a:t>
            </a:r>
            <a:r>
              <a:rPr lang="it-IT" sz="2400" dirty="0"/>
              <a:t>solamente</a:t>
            </a:r>
            <a:r>
              <a:rPr lang="it-IT" sz="2400" dirty="0" smtClean="0"/>
              <a:t> da:</a:t>
            </a:r>
            <a:br>
              <a:rPr lang="it-IT" sz="2400" dirty="0" smtClean="0"/>
            </a:br>
            <a:r>
              <a:rPr lang="it-IT" sz="2400" dirty="0" smtClean="0"/>
              <a:t>un </a:t>
            </a:r>
            <a:r>
              <a:rPr lang="it-IT" sz="2400" b="1" dirty="0"/>
              <a:t>f</a:t>
            </a:r>
            <a:r>
              <a:rPr lang="it-IT" sz="2400" b="1" dirty="0" smtClean="0"/>
              <a:t>otodiodo</a:t>
            </a:r>
            <a:r>
              <a:rPr lang="it-IT" sz="2400" dirty="0" smtClean="0"/>
              <a:t>, una sorgente </a:t>
            </a:r>
            <a:r>
              <a:rPr lang="it-IT" sz="2400" b="1" dirty="0"/>
              <a:t>l</a:t>
            </a:r>
            <a:r>
              <a:rPr lang="it-IT" sz="2400" b="1" dirty="0" smtClean="0"/>
              <a:t>aser</a:t>
            </a:r>
            <a:r>
              <a:rPr lang="it-IT" sz="2400" dirty="0" smtClean="0"/>
              <a:t> e una </a:t>
            </a:r>
            <a:r>
              <a:rPr lang="it-IT" sz="2400" b="1" dirty="0"/>
              <a:t>l</a:t>
            </a:r>
            <a:r>
              <a:rPr lang="it-IT" sz="2400" b="1" dirty="0" smtClean="0"/>
              <a:t>ente</a:t>
            </a:r>
          </a:p>
          <a:p>
            <a:r>
              <a:rPr lang="it-IT" sz="2400" dirty="0" smtClean="0"/>
              <a:t>Il </a:t>
            </a:r>
            <a:r>
              <a:rPr lang="it-IT" sz="2400" dirty="0"/>
              <a:t>fascio laser emesso è riflesso dal bersaglio e rientra </a:t>
            </a:r>
            <a:r>
              <a:rPr lang="it-IT" sz="2400" dirty="0" smtClean="0"/>
              <a:t>nella cavità </a:t>
            </a:r>
            <a:r>
              <a:rPr lang="it-IT" sz="2400" dirty="0"/>
              <a:t>causando un fenomeno di </a:t>
            </a:r>
            <a:r>
              <a:rPr lang="it-IT" sz="2400" b="1" dirty="0"/>
              <a:t>interferenza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 bwMode="auto">
          <a:xfrm>
            <a:off x="609600" y="5352904"/>
            <a:ext cx="8405814" cy="9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Risolve i </a:t>
            </a:r>
            <a:r>
              <a:rPr lang="it-IT" sz="2400" dirty="0"/>
              <a:t>problemi dell’interferometria </a:t>
            </a:r>
            <a:r>
              <a:rPr lang="it-IT" sz="2400" dirty="0" smtClean="0"/>
              <a:t>convenzionale 	⇒ non richiede un bersaglio cooperativo</a:t>
            </a:r>
            <a:endParaRPr lang="it-IT" sz="2400" dirty="0"/>
          </a:p>
          <a:p>
            <a:endParaRPr lang="it-IT" sz="24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04" y="2561269"/>
            <a:ext cx="5045339" cy="22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3000"/>
            <a:ext cx="7758113" cy="5200650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/>
              <a:t>Parte analogica</a:t>
            </a:r>
          </a:p>
          <a:p>
            <a:pPr lvl="1"/>
            <a:r>
              <a:rPr lang="it-IT" sz="2000" dirty="0" smtClean="0"/>
              <a:t>Parte digitale</a:t>
            </a:r>
          </a:p>
          <a:p>
            <a:pPr lvl="1"/>
            <a:r>
              <a:rPr lang="it-IT" sz="2000" dirty="0"/>
              <a:t>Parte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845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1923377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92380"/>
            <a:ext cx="7977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Lo strumento è </a:t>
            </a:r>
            <a:r>
              <a:rPr lang="it-IT" dirty="0" smtClean="0"/>
              <a:t>composto </a:t>
            </a:r>
            <a:r>
              <a:rPr lang="it-IT" dirty="0"/>
              <a:t>da una </a:t>
            </a:r>
            <a:r>
              <a:rPr lang="it-IT" b="1" dirty="0"/>
              <a:t>parte </a:t>
            </a:r>
            <a:r>
              <a:rPr lang="it-IT" b="1" dirty="0" smtClean="0"/>
              <a:t>analogica</a:t>
            </a:r>
            <a:r>
              <a:rPr lang="it-IT" dirty="0" smtClean="0"/>
              <a:t> e una </a:t>
            </a:r>
            <a:r>
              <a:rPr lang="it-IT" b="1" dirty="0"/>
              <a:t>parte </a:t>
            </a:r>
            <a:r>
              <a:rPr lang="it-IT" b="1" dirty="0" smtClean="0"/>
              <a:t>digitale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analogica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La parte analogica è costituita 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7" y="2650331"/>
            <a:ext cx="3277932" cy="10699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9" y="2113755"/>
            <a:ext cx="3468488" cy="20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La parte digitale è costituita dalla scheda di prototipazione: </a:t>
            </a:r>
            <a:r>
              <a:rPr lang="it-IT" sz="2400" b="1" dirty="0" smtClean="0"/>
              <a:t>NI </a:t>
            </a:r>
            <a:r>
              <a:rPr lang="it-IT" sz="2400" b="1" dirty="0" err="1" smtClean="0"/>
              <a:t>sbRIO</a:t>
            </a:r>
            <a:r>
              <a:rPr lang="it-IT" sz="2400" b="1" dirty="0" smtClean="0"/>
              <a:t> 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22859"/>
            <a:ext cx="4556200" cy="412227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208228" y="2140743"/>
            <a:ext cx="3207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La scheda </a:t>
            </a:r>
            <a:r>
              <a:rPr lang="it-IT" dirty="0" smtClean="0"/>
              <a:t>comprende un </a:t>
            </a:r>
            <a:r>
              <a:rPr lang="it-IT" b="1" dirty="0" smtClean="0"/>
              <a:t>FPGA</a:t>
            </a:r>
            <a:r>
              <a:rPr lang="it-IT" dirty="0" smtClean="0"/>
              <a:t> </a:t>
            </a:r>
            <a:r>
              <a:rPr lang="it-IT" dirty="0"/>
              <a:t>ed un </a:t>
            </a:r>
            <a:r>
              <a:rPr lang="it-IT" b="1" dirty="0" smtClean="0"/>
              <a:t>microcontrollore</a:t>
            </a:r>
            <a:br>
              <a:rPr lang="it-IT" b="1" dirty="0" smtClean="0"/>
            </a:br>
            <a:endParaRPr lang="it-IT" b="1" dirty="0" smtClean="0"/>
          </a:p>
          <a:p>
            <a:pPr marL="342900" indent="-342900">
              <a:buFont typeface="Arial" charset="0"/>
              <a:buChar char="•"/>
            </a:pPr>
            <a:r>
              <a:rPr lang="it-IT" dirty="0"/>
              <a:t>S</a:t>
            </a:r>
            <a:r>
              <a:rPr lang="it-IT" dirty="0" smtClean="0"/>
              <a:t>i </a:t>
            </a:r>
            <a:r>
              <a:rPr lang="it-IT" dirty="0"/>
              <a:t>occupa dell’</a:t>
            </a:r>
            <a:r>
              <a:rPr lang="it-IT" b="1" dirty="0"/>
              <a:t>elaborazione </a:t>
            </a:r>
            <a:r>
              <a:rPr lang="it-IT" b="1" dirty="0" smtClean="0"/>
              <a:t>digitale </a:t>
            </a:r>
            <a:r>
              <a:rPr lang="it-IT" dirty="0"/>
              <a:t>del segnale interferometrico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405</TotalTime>
  <Words>576</Words>
  <Application>Microsoft Macintosh PowerPoint</Application>
  <PresentationFormat>Presentazione su schermo (4:3)</PresentationFormat>
  <Paragraphs>188</Paragraphs>
  <Slides>22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2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Misura della distanza</vt:lpstr>
      <vt:lpstr>Indice</vt:lpstr>
      <vt:lpstr>Architettura hardware</vt:lpstr>
      <vt:lpstr>Parte analogica</vt:lpstr>
      <vt:lpstr>Parte digitale</vt:lpstr>
      <vt:lpstr>Parte di conversione</vt:lpstr>
      <vt:lpstr>Indice</vt:lpstr>
      <vt:lpstr>Architettura software</vt:lpstr>
      <vt:lpstr>FPGA</vt:lpstr>
      <vt:lpstr>Microcontrollore</vt:lpstr>
      <vt:lpstr>Indice</vt:lpstr>
      <vt:lpstr>Risultati sperimentali (1)</vt:lpstr>
      <vt:lpstr>Risultati sperimentali (2)</vt:lpstr>
      <vt:lpstr>Risultati sperimentali (3)</vt:lpstr>
      <vt:lpstr>Prestazioni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96</cp:revision>
  <cp:lastPrinted>2007-10-21T14:42:49Z</cp:lastPrinted>
  <dcterms:created xsi:type="dcterms:W3CDTF">2015-12-01T10:36:45Z</dcterms:created>
  <dcterms:modified xsi:type="dcterms:W3CDTF">2015-12-05T15:45:39Z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