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35"/>
  </p:notesMasterIdLst>
  <p:handoutMasterIdLst>
    <p:handoutMasterId r:id="rId36"/>
  </p:handoutMasterIdLst>
  <p:sldIdLst>
    <p:sldId id="277" r:id="rId5"/>
    <p:sldId id="278" r:id="rId6"/>
    <p:sldId id="279" r:id="rId7"/>
    <p:sldId id="301" r:id="rId8"/>
    <p:sldId id="310" r:id="rId9"/>
    <p:sldId id="311" r:id="rId10"/>
    <p:sldId id="302" r:id="rId11"/>
    <p:sldId id="307" r:id="rId12"/>
    <p:sldId id="284" r:id="rId13"/>
    <p:sldId id="285" r:id="rId14"/>
    <p:sldId id="287" r:id="rId15"/>
    <p:sldId id="286" r:id="rId16"/>
    <p:sldId id="308" r:id="rId17"/>
    <p:sldId id="289" r:id="rId18"/>
    <p:sldId id="305" r:id="rId19"/>
    <p:sldId id="314" r:id="rId20"/>
    <p:sldId id="315" r:id="rId21"/>
    <p:sldId id="316" r:id="rId22"/>
    <p:sldId id="317" r:id="rId23"/>
    <p:sldId id="291" r:id="rId24"/>
    <p:sldId id="306" r:id="rId25"/>
    <p:sldId id="312" r:id="rId26"/>
    <p:sldId id="309" r:id="rId27"/>
    <p:sldId id="294" r:id="rId28"/>
    <p:sldId id="295" r:id="rId29"/>
    <p:sldId id="303" r:id="rId30"/>
    <p:sldId id="304" r:id="rId31"/>
    <p:sldId id="297" r:id="rId32"/>
    <p:sldId id="296" r:id="rId33"/>
    <p:sldId id="300" r:id="rId34"/>
  </p:sldIdLst>
  <p:sldSz cx="9144000" cy="6858000" type="screen4x3"/>
  <p:notesSz cx="7099300" cy="10234613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Cavagnis" initials="LC" lastIdx="15" clrIdx="0">
    <p:extLst/>
  </p:cmAuthor>
  <p:cmAuthor id="2" name="Leonardo Cavagnis" initials="LC [2]" lastIdx="1" clrIdx="1">
    <p:extLst/>
  </p:cmAuthor>
  <p:cmAuthor id="3" name="Leonardo Cavagnis" initials="LC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57" autoAdjust="0"/>
    <p:restoredTop sz="94234"/>
  </p:normalViewPr>
  <p:slideViewPr>
    <p:cSldViewPr snapToGrid="0">
      <p:cViewPr varScale="1">
        <p:scale>
          <a:sx n="85" d="100"/>
          <a:sy n="85" d="100"/>
        </p:scale>
        <p:origin x="168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ags" Target="tags/tag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17987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541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0280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798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97141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9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9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4.wmf"/><Relationship Id="rId5" Type="http://schemas.openxmlformats.org/officeDocument/2006/relationships/image" Target="../media/image35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80180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55735" y="5486400"/>
            <a:ext cx="345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err="1" smtClean="0"/>
              <a:t>Cavagnis</a:t>
            </a:r>
            <a:r>
              <a:rPr lang="it-IT" sz="1800" b="1" dirty="0" smtClean="0"/>
              <a:t>,</a:t>
            </a:r>
            <a:r>
              <a:rPr lang="it-IT" sz="1800" dirty="0" smtClean="0"/>
              <a:t> 816646</a:t>
            </a:r>
            <a:br>
              <a:rPr lang="it-IT" sz="1800" dirty="0" smtClean="0"/>
            </a:br>
            <a:r>
              <a:rPr lang="it-IT" sz="1800" b="1" dirty="0" smtClean="0"/>
              <a:t>Diego Rondelli,</a:t>
            </a:r>
            <a:r>
              <a:rPr lang="it-IT" sz="1800" dirty="0" smtClean="0"/>
              <a:t> 817108</a:t>
            </a:r>
          </a:p>
          <a:p>
            <a:pPr algn="r"/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Relatore: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analogico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8700"/>
            <a:ext cx="7686675" cy="5410200"/>
          </a:xfrm>
        </p:spPr>
        <p:txBody>
          <a:bodyPr/>
          <a:lstStyle/>
          <a:p>
            <a:r>
              <a:rPr lang="it-IT" sz="2400" dirty="0"/>
              <a:t>Il sistema analogico </a:t>
            </a:r>
            <a:r>
              <a:rPr lang="it-IT" sz="2400" dirty="0" smtClean="0"/>
              <a:t>è costituito </a:t>
            </a:r>
            <a:r>
              <a:rPr lang="it-IT" sz="2400" dirty="0"/>
              <a:t>da una </a:t>
            </a:r>
            <a:r>
              <a:rPr lang="it-IT" sz="2400" b="1" dirty="0"/>
              <a:t>sezione ottica </a:t>
            </a:r>
            <a:r>
              <a:rPr lang="it-IT" sz="2400" dirty="0"/>
              <a:t>e una </a:t>
            </a:r>
            <a:r>
              <a:rPr lang="it-IT" sz="2400" b="1" dirty="0"/>
              <a:t>sezione </a:t>
            </a:r>
            <a:r>
              <a:rPr lang="it-IT" sz="2400" b="1" dirty="0" smtClean="0"/>
              <a:t>analogica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La </a:t>
            </a:r>
            <a:r>
              <a:rPr lang="it-IT" sz="2400" b="1" dirty="0"/>
              <a:t>sezione ottica</a:t>
            </a:r>
            <a:r>
              <a:rPr lang="it-IT" sz="2400" dirty="0"/>
              <a:t> </a:t>
            </a:r>
            <a:r>
              <a:rPr lang="it-IT" sz="2400" dirty="0" smtClean="0"/>
              <a:t>comprende il package </a:t>
            </a:r>
            <a:r>
              <a:rPr lang="it-IT" sz="2400" dirty="0"/>
              <a:t>della sorgente </a:t>
            </a:r>
            <a:r>
              <a:rPr lang="it-IT" sz="2400" dirty="0" smtClean="0"/>
              <a:t>laser</a:t>
            </a:r>
          </a:p>
          <a:p>
            <a:r>
              <a:rPr lang="it-IT" sz="2400" dirty="0" smtClean="0"/>
              <a:t>La </a:t>
            </a:r>
            <a:r>
              <a:rPr lang="it-IT" sz="2400" b="1" dirty="0"/>
              <a:t>sezione analogica </a:t>
            </a:r>
            <a:r>
              <a:rPr lang="it-IT" sz="2400" dirty="0"/>
              <a:t>comprende </a:t>
            </a:r>
            <a:r>
              <a:rPr lang="it-IT" sz="2400" dirty="0" smtClean="0"/>
              <a:t>gli </a:t>
            </a:r>
            <a:r>
              <a:rPr lang="it-IT" sz="2400" dirty="0"/>
              <a:t>stadi di condizionamento e amplificazione del segnale </a:t>
            </a:r>
            <a:r>
              <a:rPr lang="it-IT" sz="2400" dirty="0" smtClean="0"/>
              <a:t>interferometrico 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23974"/>
            <a:ext cx="3945826" cy="143048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890" y="1969776"/>
            <a:ext cx="3801385" cy="22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1219200"/>
          </a:xfrm>
        </p:spPr>
        <p:txBody>
          <a:bodyPr/>
          <a:lstStyle/>
          <a:p>
            <a:r>
              <a:rPr lang="it-IT" sz="2400" dirty="0"/>
              <a:t>I due sistemi sono </a:t>
            </a:r>
            <a:r>
              <a:rPr lang="it-IT" sz="2400" b="1" dirty="0"/>
              <a:t>interfacciati </a:t>
            </a:r>
            <a:r>
              <a:rPr lang="it-IT" sz="2400" dirty="0"/>
              <a:t>da una scheda di conversione, equipaggiata con un </a:t>
            </a:r>
            <a:r>
              <a:rPr lang="it-IT" sz="2400" b="1" dirty="0"/>
              <a:t>DAC </a:t>
            </a:r>
            <a:r>
              <a:rPr lang="it-IT" sz="2400" dirty="0"/>
              <a:t>ed un </a:t>
            </a:r>
            <a:r>
              <a:rPr lang="it-IT" sz="2400" b="1" dirty="0"/>
              <a:t>ADC </a:t>
            </a:r>
            <a:r>
              <a:rPr lang="it-IT" sz="2400" dirty="0"/>
              <a:t>comandati dal sistema digitale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09600" y="5510212"/>
            <a:ext cx="7772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Frequenza di campionamento </a:t>
            </a:r>
            <a:r>
              <a:rPr lang="it-IT" sz="2400" kern="0" dirty="0" err="1" smtClean="0"/>
              <a:t>max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50MSa/</a:t>
            </a:r>
            <a:r>
              <a:rPr lang="it-IT" sz="2400" b="1" kern="0" dirty="0" err="1" smtClean="0"/>
              <a:t>s</a:t>
            </a:r>
            <a:endParaRPr lang="it-IT" sz="2400" b="1" kern="0" dirty="0" smtClean="0"/>
          </a:p>
          <a:p>
            <a:r>
              <a:rPr lang="it-IT" sz="2400" kern="0" dirty="0" smtClean="0"/>
              <a:t>Risoluzione: </a:t>
            </a:r>
            <a:r>
              <a:rPr lang="it-IT" sz="2400" b="1" kern="0" dirty="0" smtClean="0"/>
              <a:t>12 bit</a:t>
            </a:r>
            <a:endParaRPr lang="it-IT" sz="2400" b="1" kern="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53" y="2324766"/>
            <a:ext cx="3966094" cy="29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942975"/>
          </a:xfrm>
        </p:spPr>
        <p:txBody>
          <a:bodyPr/>
          <a:lstStyle/>
          <a:p>
            <a:r>
              <a:rPr lang="it-IT" sz="2400" dirty="0" smtClean="0"/>
              <a:t>Il sistema digitale è costituito dalla scheda di prototipazione: </a:t>
            </a:r>
            <a:r>
              <a:rPr lang="it-IT" sz="2400" b="1" dirty="0" smtClean="0"/>
              <a:t>NI sbRIO</a:t>
            </a:r>
            <a:r>
              <a:rPr lang="it-IT" sz="2400" b="1" dirty="0"/>
              <a:t>-</a:t>
            </a:r>
            <a:r>
              <a:rPr lang="it-IT" sz="2400" b="1" dirty="0" smtClean="0"/>
              <a:t>9636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  <p:sp>
        <p:nvSpPr>
          <p:cNvPr id="6" name="CasellaDiTesto 5"/>
          <p:cNvSpPr txBox="1"/>
          <p:nvPr/>
        </p:nvSpPr>
        <p:spPr>
          <a:xfrm>
            <a:off x="5208228" y="2140743"/>
            <a:ext cx="3207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La scheda </a:t>
            </a:r>
            <a:r>
              <a:rPr lang="it-IT" dirty="0" smtClean="0">
                <a:latin typeface="+mn-lt"/>
              </a:rPr>
              <a:t>comprende un </a:t>
            </a:r>
            <a:r>
              <a:rPr lang="it-IT" b="1" dirty="0" smtClean="0">
                <a:latin typeface="+mn-lt"/>
              </a:rPr>
              <a:t>FPGA</a:t>
            </a:r>
            <a:r>
              <a:rPr lang="it-IT" dirty="0" smtClean="0">
                <a:latin typeface="+mn-lt"/>
              </a:rPr>
              <a:t> </a:t>
            </a:r>
            <a:r>
              <a:rPr lang="it-IT" dirty="0">
                <a:latin typeface="+mn-lt"/>
              </a:rPr>
              <a:t>ed un </a:t>
            </a:r>
            <a:r>
              <a:rPr lang="it-IT" b="1" dirty="0" smtClean="0">
                <a:latin typeface="+mn-lt"/>
              </a:rPr>
              <a:t>microcontrollore</a:t>
            </a:r>
            <a:br>
              <a:rPr lang="it-IT" b="1" dirty="0" smtClean="0">
                <a:latin typeface="+mn-lt"/>
              </a:rPr>
            </a:br>
            <a:endParaRPr lang="it-IT" b="1" dirty="0" smtClean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S</a:t>
            </a:r>
            <a:r>
              <a:rPr lang="it-IT" dirty="0" smtClean="0">
                <a:latin typeface="+mn-lt"/>
              </a:rPr>
              <a:t>i </a:t>
            </a:r>
            <a:r>
              <a:rPr lang="it-IT" dirty="0">
                <a:latin typeface="+mn-lt"/>
              </a:rPr>
              <a:t>occupa dell’</a:t>
            </a:r>
            <a:r>
              <a:rPr lang="it-IT" b="1" dirty="0">
                <a:latin typeface="+mn-lt"/>
              </a:rPr>
              <a:t>elaborazione </a:t>
            </a:r>
            <a:r>
              <a:rPr lang="it-IT" b="1" dirty="0" smtClean="0">
                <a:latin typeface="+mn-lt"/>
              </a:rPr>
              <a:t>digitale </a:t>
            </a:r>
            <a:r>
              <a:rPr lang="it-IT" dirty="0" smtClean="0">
                <a:latin typeface="+mn-lt"/>
              </a:rPr>
              <a:t>dei segnali</a:t>
            </a:r>
            <a:endParaRPr lang="it-IT" dirty="0">
              <a:latin typeface="+mn-lt"/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0743"/>
            <a:ext cx="4576082" cy="37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 smtClean="0"/>
              <a:t>Risultati </a:t>
            </a:r>
            <a:r>
              <a:rPr lang="it-IT" sz="2400" dirty="0"/>
              <a:t>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79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/>
          <p:cNvSpPr/>
          <p:nvPr/>
        </p:nvSpPr>
        <p:spPr>
          <a:xfrm>
            <a:off x="6678965" y="5045180"/>
            <a:ext cx="2114895" cy="11637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 bwMode="auto">
          <a:xfrm>
            <a:off x="528636" y="1115860"/>
            <a:ext cx="8158163" cy="163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L’elaborazione numerica dei segnali è eseguita in parte su </a:t>
            </a:r>
            <a:r>
              <a:rPr lang="it-IT" sz="2400" b="1" dirty="0"/>
              <a:t>FPGA</a:t>
            </a:r>
            <a:r>
              <a:rPr lang="it-IT" sz="2400" dirty="0"/>
              <a:t> ed in parte su </a:t>
            </a:r>
            <a:r>
              <a:rPr lang="it-IT" sz="2400" b="1" dirty="0"/>
              <a:t>microcontrollore</a:t>
            </a:r>
            <a:endParaRPr lang="it-IT" sz="2400" dirty="0"/>
          </a:p>
          <a:p>
            <a:r>
              <a:rPr lang="it-IT" sz="2400" dirty="0"/>
              <a:t>Il </a:t>
            </a:r>
            <a:r>
              <a:rPr lang="it-IT" sz="2400" b="1" dirty="0"/>
              <a:t>PC</a:t>
            </a:r>
            <a:r>
              <a:rPr lang="it-IT" sz="2400" dirty="0"/>
              <a:t> ha solo il compito di mostrare all’utente finale la misura di distanza</a:t>
            </a:r>
          </a:p>
          <a:p>
            <a:endParaRPr lang="it-IT" sz="2400" kern="0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endParaRPr lang="it-IT" sz="2000" kern="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380995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Sistema di conversione</a:t>
            </a:r>
            <a:endParaRPr lang="it-IT" sz="2000" dirty="0"/>
          </a:p>
        </p:txBody>
      </p:sp>
      <p:grpSp>
        <p:nvGrpSpPr>
          <p:cNvPr id="11" name="Gruppo 10"/>
          <p:cNvGrpSpPr/>
          <p:nvPr/>
        </p:nvGrpSpPr>
        <p:grpSpPr>
          <a:xfrm rot="5400000">
            <a:off x="4357685" y="4678660"/>
            <a:ext cx="704851" cy="451450"/>
            <a:chOff x="3406187" y="3825742"/>
            <a:chExt cx="1420605" cy="615292"/>
          </a:xfrm>
        </p:grpSpPr>
        <p:sp>
          <p:nvSpPr>
            <p:cNvPr id="7" name="Freccia a destra 6"/>
            <p:cNvSpPr/>
            <p:nvPr/>
          </p:nvSpPr>
          <p:spPr>
            <a:xfrm>
              <a:off x="3810000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reccia a destra 9"/>
            <p:cNvSpPr/>
            <p:nvPr/>
          </p:nvSpPr>
          <p:spPr>
            <a:xfrm rot="10800000">
              <a:off x="3406187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3496422" y="3304015"/>
            <a:ext cx="5442862" cy="30600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3653322" y="3590250"/>
            <a:ext cx="2099284" cy="261872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795711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FPGA</a:t>
            </a:r>
            <a:endParaRPr lang="it-IT" sz="2000" dirty="0"/>
          </a:p>
        </p:txBody>
      </p:sp>
      <p:sp>
        <p:nvSpPr>
          <p:cNvPr id="16" name="Rettangolo 15"/>
          <p:cNvSpPr/>
          <p:nvPr/>
        </p:nvSpPr>
        <p:spPr>
          <a:xfrm>
            <a:off x="3795710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 smtClean="0"/>
              <a:t>MCU</a:t>
            </a:r>
            <a:endParaRPr lang="it-IT" sz="18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418203" y="473740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DMA</a:t>
            </a:r>
            <a:endParaRPr lang="it-IT" sz="1400" b="1" dirty="0"/>
          </a:p>
        </p:txBody>
      </p:sp>
      <p:grpSp>
        <p:nvGrpSpPr>
          <p:cNvPr id="21" name="Gruppo 20"/>
          <p:cNvGrpSpPr/>
          <p:nvPr/>
        </p:nvGrpSpPr>
        <p:grpSpPr>
          <a:xfrm>
            <a:off x="5621024" y="5374936"/>
            <a:ext cx="1200149" cy="452297"/>
            <a:chOff x="2702158" y="4403759"/>
            <a:chExt cx="1565038" cy="452297"/>
          </a:xfrm>
        </p:grpSpPr>
        <p:sp>
          <p:nvSpPr>
            <p:cNvPr id="22" name="Freccia a destra 21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reccia a destra 22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/>
          <p:cNvSpPr txBox="1"/>
          <p:nvPr/>
        </p:nvSpPr>
        <p:spPr>
          <a:xfrm>
            <a:off x="5752605" y="5435215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Ethernet</a:t>
            </a:r>
            <a:endParaRPr lang="it-IT" sz="1400" b="1" dirty="0"/>
          </a:p>
        </p:txBody>
      </p:sp>
      <p:sp>
        <p:nvSpPr>
          <p:cNvPr id="25" name="Rettangolo 24"/>
          <p:cNvSpPr/>
          <p:nvPr/>
        </p:nvSpPr>
        <p:spPr>
          <a:xfrm>
            <a:off x="6801647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Interfaccia grafica</a:t>
            </a:r>
            <a:endParaRPr lang="it-IT" sz="20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976096" y="301473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DIGITALE</a:t>
            </a:r>
            <a:endParaRPr lang="it-IT" sz="1400" b="1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600036" y="475974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PC</a:t>
            </a:r>
            <a:endParaRPr lang="it-IT" sz="1400" b="1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578457" y="330464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NI sbRIO-9636</a:t>
            </a:r>
            <a:endParaRPr lang="it-IT" sz="1400" b="1" dirty="0"/>
          </a:p>
        </p:txBody>
      </p:sp>
      <p:sp>
        <p:nvSpPr>
          <p:cNvPr id="34" name="Rettangolo 33"/>
          <p:cNvSpPr/>
          <p:nvPr/>
        </p:nvSpPr>
        <p:spPr>
          <a:xfrm>
            <a:off x="217934" y="3341669"/>
            <a:ext cx="2131482" cy="170351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170172" y="3014736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ANALOGICO</a:t>
            </a:r>
            <a:endParaRPr lang="it-IT" sz="1400" b="1" dirty="0"/>
          </a:p>
        </p:txBody>
      </p:sp>
      <p:grpSp>
        <p:nvGrpSpPr>
          <p:cNvPr id="19" name="Gruppo 18"/>
          <p:cNvGrpSpPr/>
          <p:nvPr/>
        </p:nvGrpSpPr>
        <p:grpSpPr>
          <a:xfrm>
            <a:off x="2209796" y="3992861"/>
            <a:ext cx="1585914" cy="452297"/>
            <a:chOff x="2702158" y="4403759"/>
            <a:chExt cx="1565038" cy="452297"/>
          </a:xfrm>
        </p:grpSpPr>
        <p:sp>
          <p:nvSpPr>
            <p:cNvPr id="17" name="Freccia a destra 16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a destra 17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CasellaDiTesto 14"/>
          <p:cNvSpPr txBox="1"/>
          <p:nvPr/>
        </p:nvSpPr>
        <p:spPr>
          <a:xfrm>
            <a:off x="2433310" y="4050584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 IO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Dettagli implementativi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57274"/>
            <a:ext cx="7648575" cy="5186363"/>
          </a:xfrm>
        </p:spPr>
        <p:txBody>
          <a:bodyPr/>
          <a:lstStyle/>
          <a:p>
            <a:r>
              <a:rPr lang="it-IT" sz="2400" dirty="0"/>
              <a:t>Ambiente di sviluppo: </a:t>
            </a:r>
            <a:r>
              <a:rPr lang="it-IT" sz="2400" b="1" dirty="0"/>
              <a:t>NI </a:t>
            </a:r>
            <a:r>
              <a:rPr lang="it-IT" sz="2400" b="1" dirty="0" err="1"/>
              <a:t>LabVIEW</a:t>
            </a:r>
            <a:endParaRPr lang="it-IT" sz="2400" dirty="0"/>
          </a:p>
          <a:p>
            <a:pPr lvl="1"/>
            <a:r>
              <a:rPr lang="it-IT" sz="2000" b="1" dirty="0"/>
              <a:t>FPGA </a:t>
            </a:r>
            <a:r>
              <a:rPr lang="it-IT" sz="2000" dirty="0" err="1"/>
              <a:t>Module</a:t>
            </a:r>
            <a:endParaRPr lang="it-IT" sz="2000" b="1" dirty="0"/>
          </a:p>
          <a:p>
            <a:pPr lvl="1"/>
            <a:r>
              <a:rPr lang="it-IT" sz="2000" b="1" dirty="0"/>
              <a:t>Real-Time </a:t>
            </a:r>
            <a:r>
              <a:rPr lang="it-IT" sz="2000" dirty="0" err="1" smtClean="0"/>
              <a:t>Module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b="1" dirty="0"/>
          </a:p>
          <a:p>
            <a:r>
              <a:rPr lang="it-IT" sz="2400" dirty="0"/>
              <a:t>Struttura a cicli paralleli </a:t>
            </a:r>
            <a:r>
              <a:rPr lang="it-IT" sz="2400" dirty="0" smtClean="0"/>
              <a:t>con </a:t>
            </a:r>
            <a:r>
              <a:rPr lang="it-IT" sz="2400" dirty="0"/>
              <a:t>scambio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di </a:t>
            </a:r>
            <a:r>
              <a:rPr lang="it-IT" sz="2400" dirty="0"/>
              <a:t>dati tramite code </a:t>
            </a:r>
            <a:r>
              <a:rPr lang="it-IT" sz="2400" b="1" dirty="0"/>
              <a:t>FIFO</a:t>
            </a:r>
            <a:endParaRPr lang="it-IT" sz="2400" dirty="0"/>
          </a:p>
          <a:p>
            <a:pPr lvl="1"/>
            <a:r>
              <a:rPr lang="it-IT" sz="2000" dirty="0"/>
              <a:t>Pattern </a:t>
            </a:r>
            <a:r>
              <a:rPr lang="it-IT" sz="2000" b="1" dirty="0" smtClean="0"/>
              <a:t>Producer-Consumer</a:t>
            </a:r>
            <a:br>
              <a:rPr lang="it-IT" sz="2000" b="1" dirty="0" smtClean="0"/>
            </a:br>
            <a:endParaRPr lang="it-IT" sz="2000" dirty="0"/>
          </a:p>
          <a:p>
            <a:r>
              <a:rPr lang="it-IT" sz="2400" b="1" dirty="0"/>
              <a:t>DMA</a:t>
            </a:r>
            <a:r>
              <a:rPr lang="it-IT" sz="2400" dirty="0"/>
              <a:t> per lo scambio di dati tra FPGA </a:t>
            </a:r>
            <a:r>
              <a:rPr lang="it-IT" sz="2400" dirty="0" smtClean="0"/>
              <a:t>e microcontrollore</a:t>
            </a:r>
            <a:br>
              <a:rPr lang="it-IT" sz="2400" dirty="0" smtClean="0"/>
            </a:br>
            <a:endParaRPr lang="it-IT" sz="2400" dirty="0"/>
          </a:p>
          <a:p>
            <a:r>
              <a:rPr lang="it-IT" sz="2400" dirty="0"/>
              <a:t>Aritmetica </a:t>
            </a:r>
            <a:r>
              <a:rPr lang="it-IT" sz="2400" b="1" dirty="0" err="1"/>
              <a:t>fixed</a:t>
            </a:r>
            <a:r>
              <a:rPr lang="it-IT" sz="2400" b="1" dirty="0"/>
              <a:t> </a:t>
            </a:r>
            <a:r>
              <a:rPr lang="it-IT" sz="2400" b="1" dirty="0" err="1"/>
              <a:t>point</a:t>
            </a:r>
            <a:r>
              <a:rPr lang="it-IT" sz="2400" dirty="0"/>
              <a:t> per migliorare le prestazioni su </a:t>
            </a:r>
            <a:r>
              <a:rPr lang="it-IT" sz="2400" dirty="0" smtClean="0"/>
              <a:t>FPGA</a:t>
            </a:r>
            <a:r>
              <a:rPr lang="it-IT" sz="2400" dirty="0"/>
              <a:t/>
            </a:r>
            <a:br>
              <a:rPr lang="it-IT" sz="2400" dirty="0"/>
            </a:br>
            <a:endParaRPr lang="it-IT" sz="1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/>
          </a:p>
        </p:txBody>
      </p:sp>
      <p:sp>
        <p:nvSpPr>
          <p:cNvPr id="5" name="Rettangolo arrotondato 4"/>
          <p:cNvSpPr/>
          <p:nvPr/>
        </p:nvSpPr>
        <p:spPr>
          <a:xfrm>
            <a:off x="7473773" y="2484398"/>
            <a:ext cx="1558976" cy="74950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7495008" y="3743572"/>
            <a:ext cx="1558976" cy="74950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circolare a destra 7"/>
          <p:cNvSpPr/>
          <p:nvPr/>
        </p:nvSpPr>
        <p:spPr>
          <a:xfrm>
            <a:off x="6893062" y="2739231"/>
            <a:ext cx="571966" cy="1588957"/>
          </a:xfrm>
          <a:prstGeom prst="curvedRightArrow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685232" y="267448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Producer</a:t>
            </a:r>
            <a:endParaRPr lang="it-IT" sz="18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590259" y="393274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Consumer</a:t>
            </a:r>
            <a:endParaRPr lang="it-IT" sz="1800" dirty="0"/>
          </a:p>
        </p:txBody>
      </p:sp>
      <p:sp>
        <p:nvSpPr>
          <p:cNvPr id="11" name="CasellaDiTesto 10"/>
          <p:cNvSpPr txBox="1"/>
          <p:nvPr/>
        </p:nvSpPr>
        <p:spPr>
          <a:xfrm rot="16200000">
            <a:off x="6782766" y="3372126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 b="1" dirty="0" smtClean="0"/>
              <a:t>FIFO</a:t>
            </a:r>
            <a:endParaRPr lang="it-IT" sz="1500" b="1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68" y="1042706"/>
            <a:ext cx="1033463" cy="12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b="1" dirty="0" smtClean="0"/>
              <a:t>Generazione del </a:t>
            </a:r>
            <a:br>
              <a:rPr lang="it-IT" sz="2000" b="1" dirty="0" smtClean="0"/>
            </a:br>
            <a:r>
              <a:rPr lang="it-IT" sz="2000" b="1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78" y="1447331"/>
            <a:ext cx="3510643" cy="25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</a:t>
            </a:r>
            <a:r>
              <a:rPr lang="it-IT" sz="2400" dirty="0" smtClean="0"/>
              <a:t>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b="1" dirty="0" smtClean="0"/>
              <a:t>Campionamento </a:t>
            </a:r>
            <a:br>
              <a:rPr lang="it-IT" sz="2000" b="1" dirty="0" smtClean="0"/>
            </a:br>
            <a:r>
              <a:rPr lang="it-IT" sz="2000" b="1" dirty="0" smtClean="0"/>
              <a:t>del segnale interferometrico </a:t>
            </a:r>
            <a:br>
              <a:rPr lang="it-IT" sz="2000" b="1" dirty="0" smtClean="0"/>
            </a:br>
            <a:r>
              <a:rPr lang="it-IT" sz="2000" b="1" dirty="0" smtClean="0"/>
              <a:t>a </a:t>
            </a:r>
            <a:r>
              <a:rPr lang="it-IT" sz="2000" b="1" i="1" dirty="0" smtClean="0"/>
              <a:t>30MHz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78" y="2074475"/>
            <a:ext cx="3510643" cy="26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b="1" dirty="0" smtClean="0"/>
              <a:t>Calcolo </a:t>
            </a:r>
            <a:br>
              <a:rPr lang="it-IT" sz="2000" b="1" dirty="0" smtClean="0"/>
            </a:br>
            <a:r>
              <a:rPr lang="it-IT" sz="2000" b="1" dirty="0" smtClean="0"/>
              <a:t>della Fast Fourier </a:t>
            </a:r>
            <a:r>
              <a:rPr lang="it-IT" sz="2000" b="1" dirty="0" err="1" smtClean="0"/>
              <a:t>Transform</a:t>
            </a:r>
            <a:r>
              <a:rPr lang="it-IT" sz="2000" b="1" dirty="0" smtClean="0"/>
              <a:t> </a:t>
            </a:r>
            <a:br>
              <a:rPr lang="it-IT" sz="2000" b="1" dirty="0" smtClean="0"/>
            </a:br>
            <a:r>
              <a:rPr lang="it-IT" sz="2000" b="1" dirty="0" smtClean="0"/>
              <a:t>(FFT)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31" y="3808736"/>
            <a:ext cx="3447937" cy="25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>della Fast </a:t>
            </a:r>
            <a:r>
              <a:rPr lang="it-IT" sz="2000" dirty="0" smtClean="0"/>
              <a:t>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b="1" dirty="0" smtClean="0"/>
              <a:t>Estrazione </a:t>
            </a:r>
            <a:br>
              <a:rPr lang="it-IT" sz="2000" b="1" dirty="0" smtClean="0"/>
            </a:br>
            <a:r>
              <a:rPr lang="it-IT" sz="2000" b="1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31" y="3793746"/>
            <a:ext cx="3447937" cy="2585952"/>
          </a:xfrm>
          <a:prstGeom prst="rect">
            <a:avLst/>
          </a:prstGeom>
        </p:spPr>
      </p:pic>
      <p:sp>
        <p:nvSpPr>
          <p:cNvPr id="6" name="Anello 5"/>
          <p:cNvSpPr/>
          <p:nvPr/>
        </p:nvSpPr>
        <p:spPr>
          <a:xfrm>
            <a:off x="6385810" y="3823726"/>
            <a:ext cx="539646" cy="508431"/>
          </a:xfrm>
          <a:prstGeom prst="donut">
            <a:avLst>
              <a:gd name="adj" fmla="val 4362"/>
            </a:avLst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/>
              <a:t>Interferometria</a:t>
            </a:r>
          </a:p>
          <a:p>
            <a:pPr lvl="1"/>
            <a:r>
              <a:rPr lang="it-IT" sz="2000" dirty="0"/>
              <a:t>Interferometria a self-mixing</a:t>
            </a:r>
          </a:p>
          <a:p>
            <a:pPr lvl="1"/>
            <a:r>
              <a:rPr lang="it-IT" sz="2000" dirty="0"/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Dettagli </a:t>
            </a:r>
            <a:r>
              <a:rPr lang="it-IT" sz="2000" dirty="0" smtClean="0"/>
              <a:t>implementativi</a:t>
            </a:r>
          </a:p>
          <a:p>
            <a:pPr lvl="1"/>
            <a:r>
              <a:rPr lang="it-IT" sz="2000" dirty="0" smtClean="0"/>
              <a:t>FPGA</a:t>
            </a:r>
            <a:endParaRPr lang="it-IT" sz="2000" dirty="0"/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</a:t>
            </a:r>
            <a:r>
              <a:rPr lang="it-IT" sz="2400" dirty="0" smtClean="0"/>
              <a:t>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Microcontrollore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05087"/>
                <a:ext cx="7772400" cy="5286375"/>
              </a:xfrm>
            </p:spPr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it-IT" sz="2400" dirty="0" smtClean="0"/>
                  <a:t>Le funzionalità </a:t>
                </a:r>
                <a:r>
                  <a:rPr lang="it-IT" sz="2400" dirty="0" smtClean="0"/>
                  <a:t>svolte dal microcontrollore sono: </a:t>
                </a:r>
              </a:p>
              <a:p>
                <a:pPr lvl="1"/>
                <a:r>
                  <a:rPr lang="it-IT" sz="2000" dirty="0"/>
                  <a:t>Calcolo </a:t>
                </a:r>
                <a:r>
                  <a:rPr lang="it-IT" sz="2000" dirty="0" smtClean="0"/>
                  <a:t>dell’</a:t>
                </a:r>
                <a:r>
                  <a:rPr lang="it-IT" sz="2000" b="1" dirty="0" err="1" smtClean="0"/>
                  <a:t>Interpolated</a:t>
                </a:r>
                <a:r>
                  <a:rPr lang="it-IT" sz="2000" dirty="0" smtClean="0"/>
                  <a:t> </a:t>
                </a:r>
                <a:r>
                  <a:rPr lang="it-IT" sz="2000" b="1" dirty="0" smtClean="0"/>
                  <a:t>FFT</a:t>
                </a:r>
                <a:r>
                  <a:rPr lang="it-IT" sz="2000" dirty="0" smtClean="0"/>
                  <a:t> (IFFT</a:t>
                </a:r>
                <a:r>
                  <a:rPr lang="it-IT" sz="2000" dirty="0" smtClean="0"/>
                  <a:t>)</a:t>
                </a:r>
              </a:p>
              <a:p>
                <a:pPr lvl="2"/>
                <a:r>
                  <a:rPr lang="it-IT" sz="1600" dirty="0" smtClean="0"/>
                  <a:t>Individuazione di posizione 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charset="0"/>
                      </a:rPr>
                      <m:t>𝑘</m:t>
                    </m:r>
                    <m:r>
                      <a:rPr lang="it-IT" sz="1600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latin typeface="Cambria Math" charset="0"/>
                      </a:rPr>
                      <m:t>e</m:t>
                    </m:r>
                    <m:r>
                      <a:rPr lang="it-IT" sz="1600" b="0" i="0" smtClean="0">
                        <a:latin typeface="Cambria Math" charset="0"/>
                      </a:rPr>
                      <m:t>  </m:t>
                    </m:r>
                    <m:r>
                      <a:rPr lang="it-IT" sz="1600" b="0" i="1" dirty="0" smtClean="0">
                        <a:latin typeface="Cambria Math" charset="0"/>
                      </a:rPr>
                      <m:t>𝑘</m:t>
                    </m:r>
                    <m:r>
                      <a:rPr lang="it-IT" sz="1600" b="0" i="1" dirty="0" smtClean="0">
                        <a:latin typeface="Cambria Math" charset="0"/>
                      </a:rPr>
                      <m:t>+1</m:t>
                    </m:r>
                  </m:oMath>
                </a14:m>
                <a:r>
                  <a:rPr lang="it-IT" sz="1600" dirty="0" smtClean="0"/>
                  <a:t>) </a:t>
                </a:r>
                <a:br>
                  <a:rPr lang="it-IT" sz="1600" dirty="0" smtClean="0"/>
                </a:br>
                <a:r>
                  <a:rPr lang="it-IT" sz="1600" dirty="0" smtClean="0"/>
                  <a:t>e ampiezza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it-IT" sz="1600" b="0" i="1">
                        <a:latin typeface="Cambria Math" charset="0"/>
                      </a:rPr>
                      <m:t> </m:t>
                    </m:r>
                    <m:r>
                      <a:rPr lang="it-IT" sz="1600" b="0" i="1" smtClean="0">
                        <a:latin typeface="Cambria Math" charset="0"/>
                      </a:rPr>
                      <m:t>𝑒</m:t>
                    </m:r>
                    <m:r>
                      <a:rPr lang="it-IT" sz="1600" i="1">
                        <a:latin typeface="Cambria Math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it-IT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it-IT" sz="1600" b="0" i="1" smtClean="0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600" dirty="0" smtClean="0"/>
                  <a:t>) </a:t>
                </a:r>
                <a:r>
                  <a:rPr lang="it-IT" sz="1600" dirty="0"/>
                  <a:t>dei due bin </a:t>
                </a:r>
                <a:r>
                  <a:rPr lang="it-IT" sz="1600" dirty="0" smtClean="0"/>
                  <a:t/>
                </a:r>
                <a:br>
                  <a:rPr lang="it-IT" sz="1600" dirty="0" smtClean="0"/>
                </a:br>
                <a:r>
                  <a:rPr lang="it-IT" sz="1600" dirty="0" smtClean="0"/>
                  <a:t>di altezza massima </a:t>
                </a:r>
              </a:p>
              <a:p>
                <a:pPr lvl="2"/>
                <a:r>
                  <a:rPr lang="it-IT" sz="1600" dirty="0" smtClean="0"/>
                  <a:t>Calcolo della correzione</a:t>
                </a:r>
                <a:br>
                  <a:rPr lang="it-IT" sz="1600" dirty="0" smtClean="0"/>
                </a:br>
                <a:r>
                  <a:rPr lang="it-IT" sz="1600" dirty="0" smtClean="0"/>
                  <a:t>di frequenza:</a:t>
                </a:r>
                <a:br>
                  <a:rPr lang="it-IT" sz="1600" dirty="0" smtClean="0"/>
                </a:br>
                <a:r>
                  <a:rPr lang="it-IT" sz="1600" dirty="0" smtClean="0"/>
                  <a:t>	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charset="0"/>
                      </a:rPr>
                      <m:t>𝛿</m:t>
                    </m:r>
                    <m:r>
                      <a:rPr lang="it-IT" sz="16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it-IT" sz="16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charset="0"/>
                                  </a:rPr>
                                  <m:t>𝐾</m:t>
                                </m:r>
                                <m:r>
                                  <a:rPr lang="it-IT" sz="1600" b="0" i="1" smtClean="0"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it-IT" sz="1600" b="0" i="1" smtClean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16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i="1">
                                    <a:latin typeface="Cambria Math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it-IT" sz="16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i="1">
                                    <a:latin typeface="Cambria Math" charset="0"/>
                                  </a:rPr>
                                  <m:t>𝐾</m:t>
                                </m:r>
                                <m:r>
                                  <a:rPr lang="it-IT" sz="1600" i="1"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it-IT" sz="1600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16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i="1">
                                    <a:latin typeface="Cambria Math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it-IT" sz="1600" dirty="0" smtClean="0"/>
              </a:p>
              <a:p>
                <a:pPr lvl="2"/>
                <a:r>
                  <a:rPr lang="it-IT" sz="1600" dirty="0" smtClean="0"/>
                  <a:t>Calcolo della frequenza del tono</a:t>
                </a:r>
                <a:br>
                  <a:rPr lang="it-IT" sz="1600" dirty="0" smtClean="0"/>
                </a:br>
                <a:r>
                  <a:rPr lang="it-IT" sz="1600" dirty="0" smtClean="0"/>
                  <a:t>fondamentale:</a:t>
                </a:r>
                <a:br>
                  <a:rPr lang="it-IT" sz="1600" dirty="0" smtClean="0"/>
                </a:br>
                <a:r>
                  <a:rPr lang="it-IT" sz="1600" dirty="0" smtClean="0"/>
                  <a:t/>
                </a:r>
                <a:br>
                  <a:rPr lang="it-IT" sz="1600" dirty="0" smtClean="0"/>
                </a:br>
                <a:r>
                  <a:rPr lang="it-IT" sz="16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it-IT" sz="1600" b="0" i="1" smtClean="0">
                            <a:latin typeface="Cambria Math" charset="0"/>
                          </a:rPr>
                          <m:t>𝑡𝑜𝑛𝑜</m:t>
                        </m:r>
                      </m:sub>
                    </m:sSub>
                    <m:r>
                      <a:rPr lang="it-IT" sz="16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it-IT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it-IT" sz="1600" b="0" i="1" smtClean="0">
                            <a:latin typeface="Cambria Math" charset="0"/>
                          </a:rPr>
                          <m:t>+</m:t>
                        </m:r>
                        <m:r>
                          <a:rPr lang="it-IT" sz="1600" b="0" i="1" smtClean="0">
                            <a:latin typeface="Cambria Math" charset="0"/>
                          </a:rPr>
                          <m:t>𝛿</m:t>
                        </m:r>
                      </m:e>
                    </m:d>
                    <m:r>
                      <m:rPr>
                        <m:sty m:val="p"/>
                      </m:rPr>
                      <a:rPr lang="it-IT" sz="1600" b="0" i="0" smtClean="0">
                        <a:latin typeface="Cambria Math" charset="0"/>
                      </a:rPr>
                      <m:t>Δ</m:t>
                    </m:r>
                    <m:r>
                      <a:rPr lang="it-IT" sz="1600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it-IT" sz="1600" b="0" dirty="0" smtClean="0"/>
                  <a:t/>
                </a:r>
                <a:br>
                  <a:rPr lang="it-IT" sz="1600" b="0" dirty="0" smtClean="0"/>
                </a:br>
                <a:r>
                  <a:rPr lang="it-IT" sz="1600" b="0" dirty="0" smtClean="0"/>
                  <a:t/>
                </a:r>
                <a:br>
                  <a:rPr lang="it-IT" sz="1600" b="0" dirty="0" smtClean="0"/>
                </a:br>
                <a:r>
                  <a:rPr lang="it-IT" sz="1600" b="0" dirty="0" smtClean="0"/>
                  <a:t>dove: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latin typeface="Cambria Math" charset="0"/>
                      </a:rPr>
                      <m:t>Δ</m:t>
                    </m:r>
                    <m:r>
                      <a:rPr lang="it-IT" sz="1600" b="0" i="1" smtClean="0">
                        <a:latin typeface="Cambria Math" charset="0"/>
                      </a:rPr>
                      <m:t>𝑓</m:t>
                    </m:r>
                    <m:r>
                      <a:rPr lang="it-IT" sz="1600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it-IT" sz="1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charset="0"/>
                              </a:rPr>
                              <m:t>𝑠𝑎𝑚𝑝𝑙𝑒</m:t>
                            </m:r>
                          </m:sub>
                        </m:sSub>
                      </m:num>
                      <m:den>
                        <m:r>
                          <a:rPr lang="it-IT" sz="1600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it-IT" sz="2000" dirty="0" smtClean="0"/>
                  <a:t/>
                </a:r>
                <a:br>
                  <a:rPr lang="it-IT" sz="2000" dirty="0" smtClean="0"/>
                </a:br>
                <a:endParaRPr lang="it-IT" sz="2000" dirty="0" smtClean="0"/>
              </a:p>
              <a:p>
                <a:pPr lvl="1"/>
                <a:r>
                  <a:rPr lang="it-IT" sz="2000" dirty="0" smtClean="0"/>
                  <a:t>Calcolo </a:t>
                </a:r>
                <a:r>
                  <a:rPr lang="it-IT" sz="2000" dirty="0"/>
                  <a:t>della </a:t>
                </a:r>
                <a:r>
                  <a:rPr lang="it-IT" sz="2000" b="1" dirty="0"/>
                  <a:t>distanza </a:t>
                </a:r>
                <a:r>
                  <a:rPr lang="it-IT" sz="2000" b="1" dirty="0" smtClean="0"/>
                  <a:t>assoluta</a:t>
                </a:r>
                <a:r>
                  <a:rPr lang="it-IT" sz="2000" dirty="0" smtClean="0"/>
                  <a:t>:</a:t>
                </a:r>
                <a:endParaRPr lang="it-IT" sz="2000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05087"/>
                <a:ext cx="7772400" cy="5286375"/>
              </a:xfrm>
              <a:blipFill rotWithShape="0">
                <a:blip r:embed="rId2"/>
                <a:stretch>
                  <a:fillRect l="-1098" r="-1490" b="-5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/>
              <p:cNvSpPr txBox="1"/>
              <p:nvPr/>
            </p:nvSpPr>
            <p:spPr>
              <a:xfrm>
                <a:off x="5987271" y="5400694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271" y="5400694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40" y="2571685"/>
            <a:ext cx="3259518" cy="246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14" y="2645767"/>
            <a:ext cx="2516654" cy="188749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7802"/>
            <a:ext cx="7772400" cy="927848"/>
          </a:xfrm>
        </p:spPr>
        <p:txBody>
          <a:bodyPr/>
          <a:lstStyle/>
          <a:p>
            <a:r>
              <a:rPr lang="it-IT" sz="2400" b="1" dirty="0"/>
              <a:t>Finestratura</a:t>
            </a:r>
            <a:r>
              <a:rPr lang="it-IT" sz="2400" dirty="0"/>
              <a:t> di </a:t>
            </a:r>
            <a:r>
              <a:rPr lang="it-IT" sz="2400" dirty="0" err="1"/>
              <a:t>Hanning</a:t>
            </a:r>
            <a:r>
              <a:rPr lang="it-IT" sz="2400" dirty="0"/>
              <a:t> del segnale </a:t>
            </a:r>
            <a:r>
              <a:rPr lang="it-IT" sz="2400" dirty="0" smtClean="0"/>
              <a:t>interferometrico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1" y="4533259"/>
            <a:ext cx="2902713" cy="197961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436" y="4500601"/>
            <a:ext cx="2623851" cy="203136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85800" y="20556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b="1"/>
              <a:t>Compensazione</a:t>
            </a:r>
            <a:r>
              <a:rPr lang="it-IT"/>
              <a:t> della non-linearità del laser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18" y="2633070"/>
            <a:ext cx="2484780" cy="1863585"/>
          </a:xfrm>
          <a:prstGeom prst="rect">
            <a:avLst/>
          </a:prstGeom>
        </p:spPr>
      </p:pic>
      <p:sp>
        <p:nvSpPr>
          <p:cNvPr id="10" name="Freccia destra 9"/>
          <p:cNvSpPr/>
          <p:nvPr/>
        </p:nvSpPr>
        <p:spPr>
          <a:xfrm>
            <a:off x="3451663" y="3848039"/>
            <a:ext cx="2207953" cy="129264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b="1" dirty="0" smtClean="0"/>
              <a:t>Compensazione</a:t>
            </a:r>
            <a:endParaRPr lang="it-IT" sz="1500" b="1" dirty="0"/>
          </a:p>
        </p:txBody>
      </p:sp>
    </p:spTree>
    <p:extLst>
      <p:ext uri="{BB962C8B-B14F-4D97-AF65-F5344CB8AC3E}">
        <p14:creationId xmlns:p14="http://schemas.microsoft.com/office/powerpoint/2010/main" val="29828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57630"/>
            <a:ext cx="7772400" cy="549415"/>
          </a:xfrm>
        </p:spPr>
        <p:txBody>
          <a:bodyPr/>
          <a:lstStyle/>
          <a:p>
            <a:r>
              <a:rPr lang="it-IT" sz="2400" dirty="0"/>
              <a:t>Segnali di </a:t>
            </a:r>
            <a:r>
              <a:rPr lang="it-IT" sz="2400" dirty="0" smtClean="0"/>
              <a:t>modulazione </a:t>
            </a:r>
            <a:br>
              <a:rPr lang="it-IT" sz="2400" dirty="0" smtClean="0"/>
            </a:br>
            <a:r>
              <a:rPr lang="it-IT" sz="2400" dirty="0" smtClean="0"/>
              <a:t>con </a:t>
            </a:r>
            <a:r>
              <a:rPr lang="it-IT" sz="2400" b="1" dirty="0"/>
              <a:t>ampiezze differenti</a:t>
            </a:r>
          </a:p>
          <a:p>
            <a:endParaRPr lang="it-IT" sz="2400" b="1" dirty="0" smtClean="0"/>
          </a:p>
          <a:p>
            <a:pPr marL="0" indent="0">
              <a:buNone/>
            </a:pPr>
            <a:endParaRPr lang="it-IT" sz="2400" b="1" dirty="0"/>
          </a:p>
          <a:p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22</a:t>
            </a:fld>
            <a:endParaRPr lang="en-US" altLang="nl-NL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7162800" cy="762000"/>
          </a:xfrm>
        </p:spPr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86" y="4000394"/>
            <a:ext cx="3221474" cy="205717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86" y="1257630"/>
            <a:ext cx="3385792" cy="253934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09600" y="4000394"/>
            <a:ext cx="3811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b="1" dirty="0"/>
              <a:t>Sottrazione</a:t>
            </a:r>
            <a:r>
              <a:rPr lang="it-IT" dirty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del </a:t>
            </a:r>
            <a:r>
              <a:rPr lang="it-IT" dirty="0"/>
              <a:t>fondo di </a:t>
            </a:r>
            <a:r>
              <a:rPr lang="it-IT" b="1" dirty="0"/>
              <a:t>rumore</a:t>
            </a:r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543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6387" y="1071562"/>
            <a:ext cx="7772400" cy="1783578"/>
          </a:xfrm>
        </p:spPr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b="1" dirty="0" smtClean="0"/>
              <a:t>Bersaglio fisso</a:t>
            </a:r>
          </a:p>
          <a:p>
            <a:pPr lvl="1"/>
            <a:r>
              <a:rPr lang="it-IT" sz="2000" b="1" dirty="0" smtClean="0"/>
              <a:t>Bersaglio mobile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4" y="2785568"/>
            <a:ext cx="6419625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</a:t>
            </a:r>
            <a:r>
              <a:rPr lang="it-IT" dirty="0" smtClean="0"/>
              <a:t>sperimentali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fisso</a:t>
                </a:r>
                <a:r>
                  <a:rPr lang="it-IT" sz="2400" dirty="0"/>
                  <a:t> </a:t>
                </a:r>
                <a:r>
                  <a:rPr lang="it-IT" sz="2400" dirty="0" smtClean="0"/>
                  <a:t>per </a:t>
                </a:r>
                <a:r>
                  <a:rPr lang="it-IT" sz="2400" dirty="0"/>
                  <a:t>lo strumento </a:t>
                </a:r>
                <a:r>
                  <a:rPr lang="it-IT" sz="2400" dirty="0" smtClean="0"/>
                  <a:t>finale con ostacolo a </a:t>
                </a:r>
                <a:r>
                  <a:rPr lang="it-IT" sz="2400" dirty="0"/>
                  <a:t>20, 50 e 90cm</a:t>
                </a:r>
              </a:p>
              <a:p>
                <a:r>
                  <a:rPr lang="it-IT" sz="2400" dirty="0"/>
                  <a:t>Si è misurata la dispersione della misura: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b="1" dirty="0" smtClean="0"/>
                  <a:t>1.3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dirty="0"/>
              </a:p>
              <a:p>
                <a:pPr lvl="1"/>
                <a:r>
                  <a:rPr lang="it-IT" sz="2000" dirty="0"/>
                  <a:t>50cm: </a:t>
                </a:r>
                <a:r>
                  <a:rPr lang="it-IT" sz="2000" b="1" dirty="0" smtClean="0"/>
                  <a:t>2.4*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 smtClean="0"/>
              </a:p>
              <a:p>
                <a:pPr lvl="1"/>
                <a:r>
                  <a:rPr lang="it-IT" sz="2000" dirty="0" smtClean="0"/>
                  <a:t>90cm: </a:t>
                </a:r>
                <a:r>
                  <a:rPr lang="it-IT" sz="2000" b="1" dirty="0" smtClean="0"/>
                  <a:t>6.5*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  <a:blipFill rotWithShape="0">
                <a:blip r:embed="rId3"/>
                <a:stretch>
                  <a:fillRect l="-1176" t="-1728" b="-6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25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6320"/>
            <a:ext cx="3163078" cy="17896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78" y="4306320"/>
            <a:ext cx="3069989" cy="178968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067" y="4306320"/>
            <a:ext cx="2680126" cy="178968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692885" y="4306320"/>
            <a:ext cx="440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toDO</a:t>
            </a:r>
            <a:r>
              <a:rPr lang="it-IT" dirty="0" smtClean="0">
                <a:solidFill>
                  <a:srgbClr val="FF0000"/>
                </a:solidFill>
              </a:rPr>
              <a:t>: ingrandire assi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</a:t>
            </a:r>
            <a:r>
              <a:rPr lang="it-IT" dirty="0" smtClean="0"/>
              <a:t>sperimentali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mobile</a:t>
                </a:r>
                <a:r>
                  <a:rPr lang="it-IT" sz="2400" dirty="0"/>
                  <a:t> per lo strumento finale </a:t>
                </a:r>
                <a:r>
                  <a:rPr lang="it-IT" sz="2400" dirty="0" smtClean="0"/>
                  <a:t>con ostacolo </a:t>
                </a:r>
                <a:r>
                  <a:rPr lang="it-IT" sz="2400" dirty="0"/>
                  <a:t>a 20, 50 e 90cm</a:t>
                </a:r>
              </a:p>
              <a:p>
                <a:r>
                  <a:rPr lang="it-IT" sz="2400" dirty="0"/>
                  <a:t>Si è valutata </a:t>
                </a:r>
                <a:r>
                  <a:rPr lang="it-IT" sz="2400" dirty="0" smtClean="0"/>
                  <a:t>l’accuratezza dello </a:t>
                </a:r>
                <a:r>
                  <a:rPr lang="it-IT" sz="2400" dirty="0"/>
                  <a:t>spostamento </a:t>
                </a:r>
                <a:r>
                  <a:rPr lang="it-IT" sz="2400" dirty="0" smtClean="0"/>
                  <a:t>con </a:t>
                </a:r>
                <a:r>
                  <a:rPr lang="it-IT" sz="2400" dirty="0"/>
                  <a:t>passi da 200um: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dirty="0" smtClean="0"/>
                  <a:t>121um (</a:t>
                </a:r>
                <a:r>
                  <a:rPr lang="it-IT" sz="2000" b="1" dirty="0" smtClean="0"/>
                  <a:t>6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50cm</a:t>
                </a:r>
                <a:r>
                  <a:rPr lang="it-IT" sz="2000" dirty="0" smtClean="0"/>
                  <a:t>: 124um (</a:t>
                </a:r>
                <a:r>
                  <a:rPr lang="it-IT" sz="2000" b="1" dirty="0" smtClean="0"/>
                  <a:t>2.5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90cm: </a:t>
                </a:r>
                <a:r>
                  <a:rPr lang="it-IT" sz="2000" dirty="0" smtClean="0"/>
                  <a:t>190um (</a:t>
                </a:r>
                <a:r>
                  <a:rPr lang="it-IT" sz="2000" b="1" dirty="0" smtClean="0"/>
                  <a:t>2.1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  <a:blipFill rotWithShape="0">
                <a:blip r:embed="rId2"/>
                <a:stretch>
                  <a:fillRect l="-1098" t="-1563" b="-27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553200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26</a:t>
            </a:fld>
            <a:endParaRPr lang="en-US" altLang="nl-NL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06" y="4193040"/>
            <a:ext cx="3004147" cy="225210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9" y="4193039"/>
            <a:ext cx="3004147" cy="225210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53" y="4193040"/>
            <a:ext cx="3004147" cy="2252105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830286" y="5319091"/>
            <a:ext cx="440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toDO</a:t>
            </a:r>
            <a:r>
              <a:rPr lang="it-IT" dirty="0" smtClean="0">
                <a:solidFill>
                  <a:srgbClr val="FF0000"/>
                </a:solidFill>
              </a:rPr>
              <a:t>: ingrandire assi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Prestazioni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</p:spPr>
            <p:txBody>
              <a:bodyPr/>
              <a:lstStyle/>
              <a:p>
                <a:r>
                  <a:rPr lang="it-IT" sz="2400" dirty="0" smtClean="0"/>
                  <a:t>Range spaziale di misura: </a:t>
                </a:r>
                <a:br>
                  <a:rPr lang="it-IT" sz="2400" dirty="0" smtClean="0"/>
                </a:br>
                <a:r>
                  <a:rPr lang="it-IT" sz="2400" b="1" dirty="0" smtClean="0"/>
                  <a:t>10 cm </a:t>
                </a:r>
                <a:r>
                  <a:rPr lang="it-IT" sz="2400" b="1" dirty="0"/>
                  <a:t>÷ </a:t>
                </a:r>
                <a:r>
                  <a:rPr lang="it-IT" sz="2400" b="1" dirty="0" smtClean="0"/>
                  <a:t>100 cm</a:t>
                </a:r>
                <a:endParaRPr lang="it-IT" sz="2400" dirty="0" smtClean="0"/>
              </a:p>
              <a:p>
                <a:r>
                  <a:rPr lang="it-IT" sz="2400" dirty="0"/>
                  <a:t>Incertezza relativa di misura: </a:t>
                </a:r>
                <a:br>
                  <a:rPr lang="it-IT" sz="2400" dirty="0"/>
                </a:br>
                <a:r>
                  <a:rPr lang="it-IT" sz="2400" b="1" dirty="0"/>
                  <a:t>2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r>
                  <a:rPr lang="it-IT" sz="2400" b="1" dirty="0"/>
                  <a:t> ÷ 8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endParaRPr lang="it-IT" sz="2400" b="1" dirty="0"/>
              </a:p>
              <a:p>
                <a:pPr lvl="1"/>
                <a:r>
                  <a:rPr lang="it-IT" sz="2000" b="1" dirty="0" smtClean="0"/>
                  <a:t>20um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10cm</a:t>
                </a:r>
              </a:p>
              <a:p>
                <a:pPr lvl="1"/>
                <a:r>
                  <a:rPr lang="it-IT" sz="2000" b="1" dirty="0" smtClean="0"/>
                  <a:t>550um </a:t>
                </a:r>
                <a:r>
                  <a:rPr lang="it-IT" sz="2000" dirty="0" smtClean="0"/>
                  <a:t>a</a:t>
                </a:r>
                <a:r>
                  <a:rPr lang="it-IT" sz="2000" b="1" dirty="0" smtClean="0"/>
                  <a:t> 70cm</a:t>
                </a:r>
                <a:endParaRPr lang="it-IT" sz="2000" b="1" dirty="0"/>
              </a:p>
              <a:p>
                <a:pPr lvl="1"/>
                <a:r>
                  <a:rPr lang="it-IT" sz="2000" b="1" dirty="0" smtClean="0"/>
                  <a:t>500um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100cm</a:t>
                </a:r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r>
                  <a:rPr lang="it-IT" sz="2400" dirty="0" smtClean="0"/>
                  <a:t>Frequenza </a:t>
                </a:r>
                <a:r>
                  <a:rPr lang="it-IT" sz="2400" i="1" dirty="0" smtClean="0"/>
                  <a:t>massima</a:t>
                </a:r>
                <a:r>
                  <a:rPr lang="it-IT" sz="2400" dirty="0" smtClean="0"/>
                  <a:t> </a:t>
                </a:r>
                <a:r>
                  <a:rPr lang="it-IT" sz="2400" dirty="0"/>
                  <a:t>di misura</a:t>
                </a:r>
                <a:r>
                  <a:rPr lang="it-IT" sz="2400" dirty="0" smtClean="0"/>
                  <a:t>: </a:t>
                </a:r>
              </a:p>
              <a:p>
                <a:pPr lvl="1"/>
                <a:r>
                  <a:rPr lang="it-IT" sz="2000" dirty="0" smtClean="0"/>
                  <a:t>1 misura valida ogni </a:t>
                </a:r>
                <a:r>
                  <a:rPr lang="it-IT" sz="2000" b="1" dirty="0" smtClean="0"/>
                  <a:t>208us </a:t>
                </a:r>
                <a:r>
                  <a:rPr lang="it-IT" sz="2000" dirty="0" smtClean="0"/>
                  <a:t>(</a:t>
                </a:r>
                <a:r>
                  <a:rPr lang="it-IT" sz="2000" i="1" dirty="0" smtClean="0"/>
                  <a:t>4.8 kHz</a:t>
                </a:r>
                <a:r>
                  <a:rPr lang="it-IT" sz="2000" dirty="0" smtClean="0"/>
                  <a:t>)</a:t>
                </a:r>
                <a:endParaRPr lang="it-IT" sz="2000" dirty="0">
                  <a:latin typeface="+mj-lt"/>
                </a:endParaRPr>
              </a:p>
              <a:p>
                <a:r>
                  <a:rPr lang="it-IT" sz="2400" dirty="0" smtClean="0">
                    <a:latin typeface="+mj-lt"/>
                  </a:rPr>
                  <a:t>Frequenza</a:t>
                </a:r>
                <a:r>
                  <a:rPr lang="it-IT" sz="2400" i="1" dirty="0" smtClean="0">
                    <a:latin typeface="+mj-lt"/>
                  </a:rPr>
                  <a:t> reale </a:t>
                </a:r>
                <a:r>
                  <a:rPr lang="it-IT" sz="2400" dirty="0" smtClean="0">
                    <a:latin typeface="+mj-lt"/>
                  </a:rPr>
                  <a:t>di misura:</a:t>
                </a:r>
              </a:p>
              <a:p>
                <a:pPr lvl="1"/>
                <a:r>
                  <a:rPr lang="it-IT" sz="2000" dirty="0" smtClean="0">
                    <a:latin typeface="+mj-lt"/>
                  </a:rPr>
                  <a:t>1 </a:t>
                </a:r>
                <a:r>
                  <a:rPr lang="it-IT" sz="2000" dirty="0">
                    <a:latin typeface="+mj-lt"/>
                  </a:rPr>
                  <a:t>misura valida ogni </a:t>
                </a:r>
                <a:r>
                  <a:rPr lang="it-IT" sz="2000" b="1" dirty="0" smtClean="0">
                    <a:latin typeface="+mj-lt"/>
                  </a:rPr>
                  <a:t>20ms</a:t>
                </a:r>
                <a:r>
                  <a:rPr lang="it-IT" sz="2000" dirty="0" smtClean="0">
                    <a:latin typeface="+mj-lt"/>
                  </a:rPr>
                  <a:t> (</a:t>
                </a:r>
                <a:r>
                  <a:rPr lang="it-IT" sz="2000" i="1" dirty="0" smtClean="0">
                    <a:latin typeface="+mj-lt"/>
                  </a:rPr>
                  <a:t>50 Hz</a:t>
                </a:r>
                <a:r>
                  <a:rPr lang="it-IT" sz="2000" dirty="0">
                    <a:latin typeface="+mj-lt"/>
                  </a:rPr>
                  <a:t>)</a:t>
                </a:r>
              </a:p>
              <a:p>
                <a:endParaRPr lang="it-IT" sz="2000" dirty="0" smtClean="0">
                  <a:latin typeface="+mj-lt"/>
                </a:endParaRPr>
              </a:p>
              <a:p>
                <a:pPr marL="457200" lvl="1" indent="0">
                  <a:buNone/>
                </a:pPr>
                <a:endParaRPr lang="it-IT" sz="1600" b="1" dirty="0" smtClean="0"/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pPr lvl="1"/>
                <a:endParaRPr lang="it-IT" sz="1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  <a:blipFill rotWithShape="0">
                <a:blip r:embed="rId3"/>
                <a:stretch>
                  <a:fillRect l="-1094" t="-1163" b="-29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27</a:t>
            </a:fld>
            <a:endParaRPr lang="en-US" altLang="nl-NL"/>
          </a:p>
        </p:txBody>
      </p:sp>
      <p:sp>
        <p:nvSpPr>
          <p:cNvPr id="5" name="CasellaDiTesto 4"/>
          <p:cNvSpPr txBox="1"/>
          <p:nvPr/>
        </p:nvSpPr>
        <p:spPr>
          <a:xfrm>
            <a:off x="-200025" y="26860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050" name="Picture 2" descr="https://lh5.googleusercontent.com/GMIVMYY1O8CGkm6z7mhR3S_hARxDr1o1M8SiGMxRFkniPhB64gLHui0PNT4CJSZxWzeaq60Z40ByCgl1M-NTrWS8U3se8wrDc-PBkziCROegcJLOuVn8Zke3uZ0U9ez4mEWjSIlt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26" y="969764"/>
            <a:ext cx="3452293" cy="29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5526026" y="2867322"/>
            <a:ext cx="440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toDO</a:t>
            </a:r>
            <a:r>
              <a:rPr lang="it-IT" dirty="0" smtClean="0">
                <a:solidFill>
                  <a:srgbClr val="FF0000"/>
                </a:solidFill>
              </a:rPr>
              <a:t>: ingrandire assi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042987"/>
            <a:ext cx="7086600" cy="5510213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876800"/>
          </a:xfrm>
        </p:spPr>
        <p:txBody>
          <a:bodyPr/>
          <a:lstStyle/>
          <a:p>
            <a:r>
              <a:rPr lang="it-IT" sz="2400" dirty="0" smtClean="0"/>
              <a:t>I risultati ottenuti hanno portato alla realizzazione di uno strumento di misura con buone prestazioni e a basso costo</a:t>
            </a:r>
          </a:p>
          <a:p>
            <a:r>
              <a:rPr lang="it-IT" sz="2400" dirty="0" smtClean="0"/>
              <a:t> Lo strumento mostra</a:t>
            </a:r>
            <a:br>
              <a:rPr lang="it-IT" sz="2400" dirty="0" smtClean="0"/>
            </a:br>
            <a:r>
              <a:rPr lang="it-IT" sz="2400" dirty="0" smtClean="0"/>
              <a:t> ancora alcuni limiti:</a:t>
            </a:r>
          </a:p>
          <a:p>
            <a:pPr lvl="1"/>
            <a:r>
              <a:rPr lang="it-IT" sz="2000" dirty="0" smtClean="0"/>
              <a:t>Frequenza di misura reale</a:t>
            </a:r>
            <a:br>
              <a:rPr lang="it-IT" sz="2000" dirty="0" smtClean="0"/>
            </a:br>
            <a:r>
              <a:rPr lang="it-IT" sz="2000" dirty="0" smtClean="0"/>
              <a:t>inferiore a quella teorica</a:t>
            </a:r>
            <a:endParaRPr lang="it-IT" sz="2000" dirty="0"/>
          </a:p>
          <a:p>
            <a:pPr lvl="1"/>
            <a:r>
              <a:rPr lang="it-IT" sz="2000" dirty="0" smtClean="0"/>
              <a:t>Deriva termica</a:t>
            </a:r>
            <a:endParaRPr lang="it-IT" sz="2400" dirty="0" smtClean="0"/>
          </a:p>
          <a:p>
            <a:r>
              <a:rPr lang="it-IT" sz="2400" dirty="0" smtClean="0"/>
              <a:t>Sviluppi futuri:</a:t>
            </a:r>
          </a:p>
          <a:p>
            <a:pPr lvl="1"/>
            <a:r>
              <a:rPr lang="it-IT" sz="2000" dirty="0" smtClean="0"/>
              <a:t>Scheda di prototipazione </a:t>
            </a:r>
            <a:br>
              <a:rPr lang="it-IT" sz="2000" dirty="0" smtClean="0"/>
            </a:br>
            <a:r>
              <a:rPr lang="it-IT" sz="2000" dirty="0" smtClean="0"/>
              <a:t>più performante</a:t>
            </a:r>
          </a:p>
          <a:p>
            <a:pPr lvl="1"/>
            <a:r>
              <a:rPr lang="it-IT" sz="2000" dirty="0" smtClean="0"/>
              <a:t>Controllore di temperatura</a:t>
            </a:r>
          </a:p>
          <a:p>
            <a:pPr lvl="1"/>
            <a:r>
              <a:rPr lang="it-IT" sz="2000" dirty="0" smtClean="0"/>
              <a:t>Misura della velocità</a:t>
            </a:r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29</a:t>
            </a:fld>
            <a:endParaRPr lang="en-US" altLang="nl-NL"/>
          </a:p>
        </p:txBody>
      </p:sp>
      <p:pic>
        <p:nvPicPr>
          <p:cNvPr id="3074" name="Picture 2" descr="5_90cm_no_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84" y="2511420"/>
            <a:ext cx="3806939" cy="254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e 5"/>
          <p:cNvSpPr/>
          <p:nvPr/>
        </p:nvSpPr>
        <p:spPr>
          <a:xfrm>
            <a:off x="5960463" y="4199778"/>
            <a:ext cx="824178" cy="8237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02153"/>
            <a:ext cx="8162926" cy="1200619"/>
          </a:xfrm>
        </p:spPr>
        <p:txBody>
          <a:bodyPr/>
          <a:lstStyle/>
          <a:p>
            <a:r>
              <a:rPr lang="it-IT" sz="2400" dirty="0"/>
              <a:t>Tecnica che si basa sulla </a:t>
            </a:r>
            <a:r>
              <a:rPr lang="it-IT" sz="2400" b="1" dirty="0"/>
              <a:t>sovrapposizione di due fasci ottici</a:t>
            </a:r>
            <a:r>
              <a:rPr lang="it-IT" sz="2400" dirty="0"/>
              <a:t>, che percorrono cammini differenti,</a:t>
            </a:r>
            <a:r>
              <a:rPr lang="it-IT" sz="2400" b="1" dirty="0"/>
              <a:t> </a:t>
            </a:r>
            <a:r>
              <a:rPr lang="it-IT" sz="2400" dirty="0"/>
              <a:t>emessi dalla stessa sorgente laser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602187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15245"/>
            <a:ext cx="4587339" cy="310050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5029200" y="2246702"/>
            <a:ext cx="4114800" cy="366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2400" dirty="0"/>
              <a:t>È</a:t>
            </a:r>
            <a:r>
              <a:rPr lang="it-IT" sz="2400" dirty="0" smtClean="0"/>
              <a:t> </a:t>
            </a:r>
            <a:r>
              <a:rPr lang="it-IT" sz="2400" dirty="0"/>
              <a:t>formato da: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Laser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Divisore di fascio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Due specchi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Fotodiodo</a:t>
            </a:r>
          </a:p>
          <a:p>
            <a:r>
              <a:rPr lang="it-IT" sz="2400" dirty="0"/>
              <a:t>Il </a:t>
            </a:r>
            <a:r>
              <a:rPr lang="it-IT" sz="2400" i="1" dirty="0"/>
              <a:t>fotodiodo</a:t>
            </a:r>
            <a:r>
              <a:rPr lang="it-IT" sz="2400" dirty="0"/>
              <a:t> genera </a:t>
            </a:r>
            <a:r>
              <a:rPr lang="it-IT" sz="2400" dirty="0" smtClean="0"/>
              <a:t>una corrente che contiene l’informazione sullo spostamento del </a:t>
            </a:r>
            <a:r>
              <a:rPr lang="it-IT" sz="2400" dirty="0" smtClean="0"/>
              <a:t>bersaglio</a:t>
            </a:r>
            <a:endParaRPr lang="it-IT" sz="2400" kern="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947555"/>
            <a:ext cx="8162926" cy="58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i="1" kern="0" dirty="0" smtClean="0"/>
              <a:t>Contro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Difficile</a:t>
            </a:r>
            <a:r>
              <a:rPr lang="it-IT" sz="2400" kern="0" dirty="0" smtClean="0"/>
              <a:t> realizzazione</a:t>
            </a:r>
            <a:endParaRPr lang="it-IT" sz="2400" kern="0" dirty="0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30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61219" y="4514383"/>
            <a:ext cx="7158038" cy="985837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380997" y="996103"/>
            <a:ext cx="8405814" cy="2122711"/>
          </a:xfrm>
        </p:spPr>
        <p:txBody>
          <a:bodyPr/>
          <a:lstStyle/>
          <a:p>
            <a:r>
              <a:rPr lang="it-IT" sz="2400" b="1" dirty="0" smtClean="0"/>
              <a:t>Variante</a:t>
            </a:r>
            <a:r>
              <a:rPr lang="it-IT" sz="2400" dirty="0" smtClean="0"/>
              <a:t> dell’interferometria tradizionale</a:t>
            </a:r>
          </a:p>
          <a:p>
            <a:r>
              <a:rPr lang="it-IT" sz="2400" dirty="0" smtClean="0"/>
              <a:t>L’architettura </a:t>
            </a:r>
            <a:r>
              <a:rPr lang="it-IT" sz="2400" dirty="0"/>
              <a:t>è </a:t>
            </a:r>
            <a:r>
              <a:rPr lang="it-IT" sz="2400" dirty="0" smtClean="0"/>
              <a:t>composta </a:t>
            </a:r>
            <a:r>
              <a:rPr lang="it-IT" sz="2400" u="sng" dirty="0" smtClean="0"/>
              <a:t>solamente</a:t>
            </a:r>
            <a:r>
              <a:rPr lang="it-IT" sz="2400" dirty="0" smtClean="0"/>
              <a:t> </a:t>
            </a:r>
            <a:r>
              <a:rPr lang="it-IT" sz="2400" dirty="0"/>
              <a:t>da:</a:t>
            </a:r>
          </a:p>
          <a:p>
            <a:pPr lvl="1"/>
            <a:r>
              <a:rPr lang="it-IT" sz="2000" dirty="0"/>
              <a:t>un </a:t>
            </a:r>
            <a:r>
              <a:rPr lang="it-IT" sz="2000" b="1" dirty="0" smtClean="0"/>
              <a:t>fotodiodo </a:t>
            </a:r>
            <a:r>
              <a:rPr lang="it-IT" sz="2000" dirty="0" smtClean="0"/>
              <a:t>di monitor</a:t>
            </a:r>
            <a:endParaRPr lang="it-IT" sz="2000" dirty="0" smtClean="0"/>
          </a:p>
          <a:p>
            <a:pPr lvl="1"/>
            <a:r>
              <a:rPr lang="it-IT" sz="2000" dirty="0"/>
              <a:t>una sorgente </a:t>
            </a:r>
            <a:r>
              <a:rPr lang="it-IT" sz="2000" b="1" dirty="0" smtClean="0"/>
              <a:t>laser</a:t>
            </a:r>
          </a:p>
          <a:p>
            <a:pPr lvl="1"/>
            <a:r>
              <a:rPr lang="it-IT" sz="2000" dirty="0"/>
              <a:t>una </a:t>
            </a:r>
            <a:r>
              <a:rPr lang="it-IT" sz="2000" b="1" dirty="0"/>
              <a:t>lente</a:t>
            </a:r>
            <a:endParaRPr lang="it-IT" sz="2000" dirty="0" smtClean="0"/>
          </a:p>
          <a:p>
            <a:pPr marL="0" indent="0">
              <a:buNone/>
            </a:pPr>
            <a:endParaRPr lang="it-IT" sz="2400" b="1" dirty="0" smtClean="0"/>
          </a:p>
        </p:txBody>
      </p:sp>
      <p:sp>
        <p:nvSpPr>
          <p:cNvPr id="3" name="CasellaDiTesto 2"/>
          <p:cNvSpPr txBox="1"/>
          <p:nvPr/>
        </p:nvSpPr>
        <p:spPr>
          <a:xfrm>
            <a:off x="380997" y="5288340"/>
            <a:ext cx="8405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/>
              <a:t>Il fascio laser emesso è riflesso dal bersaglio e rientra nella cavità causando un fenomeno di </a:t>
            </a:r>
            <a:r>
              <a:rPr lang="it-IT" b="1" dirty="0"/>
              <a:t>interferenza</a:t>
            </a:r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18" y="3118814"/>
            <a:ext cx="6219371" cy="202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Il segnale di corrente generato dal fotodiodo di monitor è chiamato </a:t>
            </a:r>
            <a:r>
              <a:rPr lang="it-IT" sz="2400" b="1" dirty="0" smtClean="0"/>
              <a:t>segnale interferometrico</a:t>
            </a:r>
            <a:endParaRPr lang="it-IT" sz="2400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7162800" cy="762000"/>
          </a:xfrm>
        </p:spPr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986643" y="3204001"/>
            <a:ext cx="4408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toDO</a:t>
            </a:r>
            <a:r>
              <a:rPr lang="it-IT" dirty="0" smtClean="0">
                <a:solidFill>
                  <a:srgbClr val="FF0000"/>
                </a:solidFill>
              </a:rPr>
              <a:t>: spiegare bene le caratteristiche del segnale </a:t>
            </a:r>
            <a:r>
              <a:rPr lang="it-IT" dirty="0" err="1" smtClean="0">
                <a:solidFill>
                  <a:srgbClr val="FF0000"/>
                </a:solidFill>
              </a:rPr>
              <a:t>inteferometrico</a:t>
            </a:r>
            <a:r>
              <a:rPr lang="it-IT" dirty="0" smtClean="0">
                <a:solidFill>
                  <a:srgbClr val="FF0000"/>
                </a:solidFill>
              </a:rPr>
              <a:t> e i vantaggi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7162800" cy="762000"/>
          </a:xfrm>
        </p:spPr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986643" y="3204001"/>
            <a:ext cx="4408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toDO</a:t>
            </a:r>
            <a:r>
              <a:rPr lang="it-IT" dirty="0" smtClean="0">
                <a:solidFill>
                  <a:srgbClr val="FF0000"/>
                </a:solidFill>
              </a:rPr>
              <a:t>: spiegare bene le caratteristiche del segnale </a:t>
            </a:r>
            <a:r>
              <a:rPr lang="it-IT" dirty="0" err="1" smtClean="0">
                <a:solidFill>
                  <a:srgbClr val="FF0000"/>
                </a:solidFill>
              </a:rPr>
              <a:t>inteferometrico</a:t>
            </a:r>
            <a:r>
              <a:rPr lang="it-IT" dirty="0" smtClean="0">
                <a:solidFill>
                  <a:srgbClr val="FF0000"/>
                </a:solidFill>
              </a:rPr>
              <a:t> e i vantaggi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distanza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</p:spPr>
            <p:txBody>
              <a:bodyPr/>
              <a:lstStyle/>
              <a:p>
                <a:r>
                  <a:rPr lang="it-IT" sz="2400" dirty="0" smtClean="0"/>
                  <a:t>Modulando la corrente di pilotaggio del </a:t>
                </a:r>
                <a:r>
                  <a:rPr lang="it-IT" sz="2400" dirty="0"/>
                  <a:t>laser si </a:t>
                </a:r>
                <a:r>
                  <a:rPr lang="it-IT" sz="2400" dirty="0" smtClean="0"/>
                  <a:t>può̀ </a:t>
                </a:r>
                <a:r>
                  <a:rPr lang="it-IT" sz="2400" dirty="0"/>
                  <a:t>modulare la lunghezza </a:t>
                </a:r>
                <a:r>
                  <a:rPr lang="it-IT" sz="2400" dirty="0" smtClean="0"/>
                  <a:t>d'onda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it-IT" sz="2400" dirty="0" smtClean="0"/>
                  <a:t> consentendo così di </a:t>
                </a:r>
                <a:r>
                  <a:rPr lang="it-IT" sz="2400" dirty="0"/>
                  <a:t>vedere </a:t>
                </a:r>
                <a:r>
                  <a:rPr lang="it-IT" sz="2400" dirty="0" smtClean="0"/>
                  <a:t>il </a:t>
                </a:r>
                <a:r>
                  <a:rPr lang="it-IT" sz="2400" b="1" dirty="0" smtClean="0"/>
                  <a:t>segnale </a:t>
                </a:r>
                <a:r>
                  <a:rPr lang="it-IT" sz="2400" b="1" dirty="0" err="1" smtClean="0"/>
                  <a:t>inteferometrico</a:t>
                </a:r>
                <a:endParaRPr lang="it-IT" sz="2400" b="1" dirty="0" smtClean="0"/>
              </a:p>
            </p:txBody>
          </p:sp>
        </mc:Choice>
        <mc:Fallback xmlns="">
          <p:sp>
            <p:nvSpPr>
              <p:cNvPr id="5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  <a:blipFill rotWithShape="0">
                <a:blip r:embed="rId2"/>
                <a:stretch>
                  <a:fillRect l="-1015" t="-3828" r="-1305" b="-4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3246453" y="5665016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453" y="5665016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013957"/>
            <a:ext cx="8248650" cy="4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La </a:t>
            </a:r>
            <a:r>
              <a:rPr lang="it-IT" sz="2400" b="1" kern="0" dirty="0" smtClean="0"/>
              <a:t>distanza</a:t>
            </a:r>
            <a:r>
              <a:rPr lang="it-IT" sz="2400" kern="0" dirty="0" smtClean="0"/>
              <a:t> </a:t>
            </a:r>
            <a:r>
              <a:rPr lang="it-IT" sz="2400" i="1" kern="0" dirty="0" smtClean="0"/>
              <a:t>d </a:t>
            </a:r>
            <a:r>
              <a:rPr lang="it-IT" sz="2400" kern="0" dirty="0" smtClean="0"/>
              <a:t>si ricava con la relazione:</a:t>
            </a:r>
            <a:endParaRPr lang="it-IT" sz="2400" b="1" i="1" kern="0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6" y="2300763"/>
            <a:ext cx="5739602" cy="261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 smtClean="0"/>
              <a:t>Risultati 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28035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" y="2143595"/>
            <a:ext cx="7162800" cy="429944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9600" y="1032420"/>
            <a:ext cx="797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Lo strumento è composto da </a:t>
            </a:r>
            <a:r>
              <a:rPr lang="it-IT" dirty="0" smtClean="0"/>
              <a:t>un </a:t>
            </a:r>
            <a:r>
              <a:rPr lang="it-IT" b="1" dirty="0"/>
              <a:t>sistema analogico</a:t>
            </a:r>
            <a:r>
              <a:rPr lang="it-IT" dirty="0"/>
              <a:t>, </a:t>
            </a:r>
            <a:r>
              <a:rPr lang="it-IT" b="1" dirty="0"/>
              <a:t>un’interfaccia</a:t>
            </a:r>
            <a:r>
              <a:rPr lang="it-IT" dirty="0"/>
              <a:t> </a:t>
            </a:r>
            <a:r>
              <a:rPr lang="it-IT" b="1" dirty="0"/>
              <a:t>di conversione</a:t>
            </a:r>
            <a:r>
              <a:rPr lang="it-IT" dirty="0"/>
              <a:t> e un </a:t>
            </a:r>
            <a:r>
              <a:rPr lang="it-IT" b="1" dirty="0"/>
              <a:t>sistema digitale 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420176" y="2457642"/>
            <a:ext cx="4572000" cy="112166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3786189" y="4772025"/>
            <a:ext cx="3586162" cy="135731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932</TotalTime>
  <Words>859</Words>
  <Application>Microsoft Macintosh PowerPoint</Application>
  <PresentationFormat>Presentazione su schermo (4:3)</PresentationFormat>
  <Paragraphs>312</Paragraphs>
  <Slides>30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Cambria Math</vt:lpstr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Arial</vt:lpstr>
      <vt:lpstr>PoliLightBlue3</vt:lpstr>
      <vt:lpstr>Presentazione di PowerPoint</vt:lpstr>
      <vt:lpstr>Indice</vt:lpstr>
      <vt:lpstr>Interferometria</vt:lpstr>
      <vt:lpstr>Interferometria a self-mixing</vt:lpstr>
      <vt:lpstr>Interferometria a self-mixing</vt:lpstr>
      <vt:lpstr>Interferometria a self-mixing</vt:lpstr>
      <vt:lpstr>Misura della distanza</vt:lpstr>
      <vt:lpstr>Indice</vt:lpstr>
      <vt:lpstr>Architettura hardware</vt:lpstr>
      <vt:lpstr>Sistema analogico</vt:lpstr>
      <vt:lpstr>Sistema di conversione</vt:lpstr>
      <vt:lpstr>Sistema digitale</vt:lpstr>
      <vt:lpstr>Indice</vt:lpstr>
      <vt:lpstr>Architettura software</vt:lpstr>
      <vt:lpstr>Dettagli implementativi</vt:lpstr>
      <vt:lpstr>FPGA</vt:lpstr>
      <vt:lpstr>FPGA</vt:lpstr>
      <vt:lpstr>FPGA</vt:lpstr>
      <vt:lpstr>FPGA</vt:lpstr>
      <vt:lpstr>Microcontrollore</vt:lpstr>
      <vt:lpstr>Ottimizzazioni</vt:lpstr>
      <vt:lpstr>Ottimizzazioni</vt:lpstr>
      <vt:lpstr>Indice</vt:lpstr>
      <vt:lpstr>Risultati sperimentali</vt:lpstr>
      <vt:lpstr>Risultati sperimentali</vt:lpstr>
      <vt:lpstr>Risultati sperimentali</vt:lpstr>
      <vt:lpstr>Prestazioni</vt:lpstr>
      <vt:lpstr>Indice</vt:lpstr>
      <vt:lpstr>Conclusioni e sviluppi futuri</vt:lpstr>
      <vt:lpstr>Presentazione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Leonardo Cavagnis</cp:lastModifiedBy>
  <cp:revision>306</cp:revision>
  <cp:lastPrinted>2007-10-21T14:42:49Z</cp:lastPrinted>
  <dcterms:created xsi:type="dcterms:W3CDTF">2015-12-01T10:36:45Z</dcterms:created>
  <dcterms:modified xsi:type="dcterms:W3CDTF">2015-12-16T11:57:07Z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