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7"/>
  </p:notesMasterIdLst>
  <p:handoutMasterIdLst>
    <p:handoutMasterId r:id="rId28"/>
  </p:handoutMasterIdLst>
  <p:sldIdLst>
    <p:sldId id="277" r:id="rId5"/>
    <p:sldId id="278" r:id="rId6"/>
    <p:sldId id="279" r:id="rId7"/>
    <p:sldId id="298" r:id="rId8"/>
    <p:sldId id="281" r:id="rId9"/>
    <p:sldId id="299" r:id="rId10"/>
    <p:sldId id="283" r:id="rId11"/>
    <p:sldId id="284" r:id="rId12"/>
    <p:sldId id="285" r:id="rId13"/>
    <p:sldId id="287" r:id="rId14"/>
    <p:sldId id="286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6" r:id="rId25"/>
    <p:sldId id="300" r:id="rId26"/>
  </p:sldIdLst>
  <p:sldSz cx="9144000" cy="6858000" type="screen4x3"/>
  <p:notesSz cx="7099300" cy="10234613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5135"/>
  </p:normalViewPr>
  <p:slideViewPr>
    <p:cSldViewPr snapToGrid="0">
      <p:cViewPr varScale="1">
        <p:scale>
          <a:sx n="90" d="100"/>
          <a:sy n="90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114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</a:t>
            </a:r>
            <a:r>
              <a:rPr lang="en-US" altLang="nl-NL" dirty="0" smtClean="0"/>
              <a:t>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319269" y="5486400"/>
            <a:ext cx="4596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dirty="0" smtClean="0"/>
              <a:t>, matricola 816646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b="1" dirty="0" smtClean="0"/>
              <a:t>Diego </a:t>
            </a:r>
            <a:r>
              <a:rPr lang="it-IT" sz="1800" b="1" dirty="0" smtClean="0"/>
              <a:t>Rondelli</a:t>
            </a:r>
            <a:r>
              <a:rPr lang="it-IT" sz="1800" dirty="0" smtClean="0"/>
              <a:t>, matricola </a:t>
            </a:r>
            <a:r>
              <a:rPr lang="it-IT" sz="1800" dirty="0" smtClean="0"/>
              <a:t>817108</a:t>
            </a:r>
          </a:p>
          <a:p>
            <a:pPr algn="r"/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 </a:t>
            </a:r>
            <a:r>
              <a:rPr lang="it-IT" dirty="0" smtClean="0"/>
              <a:t>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TODO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La parte digitale del sensore è costituita da una scheda di sviluppo NI </a:t>
            </a:r>
            <a:r>
              <a:rPr lang="it-IT" sz="2400" dirty="0" err="1" smtClean="0"/>
              <a:t>sbRIO</a:t>
            </a:r>
            <a:r>
              <a:rPr lang="it-IT" sz="2400" dirty="0" smtClean="0"/>
              <a:t> 9636</a:t>
            </a:r>
          </a:p>
          <a:p>
            <a:r>
              <a:rPr lang="it-IT" sz="2400" dirty="0" smtClean="0"/>
              <a:t>La scheda è equipaggiata con un’FPGA ed un microcontrollore</a:t>
            </a:r>
          </a:p>
          <a:p>
            <a:r>
              <a:rPr lang="it-IT" sz="2400" dirty="0" smtClean="0"/>
              <a:t>L’FPGA si occupa di </a:t>
            </a:r>
            <a:br>
              <a:rPr lang="it-IT" sz="2400" dirty="0" smtClean="0"/>
            </a:br>
            <a:r>
              <a:rPr lang="it-IT" sz="2400" dirty="0" smtClean="0"/>
              <a:t>comandare la scheda di 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>conversione, di calcolare 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>l’FFT del segnale acquisito e </a:t>
            </a:r>
            <a:br>
              <a:rPr lang="it-IT" sz="2400" dirty="0" smtClean="0"/>
            </a:br>
            <a:r>
              <a:rPr lang="it-IT" sz="2400" dirty="0" smtClean="0"/>
              <a:t>dell’estrazione del tono </a:t>
            </a:r>
            <a:br>
              <a:rPr lang="it-IT" sz="2400" dirty="0" smtClean="0"/>
            </a:br>
            <a:r>
              <a:rPr lang="it-IT" sz="2400" dirty="0" smtClean="0"/>
              <a:t>fondamentale del segnale</a:t>
            </a:r>
          </a:p>
          <a:p>
            <a:r>
              <a:rPr lang="it-IT" sz="2400" dirty="0" smtClean="0"/>
              <a:t>Il microcontrollore si </a:t>
            </a:r>
            <a:br>
              <a:rPr lang="it-IT" sz="2400" dirty="0" smtClean="0"/>
            </a:br>
            <a:r>
              <a:rPr lang="it-IT" sz="2400" dirty="0" smtClean="0"/>
              <a:t>occupa del calcolo del bin </a:t>
            </a:r>
            <a:br>
              <a:rPr lang="it-IT" sz="2400" dirty="0" smtClean="0"/>
            </a:br>
            <a:r>
              <a:rPr lang="it-IT" sz="2400" dirty="0" smtClean="0"/>
              <a:t>interpolato e del calcolo della distanza 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77" y="2439945"/>
            <a:ext cx="3640285" cy="32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Cos’è l’interferometria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tradizionale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Analisi degli algoritmi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Sviluppi futuri e conclusioni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1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Linguaggio </a:t>
            </a:r>
            <a:r>
              <a:rPr lang="it-IT" sz="2400" dirty="0" err="1" smtClean="0"/>
              <a:t>LabVIEW</a:t>
            </a:r>
            <a:endParaRPr lang="it-IT" sz="2400" dirty="0"/>
          </a:p>
          <a:p>
            <a:pPr lvl="1"/>
            <a:r>
              <a:rPr lang="it-IT" sz="2000" dirty="0" smtClean="0"/>
              <a:t>Sviluppato da National </a:t>
            </a:r>
            <a:br>
              <a:rPr lang="it-IT" sz="2000" dirty="0" smtClean="0"/>
            </a:br>
            <a:r>
              <a:rPr lang="it-IT" sz="2000" dirty="0" smtClean="0"/>
              <a:t>Instruments</a:t>
            </a:r>
            <a:br>
              <a:rPr lang="it-IT" sz="2000" dirty="0" smtClean="0"/>
            </a:br>
            <a:endParaRPr lang="it-IT" sz="2000" dirty="0" smtClean="0"/>
          </a:p>
          <a:p>
            <a:r>
              <a:rPr lang="it-IT" sz="2400" dirty="0" smtClean="0"/>
              <a:t>Struttura a cicli paralleli con</a:t>
            </a:r>
            <a:br>
              <a:rPr lang="it-IT" sz="2400" dirty="0" smtClean="0"/>
            </a:br>
            <a:r>
              <a:rPr lang="it-IT" sz="2400" dirty="0" smtClean="0"/>
              <a:t>scambio di dati tramite code</a:t>
            </a:r>
            <a:br>
              <a:rPr lang="it-IT" sz="2400" dirty="0" smtClean="0"/>
            </a:br>
            <a:r>
              <a:rPr lang="it-IT" sz="2400" dirty="0" smtClean="0"/>
              <a:t>FIFO</a:t>
            </a:r>
          </a:p>
          <a:p>
            <a:pPr lvl="1"/>
            <a:r>
              <a:rPr lang="it-IT" sz="2000" dirty="0" smtClean="0"/>
              <a:t>Pattern </a:t>
            </a:r>
            <a:r>
              <a:rPr lang="it-IT" sz="2000" dirty="0" smtClean="0"/>
              <a:t>producer-consumer</a:t>
            </a:r>
            <a:endParaRPr lang="it-IT" sz="2000" dirty="0" smtClean="0"/>
          </a:p>
          <a:p>
            <a:pPr lvl="1"/>
            <a:r>
              <a:rPr lang="it-IT" sz="2000" dirty="0" smtClean="0"/>
              <a:t>Usato anche per lo scambio di dati tra FPGA e </a:t>
            </a:r>
            <a:r>
              <a:rPr lang="it-IT" sz="2000" dirty="0" smtClean="0"/>
              <a:t>microcontrollore (DMA)</a:t>
            </a:r>
            <a:br>
              <a:rPr lang="it-IT" sz="2000" dirty="0" smtClean="0"/>
            </a:br>
            <a:endParaRPr lang="it-IT" sz="2000" dirty="0" smtClean="0"/>
          </a:p>
          <a:p>
            <a:r>
              <a:rPr lang="it-IT" sz="2400" dirty="0" smtClean="0"/>
              <a:t>Uso </a:t>
            </a:r>
            <a:r>
              <a:rPr lang="it-IT" sz="2400" dirty="0" smtClean="0"/>
              <a:t>dell’aritmetica </a:t>
            </a:r>
            <a:r>
              <a:rPr lang="it-IT" sz="2400" i="1" dirty="0" err="1" smtClean="0"/>
              <a:t>fixed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point</a:t>
            </a:r>
            <a:r>
              <a:rPr lang="it-IT" sz="2400" dirty="0" smtClean="0"/>
              <a:t> (12-bit) per migliorare le prestazioni </a:t>
            </a:r>
            <a:r>
              <a:rPr lang="it-IT" sz="2400" dirty="0" smtClean="0"/>
              <a:t>su FPGA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34" y="1143000"/>
            <a:ext cx="3137266" cy="13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Firmware 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Si compone di una parte di inizializzazione e di cinque cicli paralleli:</a:t>
            </a:r>
          </a:p>
          <a:p>
            <a:pPr lvl="1"/>
            <a:r>
              <a:rPr lang="it-IT" sz="2000" dirty="0" smtClean="0"/>
              <a:t>Pilotaggio scheda conversione e</a:t>
            </a:r>
            <a:br>
              <a:rPr lang="it-IT" sz="2000" dirty="0" smtClean="0"/>
            </a:br>
            <a:r>
              <a:rPr lang="it-IT" sz="2000" dirty="0" smtClean="0"/>
              <a:t>generazione/acquisizione</a:t>
            </a:r>
          </a:p>
          <a:p>
            <a:pPr lvl="1"/>
            <a:r>
              <a:rPr lang="it-IT" sz="2000" dirty="0" smtClean="0"/>
              <a:t>Lettura della memoria del segnale</a:t>
            </a:r>
            <a:br>
              <a:rPr lang="it-IT" sz="2000" dirty="0" smtClean="0"/>
            </a:br>
            <a:r>
              <a:rPr lang="it-IT" sz="2000" dirty="0" smtClean="0"/>
              <a:t>di modulazione</a:t>
            </a:r>
          </a:p>
          <a:p>
            <a:pPr lvl="1"/>
            <a:r>
              <a:rPr lang="it-IT" sz="2000" dirty="0" smtClean="0"/>
              <a:t>Condizionamento digitale del</a:t>
            </a:r>
            <a:br>
              <a:rPr lang="it-IT" sz="2000" dirty="0" smtClean="0"/>
            </a:br>
            <a:r>
              <a:rPr lang="it-IT" sz="2000" dirty="0" smtClean="0"/>
              <a:t>segnale (sottrazione del fondo e </a:t>
            </a:r>
            <a:br>
              <a:rPr lang="it-IT" sz="2000" dirty="0" smtClean="0"/>
            </a:br>
            <a:r>
              <a:rPr lang="it-IT" sz="2000" dirty="0" smtClean="0"/>
              <a:t>finestratura) </a:t>
            </a:r>
          </a:p>
          <a:p>
            <a:pPr lvl="1"/>
            <a:r>
              <a:rPr lang="it-IT" sz="2000" dirty="0" smtClean="0"/>
              <a:t>Computazione della trasformata di </a:t>
            </a:r>
            <a:br>
              <a:rPr lang="it-IT" sz="2000" dirty="0" smtClean="0"/>
            </a:br>
            <a:r>
              <a:rPr lang="it-IT" sz="2000" dirty="0" smtClean="0"/>
              <a:t>Fourier</a:t>
            </a:r>
          </a:p>
          <a:p>
            <a:pPr lvl="1"/>
            <a:r>
              <a:rPr lang="it-IT" sz="2000" dirty="0" smtClean="0"/>
              <a:t>Estrazione del tono fondamentale</a:t>
            </a:r>
            <a:br>
              <a:rPr lang="it-IT" sz="2000" dirty="0" smtClean="0"/>
            </a:br>
            <a:r>
              <a:rPr lang="it-IT" sz="2000" dirty="0" smtClean="0"/>
              <a:t>della trasformata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27" y="2183027"/>
            <a:ext cx="3719482" cy="43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Firmware 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Si compone di una parte di inizializzazione e configurazione dello strumento e da una parte di elaborazione dei dati:</a:t>
            </a:r>
          </a:p>
          <a:p>
            <a:pPr lvl="1"/>
            <a:r>
              <a:rPr lang="it-IT" sz="2000" dirty="0" smtClean="0"/>
              <a:t>Inizialmente il </a:t>
            </a:r>
            <a:r>
              <a:rPr lang="it-IT" sz="2000" dirty="0" smtClean="0"/>
              <a:t>firmware </a:t>
            </a:r>
            <a:r>
              <a:rPr lang="it-IT" sz="2000" dirty="0" smtClean="0"/>
              <a:t>legge la configurazione fornita dall’utente e imposta i corretti parametri di funzionamento dell’FPGA</a:t>
            </a:r>
          </a:p>
          <a:p>
            <a:pPr lvl="1"/>
            <a:r>
              <a:rPr lang="it-IT" sz="2000" dirty="0" smtClean="0"/>
              <a:t>Il secondo passo consiste nell’estrazione del fondo da sottrarre al segnale</a:t>
            </a:r>
          </a:p>
          <a:p>
            <a:pPr lvl="1"/>
            <a:r>
              <a:rPr lang="it-IT" sz="2000" dirty="0" smtClean="0"/>
              <a:t>Infine ciclicamente si acquisiscono i risultati dell’elaborazione dell’FPGA e si calcola la distanza dal bersaglio.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r>
              <a:rPr lang="it-IT" dirty="0" smtClean="0"/>
              <a:t>Analisi </a:t>
            </a:r>
            <a:r>
              <a:rPr lang="it-IT" dirty="0" smtClean="0"/>
              <a:t>algoritmi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Sottrazione fondo</a:t>
            </a:r>
          </a:p>
          <a:p>
            <a:r>
              <a:rPr lang="it-IT" sz="2400" dirty="0" smtClean="0"/>
              <a:t>Finestratura</a:t>
            </a:r>
          </a:p>
          <a:p>
            <a:r>
              <a:rPr lang="it-IT" sz="2400" dirty="0" smtClean="0"/>
              <a:t>Accenno 5 triangolari</a:t>
            </a:r>
          </a:p>
          <a:p>
            <a:r>
              <a:rPr lang="it-IT" sz="2400" dirty="0" smtClean="0"/>
              <a:t>FFT</a:t>
            </a:r>
          </a:p>
          <a:p>
            <a:r>
              <a:rPr lang="it-IT" sz="2400" dirty="0" smtClean="0"/>
              <a:t>Interpolazione</a:t>
            </a:r>
          </a:p>
          <a:p>
            <a:r>
              <a:rPr lang="it-IT" sz="2400" dirty="0" smtClean="0"/>
              <a:t>Calcolo distanza</a:t>
            </a:r>
          </a:p>
          <a:p>
            <a:endParaRPr lang="it-IT" sz="2400" dirty="0"/>
          </a:p>
          <a:p>
            <a:r>
              <a:rPr lang="it-IT" sz="2400" dirty="0" smtClean="0"/>
              <a:t>TODO!!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665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2999"/>
            <a:ext cx="7800975" cy="517207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Cos’è l’interferometria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tradizionale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Analisi degli algoritmi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Sviluppi futuri e conclusioni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73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  <a:p>
            <a:r>
              <a:rPr lang="it-IT" sz="2400" dirty="0" smtClean="0"/>
              <a:t>Risultati sintetici:</a:t>
            </a:r>
          </a:p>
          <a:p>
            <a:pPr lvl="1"/>
            <a:r>
              <a:rPr lang="it-IT" sz="2000" dirty="0" smtClean="0"/>
              <a:t>Inserire dati di tutti i passi</a:t>
            </a:r>
            <a:br>
              <a:rPr lang="it-IT" sz="2000" dirty="0" smtClean="0"/>
            </a:br>
            <a:r>
              <a:rPr lang="it-IT" sz="2000" dirty="0" smtClean="0"/>
              <a:t>sia per una che per l’altra</a:t>
            </a:r>
            <a:br>
              <a:rPr lang="it-IT" sz="2000" dirty="0" smtClean="0"/>
            </a:br>
            <a:r>
              <a:rPr lang="it-IT" sz="2000" dirty="0" smtClean="0"/>
              <a:t>prova, poi si commentano a voce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6" y="4161835"/>
            <a:ext cx="3943865" cy="21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Prove con la versione finale dello strumento:</a:t>
            </a:r>
          </a:p>
          <a:p>
            <a:pPr lvl="1"/>
            <a:r>
              <a:rPr lang="it-IT" sz="2000" dirty="0" smtClean="0"/>
              <a:t>Risultati con immagini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3000"/>
            <a:ext cx="7815263" cy="5272088"/>
          </a:xfrm>
        </p:spPr>
        <p:txBody>
          <a:bodyPr/>
          <a:lstStyle/>
          <a:p>
            <a:r>
              <a:rPr lang="it-IT" sz="2400" dirty="0" smtClean="0"/>
              <a:t>Cos’è l’interferometria</a:t>
            </a:r>
          </a:p>
          <a:p>
            <a:pPr lvl="1"/>
            <a:r>
              <a:rPr lang="it-IT" sz="2000" dirty="0" smtClean="0"/>
              <a:t>Interferometria tradizionale</a:t>
            </a:r>
          </a:p>
          <a:p>
            <a:pPr lvl="1"/>
            <a:r>
              <a:rPr lang="it-IT" sz="2000" dirty="0" smtClean="0"/>
              <a:t>Interferometria a self-mixing</a:t>
            </a:r>
          </a:p>
          <a:p>
            <a:r>
              <a:rPr lang="it-IT" sz="2400" dirty="0" smtClean="0"/>
              <a:t>Architettura hardware dello strumento</a:t>
            </a:r>
          </a:p>
          <a:p>
            <a:pPr lvl="1"/>
            <a:r>
              <a:rPr lang="it-IT" sz="2000" dirty="0" smtClean="0"/>
              <a:t>Parte analogica</a:t>
            </a:r>
          </a:p>
          <a:p>
            <a:pPr lvl="1"/>
            <a:r>
              <a:rPr lang="it-IT" sz="2000" dirty="0" smtClean="0"/>
              <a:t>Parte digitale</a:t>
            </a:r>
          </a:p>
          <a:p>
            <a:pPr lvl="1"/>
            <a:r>
              <a:rPr lang="it-IT" sz="2000" dirty="0" smtClean="0"/>
              <a:t>Scheda di conversione</a:t>
            </a:r>
          </a:p>
          <a:p>
            <a:r>
              <a:rPr lang="it-IT" sz="2400" dirty="0" smtClean="0"/>
              <a:t>Architettura software dello strumento</a:t>
            </a:r>
          </a:p>
          <a:p>
            <a:pPr lvl="1"/>
            <a:r>
              <a:rPr lang="it-IT" sz="2000" dirty="0" smtClean="0"/>
              <a:t>Firmware FPGA</a:t>
            </a:r>
          </a:p>
          <a:p>
            <a:pPr lvl="1"/>
            <a:r>
              <a:rPr lang="it-IT" sz="2000" dirty="0" smtClean="0"/>
              <a:t>Firmware microcontrollore</a:t>
            </a:r>
          </a:p>
          <a:p>
            <a:pPr lvl="1"/>
            <a:r>
              <a:rPr lang="it-IT" sz="2000" dirty="0" smtClean="0"/>
              <a:t>Analisi degli algoritmi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Sviluppi futuri e conclusioni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9"/>
            <a:ext cx="7086600" cy="522922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Cos’è l’interferometria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tradizionale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Analisi degli algoritmi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Sviluppi futuri e conclusioni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I risultati ottenuti mostrano la possibilità di realizzare uno strumento di misura con buone prestazioni e a basso costo, sfruttando la tecnica di interferometria a self-mixing. </a:t>
            </a:r>
          </a:p>
          <a:p>
            <a:r>
              <a:rPr lang="it-IT" sz="2400" dirty="0" smtClean="0"/>
              <a:t>Lo strumento mostra ancora alcuni limiti:</a:t>
            </a:r>
          </a:p>
          <a:p>
            <a:pPr lvl="1"/>
            <a:r>
              <a:rPr lang="it-IT" sz="2000" dirty="0" err="1" smtClean="0"/>
              <a:t>Drift</a:t>
            </a:r>
            <a:r>
              <a:rPr lang="it-IT" sz="2000" dirty="0" smtClean="0"/>
              <a:t> termico</a:t>
            </a:r>
          </a:p>
          <a:p>
            <a:pPr lvl="1"/>
            <a:r>
              <a:rPr lang="it-IT" sz="2000" dirty="0" smtClean="0"/>
              <a:t>Comunicazione tra PC e scheda di sviluppo</a:t>
            </a:r>
          </a:p>
          <a:p>
            <a:pPr lvl="1"/>
            <a:r>
              <a:rPr lang="it-IT" sz="2000" dirty="0" smtClean="0"/>
              <a:t>Lettura della configurazione da file 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371475" y="3914776"/>
            <a:ext cx="7158038" cy="1928812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Cos’è l’interferometria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286000"/>
            <a:ext cx="7772400" cy="2486025"/>
          </a:xfrm>
        </p:spPr>
        <p:txBody>
          <a:bodyPr/>
          <a:lstStyle/>
          <a:p>
            <a:r>
              <a:rPr lang="it-IT" sz="2400" dirty="0"/>
              <a:t>L’interferometria convenzionale è una tecnica che si basa sulla </a:t>
            </a:r>
            <a:r>
              <a:rPr lang="it-IT" sz="2400" dirty="0" smtClean="0"/>
              <a:t>sovrapposizione di due o più fasci ottici</a:t>
            </a:r>
            <a:r>
              <a:rPr lang="it-IT" sz="2400" dirty="0"/>
              <a:t>, </a:t>
            </a:r>
            <a:r>
              <a:rPr lang="it-IT" sz="2400" dirty="0" smtClean="0"/>
              <a:t>emessi dalla stessa sorgente</a:t>
            </a:r>
            <a:r>
              <a:rPr lang="it-IT" sz="2400" dirty="0"/>
              <a:t>, </a:t>
            </a:r>
            <a:r>
              <a:rPr lang="it-IT" sz="2400" dirty="0" smtClean="0"/>
              <a:t>al </a:t>
            </a:r>
            <a:r>
              <a:rPr lang="it-IT" sz="2400" dirty="0" err="1" smtClean="0"/>
              <a:t>ﬁne</a:t>
            </a:r>
            <a:r>
              <a:rPr lang="it-IT" sz="2400" dirty="0" smtClean="0"/>
              <a:t> di ottenere una frequenza di battimento che contiene </a:t>
            </a:r>
            <a:r>
              <a:rPr lang="it-IT" sz="2400" dirty="0"/>
              <a:t>informazioni sui </a:t>
            </a:r>
            <a:r>
              <a:rPr lang="it-IT" sz="2400" dirty="0" err="1" smtClean="0"/>
              <a:t>diﬀerenti</a:t>
            </a:r>
            <a:r>
              <a:rPr lang="it-IT" sz="2400" dirty="0" smtClean="0"/>
              <a:t> </a:t>
            </a:r>
            <a:r>
              <a:rPr lang="it-IT" sz="2400" dirty="0"/>
              <a:t>cammini percorsi dai due fasci.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 tradizionale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1143000"/>
            <a:ext cx="6477001" cy="3086100"/>
          </a:xfrm>
        </p:spPr>
        <p:txBody>
          <a:bodyPr/>
          <a:lstStyle/>
          <a:p>
            <a:r>
              <a:rPr lang="it-IT" sz="2400" dirty="0" smtClean="0"/>
              <a:t>L’interferometro tradizionale è basato </a:t>
            </a:r>
            <a:r>
              <a:rPr lang="it-IT" sz="2400" dirty="0" smtClean="0"/>
              <a:t>sull’architettura </a:t>
            </a:r>
            <a:r>
              <a:rPr lang="it-IT" sz="2400" dirty="0"/>
              <a:t>di </a:t>
            </a:r>
            <a:r>
              <a:rPr lang="it-IT" sz="2400" i="1" dirty="0" err="1" smtClean="0"/>
              <a:t>Michelson</a:t>
            </a:r>
            <a:r>
              <a:rPr lang="it-IT" sz="2400" dirty="0" smtClean="0"/>
              <a:t>.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L’architettura </a:t>
            </a:r>
            <a:r>
              <a:rPr lang="it-IT" sz="2400" dirty="0" smtClean="0"/>
              <a:t>è formata da:</a:t>
            </a:r>
          </a:p>
          <a:p>
            <a:pPr lvl="1"/>
            <a:r>
              <a:rPr lang="it-IT" sz="2000" dirty="0" smtClean="0"/>
              <a:t>Divisore di fascio</a:t>
            </a:r>
          </a:p>
          <a:p>
            <a:pPr lvl="1"/>
            <a:r>
              <a:rPr lang="it-IT" sz="2000" dirty="0" smtClean="0"/>
              <a:t>Specchio di riferimento, posto a distanza</a:t>
            </a:r>
            <a:br>
              <a:rPr lang="it-IT" sz="2000" dirty="0" smtClean="0"/>
            </a:br>
            <a:r>
              <a:rPr lang="it-IT" sz="2000" dirty="0" smtClean="0"/>
              <a:t>nota</a:t>
            </a:r>
          </a:p>
          <a:p>
            <a:pPr lvl="1"/>
            <a:r>
              <a:rPr lang="it-IT" sz="2000" dirty="0" smtClean="0"/>
              <a:t>Specchio di misura, solidale al bersaglio</a:t>
            </a:r>
          </a:p>
          <a:p>
            <a:pPr lvl="1"/>
            <a:r>
              <a:rPr lang="it-IT" sz="2000" dirty="0" smtClean="0"/>
              <a:t>Fotodiodo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6" y="3157538"/>
            <a:ext cx="4036238" cy="27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Motivazioni</a:t>
            </a:r>
          </a:p>
          <a:p>
            <a:pPr lvl="1"/>
            <a:r>
              <a:rPr lang="it-IT" sz="2000" dirty="0" smtClean="0"/>
              <a:t>Possibilità di misura con bersaglio non cooperativo</a:t>
            </a:r>
          </a:p>
          <a:p>
            <a:pPr lvl="1"/>
            <a:r>
              <a:rPr lang="it-IT" sz="2000" dirty="0" smtClean="0"/>
              <a:t>Più economico</a:t>
            </a:r>
          </a:p>
          <a:p>
            <a:pPr lvl="1"/>
            <a:r>
              <a:rPr lang="it-IT" sz="2000" dirty="0" smtClean="0"/>
              <a:t>Più semplice realizzazione</a:t>
            </a:r>
          </a:p>
          <a:p>
            <a:pPr lvl="1"/>
            <a:r>
              <a:rPr lang="it-IT" sz="2000" dirty="0" smtClean="0"/>
              <a:t>Non ambiguità del verso di spostamento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288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 a self-mixing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it-IT" sz="2400" dirty="0" smtClean="0"/>
              <a:t>L’architettura a self-mixing è </a:t>
            </a:r>
            <a:br>
              <a:rPr lang="it-IT" sz="2400" dirty="0" smtClean="0"/>
            </a:br>
            <a:r>
              <a:rPr lang="it-IT" sz="2400" dirty="0" smtClean="0"/>
              <a:t>formata</a:t>
            </a:r>
            <a:r>
              <a:rPr lang="it-IT" sz="2400" dirty="0"/>
              <a:t> </a:t>
            </a:r>
            <a:r>
              <a:rPr lang="it-IT" sz="2400" dirty="0" smtClean="0"/>
              <a:t>da: </a:t>
            </a:r>
          </a:p>
          <a:p>
            <a:pPr lvl="1"/>
            <a:r>
              <a:rPr lang="it-IT" sz="2000" dirty="0" smtClean="0"/>
              <a:t>un fotodiodo</a:t>
            </a:r>
          </a:p>
          <a:p>
            <a:pPr lvl="1"/>
            <a:r>
              <a:rPr lang="it-IT" sz="2000" dirty="0" smtClean="0"/>
              <a:t>una sorgente laser </a:t>
            </a:r>
          </a:p>
          <a:p>
            <a:pPr lvl="1"/>
            <a:r>
              <a:rPr lang="it-IT" sz="2000" dirty="0" smtClean="0"/>
              <a:t>una lente. </a:t>
            </a:r>
          </a:p>
          <a:p>
            <a:r>
              <a:rPr lang="it-IT" sz="2400" dirty="0" smtClean="0"/>
              <a:t>Per la misura di distanza si sfrutta la porzione di fascio riflesso dal bersaglio </a:t>
            </a:r>
          </a:p>
          <a:p>
            <a:pPr lvl="1"/>
            <a:r>
              <a:rPr lang="it-IT" sz="2000" dirty="0" smtClean="0"/>
              <a:t>rientrando nella cavità laser genera interferenza con l’onda già </a:t>
            </a:r>
            <a:r>
              <a:rPr lang="it-IT" sz="2000" dirty="0" smtClean="0"/>
              <a:t>presente</a:t>
            </a:r>
            <a:r>
              <a:rPr lang="it-IT" sz="2000" dirty="0" smtClean="0"/>
              <a:t>.</a:t>
            </a:r>
          </a:p>
          <a:p>
            <a:pPr lvl="1"/>
            <a:r>
              <a:rPr lang="it-IT" sz="2000" dirty="0" smtClean="0"/>
              <a:t>L’interferenza </a:t>
            </a:r>
            <a:r>
              <a:rPr lang="it-IT" sz="2000" dirty="0"/>
              <a:t>genera sia un cambiamento di fase che di ampiezza. Lo sfasamento è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calcolabile come </a:t>
            </a:r>
            <a:r>
              <a:rPr lang="el-GR" sz="2000" i="1" dirty="0"/>
              <a:t>ϕ =2</a:t>
            </a:r>
            <a:r>
              <a:rPr lang="it-IT" sz="2000" i="1" dirty="0" err="1"/>
              <a:t>ks</a:t>
            </a:r>
            <a:r>
              <a:rPr lang="it-IT" sz="2000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817" y="1596081"/>
            <a:ext cx="3277057" cy="10668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3" y="5041483"/>
            <a:ext cx="3100388" cy="14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58113" cy="5200650"/>
          </a:xfrm>
        </p:spPr>
        <p:txBody>
          <a:bodyPr/>
          <a:lstStyle/>
          <a:p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Cos’è l’interferometria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tradizionale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r>
              <a:rPr lang="it-IT" sz="2400" dirty="0" smtClean="0"/>
              <a:t>Architettura hardware</a:t>
            </a:r>
          </a:p>
          <a:p>
            <a:pPr lvl="1"/>
            <a:r>
              <a:rPr lang="it-IT" sz="2000" dirty="0" smtClean="0"/>
              <a:t>Parte analogica</a:t>
            </a:r>
          </a:p>
          <a:p>
            <a:pPr lvl="1"/>
            <a:r>
              <a:rPr lang="it-IT" sz="2000" dirty="0"/>
              <a:t>Parte di </a:t>
            </a:r>
            <a:r>
              <a:rPr lang="it-IT" sz="2000" dirty="0" smtClean="0"/>
              <a:t>conversione</a:t>
            </a:r>
            <a:endParaRPr lang="it-IT" sz="2000" dirty="0" smtClean="0"/>
          </a:p>
          <a:p>
            <a:pPr lvl="1"/>
            <a:r>
              <a:rPr lang="it-IT" sz="2000" dirty="0" smtClean="0"/>
              <a:t>Parte </a:t>
            </a:r>
            <a:r>
              <a:rPr lang="it-IT" sz="2000" dirty="0" smtClean="0"/>
              <a:t>digitale</a:t>
            </a:r>
          </a:p>
          <a:p>
            <a:r>
              <a:rPr lang="it-IT" sz="2400" dirty="0" smtClean="0"/>
              <a:t>Architettura </a:t>
            </a:r>
            <a:r>
              <a:rPr lang="it-IT" sz="2400" dirty="0" smtClean="0"/>
              <a:t>software</a:t>
            </a:r>
          </a:p>
          <a:p>
            <a:pPr lvl="1"/>
            <a:r>
              <a:rPr lang="it-IT" sz="2000" dirty="0" smtClean="0"/>
              <a:t>FPGA</a:t>
            </a:r>
            <a:endParaRPr lang="it-IT" sz="2000" dirty="0" smtClean="0"/>
          </a:p>
          <a:p>
            <a:pPr lvl="1"/>
            <a:r>
              <a:rPr lang="it-IT" sz="2000" dirty="0" smtClean="0"/>
              <a:t>Microcontrollore</a:t>
            </a:r>
            <a:endParaRPr lang="it-IT" sz="2000" dirty="0" smtClean="0"/>
          </a:p>
          <a:p>
            <a:pPr lvl="1"/>
            <a:r>
              <a:rPr lang="it-IT" sz="2000" dirty="0" smtClean="0"/>
              <a:t>Analisi degli algoritmi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Sviluppi futuri e conclusioni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451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Lo strumento è formato da una parte analogica, sviluppata internamente al laboratorio dall’ing. Samuele Disegna, e da una parte digitale, fornita da National Instruments.</a:t>
            </a:r>
          </a:p>
          <a:p>
            <a:r>
              <a:rPr lang="it-IT" sz="2400" dirty="0" smtClean="0"/>
              <a:t>La parte analogica si occupa (??)</a:t>
            </a:r>
          </a:p>
          <a:p>
            <a:r>
              <a:rPr lang="it-IT" sz="2400" dirty="0" smtClean="0"/>
              <a:t>La parte digitale si occupa dell’elaborazione numerica del segnale acquisito</a:t>
            </a:r>
          </a:p>
          <a:p>
            <a:r>
              <a:rPr lang="it-IT" sz="2400" dirty="0" smtClean="0"/>
              <a:t>I due mondi sono interfacciati da una scheda di conversione, equipaggiata con un DAC ed un ADC comandati dalla scheda digitale.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analogica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TODO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21</TotalTime>
  <Words>591</Words>
  <Application>Microsoft Macintosh PowerPoint</Application>
  <PresentationFormat>Presentazione su schermo (4:3)</PresentationFormat>
  <Paragraphs>178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PoliLightBlue3</vt:lpstr>
      <vt:lpstr>Presentazione di PowerPoint</vt:lpstr>
      <vt:lpstr>Indice</vt:lpstr>
      <vt:lpstr>Cos’è l’interferometria</vt:lpstr>
      <vt:lpstr>Interferometria tradizionale</vt:lpstr>
      <vt:lpstr>Interferometria a self-mixing</vt:lpstr>
      <vt:lpstr>Interferometria a self-mixing</vt:lpstr>
      <vt:lpstr>Indice</vt:lpstr>
      <vt:lpstr>Architettura hardware</vt:lpstr>
      <vt:lpstr>Parte analogica</vt:lpstr>
      <vt:lpstr>Parte di conversione</vt:lpstr>
      <vt:lpstr>Parte digitale</vt:lpstr>
      <vt:lpstr>Indice</vt:lpstr>
      <vt:lpstr>Architettura software</vt:lpstr>
      <vt:lpstr>Firmware FPGA</vt:lpstr>
      <vt:lpstr>Firmware Microcontrollore</vt:lpstr>
      <vt:lpstr>Analisi algoritmi</vt:lpstr>
      <vt:lpstr>Indice</vt:lpstr>
      <vt:lpstr>Risultati sperimentali</vt:lpstr>
      <vt:lpstr>Risultati sperimentali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11</cp:revision>
  <cp:lastPrinted>2007-10-21T14:42:49Z</cp:lastPrinted>
  <dcterms:created xsi:type="dcterms:W3CDTF">2015-12-01T10:36:45Z</dcterms:created>
  <dcterms:modified xsi:type="dcterms:W3CDTF">2015-12-01T21:29:46Z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