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6"/>
  </p:notesMasterIdLst>
  <p:handoutMasterIdLst>
    <p:handoutMasterId r:id="rId27"/>
  </p:handoutMasterIdLst>
  <p:sldIdLst>
    <p:sldId id="277" r:id="rId5"/>
    <p:sldId id="278" r:id="rId6"/>
    <p:sldId id="279" r:id="rId7"/>
    <p:sldId id="301" r:id="rId8"/>
    <p:sldId id="30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96" r:id="rId24"/>
    <p:sldId id="300" r:id="rId25"/>
  </p:sldIdLst>
  <p:sldSz cx="9144000" cy="6858000" type="screen4x3"/>
  <p:notesSz cx="7099300" cy="10234613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5135"/>
  </p:normalViewPr>
  <p:slideViewPr>
    <p:cSldViewPr snapToGrid="0">
      <p:cViewPr varScale="1">
        <p:scale>
          <a:sx n="90" d="100"/>
          <a:sy n="90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114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319269" y="5486400"/>
            <a:ext cx="4596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dirty="0" smtClean="0"/>
              <a:t>, matricola 816646</a:t>
            </a:r>
            <a:br>
              <a:rPr lang="it-IT" sz="1800" dirty="0" smtClean="0"/>
            </a:br>
            <a:r>
              <a:rPr lang="it-IT" sz="1800" b="1" dirty="0" smtClean="0"/>
              <a:t>Diego Rondelli</a:t>
            </a:r>
            <a:r>
              <a:rPr lang="it-IT" sz="1800" dirty="0" smtClean="0"/>
              <a:t>, matricola 817108</a:t>
            </a:r>
          </a:p>
          <a:p>
            <a:pPr algn="r"/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mondi sono interfacciati da una scheda di conversione, equipaggiata con un DAC ed un ADC comandati dalla </a:t>
            </a:r>
            <a:r>
              <a:rPr lang="it-IT" sz="2400" dirty="0" smtClean="0"/>
              <a:t>parte </a:t>
            </a:r>
            <a:r>
              <a:rPr lang="it-IT" sz="2400" dirty="0"/>
              <a:t>digitale.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74" y="2376480"/>
            <a:ext cx="6598451" cy="30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7724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Analisi degli algoritmi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Sviluppi futuri e conclusioni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1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Linguaggio </a:t>
            </a:r>
            <a:r>
              <a:rPr lang="it-IT" sz="2400" dirty="0" err="1" smtClean="0"/>
              <a:t>LabVIEW</a:t>
            </a:r>
            <a:endParaRPr lang="it-IT" sz="2400" dirty="0"/>
          </a:p>
          <a:p>
            <a:pPr lvl="1"/>
            <a:r>
              <a:rPr lang="it-IT" sz="2000" dirty="0" smtClean="0"/>
              <a:t>Sviluppato da National </a:t>
            </a:r>
            <a:br>
              <a:rPr lang="it-IT" sz="2000" dirty="0" smtClean="0"/>
            </a:br>
            <a:r>
              <a:rPr lang="it-IT" sz="2000" dirty="0" smtClean="0"/>
              <a:t>Instruments</a:t>
            </a:r>
            <a:br>
              <a:rPr lang="it-IT" sz="2000" dirty="0" smtClean="0"/>
            </a:br>
            <a:endParaRPr lang="it-IT" sz="2000" dirty="0" smtClean="0"/>
          </a:p>
          <a:p>
            <a:r>
              <a:rPr lang="it-IT" sz="2400" dirty="0" smtClean="0"/>
              <a:t>Struttura a cicli paralleli con</a:t>
            </a:r>
            <a:br>
              <a:rPr lang="it-IT" sz="2400" dirty="0" smtClean="0"/>
            </a:br>
            <a:r>
              <a:rPr lang="it-IT" sz="2400" dirty="0" smtClean="0"/>
              <a:t>scambio di dati tramite code</a:t>
            </a:r>
            <a:br>
              <a:rPr lang="it-IT" sz="2400" dirty="0" smtClean="0"/>
            </a:br>
            <a:r>
              <a:rPr lang="it-IT" sz="2400" dirty="0" smtClean="0"/>
              <a:t>FIFO</a:t>
            </a:r>
          </a:p>
          <a:p>
            <a:pPr lvl="1"/>
            <a:r>
              <a:rPr lang="it-IT" sz="2000" dirty="0" smtClean="0"/>
              <a:t>Pattern producer-consumer</a:t>
            </a:r>
          </a:p>
          <a:p>
            <a:pPr lvl="1"/>
            <a:r>
              <a:rPr lang="it-IT" sz="2000" dirty="0" smtClean="0"/>
              <a:t>Usato anche per lo scambio di dati tra FPGA e microcontrollore (DMA)</a:t>
            </a:r>
            <a:br>
              <a:rPr lang="it-IT" sz="2000" dirty="0" smtClean="0"/>
            </a:br>
            <a:endParaRPr lang="it-IT" sz="2000" dirty="0" smtClean="0"/>
          </a:p>
          <a:p>
            <a:r>
              <a:rPr lang="it-IT" sz="2400" dirty="0" smtClean="0"/>
              <a:t>Uso dell’aritmetica </a:t>
            </a:r>
            <a:r>
              <a:rPr lang="it-IT" sz="2400" i="1" dirty="0" err="1" smtClean="0"/>
              <a:t>fixed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point</a:t>
            </a:r>
            <a:r>
              <a:rPr lang="it-IT" sz="2400" dirty="0" smtClean="0"/>
              <a:t> (12-bit) per migliorare le prestazioni su FPGA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34" y="1143000"/>
            <a:ext cx="3137266" cy="13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Firmware 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Si compone di una parte di inizializzazione e di cinque cicli paralleli:</a:t>
            </a:r>
          </a:p>
          <a:p>
            <a:pPr lvl="1"/>
            <a:r>
              <a:rPr lang="it-IT" sz="2000" dirty="0" smtClean="0"/>
              <a:t>Pilotaggio scheda conversione e</a:t>
            </a:r>
            <a:br>
              <a:rPr lang="it-IT" sz="2000" dirty="0" smtClean="0"/>
            </a:br>
            <a:r>
              <a:rPr lang="it-IT" sz="2000" dirty="0" smtClean="0"/>
              <a:t>generazione/acquisizione</a:t>
            </a:r>
          </a:p>
          <a:p>
            <a:pPr lvl="1"/>
            <a:r>
              <a:rPr lang="it-IT" sz="2000" dirty="0" smtClean="0"/>
              <a:t>Lettura della memoria del segnale</a:t>
            </a:r>
            <a:br>
              <a:rPr lang="it-IT" sz="2000" dirty="0" smtClean="0"/>
            </a:br>
            <a:r>
              <a:rPr lang="it-IT" sz="2000" dirty="0" smtClean="0"/>
              <a:t>di modulazione</a:t>
            </a:r>
          </a:p>
          <a:p>
            <a:pPr lvl="1"/>
            <a:r>
              <a:rPr lang="it-IT" sz="2000" dirty="0" smtClean="0"/>
              <a:t>Condizionamento digitale del</a:t>
            </a:r>
            <a:br>
              <a:rPr lang="it-IT" sz="2000" dirty="0" smtClean="0"/>
            </a:br>
            <a:r>
              <a:rPr lang="it-IT" sz="2000" dirty="0" smtClean="0"/>
              <a:t>segnale (sottrazione del fondo e </a:t>
            </a:r>
            <a:br>
              <a:rPr lang="it-IT" sz="2000" dirty="0" smtClean="0"/>
            </a:br>
            <a:r>
              <a:rPr lang="it-IT" sz="2000" dirty="0" smtClean="0"/>
              <a:t>finestratura) </a:t>
            </a:r>
          </a:p>
          <a:p>
            <a:pPr lvl="1"/>
            <a:r>
              <a:rPr lang="it-IT" sz="2000" dirty="0" smtClean="0"/>
              <a:t>Computazione della trasformata di </a:t>
            </a:r>
            <a:br>
              <a:rPr lang="it-IT" sz="2000" dirty="0" smtClean="0"/>
            </a:br>
            <a:r>
              <a:rPr lang="it-IT" sz="2000" dirty="0" smtClean="0"/>
              <a:t>Fourier</a:t>
            </a:r>
          </a:p>
          <a:p>
            <a:pPr lvl="1"/>
            <a:r>
              <a:rPr lang="it-IT" sz="2000" dirty="0" smtClean="0"/>
              <a:t>Estrazione del tono fondamentale</a:t>
            </a:r>
            <a:br>
              <a:rPr lang="it-IT" sz="2000" dirty="0" smtClean="0"/>
            </a:br>
            <a:r>
              <a:rPr lang="it-IT" sz="2000" dirty="0" smtClean="0"/>
              <a:t>della trasformata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27" y="2183027"/>
            <a:ext cx="3719482" cy="43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Firmware 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Si compone di una parte di inizializzazione e configurazione dello strumento e da una parte di elaborazione dei dati:</a:t>
            </a:r>
          </a:p>
          <a:p>
            <a:pPr lvl="1"/>
            <a:r>
              <a:rPr lang="it-IT" sz="2000" dirty="0" smtClean="0"/>
              <a:t>Inizialmente il firmware legge la configurazione fornita dall’utente e imposta i corretti parametri di funzionamento dell’FPGA</a:t>
            </a:r>
          </a:p>
          <a:p>
            <a:pPr lvl="1"/>
            <a:r>
              <a:rPr lang="it-IT" sz="2000" dirty="0" smtClean="0"/>
              <a:t>Il secondo passo consiste nell’estrazione del fondo da sottrarre al segnale</a:t>
            </a:r>
          </a:p>
          <a:p>
            <a:pPr lvl="1"/>
            <a:r>
              <a:rPr lang="it-IT" sz="2000" dirty="0" smtClean="0"/>
              <a:t>Infine ciclicamente si acquisiscono i risultati dell’elaborazione dell’FPGA e si calcola la distanza dal bersaglio.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r>
              <a:rPr lang="it-IT" dirty="0" smtClean="0"/>
              <a:t>Analisi algoritmi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Sottrazione fondo</a:t>
            </a:r>
          </a:p>
          <a:p>
            <a:r>
              <a:rPr lang="it-IT" sz="2400" dirty="0" smtClean="0"/>
              <a:t>Finestratura</a:t>
            </a:r>
          </a:p>
          <a:p>
            <a:r>
              <a:rPr lang="it-IT" sz="2400" dirty="0" smtClean="0"/>
              <a:t>Accenno 5 triangolari</a:t>
            </a:r>
          </a:p>
          <a:p>
            <a:r>
              <a:rPr lang="it-IT" sz="2400" dirty="0" smtClean="0"/>
              <a:t>FFT</a:t>
            </a:r>
          </a:p>
          <a:p>
            <a:r>
              <a:rPr lang="it-IT" sz="2400" dirty="0" smtClean="0"/>
              <a:t>Interpolazione</a:t>
            </a:r>
          </a:p>
          <a:p>
            <a:r>
              <a:rPr lang="it-IT" sz="2400" dirty="0" smtClean="0"/>
              <a:t>Calcolo distanza</a:t>
            </a:r>
          </a:p>
          <a:p>
            <a:endParaRPr lang="it-IT" sz="2400" dirty="0"/>
          </a:p>
          <a:p>
            <a:r>
              <a:rPr lang="it-IT" sz="2400" dirty="0" smtClean="0"/>
              <a:t>TODO!!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66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2999"/>
            <a:ext cx="7800975" cy="517207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Cos’è l’interferometria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tradizionale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Analisi degli algoritmi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Sviluppi futuri e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73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  <a:p>
            <a:r>
              <a:rPr lang="it-IT" sz="2400" dirty="0" smtClean="0"/>
              <a:t>Risultati sintetici:</a:t>
            </a:r>
          </a:p>
          <a:p>
            <a:pPr lvl="1"/>
            <a:r>
              <a:rPr lang="it-IT" sz="2000" dirty="0" smtClean="0"/>
              <a:t>Inserire dati di tutti i passi</a:t>
            </a:r>
            <a:br>
              <a:rPr lang="it-IT" sz="2000" dirty="0" smtClean="0"/>
            </a:br>
            <a:r>
              <a:rPr lang="it-IT" sz="2000" dirty="0" smtClean="0"/>
              <a:t>sia per una che per l’altra</a:t>
            </a:r>
            <a:br>
              <a:rPr lang="it-IT" sz="2000" dirty="0" smtClean="0"/>
            </a:br>
            <a:r>
              <a:rPr lang="it-IT" sz="2000" dirty="0" smtClean="0"/>
              <a:t>prova, poi si commentano a voce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6" y="4161835"/>
            <a:ext cx="3943865" cy="21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Prove con la versione finale dello strumento:</a:t>
            </a:r>
          </a:p>
          <a:p>
            <a:pPr lvl="1"/>
            <a:r>
              <a:rPr lang="it-IT" sz="2000" dirty="0" smtClean="0"/>
              <a:t>Risultati con immagini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0866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Cos’è l’interferometria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tradizionale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Analisi degli algoritmi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Sviluppi futuri e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3000"/>
            <a:ext cx="7815263" cy="5272088"/>
          </a:xfrm>
        </p:spPr>
        <p:txBody>
          <a:bodyPr/>
          <a:lstStyle/>
          <a:p>
            <a:r>
              <a:rPr lang="it-IT" sz="2400" dirty="0" smtClean="0"/>
              <a:t>Interferometria</a:t>
            </a:r>
          </a:p>
          <a:p>
            <a:pPr lvl="1"/>
            <a:r>
              <a:rPr lang="it-IT" sz="2000" dirty="0" smtClean="0"/>
              <a:t>Interferometria a self-mixing</a:t>
            </a:r>
          </a:p>
          <a:p>
            <a:pPr lvl="1"/>
            <a:r>
              <a:rPr lang="it-IT" sz="2000" dirty="0" smtClean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/>
              <a:t>Parte analogica</a:t>
            </a:r>
          </a:p>
          <a:p>
            <a:pPr lvl="1"/>
            <a:r>
              <a:rPr lang="it-IT" sz="2000" dirty="0"/>
              <a:t>Parte di conversione</a:t>
            </a:r>
          </a:p>
          <a:p>
            <a:pPr lvl="1"/>
            <a:r>
              <a:rPr lang="it-IT" sz="2000" dirty="0"/>
              <a:t>Parte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Analisi degli algoritmi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Sviluppi futuri e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I risultati ottenuti mostrano la possibilità di realizzare uno strumento di misura con buone prestazioni e a basso costo, sfruttando la tecnica di interferometria a self-mixing. </a:t>
            </a:r>
          </a:p>
          <a:p>
            <a:r>
              <a:rPr lang="it-IT" sz="2400" dirty="0" smtClean="0"/>
              <a:t>Lo strumento mostra ancora alcuni limiti:</a:t>
            </a:r>
          </a:p>
          <a:p>
            <a:pPr lvl="1"/>
            <a:r>
              <a:rPr lang="it-IT" sz="2000" dirty="0" err="1" smtClean="0"/>
              <a:t>Drift</a:t>
            </a:r>
            <a:r>
              <a:rPr lang="it-IT" sz="2000" dirty="0" smtClean="0"/>
              <a:t> termico</a:t>
            </a:r>
          </a:p>
          <a:p>
            <a:pPr lvl="1"/>
            <a:r>
              <a:rPr lang="it-IT" sz="2000" dirty="0" smtClean="0"/>
              <a:t>Comunicazione tra PC e scheda di sviluppo</a:t>
            </a:r>
          </a:p>
          <a:p>
            <a:pPr lvl="1"/>
            <a:r>
              <a:rPr lang="it-IT" sz="2000" dirty="0" smtClean="0"/>
              <a:t>Lettura della configurazione da file 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371475" y="3914776"/>
            <a:ext cx="7158038" cy="1928812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0130"/>
            <a:ext cx="8134350" cy="871539"/>
          </a:xfrm>
        </p:spPr>
        <p:txBody>
          <a:bodyPr/>
          <a:lstStyle/>
          <a:p>
            <a:r>
              <a:rPr lang="it-IT" sz="2400" dirty="0" smtClean="0"/>
              <a:t>Tecnica </a:t>
            </a:r>
            <a:r>
              <a:rPr lang="it-IT" sz="2400" dirty="0"/>
              <a:t>che si basa sulla </a:t>
            </a:r>
            <a:r>
              <a:rPr lang="it-IT" sz="2400" b="1" dirty="0"/>
              <a:t>sovrapposizione di due fasci ottici </a:t>
            </a:r>
            <a:r>
              <a:rPr lang="it-IT" sz="2400" dirty="0"/>
              <a:t>emessi dalla </a:t>
            </a:r>
            <a:r>
              <a:rPr lang="it-IT" sz="2400" dirty="0" smtClean="0"/>
              <a:t>stessa sorgente laser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81224"/>
            <a:ext cx="4219575" cy="2853034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829175" y="2709862"/>
            <a:ext cx="3914775" cy="18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 smtClean="0"/>
              <a:t>Il </a:t>
            </a:r>
            <a:r>
              <a:rPr lang="it-IT" sz="2200" i="1" dirty="0" smtClean="0"/>
              <a:t>fotodiodo</a:t>
            </a:r>
            <a:r>
              <a:rPr lang="it-IT" sz="2200" dirty="0" smtClean="0"/>
              <a:t> genera una corrente contenente l’informazione </a:t>
            </a:r>
            <a:r>
              <a:rPr lang="it-IT" sz="2200" dirty="0"/>
              <a:t>sullo spostamento del bersaglio</a:t>
            </a:r>
            <a:endParaRPr lang="it-IT" sz="22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1" y="5298437"/>
            <a:ext cx="8134350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Pro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Semplicità</a:t>
            </a:r>
            <a:r>
              <a:rPr lang="it-IT" sz="2400" kern="0" dirty="0" smtClean="0"/>
              <a:t> di realizzazione</a:t>
            </a:r>
          </a:p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Invasività </a:t>
            </a:r>
            <a:r>
              <a:rPr lang="it-IT" sz="2400" kern="0" dirty="0" smtClean="0"/>
              <a:t>della misura</a:t>
            </a:r>
            <a:endParaRPr lang="it-IT" sz="24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63" y="3238785"/>
            <a:ext cx="5733088" cy="1866327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1050131"/>
            <a:ext cx="8405814" cy="2093120"/>
          </a:xfrm>
        </p:spPr>
        <p:txBody>
          <a:bodyPr/>
          <a:lstStyle/>
          <a:p>
            <a:r>
              <a:rPr lang="it-IT" sz="2400" dirty="0" smtClean="0"/>
              <a:t>L’architettura è composta </a:t>
            </a:r>
            <a:r>
              <a:rPr lang="it-IT" sz="2400" dirty="0"/>
              <a:t>solamente</a:t>
            </a:r>
            <a:r>
              <a:rPr lang="it-IT" sz="2400" dirty="0" smtClean="0"/>
              <a:t> da:</a:t>
            </a:r>
            <a:br>
              <a:rPr lang="it-IT" sz="2400" dirty="0" smtClean="0"/>
            </a:br>
            <a:r>
              <a:rPr lang="it-IT" sz="2400" dirty="0" smtClean="0"/>
              <a:t>un </a:t>
            </a:r>
            <a:r>
              <a:rPr lang="it-IT" sz="2400" b="1" dirty="0"/>
              <a:t>f</a:t>
            </a:r>
            <a:r>
              <a:rPr lang="it-IT" sz="2400" b="1" dirty="0" smtClean="0"/>
              <a:t>otodiodo</a:t>
            </a:r>
            <a:r>
              <a:rPr lang="it-IT" sz="2400" dirty="0" smtClean="0"/>
              <a:t>, una sorgente </a:t>
            </a:r>
            <a:r>
              <a:rPr lang="it-IT" sz="2400" b="1" dirty="0"/>
              <a:t>l</a:t>
            </a:r>
            <a:r>
              <a:rPr lang="it-IT" sz="2400" b="1" dirty="0" smtClean="0"/>
              <a:t>aser</a:t>
            </a:r>
            <a:r>
              <a:rPr lang="it-IT" sz="2400" dirty="0" smtClean="0"/>
              <a:t> e una </a:t>
            </a:r>
            <a:r>
              <a:rPr lang="it-IT" sz="2400" b="1" dirty="0"/>
              <a:t>l</a:t>
            </a:r>
            <a:r>
              <a:rPr lang="it-IT" sz="2400" b="1" dirty="0" smtClean="0"/>
              <a:t>ente</a:t>
            </a:r>
          </a:p>
          <a:p>
            <a:r>
              <a:rPr lang="it-IT" sz="2400" dirty="0" smtClean="0"/>
              <a:t>Il </a:t>
            </a:r>
            <a:r>
              <a:rPr lang="it-IT" sz="2400" dirty="0"/>
              <a:t>fascio laser emesso è riflesso dal bersaglio e rientra </a:t>
            </a:r>
            <a:r>
              <a:rPr lang="it-IT" sz="2400" dirty="0" smtClean="0"/>
              <a:t>nella cavità </a:t>
            </a:r>
            <a:r>
              <a:rPr lang="it-IT" sz="2400" dirty="0"/>
              <a:t>causando un fenomeno di </a:t>
            </a:r>
            <a:r>
              <a:rPr lang="it-IT" sz="2400" b="1" dirty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35290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	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04" y="2561269"/>
            <a:ext cx="5045339" cy="22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58113" cy="5200650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/>
              <a:t>Parte analogica</a:t>
            </a:r>
          </a:p>
          <a:p>
            <a:pPr lvl="1"/>
            <a:r>
              <a:rPr lang="it-IT" sz="2000" dirty="0" smtClean="0"/>
              <a:t>Parte digitale</a:t>
            </a:r>
          </a:p>
          <a:p>
            <a:pPr lvl="1"/>
            <a:r>
              <a:rPr lang="it-IT" sz="2000" dirty="0"/>
              <a:t>Parte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Analisi degli algoritmi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Sviluppi futuri e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45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1923377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92380"/>
            <a:ext cx="7977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Lo strumento è </a:t>
            </a:r>
            <a:r>
              <a:rPr lang="it-IT" dirty="0" smtClean="0"/>
              <a:t>composto </a:t>
            </a:r>
            <a:r>
              <a:rPr lang="it-IT" dirty="0"/>
              <a:t>da una </a:t>
            </a:r>
            <a:r>
              <a:rPr lang="it-IT" b="1" dirty="0"/>
              <a:t>parte </a:t>
            </a:r>
            <a:r>
              <a:rPr lang="it-IT" b="1" dirty="0" smtClean="0"/>
              <a:t>analogica</a:t>
            </a:r>
            <a:r>
              <a:rPr lang="it-IT" dirty="0" smtClean="0"/>
              <a:t> e una </a:t>
            </a:r>
            <a:r>
              <a:rPr lang="it-IT" b="1" dirty="0"/>
              <a:t>parte </a:t>
            </a:r>
            <a:r>
              <a:rPr lang="it-IT" b="1" dirty="0" smtClean="0"/>
              <a:t>digitale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analogica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La parte analogica è costituita 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2650331"/>
            <a:ext cx="3277932" cy="10699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9" y="2113755"/>
            <a:ext cx="3468488" cy="20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La parte digitale </a:t>
            </a:r>
            <a:r>
              <a:rPr lang="it-IT" sz="2400" dirty="0" smtClean="0"/>
              <a:t>è </a:t>
            </a:r>
            <a:r>
              <a:rPr lang="it-IT" sz="2400" dirty="0" smtClean="0"/>
              <a:t>costituita </a:t>
            </a:r>
            <a:r>
              <a:rPr lang="it-IT" sz="2400" dirty="0" smtClean="0"/>
              <a:t>dalla scheda </a:t>
            </a:r>
            <a:r>
              <a:rPr lang="it-IT" sz="2400" dirty="0" smtClean="0"/>
              <a:t>di </a:t>
            </a:r>
            <a:r>
              <a:rPr lang="it-IT" sz="2400" dirty="0" smtClean="0"/>
              <a:t>prototipazione: </a:t>
            </a:r>
            <a:r>
              <a:rPr lang="it-IT" sz="2400" b="1" dirty="0" smtClean="0"/>
              <a:t>NI </a:t>
            </a:r>
            <a:r>
              <a:rPr lang="it-IT" sz="2400" b="1" dirty="0" err="1" smtClean="0"/>
              <a:t>sbRIO</a:t>
            </a:r>
            <a:r>
              <a:rPr lang="it-IT" sz="2400" b="1" dirty="0" smtClean="0"/>
              <a:t> </a:t>
            </a:r>
            <a:r>
              <a:rPr lang="it-IT" sz="2400" b="1" dirty="0" smtClean="0"/>
              <a:t>9636</a:t>
            </a:r>
            <a:endParaRPr lang="it-IT" sz="2400" b="1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2859"/>
            <a:ext cx="4556200" cy="41222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208228" y="2140743"/>
            <a:ext cx="3207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La scheda </a:t>
            </a:r>
            <a:r>
              <a:rPr lang="it-IT" dirty="0" smtClean="0"/>
              <a:t>comprende un </a:t>
            </a:r>
            <a:r>
              <a:rPr lang="it-IT" b="1" dirty="0" smtClean="0"/>
              <a:t>FPGA</a:t>
            </a:r>
            <a:r>
              <a:rPr lang="it-IT" dirty="0" smtClean="0"/>
              <a:t> </a:t>
            </a:r>
            <a:r>
              <a:rPr lang="it-IT" dirty="0"/>
              <a:t>ed un </a:t>
            </a:r>
            <a:r>
              <a:rPr lang="it-IT" b="1" dirty="0" smtClean="0"/>
              <a:t>microcontrollore</a:t>
            </a:r>
            <a:br>
              <a:rPr lang="it-IT" b="1" dirty="0" smtClean="0"/>
            </a:br>
            <a:endParaRPr lang="it-IT" b="1" dirty="0" smtClean="0"/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S</a:t>
            </a:r>
            <a:r>
              <a:rPr lang="it-IT" dirty="0" smtClean="0"/>
              <a:t>i </a:t>
            </a:r>
            <a:r>
              <a:rPr lang="it-IT" dirty="0"/>
              <a:t>occupa dell’</a:t>
            </a:r>
            <a:r>
              <a:rPr lang="it-IT" b="1" dirty="0"/>
              <a:t>elaborazione </a:t>
            </a:r>
            <a:r>
              <a:rPr lang="it-IT" b="1" dirty="0" smtClean="0"/>
              <a:t>digitale </a:t>
            </a:r>
            <a:r>
              <a:rPr lang="it-IT" dirty="0"/>
              <a:t>del segnale interferometrico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178</TotalTime>
  <Words>600</Words>
  <Application>Microsoft Macintosh PowerPoint</Application>
  <PresentationFormat>Presentazione su schermo (4:3)</PresentationFormat>
  <Paragraphs>178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Parte analogica</vt:lpstr>
      <vt:lpstr>Parte digitale</vt:lpstr>
      <vt:lpstr>Parte di conversione</vt:lpstr>
      <vt:lpstr>Indice</vt:lpstr>
      <vt:lpstr>Architettura software</vt:lpstr>
      <vt:lpstr>Firmware FPGA</vt:lpstr>
      <vt:lpstr>Firmware Microcontrollore</vt:lpstr>
      <vt:lpstr>Analisi algoritmi</vt:lpstr>
      <vt:lpstr>Indice</vt:lpstr>
      <vt:lpstr>Risultati sperimentali</vt:lpstr>
      <vt:lpstr>Risultati sperimentali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48</cp:revision>
  <cp:lastPrinted>2007-10-21T14:42:49Z</cp:lastPrinted>
  <dcterms:created xsi:type="dcterms:W3CDTF">2015-12-01T10:36:45Z</dcterms:created>
  <dcterms:modified xsi:type="dcterms:W3CDTF">2015-12-03T22:38:31Z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