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4"/>
  </p:notesMasterIdLst>
  <p:handoutMasterIdLst>
    <p:handoutMasterId r:id="rId35"/>
  </p:handoutMasterIdLst>
  <p:sldIdLst>
    <p:sldId id="277" r:id="rId5"/>
    <p:sldId id="278" r:id="rId6"/>
    <p:sldId id="279" r:id="rId7"/>
    <p:sldId id="301" r:id="rId8"/>
    <p:sldId id="310" r:id="rId9"/>
    <p:sldId id="302" r:id="rId10"/>
    <p:sldId id="307" r:id="rId11"/>
    <p:sldId id="284" r:id="rId12"/>
    <p:sldId id="285" r:id="rId13"/>
    <p:sldId id="287" r:id="rId14"/>
    <p:sldId id="286" r:id="rId15"/>
    <p:sldId id="308" r:id="rId16"/>
    <p:sldId id="289" r:id="rId17"/>
    <p:sldId id="305" r:id="rId18"/>
    <p:sldId id="314" r:id="rId19"/>
    <p:sldId id="315" r:id="rId20"/>
    <p:sldId id="316" r:id="rId21"/>
    <p:sldId id="317" r:id="rId22"/>
    <p:sldId id="291" r:id="rId23"/>
    <p:sldId id="306" r:id="rId24"/>
    <p:sldId id="312" r:id="rId25"/>
    <p:sldId id="309" r:id="rId26"/>
    <p:sldId id="294" r:id="rId27"/>
    <p:sldId id="295" r:id="rId28"/>
    <p:sldId id="303" r:id="rId29"/>
    <p:sldId id="304" r:id="rId30"/>
    <p:sldId id="297" r:id="rId31"/>
    <p:sldId id="296" r:id="rId32"/>
    <p:sldId id="300" r:id="rId33"/>
  </p:sldIdLst>
  <p:sldSz cx="9144000" cy="6858000" type="screen4x3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266"/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4086"/>
  </p:normalViewPr>
  <p:slideViewPr>
    <p:cSldViewPr snapToGrid="0">
      <p:cViewPr>
        <p:scale>
          <a:sx n="85" d="100"/>
          <a:sy n="85" d="100"/>
        </p:scale>
        <p:origin x="137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1447331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78" y="2074475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b="1" dirty="0" smtClean="0"/>
              <a:t>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808736"/>
            <a:ext cx="3447937" cy="25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31" y="3793746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385810" y="3823726"/>
            <a:ext cx="539646" cy="508431"/>
          </a:xfrm>
          <a:prstGeom prst="donut">
            <a:avLst>
              <a:gd name="adj" fmla="val 436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421177"/>
            <a:ext cx="3168987" cy="2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" y="4277591"/>
            <a:ext cx="3119582" cy="18060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4276619"/>
            <a:ext cx="3119581" cy="18490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54" y="4277033"/>
            <a:ext cx="2694499" cy="1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3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" y="4240198"/>
            <a:ext cx="3013691" cy="22956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99" y="4255965"/>
            <a:ext cx="3020495" cy="22973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4" y="4271730"/>
            <a:ext cx="3045223" cy="2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2" y="969764"/>
            <a:ext cx="3473457" cy="3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2471832"/>
            <a:ext cx="4014653" cy="2727698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5978392" y="4163920"/>
            <a:ext cx="824178" cy="8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/>
              <a:t>Fotodiodo di monitor</a:t>
            </a:r>
            <a:endParaRPr lang="it-IT" sz="2000" dirty="0"/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 </a:t>
            </a:r>
            <a:r>
              <a:rPr lang="it-IT" sz="2400" kern="0" dirty="0" smtClean="0"/>
              <a:t>da realizzare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</p:spPr>
            <p:txBody>
              <a:bodyPr/>
              <a:lstStyle/>
              <a:p>
                <a:r>
                  <a:rPr lang="it-IT" sz="2400" dirty="0"/>
                  <a:t>L’informazione </a:t>
                </a:r>
                <a:r>
                  <a:rPr lang="it-IT" sz="2400" dirty="0"/>
                  <a:t>sullo </a:t>
                </a:r>
                <a:r>
                  <a:rPr lang="it-IT" sz="2400" dirty="0"/>
                  <a:t>spostamento del bersaglio è contenuta nel</a:t>
                </a:r>
                <a:r>
                  <a:rPr lang="it-IT" sz="2400" dirty="0"/>
                  <a:t>l</a:t>
                </a:r>
                <a:r>
                  <a:rPr lang="it-IT" sz="2400" dirty="0"/>
                  <a:t>a </a:t>
                </a:r>
                <a:r>
                  <a:rPr lang="it-IT" sz="2400" b="1" dirty="0"/>
                  <a:t>variazione di fase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</a:rPr>
                        <m:t>𝜙</m:t>
                      </m:r>
                      <m:r>
                        <a:rPr lang="it-IT" sz="2400" i="1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400" i="1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sz="240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sz="2400" dirty="0" smtClean="0"/>
              </a:p>
              <a:p>
                <a:r>
                  <a:rPr lang="it-IT" sz="2400" dirty="0" smtClean="0"/>
                  <a:t>Il </a:t>
                </a:r>
                <a:r>
                  <a:rPr lang="it-IT" sz="2400" dirty="0" smtClean="0"/>
                  <a:t>segnale di corrente generato dal fotodiodo è chiamato </a:t>
                </a:r>
                <a:r>
                  <a:rPr lang="it-IT" sz="2400" b="1" dirty="0" smtClean="0"/>
                  <a:t>segnale interferometrico</a:t>
                </a:r>
              </a:p>
              <a:p>
                <a:r>
                  <a:rPr lang="it-IT" sz="2400" dirty="0" smtClean="0"/>
                  <a:t>Il </a:t>
                </a:r>
                <a:r>
                  <a:rPr lang="it-IT" sz="2400" dirty="0" smtClean="0"/>
                  <a:t>segnale è </a:t>
                </a:r>
                <a:r>
                  <a:rPr lang="it-IT" sz="2400" b="1" dirty="0" smtClean="0"/>
                  <a:t>periodico</a:t>
                </a:r>
                <a:r>
                  <a:rPr lang="it-IT" sz="2400" dirty="0" smtClean="0"/>
                  <a:t> per variazioni di fase </a:t>
                </a:r>
                <a:r>
                  <a:rPr lang="it-IT" sz="2400" dirty="0"/>
                  <a:t>pari a </a:t>
                </a:r>
                <a:r>
                  <a:rPr lang="it-IT" sz="2400" b="1" dirty="0" smtClean="0"/>
                  <a:t>2</a:t>
                </a:r>
                <a:r>
                  <a:rPr lang="el-GR" sz="2400" b="1" dirty="0" smtClean="0"/>
                  <a:t>π</a:t>
                </a:r>
                <a:endParaRPr lang="it-IT" sz="2400" b="1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r>
                  <a:rPr lang="it-IT" sz="2400" dirty="0" smtClean="0"/>
                  <a:t>Ogni </a:t>
                </a:r>
                <a:r>
                  <a:rPr lang="it-IT" sz="2400" b="1" dirty="0"/>
                  <a:t>frangia</a:t>
                </a:r>
                <a:r>
                  <a:rPr lang="it-IT" sz="2400" dirty="0"/>
                  <a:t> corrisponde ad uno spostamento di </a:t>
                </a:r>
                <a:r>
                  <a:rPr lang="it-IT" sz="2400" b="1" dirty="0" err="1" smtClean="0"/>
                  <a:t>λ</a:t>
                </a:r>
                <a:r>
                  <a:rPr lang="it-IT" sz="2400" b="1" dirty="0" smtClean="0"/>
                  <a:t>/2</a:t>
                </a:r>
                <a:endParaRPr lang="it-IT" sz="24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  <a:blipFill rotWithShape="0">
                <a:blip r:embed="rId2"/>
                <a:stretch>
                  <a:fillRect l="-1000" t="-903" r="-500" b="-1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pic>
        <p:nvPicPr>
          <p:cNvPr id="7" name="Picture 2" descr="D:\Magnani\Dottorato\Corsi\Corso Matriciani\Pers_Matri_final\Immagin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2985" b="6091"/>
          <a:stretch>
            <a:fillRect/>
          </a:stretch>
        </p:blipFill>
        <p:spPr bwMode="auto">
          <a:xfrm>
            <a:off x="636496" y="4119201"/>
            <a:ext cx="3514025" cy="15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Magnani\Dottorato\Corsi\Corso Matriciani\Pers_Matri_final\Immagine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8304" r="2472"/>
          <a:stretch>
            <a:fillRect/>
          </a:stretch>
        </p:blipFill>
        <p:spPr bwMode="auto">
          <a:xfrm>
            <a:off x="5296769" y="4246199"/>
            <a:ext cx="3540937" cy="14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destra 1"/>
          <p:cNvSpPr/>
          <p:nvPr/>
        </p:nvSpPr>
        <p:spPr>
          <a:xfrm>
            <a:off x="4195491" y="4702694"/>
            <a:ext cx="1176228" cy="514350"/>
          </a:xfrm>
          <a:prstGeom prst="rightArrow">
            <a:avLst/>
          </a:prstGeom>
          <a:solidFill>
            <a:srgbClr val="0032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43470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dirty="0" smtClean="0"/>
              <a:t>Spostamento sinusoidale</a:t>
            </a:r>
            <a:endParaRPr lang="it-IT" sz="1500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47179" y="3826015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i="1" smtClean="0"/>
              <a:t>Segnale interferometrico</a:t>
            </a:r>
            <a:endParaRPr lang="it-IT" sz="1500" b="1" i="1" dirty="0"/>
          </a:p>
        </p:txBody>
      </p:sp>
      <p:sp>
        <p:nvSpPr>
          <p:cNvPr id="11" name="Anello 10"/>
          <p:cNvSpPr/>
          <p:nvPr/>
        </p:nvSpPr>
        <p:spPr>
          <a:xfrm flipH="1" flipV="1">
            <a:off x="5311759" y="1921358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419724" y="5918868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8" y="3593335"/>
            <a:ext cx="5045814" cy="229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it-IT" dirty="0" smtClean="0"/>
                  <a:t>È possibile generare frange interferometriche anche mantenendo </a:t>
                </a:r>
                <a:r>
                  <a:rPr lang="it-IT" dirty="0"/>
                  <a:t>il </a:t>
                </a:r>
                <a:r>
                  <a:rPr lang="it-IT" b="1" dirty="0"/>
                  <a:t>bersaglio </a:t>
                </a:r>
                <a:r>
                  <a:rPr lang="it-IT" b="1" dirty="0" smtClean="0"/>
                  <a:t>fisso </a:t>
                </a:r>
                <a:r>
                  <a:rPr lang="it-IT" dirty="0" smtClean="0"/>
                  <a:t>ma</a:t>
                </a:r>
                <a:r>
                  <a:rPr lang="it-IT" b="1" dirty="0" smtClean="0"/>
                  <a:t> </a:t>
                </a:r>
                <a:r>
                  <a:rPr lang="it-IT" u="sng" dirty="0"/>
                  <a:t>v</a:t>
                </a:r>
                <a:r>
                  <a:rPr lang="it-IT" u="sng" dirty="0" smtClean="0"/>
                  <a:t>ariando la lunghezza d’onda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λ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del fascio laser</a:t>
                </a: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𝜙</m:t>
                      </m:r>
                      <m:r>
                        <a:rPr lang="it-IT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dirty="0"/>
                  <a:t>Per variare la lunghezza </a:t>
                </a:r>
                <a:r>
                  <a:rPr lang="it-IT" dirty="0" smtClean="0"/>
                  <a:t>d’onda </a:t>
                </a:r>
                <a:r>
                  <a:rPr lang="it-IT" b="1" dirty="0" err="1" smtClean="0"/>
                  <a:t>λ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il laser viene pilotato con una </a:t>
                </a:r>
                <a:r>
                  <a:rPr lang="it-IT" b="1" dirty="0"/>
                  <a:t>corrente di modulazione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blipFill rotWithShape="0">
                <a:blip r:embed="rId4"/>
                <a:stretch>
                  <a:fillRect l="-1012" t="-1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nello 10"/>
          <p:cNvSpPr/>
          <p:nvPr/>
        </p:nvSpPr>
        <p:spPr>
          <a:xfrm flipH="1" flipV="1">
            <a:off x="4774365" y="2519264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1270</TotalTime>
  <Words>837</Words>
  <Application>Microsoft Macintosh PowerPoint</Application>
  <PresentationFormat>Presentazione su schermo (4:3)</PresentationFormat>
  <Paragraphs>321</Paragraphs>
  <Slides>29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9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351</cp:revision>
  <cp:lastPrinted>2007-10-21T14:42:49Z</cp:lastPrinted>
  <dcterms:created xsi:type="dcterms:W3CDTF">2015-12-01T10:36:45Z</dcterms:created>
  <dcterms:modified xsi:type="dcterms:W3CDTF">2015-12-16T21:41:30Z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