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5"/>
  </p:notesMasterIdLst>
  <p:handoutMasterIdLst>
    <p:handoutMasterId r:id="rId36"/>
  </p:handoutMasterIdLst>
  <p:sldIdLst>
    <p:sldId id="277" r:id="rId5"/>
    <p:sldId id="278" r:id="rId6"/>
    <p:sldId id="279" r:id="rId7"/>
    <p:sldId id="301" r:id="rId8"/>
    <p:sldId id="310" r:id="rId9"/>
    <p:sldId id="302" r:id="rId10"/>
    <p:sldId id="307" r:id="rId11"/>
    <p:sldId id="284" r:id="rId12"/>
    <p:sldId id="285" r:id="rId13"/>
    <p:sldId id="287" r:id="rId14"/>
    <p:sldId id="286" r:id="rId15"/>
    <p:sldId id="308" r:id="rId16"/>
    <p:sldId id="289" r:id="rId17"/>
    <p:sldId id="305" r:id="rId18"/>
    <p:sldId id="314" r:id="rId19"/>
    <p:sldId id="318" r:id="rId20"/>
    <p:sldId id="315" r:id="rId21"/>
    <p:sldId id="316" r:id="rId22"/>
    <p:sldId id="317" r:id="rId23"/>
    <p:sldId id="291" r:id="rId24"/>
    <p:sldId id="306" r:id="rId25"/>
    <p:sldId id="312" r:id="rId26"/>
    <p:sldId id="309" r:id="rId27"/>
    <p:sldId id="294" r:id="rId28"/>
    <p:sldId id="295" r:id="rId29"/>
    <p:sldId id="303" r:id="rId30"/>
    <p:sldId id="304" r:id="rId31"/>
    <p:sldId id="297" r:id="rId32"/>
    <p:sldId id="296" r:id="rId33"/>
    <p:sldId id="30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266"/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4086"/>
  </p:normalViewPr>
  <p:slideViewPr>
    <p:cSldViewPr snapToGrid="0">
      <p:cViewPr>
        <p:scale>
          <a:sx n="79" d="100"/>
          <a:sy n="79" d="100"/>
        </p:scale>
        <p:origin x="1576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962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01" y="1771662"/>
            <a:ext cx="3634149" cy="42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 del </a:t>
            </a:r>
            <a:br>
              <a:rPr lang="it-IT" sz="2000" b="1" dirty="0" smtClean="0"/>
            </a:br>
            <a:r>
              <a:rPr lang="it-IT" sz="2000" b="1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a 512 campioni(FFT)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0" y="2316760"/>
            <a:ext cx="3510643" cy="2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 </a:t>
            </a:r>
            <a:br>
              <a:rPr lang="it-IT" sz="2000" b="1" dirty="0" smtClean="0"/>
            </a:br>
            <a:r>
              <a:rPr lang="it-IT" sz="2000" b="1" dirty="0" smtClean="0"/>
              <a:t>del segnale interferometrico </a:t>
            </a:r>
            <a:br>
              <a:rPr lang="it-IT" sz="2000" b="1" dirty="0" smtClean="0"/>
            </a:br>
            <a:r>
              <a:rPr lang="it-IT" sz="2000" b="1" dirty="0" smtClean="0"/>
              <a:t>a </a:t>
            </a:r>
            <a:r>
              <a:rPr lang="it-IT" sz="2000" b="1" i="1" dirty="0" smtClean="0"/>
              <a:t>30MHz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0" y="2254357"/>
            <a:ext cx="3510643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6" y="2277873"/>
            <a:ext cx="3447937" cy="2585952"/>
          </a:xfrm>
          <a:prstGeom prst="rect">
            <a:avLst/>
          </a:prstGeom>
        </p:spPr>
      </p:pic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Calcolo </a:t>
            </a:r>
            <a:br>
              <a:rPr lang="it-IT" sz="2000" b="1" dirty="0" smtClean="0"/>
            </a:br>
            <a:r>
              <a:rPr lang="it-IT" sz="2000" b="1" dirty="0" smtClean="0"/>
              <a:t>della 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2000" b="1" dirty="0" smtClean="0"/>
              <a:t>a 512 campioni (FFT)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Fast Fourier </a:t>
            </a:r>
            <a:r>
              <a:rPr lang="it-IT" sz="2000" dirty="0" err="1" smtClean="0"/>
              <a:t>Transform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a 512 campioni 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b="1" dirty="0" smtClean="0"/>
              <a:t>Estrazione </a:t>
            </a:r>
            <a:br>
              <a:rPr lang="it-IT" sz="2000" b="1" dirty="0" smtClean="0"/>
            </a:br>
            <a:r>
              <a:rPr lang="it-IT" sz="2000" b="1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26" y="2277873"/>
            <a:ext cx="3447937" cy="2585952"/>
          </a:xfrm>
          <a:prstGeom prst="rect">
            <a:avLst/>
          </a:prstGeom>
        </p:spPr>
      </p:pic>
      <p:sp>
        <p:nvSpPr>
          <p:cNvPr id="6" name="Anello 5"/>
          <p:cNvSpPr/>
          <p:nvPr/>
        </p:nvSpPr>
        <p:spPr>
          <a:xfrm>
            <a:off x="6140277" y="2277873"/>
            <a:ext cx="539646" cy="508431"/>
          </a:xfrm>
          <a:prstGeom prst="donut">
            <a:avLst>
              <a:gd name="adj" fmla="val 436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it-IT" sz="2400" dirty="0" smtClean="0"/>
                  <a:t>Le funzionalità svolte dal microcontrollore sono: </a:t>
                </a:r>
              </a:p>
              <a:p>
                <a:pPr lvl="1"/>
                <a:r>
                  <a:rPr lang="it-IT" sz="2000" dirty="0"/>
                  <a:t>Calcolo </a:t>
                </a:r>
                <a:r>
                  <a:rPr lang="it-IT" sz="2000" dirty="0" smtClean="0"/>
                  <a:t>dell’</a:t>
                </a:r>
                <a:r>
                  <a:rPr lang="it-IT" sz="2000" b="1" dirty="0" err="1" smtClean="0"/>
                  <a:t>Interpolated</a:t>
                </a:r>
                <a:r>
                  <a:rPr lang="it-IT" sz="2000" dirty="0" smtClean="0"/>
                  <a:t> </a:t>
                </a:r>
                <a:r>
                  <a:rPr lang="it-IT" sz="2000" b="1" dirty="0" smtClean="0"/>
                  <a:t>FFT</a:t>
                </a:r>
                <a:r>
                  <a:rPr lang="it-IT" sz="2000" dirty="0" smtClean="0"/>
                  <a:t> (IFFT)</a:t>
                </a:r>
              </a:p>
              <a:p>
                <a:pPr lvl="2"/>
                <a:r>
                  <a:rPr lang="it-IT" sz="1600" dirty="0" smtClean="0"/>
                  <a:t>Individuazione di posizione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𝑘</m:t>
                    </m:r>
                    <m:r>
                      <a:rPr lang="it-IT" sz="1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e</m:t>
                    </m:r>
                    <m:r>
                      <a:rPr lang="it-IT" sz="1600" b="0" i="0" smtClean="0">
                        <a:latin typeface="Cambria Math" charset="0"/>
                      </a:rPr>
                      <m:t>  </m:t>
                    </m:r>
                    <m:r>
                      <a:rPr lang="it-IT" sz="1600" b="0" i="1" dirty="0" smtClean="0">
                        <a:latin typeface="Cambria Math" charset="0"/>
                      </a:rPr>
                      <m:t>𝑘</m:t>
                    </m:r>
                    <m:r>
                      <a:rPr lang="it-IT" sz="1600" b="0" i="1" dirty="0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it-IT" sz="1600" dirty="0" smtClean="0"/>
                  <a:t>) </a:t>
                </a:r>
                <a:br>
                  <a:rPr lang="it-IT" sz="1600" dirty="0" smtClean="0"/>
                </a:br>
                <a:r>
                  <a:rPr lang="it-IT" sz="1600" dirty="0" smtClean="0"/>
                  <a:t>e ampiezza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it-IT" sz="1600" b="0" i="1">
                        <a:latin typeface="Cambria Math" charset="0"/>
                      </a:rPr>
                      <m:t> </m:t>
                    </m:r>
                    <m:r>
                      <a:rPr lang="it-IT" sz="1600" b="0" i="1" smtClean="0">
                        <a:latin typeface="Cambria Math" charset="0"/>
                      </a:rPr>
                      <m:t>𝑒</m:t>
                    </m:r>
                    <m:r>
                      <a:rPr lang="it-IT" sz="1600" i="1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it-IT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 smtClean="0"/>
                  <a:t>) </a:t>
                </a:r>
                <a:r>
                  <a:rPr lang="it-IT" sz="1600" dirty="0"/>
                  <a:t>dei due bin </a:t>
                </a: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di altezza massima </a:t>
                </a:r>
              </a:p>
              <a:p>
                <a:pPr lvl="2"/>
                <a:r>
                  <a:rPr lang="it-IT" sz="1600" dirty="0" smtClean="0"/>
                  <a:t>Calcolo della correzione</a:t>
                </a:r>
                <a:br>
                  <a:rPr lang="it-IT" sz="1600" dirty="0" smtClean="0"/>
                </a:br>
                <a:r>
                  <a:rPr lang="it-IT" sz="1600" dirty="0" smtClean="0"/>
                  <a:t>di frequenza:</a:t>
                </a:r>
                <a:br>
                  <a:rPr lang="it-IT" sz="1600" dirty="0" smtClean="0"/>
                </a:br>
                <a:r>
                  <a:rPr lang="it-IT" sz="1600" dirty="0" smtClean="0"/>
                  <a:t>	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charset="0"/>
                      </a:rPr>
                      <m:t>𝛿</m:t>
                    </m:r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  <m:r>
                                  <a:rPr lang="it-IT" sz="1600" i="1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600" i="1">
                                    <a:latin typeface="Cambria Math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sz="1600" dirty="0" smtClean="0"/>
              </a:p>
              <a:p>
                <a:pPr lvl="2"/>
                <a:r>
                  <a:rPr lang="it-IT" sz="1600" dirty="0" smtClean="0"/>
                  <a:t>Calcolo della frequenza del tono</a:t>
                </a:r>
                <a:br>
                  <a:rPr lang="it-IT" sz="1600" dirty="0" smtClean="0"/>
                </a:br>
                <a:r>
                  <a:rPr lang="it-IT" sz="1600" dirty="0" smtClean="0"/>
                  <a:t>fondamentale:</a:t>
                </a:r>
                <a:br>
                  <a:rPr lang="it-IT" sz="1600" dirty="0" smtClean="0"/>
                </a:br>
                <a:r>
                  <a:rPr lang="it-IT" sz="1600" dirty="0" smtClean="0"/>
                  <a:t/>
                </a:r>
                <a:br>
                  <a:rPr lang="it-IT" sz="1600" dirty="0" smtClean="0"/>
                </a:br>
                <a:r>
                  <a:rPr lang="it-IT" sz="1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it-IT" sz="1600" b="0" i="1" smtClean="0">
                            <a:latin typeface="Cambria Math" charset="0"/>
                          </a:rPr>
                          <m:t>𝑡𝑜𝑛𝑜</m:t>
                        </m:r>
                      </m:sub>
                    </m:sSub>
                    <m:r>
                      <a:rPr lang="it-IT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it-IT" sz="1600" b="0" i="1" smtClean="0">
                            <a:latin typeface="Cambria Math" charset="0"/>
                          </a:rPr>
                          <m:t>𝛿</m:t>
                        </m:r>
                      </m:e>
                    </m:d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/>
                </a:r>
                <a:br>
                  <a:rPr lang="it-IT" sz="1600" b="0" dirty="0" smtClean="0"/>
                </a:br>
                <a:r>
                  <a:rPr lang="it-IT" sz="1600" b="0" dirty="0" smtClean="0"/>
                  <a:t>dove: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 charset="0"/>
                      </a:rPr>
                      <m:t>Δ</m:t>
                    </m:r>
                    <m:r>
                      <a:rPr lang="it-IT" sz="1600" b="0" i="1" smtClean="0">
                        <a:latin typeface="Cambria Math" charset="0"/>
                      </a:rPr>
                      <m:t>𝑓</m:t>
                    </m:r>
                    <m:r>
                      <a:rPr lang="it-IT" sz="16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it-IT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charset="0"/>
                              </a:rPr>
                              <m:t>𝑠𝑎𝑚𝑝𝑙𝑒</m:t>
                            </m:r>
                          </m:sub>
                        </m:sSub>
                      </m:num>
                      <m:den>
                        <m:r>
                          <a:rPr lang="it-IT" sz="16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sz="2000" dirty="0" smtClean="0"/>
                  <a:t/>
                </a:r>
                <a:br>
                  <a:rPr lang="it-IT" sz="2000" dirty="0" smtClean="0"/>
                </a:br>
                <a:endParaRPr lang="it-IT" sz="2000" dirty="0" smtClean="0"/>
              </a:p>
              <a:p>
                <a:pPr lvl="1"/>
                <a:r>
                  <a:rPr lang="it-IT" sz="2000" dirty="0" smtClean="0"/>
                  <a:t>Calcolo </a:t>
                </a:r>
                <a:r>
                  <a:rPr lang="it-IT" sz="2000" dirty="0"/>
                  <a:t>della </a:t>
                </a:r>
                <a:r>
                  <a:rPr lang="it-IT" sz="2000" b="1" dirty="0"/>
                  <a:t>distanza </a:t>
                </a:r>
                <a:r>
                  <a:rPr lang="it-IT" sz="2000" b="1" dirty="0" smtClean="0"/>
                  <a:t>assoluta</a:t>
                </a:r>
                <a:r>
                  <a:rPr lang="it-IT" sz="2000" dirty="0" smtClean="0"/>
                  <a:t>: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05087"/>
                <a:ext cx="7772400" cy="5286375"/>
              </a:xfrm>
              <a:blipFill rotWithShape="0">
                <a:blip r:embed="rId2"/>
                <a:stretch>
                  <a:fillRect l="-1098" r="-1490" b="-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271" y="5400694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06" y="2421177"/>
            <a:ext cx="3168987" cy="2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4" y="2645767"/>
            <a:ext cx="2516654" cy="18874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7802"/>
            <a:ext cx="7772400" cy="927848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1" y="4533259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6" y="4500601"/>
            <a:ext cx="2623851" cy="203136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5800" y="20556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/>
              <a:t>Compensazione</a:t>
            </a:r>
            <a:r>
              <a:rPr lang="it-IT"/>
              <a:t> della non-linearità del laser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8" y="2633070"/>
            <a:ext cx="2484780" cy="1863585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451663" y="3848039"/>
            <a:ext cx="2207953" cy="129264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smtClean="0"/>
              <a:t>Compensazione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57630"/>
            <a:ext cx="7772400" cy="549415"/>
          </a:xfrm>
        </p:spPr>
        <p:txBody>
          <a:bodyPr/>
          <a:lstStyle/>
          <a:p>
            <a:r>
              <a:rPr lang="it-IT" sz="2400" dirty="0"/>
              <a:t>Segnali di </a:t>
            </a:r>
            <a:r>
              <a:rPr lang="it-IT" sz="2400" dirty="0" smtClean="0"/>
              <a:t>modulazione 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/>
              <a:t>ampiezze differenti</a:t>
            </a:r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/>
          </a:p>
          <a:p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endParaRPr lang="it-IT" sz="2400" b="1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4000394"/>
            <a:ext cx="3221474" cy="20571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6" y="1257630"/>
            <a:ext cx="3385792" cy="25393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09600" y="4000394"/>
            <a:ext cx="38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b="1" dirty="0"/>
              <a:t>Sottrazione</a:t>
            </a:r>
            <a:r>
              <a:rPr lang="it-IT" dirty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del </a:t>
            </a:r>
            <a:r>
              <a:rPr lang="it-IT" dirty="0"/>
              <a:t>fondo di </a:t>
            </a:r>
            <a:r>
              <a:rPr lang="it-IT" b="1" dirty="0"/>
              <a:t>rumore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b="1" dirty="0" smtClean="0"/>
              <a:t>Bersaglio fisso</a:t>
            </a:r>
          </a:p>
          <a:p>
            <a:pPr lvl="1"/>
            <a:r>
              <a:rPr lang="it-IT" sz="2000" b="1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" y="4277591"/>
            <a:ext cx="3119582" cy="180607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8" y="4276619"/>
            <a:ext cx="3119581" cy="18490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54" y="4277033"/>
            <a:ext cx="2694499" cy="18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3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" y="4240198"/>
            <a:ext cx="3013691" cy="229566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99" y="4255965"/>
            <a:ext cx="3020495" cy="22973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4" y="4271730"/>
            <a:ext cx="3045223" cy="22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92" y="969764"/>
            <a:ext cx="3473457" cy="30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4" y="2471832"/>
            <a:ext cx="4014653" cy="2727698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5978392" y="4163920"/>
            <a:ext cx="824178" cy="823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02153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5245"/>
            <a:ext cx="4587339" cy="31005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5029200" y="2246702"/>
            <a:ext cx="4114800" cy="366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 smtClean="0"/>
              <a:t>Fotodiodo di monitor</a:t>
            </a:r>
            <a:endParaRPr lang="it-IT" sz="2000" dirty="0"/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</a:t>
            </a:r>
            <a:r>
              <a:rPr lang="it-IT" sz="2400" dirty="0" smtClean="0"/>
              <a:t>una corrente che contiene l’informazione sullo spostamento del 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947555"/>
            <a:ext cx="8162926" cy="58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Difficile </a:t>
            </a:r>
            <a:r>
              <a:rPr lang="it-IT" sz="2400" kern="0" dirty="0" smtClean="0"/>
              <a:t>da realizzare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7" y="996103"/>
            <a:ext cx="8405814" cy="2122711"/>
          </a:xfrm>
        </p:spPr>
        <p:txBody>
          <a:bodyPr/>
          <a:lstStyle/>
          <a:p>
            <a:r>
              <a:rPr lang="it-IT" sz="2400" b="1" dirty="0" smtClean="0"/>
              <a:t>Variante</a:t>
            </a:r>
            <a:r>
              <a:rPr lang="it-IT" sz="2400" dirty="0" smtClean="0"/>
              <a:t> dell’interferometria tradizionale</a:t>
            </a:r>
          </a:p>
          <a:p>
            <a:r>
              <a:rPr lang="it-IT" sz="2400" dirty="0" smtClean="0"/>
              <a:t>L’architettura </a:t>
            </a:r>
            <a:r>
              <a:rPr lang="it-IT" sz="2400" dirty="0"/>
              <a:t>è </a:t>
            </a:r>
            <a:r>
              <a:rPr lang="it-IT" sz="2400" dirty="0" smtClean="0"/>
              <a:t>composta </a:t>
            </a:r>
            <a:r>
              <a:rPr lang="it-IT" sz="2400" u="sng" dirty="0" smtClean="0"/>
              <a:t>solamente</a:t>
            </a:r>
            <a:r>
              <a:rPr lang="it-IT" sz="2400" dirty="0" smtClean="0"/>
              <a:t> </a:t>
            </a:r>
            <a:r>
              <a:rPr lang="it-IT" sz="2400" dirty="0"/>
              <a:t>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 </a:t>
            </a:r>
            <a:r>
              <a:rPr lang="it-IT" sz="2000" dirty="0" smtClean="0"/>
              <a:t>di monitor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80997" y="5288340"/>
            <a:ext cx="8405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Il fascio laser emesso è riflesso dal bersaglio e rientra nella cavità causando un fenomeno di </a:t>
            </a:r>
            <a:r>
              <a:rPr lang="it-IT" b="1" dirty="0"/>
              <a:t>interferenza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18" y="3118814"/>
            <a:ext cx="6219371" cy="20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</p:spPr>
            <p:txBody>
              <a:bodyPr/>
              <a:lstStyle/>
              <a:p>
                <a:r>
                  <a:rPr lang="it-IT" sz="2400" dirty="0"/>
                  <a:t>Il segnale di corrente generato dal fotodiodo è chiamato </a:t>
                </a:r>
                <a:r>
                  <a:rPr lang="it-IT" sz="2400" b="1" dirty="0"/>
                  <a:t>segnale </a:t>
                </a:r>
                <a:r>
                  <a:rPr lang="it-IT" sz="2400" b="1" dirty="0" smtClean="0"/>
                  <a:t>interferometrico</a:t>
                </a:r>
                <a:endParaRPr lang="it-IT" sz="2400" dirty="0" smtClean="0"/>
              </a:p>
              <a:p>
                <a:r>
                  <a:rPr lang="it-IT" sz="2400" dirty="0" smtClean="0"/>
                  <a:t>Il segnale interferometrico è un segnale </a:t>
                </a:r>
                <a:r>
                  <a:rPr lang="it-IT" sz="2400" b="1" dirty="0" smtClean="0"/>
                  <a:t>periodico</a:t>
                </a:r>
                <a:r>
                  <a:rPr lang="it-IT" sz="2400" dirty="0" smtClean="0"/>
                  <a:t> a </a:t>
                </a:r>
                <a:r>
                  <a:rPr lang="it-IT" sz="2400" b="1" dirty="0" smtClean="0"/>
                  <a:t>frange:</a:t>
                </a:r>
              </a:p>
              <a:p>
                <a:pPr lvl="1"/>
                <a:r>
                  <a:rPr lang="it-IT" sz="2000" dirty="0"/>
                  <a:t>O</a:t>
                </a:r>
                <a:r>
                  <a:rPr lang="it-IT" sz="2000" dirty="0" smtClean="0"/>
                  <a:t>gni </a:t>
                </a:r>
                <a:r>
                  <a:rPr lang="it-IT" sz="2000" b="1" dirty="0"/>
                  <a:t>frangia</a:t>
                </a:r>
                <a:r>
                  <a:rPr lang="it-IT" sz="2000" dirty="0"/>
                  <a:t> corrisponde ad uno spostamento di </a:t>
                </a:r>
                <a:r>
                  <a:rPr lang="it-IT" sz="2000" b="1" dirty="0" err="1" smtClean="0"/>
                  <a:t>λ</a:t>
                </a:r>
                <a:r>
                  <a:rPr lang="it-IT" sz="2000" b="1" dirty="0" smtClean="0"/>
                  <a:t>/2</a:t>
                </a:r>
              </a:p>
              <a:p>
                <a:r>
                  <a:rPr lang="it-IT" sz="2400" dirty="0"/>
                  <a:t>Un segnale interferometrico è caratterizzato dalla </a:t>
                </a:r>
                <a:r>
                  <a:rPr lang="it-IT" sz="2400" b="1" dirty="0"/>
                  <a:t>variazione di fase</a:t>
                </a:r>
                <a:r>
                  <a:rPr lang="it-IT" sz="2400" dirty="0"/>
                  <a:t>:</a:t>
                </a:r>
                <a:endParaRPr lang="it-IT" sz="2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</a:rPr>
                        <m:t>𝜙</m:t>
                      </m:r>
                      <m:r>
                        <a:rPr lang="it-IT" sz="2400" i="1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400" i="1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sz="24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/>
              </a:p>
              <a:p>
                <a:pPr marL="0" indent="0">
                  <a:buNone/>
                </a:pPr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 smtClean="0"/>
              </a:p>
              <a:p>
                <a:pPr marL="0" indent="0">
                  <a:buNone/>
                </a:pPr>
                <a:endParaRPr lang="it-IT" sz="2400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7450"/>
                <a:ext cx="8534400" cy="5403410"/>
              </a:xfrm>
              <a:blipFill rotWithShape="0">
                <a:blip r:embed="rId2"/>
                <a:stretch>
                  <a:fillRect l="-1000" t="-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7162800" cy="762000"/>
          </a:xfrm>
        </p:spPr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pic>
        <p:nvPicPr>
          <p:cNvPr id="7" name="Picture 2" descr="D:\Magnani\Dottorato\Corsi\Corso Matriciani\Pers_Matri_final\Immagin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r="2985" b="6091"/>
          <a:stretch>
            <a:fillRect/>
          </a:stretch>
        </p:blipFill>
        <p:spPr bwMode="auto">
          <a:xfrm>
            <a:off x="669154" y="4674378"/>
            <a:ext cx="3514025" cy="155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Magnani\Dottorato\Corsi\Corso Matriciani\Pers_Matri_final\Immagine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8304" r="2472"/>
          <a:stretch>
            <a:fillRect/>
          </a:stretch>
        </p:blipFill>
        <p:spPr bwMode="auto">
          <a:xfrm>
            <a:off x="5329427" y="4801376"/>
            <a:ext cx="3540937" cy="14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ccia destra 1"/>
          <p:cNvSpPr/>
          <p:nvPr/>
        </p:nvSpPr>
        <p:spPr>
          <a:xfrm>
            <a:off x="4228149" y="5339516"/>
            <a:ext cx="1176228" cy="514350"/>
          </a:xfrm>
          <a:prstGeom prst="rightArrow">
            <a:avLst/>
          </a:prstGeom>
          <a:solidFill>
            <a:srgbClr val="0032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076128" y="4610573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 i="1" dirty="0" smtClean="0"/>
              <a:t>Spostamento sinusoidale</a:t>
            </a:r>
            <a:endParaRPr lang="it-IT" sz="1500" b="1" i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49857" y="4610573"/>
            <a:ext cx="27000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b="1" i="1" smtClean="0"/>
              <a:t>Segnale interferometrico</a:t>
            </a:r>
            <a:endParaRPr lang="it-IT" sz="1500" b="1" i="1" dirty="0"/>
          </a:p>
        </p:txBody>
      </p:sp>
      <p:sp>
        <p:nvSpPr>
          <p:cNvPr id="11" name="Anello 10"/>
          <p:cNvSpPr/>
          <p:nvPr/>
        </p:nvSpPr>
        <p:spPr>
          <a:xfrm flipH="1" flipV="1">
            <a:off x="5313098" y="3866218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23" y="5750544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419724" y="5918868"/>
            <a:ext cx="6454605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8" y="3593335"/>
            <a:ext cx="5045814" cy="229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it-IT" dirty="0" smtClean="0"/>
                  <a:t>È possibile generare frange interferometriche anche mantenendo </a:t>
                </a:r>
                <a:r>
                  <a:rPr lang="it-IT" dirty="0"/>
                  <a:t>il </a:t>
                </a:r>
                <a:r>
                  <a:rPr lang="it-IT" b="1" dirty="0"/>
                  <a:t>bersaglio </a:t>
                </a:r>
                <a:r>
                  <a:rPr lang="it-IT" b="1" dirty="0" smtClean="0"/>
                  <a:t>fisso </a:t>
                </a:r>
                <a:r>
                  <a:rPr lang="it-IT" dirty="0" smtClean="0"/>
                  <a:t>ma</a:t>
                </a:r>
                <a:r>
                  <a:rPr lang="it-IT" b="1" dirty="0" smtClean="0"/>
                  <a:t> </a:t>
                </a:r>
                <a:r>
                  <a:rPr lang="it-IT" u="sng" dirty="0"/>
                  <a:t>v</a:t>
                </a:r>
                <a:r>
                  <a:rPr lang="it-IT" u="sng" dirty="0" smtClean="0"/>
                  <a:t>ariando la lunghezza d’onda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λ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del fascio laser</a:t>
                </a:r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</a:rPr>
                        <m:t>𝜙</m:t>
                      </m:r>
                      <m:r>
                        <a:rPr lang="it-IT" b="0" i="1" smtClean="0">
                          <a:latin typeface="Cambria Math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it-IT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dirty="0"/>
                  <a:t>Per variare la lunghezza </a:t>
                </a:r>
                <a:r>
                  <a:rPr lang="it-IT" dirty="0" smtClean="0"/>
                  <a:t>d’onda </a:t>
                </a:r>
                <a:r>
                  <a:rPr lang="it-IT" b="1" dirty="0" err="1" smtClean="0"/>
                  <a:t>λ</a:t>
                </a:r>
                <a:r>
                  <a:rPr lang="it-IT" dirty="0" smtClean="0"/>
                  <a:t>,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il laser viene pilotato con una </a:t>
                </a:r>
                <a:r>
                  <a:rPr lang="it-IT" b="1" dirty="0"/>
                  <a:t>corrente di modulazione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960304"/>
                <a:ext cx="8439463" cy="3371500"/>
              </a:xfrm>
              <a:prstGeom prst="rect">
                <a:avLst/>
              </a:prstGeom>
              <a:blipFill rotWithShape="0">
                <a:blip r:embed="rId4"/>
                <a:stretch>
                  <a:fillRect l="-1012" t="-14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nello 10"/>
          <p:cNvSpPr/>
          <p:nvPr/>
        </p:nvSpPr>
        <p:spPr>
          <a:xfrm flipH="1" flipV="1">
            <a:off x="4774365" y="2519264"/>
            <a:ext cx="370249" cy="359764"/>
          </a:xfrm>
          <a:prstGeom prst="donut">
            <a:avLst>
              <a:gd name="adj" fmla="val 332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2801474" y="5221473"/>
                <a:ext cx="845552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it-IT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𝑓𝑎𝑙𝑙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74" y="5221473"/>
                <a:ext cx="845552" cy="491288"/>
              </a:xfrm>
              <a:prstGeom prst="rect">
                <a:avLst/>
              </a:prstGeom>
              <a:blipFill rotWithShape="0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5680746" y="5221473"/>
                <a:ext cx="851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𝑟𝑖𝑠𝑒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46" y="5221473"/>
                <a:ext cx="85183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1431</TotalTime>
  <Words>885</Words>
  <Application>Microsoft Macintosh PowerPoint</Application>
  <PresentationFormat>Presentazione su schermo (4:3)</PresentationFormat>
  <Paragraphs>333</Paragraphs>
  <Slides>30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FPGA</vt:lpstr>
      <vt:lpstr>FPGA</vt:lpstr>
      <vt:lpstr>FPGA</vt:lpstr>
      <vt:lpstr>FPGA</vt:lpstr>
      <vt:lpstr>Microcontrollore</vt:lpstr>
      <vt:lpstr>Ottimizzazioni</vt:lpstr>
      <vt:lpstr>Ottimizzazioni</vt:lpstr>
      <vt:lpstr>Indice</vt:lpstr>
      <vt:lpstr>Risultati sperimentali</vt:lpstr>
      <vt:lpstr>Risultati sperimentali</vt:lpstr>
      <vt:lpstr>Risultati sperimentali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363</cp:revision>
  <cp:lastPrinted>2007-10-21T14:42:49Z</cp:lastPrinted>
  <dcterms:created xsi:type="dcterms:W3CDTF">2015-12-01T10:36:45Z</dcterms:created>
  <dcterms:modified xsi:type="dcterms:W3CDTF">2015-12-17T11:46:00Z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