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2" r:id="rId4"/>
  </p:sldMasterIdLst>
  <p:notesMasterIdLst>
    <p:notesMasterId r:id="rId26"/>
  </p:notesMasterIdLst>
  <p:handoutMasterIdLst>
    <p:handoutMasterId r:id="rId27"/>
  </p:handoutMasterIdLst>
  <p:sldIdLst>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7" r:id="rId24"/>
    <p:sldId id="296" r:id="rId25"/>
  </p:sldIdLst>
  <p:sldSz cx="9144000" cy="6858000" type="screen4x3"/>
  <p:notesSz cx="7099300" cy="10234613"/>
  <p:custDataLst>
    <p:tags r:id="rId28"/>
  </p:custDataLst>
  <p:defaultTextStyle>
    <a:defPPr>
      <a:defRPr lang="en-US"/>
    </a:defPPr>
    <a:lvl1pPr algn="l" rtl="0" fontAlgn="base">
      <a:spcBef>
        <a:spcPct val="0"/>
      </a:spcBef>
      <a:spcAft>
        <a:spcPct val="0"/>
      </a:spcAft>
      <a:defRPr sz="2400" kern="1200">
        <a:solidFill>
          <a:schemeClr val="tx1"/>
        </a:solidFill>
        <a:latin typeface="Lucida Grande" pitchFamily="-110"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Lucida Grande" pitchFamily="-110"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Lucida Grande" pitchFamily="-110"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Lucida Grande" pitchFamily="-110"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Lucida Grande" pitchFamily="-110"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Lucida Grande" pitchFamily="-110"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Lucida Grande" pitchFamily="-110"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Lucida Grande" pitchFamily="-110"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Lucida Grande" pitchFamily="-110"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A91FF"/>
    <a:srgbClr val="003366"/>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Stile scuro 2 - Colore 1/Color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Stile chiaro 3 - Color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8" autoAdjust="0"/>
    <p:restoredTop sz="94660"/>
  </p:normalViewPr>
  <p:slideViewPr>
    <p:cSldViewPr snapToGrid="0">
      <p:cViewPr varScale="1">
        <p:scale>
          <a:sx n="116" d="100"/>
          <a:sy n="116" d="100"/>
        </p:scale>
        <p:origin x="14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6" d="100"/>
          <a:sy n="66" d="100"/>
        </p:scale>
        <p:origin x="1" y="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498850" cy="511175"/>
          </a:xfrm>
          <a:prstGeom prst="rect">
            <a:avLst/>
          </a:prstGeom>
          <a:noFill/>
          <a:ln w="9525">
            <a:noFill/>
            <a:miter lim="800000"/>
            <a:headEnd/>
            <a:tailEnd/>
          </a:ln>
          <a:effectLst/>
        </p:spPr>
        <p:txBody>
          <a:bodyPr vert="horz" wrap="square" lIns="96457" tIns="48229" rIns="96457" bIns="48229" numCol="1" anchor="t" anchorCtr="0" compatLnSpc="1">
            <a:prstTxWarp prst="textNoShape">
              <a:avLst/>
            </a:prstTxWarp>
          </a:bodyPr>
          <a:lstStyle>
            <a:lvl1pPr defTabSz="965200">
              <a:defRPr sz="1100">
                <a:latin typeface="Trebuchet MS" panose="020B0603020202020204" pitchFamily="34" charset="0"/>
              </a:defRPr>
            </a:lvl1pPr>
          </a:lstStyle>
          <a:p>
            <a:r>
              <a:rPr lang="en-US" altLang="nl-NL"/>
              <a:t>Process synchronization</a:t>
            </a:r>
          </a:p>
        </p:txBody>
      </p:sp>
      <p:sp>
        <p:nvSpPr>
          <p:cNvPr id="43011" name="Rectangle 3"/>
          <p:cNvSpPr>
            <a:spLocks noGrp="1" noChangeArrowheads="1"/>
          </p:cNvSpPr>
          <p:nvPr>
            <p:ph type="dt" sz="quarter" idx="1"/>
          </p:nvPr>
        </p:nvSpPr>
        <p:spPr bwMode="auto">
          <a:xfrm>
            <a:off x="3579813" y="0"/>
            <a:ext cx="3519487" cy="511175"/>
          </a:xfrm>
          <a:prstGeom prst="rect">
            <a:avLst/>
          </a:prstGeom>
          <a:noFill/>
          <a:ln w="9525">
            <a:noFill/>
            <a:miter lim="800000"/>
            <a:headEnd/>
            <a:tailEnd/>
          </a:ln>
          <a:effectLst/>
        </p:spPr>
        <p:txBody>
          <a:bodyPr vert="horz" wrap="square" lIns="96457" tIns="48229" rIns="96457" bIns="48229" numCol="1" anchor="t" anchorCtr="0" compatLnSpc="1">
            <a:prstTxWarp prst="textNoShape">
              <a:avLst/>
            </a:prstTxWarp>
          </a:bodyPr>
          <a:lstStyle>
            <a:lvl1pPr algn="r" defTabSz="965200">
              <a:defRPr sz="1100">
                <a:latin typeface="Trebuchet MS" panose="020B0603020202020204" pitchFamily="34" charset="0"/>
              </a:defRPr>
            </a:lvl1pPr>
          </a:lstStyle>
          <a:p>
            <a:r>
              <a:rPr lang="en-US" altLang="nl-NL"/>
              <a:t>Operating System</a:t>
            </a:r>
          </a:p>
        </p:txBody>
      </p:sp>
      <p:sp>
        <p:nvSpPr>
          <p:cNvPr id="43012" name="Rectangle 4"/>
          <p:cNvSpPr>
            <a:spLocks noGrp="1" noChangeArrowheads="1"/>
          </p:cNvSpPr>
          <p:nvPr>
            <p:ph type="ftr" sz="quarter" idx="2"/>
          </p:nvPr>
        </p:nvSpPr>
        <p:spPr bwMode="auto">
          <a:xfrm>
            <a:off x="0" y="9723438"/>
            <a:ext cx="5370513" cy="511175"/>
          </a:xfrm>
          <a:prstGeom prst="rect">
            <a:avLst/>
          </a:prstGeom>
          <a:noFill/>
          <a:ln w="9525">
            <a:noFill/>
            <a:miter lim="800000"/>
            <a:headEnd/>
            <a:tailEnd/>
          </a:ln>
          <a:effectLst/>
        </p:spPr>
        <p:txBody>
          <a:bodyPr vert="horz" wrap="square" lIns="96457" tIns="48229" rIns="96457" bIns="48229" numCol="1" anchor="b" anchorCtr="0" compatLnSpc="1">
            <a:prstTxWarp prst="textNoShape">
              <a:avLst/>
            </a:prstTxWarp>
          </a:bodyPr>
          <a:lstStyle>
            <a:lvl1pPr defTabSz="965200">
              <a:defRPr sz="1100">
                <a:latin typeface="Trebuchet MS" panose="020B0603020202020204" pitchFamily="34" charset="0"/>
              </a:defRPr>
            </a:lvl1pPr>
          </a:lstStyle>
          <a:p>
            <a:r>
              <a:rPr lang="en-US" altLang="nl-NL"/>
              <a:t>© 2005 William Fornaciari</a:t>
            </a:r>
          </a:p>
        </p:txBody>
      </p:sp>
      <p:sp>
        <p:nvSpPr>
          <p:cNvPr id="43013" name="Rectangle 5"/>
          <p:cNvSpPr>
            <a:spLocks noGrp="1" noChangeArrowheads="1"/>
          </p:cNvSpPr>
          <p:nvPr>
            <p:ph type="sldNum" sz="quarter" idx="3"/>
          </p:nvPr>
        </p:nvSpPr>
        <p:spPr bwMode="auto">
          <a:xfrm>
            <a:off x="5532438" y="9723438"/>
            <a:ext cx="1566862" cy="511175"/>
          </a:xfrm>
          <a:prstGeom prst="rect">
            <a:avLst/>
          </a:prstGeom>
          <a:noFill/>
          <a:ln w="9525">
            <a:noFill/>
            <a:miter lim="800000"/>
            <a:headEnd/>
            <a:tailEnd/>
          </a:ln>
          <a:effectLst/>
        </p:spPr>
        <p:txBody>
          <a:bodyPr vert="horz" wrap="square" lIns="96457" tIns="48229" rIns="96457" bIns="48229" numCol="1" anchor="b" anchorCtr="0" compatLnSpc="1">
            <a:prstTxWarp prst="textNoShape">
              <a:avLst/>
            </a:prstTxWarp>
          </a:bodyPr>
          <a:lstStyle>
            <a:lvl1pPr algn="r" defTabSz="965200">
              <a:defRPr sz="1100">
                <a:latin typeface="Trebuchet MS" panose="020B0603020202020204" pitchFamily="34" charset="0"/>
              </a:defRPr>
            </a:lvl1pPr>
          </a:lstStyle>
          <a:p>
            <a:fld id="{09D1D7E3-DE3F-4B7A-BF5B-A3735BF12F5F}" type="slidenum">
              <a:rPr lang="en-US" altLang="nl-NL"/>
              <a:pPr/>
              <a:t>‹N›</a:t>
            </a:fld>
            <a:endParaRPr lang="en-US" altLang="nl-NL"/>
          </a:p>
        </p:txBody>
      </p:sp>
    </p:spTree>
    <p:extLst>
      <p:ext uri="{BB962C8B-B14F-4D97-AF65-F5344CB8AC3E}">
        <p14:creationId xmlns:p14="http://schemas.microsoft.com/office/powerpoint/2010/main" val="285297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92450" cy="503238"/>
          </a:xfrm>
          <a:prstGeom prst="rect">
            <a:avLst/>
          </a:prstGeom>
          <a:noFill/>
          <a:ln w="9525">
            <a:noFill/>
            <a:miter lim="800000"/>
            <a:headEnd/>
            <a:tailEnd/>
          </a:ln>
          <a:effectLst/>
        </p:spPr>
        <p:txBody>
          <a:bodyPr vert="horz" wrap="square" lIns="96457" tIns="48229" rIns="96457" bIns="48229" numCol="1" anchor="t" anchorCtr="0" compatLnSpc="1">
            <a:prstTxWarp prst="textNoShape">
              <a:avLst/>
            </a:prstTxWarp>
          </a:bodyPr>
          <a:lstStyle>
            <a:lvl1pPr defTabSz="965200">
              <a:defRPr sz="1300">
                <a:latin typeface="Times New Roman" panose="02020603050405020304" pitchFamily="18" charset="0"/>
              </a:defRPr>
            </a:lvl1pPr>
          </a:lstStyle>
          <a:p>
            <a:r>
              <a:rPr lang="en-US" altLang="nl-NL"/>
              <a:t>Process synchronization</a:t>
            </a:r>
          </a:p>
        </p:txBody>
      </p:sp>
      <p:sp>
        <p:nvSpPr>
          <p:cNvPr id="44035" name="Rectangle 3"/>
          <p:cNvSpPr>
            <a:spLocks noGrp="1" noChangeArrowheads="1"/>
          </p:cNvSpPr>
          <p:nvPr>
            <p:ph type="dt" idx="1"/>
          </p:nvPr>
        </p:nvSpPr>
        <p:spPr bwMode="auto">
          <a:xfrm>
            <a:off x="4021138" y="0"/>
            <a:ext cx="3094037" cy="503238"/>
          </a:xfrm>
          <a:prstGeom prst="rect">
            <a:avLst/>
          </a:prstGeom>
          <a:noFill/>
          <a:ln w="9525">
            <a:noFill/>
            <a:miter lim="800000"/>
            <a:headEnd/>
            <a:tailEnd/>
          </a:ln>
          <a:effectLst/>
        </p:spPr>
        <p:txBody>
          <a:bodyPr vert="horz" wrap="square" lIns="96457" tIns="48229" rIns="96457" bIns="48229" numCol="1" anchor="t" anchorCtr="0" compatLnSpc="1">
            <a:prstTxWarp prst="textNoShape">
              <a:avLst/>
            </a:prstTxWarp>
          </a:bodyPr>
          <a:lstStyle>
            <a:lvl1pPr algn="r" defTabSz="965200">
              <a:defRPr sz="1300">
                <a:latin typeface="Times New Roman" panose="02020603050405020304" pitchFamily="18" charset="0"/>
              </a:defRPr>
            </a:lvl1pPr>
          </a:lstStyle>
          <a:p>
            <a:r>
              <a:rPr lang="en-US" altLang="nl-NL"/>
              <a:t>Operating System</a:t>
            </a:r>
          </a:p>
        </p:txBody>
      </p:sp>
      <p:sp>
        <p:nvSpPr>
          <p:cNvPr id="14340" name="Rectangle 4"/>
          <p:cNvSpPr>
            <a:spLocks noGrp="1" noRot="1" noChangeAspect="1" noChangeArrowheads="1" noTextEdit="1"/>
          </p:cNvSpPr>
          <p:nvPr>
            <p:ph type="sldImg" idx="2"/>
          </p:nvPr>
        </p:nvSpPr>
        <p:spPr bwMode="auto">
          <a:xfrm>
            <a:off x="979488" y="757238"/>
            <a:ext cx="5151437" cy="3863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927100" y="4870450"/>
            <a:ext cx="5257800" cy="4621213"/>
          </a:xfrm>
          <a:prstGeom prst="rect">
            <a:avLst/>
          </a:prstGeom>
          <a:noFill/>
          <a:ln w="9525">
            <a:noFill/>
            <a:miter lim="800000"/>
            <a:headEnd/>
            <a:tailEnd/>
          </a:ln>
          <a:effectLst/>
        </p:spPr>
        <p:txBody>
          <a:bodyPr vert="horz" wrap="square" lIns="96457" tIns="48229" rIns="96457" bIns="48229" numCol="1" anchor="t" anchorCtr="0" compatLnSpc="1">
            <a:prstTxWarp prst="textNoShape">
              <a:avLst/>
            </a:prstTxWarp>
          </a:bodyPr>
          <a:lstStyle/>
          <a:p>
            <a:pPr lvl="0"/>
            <a:r>
              <a:rPr lang="en-US" altLang="nl-NL" smtClean="0"/>
              <a:t>Click to edit Master text styles</a:t>
            </a:r>
          </a:p>
          <a:p>
            <a:pPr lvl="1"/>
            <a:r>
              <a:rPr lang="en-US" altLang="nl-NL" smtClean="0"/>
              <a:t>Second level</a:t>
            </a:r>
          </a:p>
          <a:p>
            <a:pPr lvl="2"/>
            <a:r>
              <a:rPr lang="en-US" altLang="nl-NL" smtClean="0"/>
              <a:t>Third level</a:t>
            </a:r>
          </a:p>
          <a:p>
            <a:pPr lvl="3"/>
            <a:r>
              <a:rPr lang="en-US" altLang="nl-NL" smtClean="0"/>
              <a:t>Fourth level</a:t>
            </a:r>
          </a:p>
          <a:p>
            <a:pPr lvl="4"/>
            <a:r>
              <a:rPr lang="en-US" altLang="nl-NL" smtClean="0"/>
              <a:t>Fifth level</a:t>
            </a:r>
          </a:p>
        </p:txBody>
      </p:sp>
      <p:sp>
        <p:nvSpPr>
          <p:cNvPr id="44038" name="Rectangle 6"/>
          <p:cNvSpPr>
            <a:spLocks noGrp="1" noChangeArrowheads="1"/>
          </p:cNvSpPr>
          <p:nvPr>
            <p:ph type="ftr" sz="quarter" idx="4"/>
          </p:nvPr>
        </p:nvSpPr>
        <p:spPr bwMode="auto">
          <a:xfrm>
            <a:off x="0" y="9745663"/>
            <a:ext cx="3092450" cy="501650"/>
          </a:xfrm>
          <a:prstGeom prst="rect">
            <a:avLst/>
          </a:prstGeom>
          <a:noFill/>
          <a:ln w="9525">
            <a:noFill/>
            <a:miter lim="800000"/>
            <a:headEnd/>
            <a:tailEnd/>
          </a:ln>
          <a:effectLst/>
        </p:spPr>
        <p:txBody>
          <a:bodyPr vert="horz" wrap="square" lIns="96457" tIns="48229" rIns="96457" bIns="48229" numCol="1" anchor="b" anchorCtr="0" compatLnSpc="1">
            <a:prstTxWarp prst="textNoShape">
              <a:avLst/>
            </a:prstTxWarp>
          </a:bodyPr>
          <a:lstStyle>
            <a:lvl1pPr defTabSz="965200">
              <a:defRPr sz="1300">
                <a:latin typeface="Times New Roman" panose="02020603050405020304" pitchFamily="18" charset="0"/>
              </a:defRPr>
            </a:lvl1pPr>
          </a:lstStyle>
          <a:p>
            <a:r>
              <a:rPr lang="en-US" altLang="nl-NL"/>
              <a:t>© 2005 William Fornaciari</a:t>
            </a:r>
          </a:p>
        </p:txBody>
      </p:sp>
      <p:sp>
        <p:nvSpPr>
          <p:cNvPr id="44039" name="Rectangle 7"/>
          <p:cNvSpPr>
            <a:spLocks noGrp="1" noChangeArrowheads="1"/>
          </p:cNvSpPr>
          <p:nvPr>
            <p:ph type="sldNum" sz="quarter" idx="5"/>
          </p:nvPr>
        </p:nvSpPr>
        <p:spPr bwMode="auto">
          <a:xfrm>
            <a:off x="4021138" y="9745663"/>
            <a:ext cx="3094037" cy="501650"/>
          </a:xfrm>
          <a:prstGeom prst="rect">
            <a:avLst/>
          </a:prstGeom>
          <a:noFill/>
          <a:ln w="9525">
            <a:noFill/>
            <a:miter lim="800000"/>
            <a:headEnd/>
            <a:tailEnd/>
          </a:ln>
          <a:effectLst/>
        </p:spPr>
        <p:txBody>
          <a:bodyPr vert="horz" wrap="square" lIns="96457" tIns="48229" rIns="96457" bIns="48229" numCol="1" anchor="b" anchorCtr="0" compatLnSpc="1">
            <a:prstTxWarp prst="textNoShape">
              <a:avLst/>
            </a:prstTxWarp>
          </a:bodyPr>
          <a:lstStyle>
            <a:lvl1pPr algn="r" defTabSz="965200">
              <a:defRPr sz="1300">
                <a:latin typeface="Times New Roman" panose="02020603050405020304" pitchFamily="18" charset="0"/>
              </a:defRPr>
            </a:lvl1pPr>
          </a:lstStyle>
          <a:p>
            <a:fld id="{88C0D9CF-78A8-4FBE-960E-41C6F5A4AF95}" type="slidenum">
              <a:rPr lang="en-US" altLang="nl-NL"/>
              <a:pPr/>
              <a:t>‹N›</a:t>
            </a:fld>
            <a:endParaRPr lang="en-US" altLang="nl-NL"/>
          </a:p>
        </p:txBody>
      </p:sp>
    </p:spTree>
    <p:extLst>
      <p:ext uri="{BB962C8B-B14F-4D97-AF65-F5344CB8AC3E}">
        <p14:creationId xmlns:p14="http://schemas.microsoft.com/office/powerpoint/2010/main" val="2660896539"/>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Times New Roman"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Lucida Grande" pitchFamily="-110" charset="0"/>
                <a:ea typeface="ＭＳ Ｐゴシック" panose="020B0600070205080204" pitchFamily="34" charset="-128"/>
              </a:defRPr>
            </a:lvl1pPr>
            <a:lvl2pPr marL="37931725" indent="-37474525" defTabSz="965200"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eaLnBrk="1" hangingPunct="1"/>
            <a:r>
              <a:rPr lang="en-US" altLang="nl-NL" sz="1300" dirty="0">
                <a:latin typeface="Times New Roman" panose="02020603050405020304" pitchFamily="18" charset="0"/>
              </a:rPr>
              <a:t>Process synchronization</a:t>
            </a:r>
          </a:p>
        </p:txBody>
      </p:sp>
      <p:sp>
        <p:nvSpPr>
          <p:cNvPr id="163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Lucida Grande" pitchFamily="-110" charset="0"/>
                <a:ea typeface="ＭＳ Ｐゴシック" panose="020B0600070205080204" pitchFamily="34" charset="-128"/>
              </a:defRPr>
            </a:lvl1pPr>
            <a:lvl2pPr marL="37931725" indent="-37474525" defTabSz="965200"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eaLnBrk="1" hangingPunct="1"/>
            <a:r>
              <a:rPr lang="en-US" altLang="nl-NL" sz="1300" dirty="0">
                <a:latin typeface="Times New Roman" panose="02020603050405020304" pitchFamily="18" charset="0"/>
              </a:rPr>
              <a:t>Operating System</a:t>
            </a:r>
          </a:p>
        </p:txBody>
      </p:sp>
      <p:sp>
        <p:nvSpPr>
          <p:cNvPr id="163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Lucida Grande" pitchFamily="-110" charset="0"/>
                <a:ea typeface="ＭＳ Ｐゴシック" panose="020B0600070205080204" pitchFamily="34" charset="-128"/>
              </a:defRPr>
            </a:lvl1pPr>
            <a:lvl2pPr marL="37931725" indent="-37474525" defTabSz="965200"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eaLnBrk="1" hangingPunct="1"/>
            <a:r>
              <a:rPr lang="en-US" altLang="nl-NL" sz="1300" dirty="0">
                <a:latin typeface="Times New Roman" panose="02020603050405020304" pitchFamily="18" charset="0"/>
              </a:rPr>
              <a:t>© 2005 William </a:t>
            </a:r>
            <a:r>
              <a:rPr lang="en-US" altLang="nl-NL" sz="1300" dirty="0" err="1">
                <a:latin typeface="Times New Roman" panose="02020603050405020304" pitchFamily="18" charset="0"/>
              </a:rPr>
              <a:t>Fornaciari</a:t>
            </a:r>
            <a:endParaRPr lang="en-US" altLang="nl-NL" sz="1300">
              <a:latin typeface="Times New Roman" panose="02020603050405020304" pitchFamily="18" charset="0"/>
            </a:endParaRPr>
          </a:p>
        </p:txBody>
      </p:sp>
      <p:sp>
        <p:nvSpPr>
          <p:cNvPr id="163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Lucida Grande" pitchFamily="-110" charset="0"/>
                <a:ea typeface="ＭＳ Ｐゴシック" panose="020B0600070205080204" pitchFamily="34" charset="-128"/>
              </a:defRPr>
            </a:lvl1pPr>
            <a:lvl2pPr marL="37931725" indent="-37474525" defTabSz="965200"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eaLnBrk="1" hangingPunct="1"/>
            <a:fld id="{61EB4011-A952-43F7-8E1D-3DE3E3F5974E}" type="slidenum">
              <a:rPr lang="en-US" altLang="nl-NL" sz="1300">
                <a:latin typeface="Times New Roman" panose="02020603050405020304" pitchFamily="18" charset="0"/>
              </a:rPr>
              <a:pPr eaLnBrk="1" hangingPunct="1"/>
              <a:t>1</a:t>
            </a:fld>
            <a:endParaRPr lang="en-US" altLang="nl-NL" sz="1300">
              <a:latin typeface="Times New Roman" panose="02020603050405020304" pitchFamily="18" charset="0"/>
            </a:endParaRPr>
          </a:p>
        </p:txBody>
      </p:sp>
      <p:sp>
        <p:nvSpPr>
          <p:cNvPr id="16390" name="Rectangle 2"/>
          <p:cNvSpPr>
            <a:spLocks noGrp="1" noRot="1" noChangeAspect="1" noChangeArrowheads="1" noTextEdit="1"/>
          </p:cNvSpPr>
          <p:nvPr>
            <p:ph type="sldImg"/>
          </p:nvPr>
        </p:nvSpPr>
        <p:spPr>
          <a:ln/>
        </p:spPr>
      </p:sp>
      <p:sp>
        <p:nvSpPr>
          <p:cNvPr id="163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nl-NL" smtClean="0">
              <a:latin typeface="Times New Roman" panose="02020603050405020304" pitchFamily="18" charset="0"/>
              <a:ea typeface="ヒラギノ角ゴ Pro W3" pitchFamily="-110" charset="-128"/>
            </a:endParaRPr>
          </a:p>
        </p:txBody>
      </p:sp>
    </p:spTree>
    <p:extLst>
      <p:ext uri="{BB962C8B-B14F-4D97-AF65-F5344CB8AC3E}">
        <p14:creationId xmlns:p14="http://schemas.microsoft.com/office/powerpoint/2010/main" val="1452794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4.jpe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pic>
        <p:nvPicPr>
          <p:cNvPr id="4" name="Picture 2" descr="sfondo-ppt4b"/>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powerpoint04"/>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395288" y="1989138"/>
            <a:ext cx="223202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custDataLst>
              <p:tags r:id="rId3"/>
            </p:custDataLst>
          </p:nvPr>
        </p:nvSpPr>
        <p:spPr bwMode="auto">
          <a:xfrm>
            <a:off x="5802313" y="1219200"/>
            <a:ext cx="3184525" cy="228600"/>
          </a:xfrm>
          <a:prstGeom prst="rect">
            <a:avLst/>
          </a:prstGeom>
          <a:noFill/>
          <a:ln w="9525">
            <a:noFill/>
            <a:miter lim="800000"/>
            <a:headEnd/>
            <a:tailEnd/>
          </a:ln>
        </p:spPr>
        <p:txBody>
          <a:bodyPr wrap="none">
            <a:spAutoFit/>
          </a:bodyPr>
          <a:lstStyle>
            <a:lvl1pPr eaLnBrk="0" hangingPunct="0">
              <a:defRPr sz="2400">
                <a:solidFill>
                  <a:schemeClr val="tx1"/>
                </a:solidFill>
                <a:latin typeface="Lucida Grande" pitchFamily="-110" charset="0"/>
                <a:ea typeface="ＭＳ Ｐゴシック" panose="020B0600070205080204" pitchFamily="34" charset="-128"/>
              </a:defRPr>
            </a:lvl1pPr>
            <a:lvl2pPr marL="37931725" indent="-37474525"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algn="r"/>
            <a:r>
              <a:rPr lang="en-US" altLang="nl-NL" sz="900" b="1">
                <a:solidFill>
                  <a:srgbClr val="003366"/>
                </a:solidFill>
              </a:rPr>
              <a:t>DIPARTIMENTO DI ELETTRONICA E INFORMAZIONE</a:t>
            </a:r>
          </a:p>
        </p:txBody>
      </p:sp>
      <p:sp>
        <p:nvSpPr>
          <p:cNvPr id="470020" name="Rectangle 4"/>
          <p:cNvSpPr>
            <a:spLocks noGrp="1" noChangeArrowheads="1"/>
          </p:cNvSpPr>
          <p:nvPr>
            <p:ph type="ctrTitle"/>
          </p:nvPr>
        </p:nvSpPr>
        <p:spPr>
          <a:xfrm>
            <a:off x="3048000" y="2057400"/>
            <a:ext cx="5867400" cy="914400"/>
          </a:xfrm>
        </p:spPr>
        <p:txBody>
          <a:bodyPr/>
          <a:lstStyle>
            <a:lvl1pPr>
              <a:defRPr b="0">
                <a:solidFill>
                  <a:schemeClr val="bg1"/>
                </a:solidFill>
              </a:defRPr>
            </a:lvl1pPr>
          </a:lstStyle>
          <a:p>
            <a:r>
              <a:rPr lang="it-IT" smtClean="0"/>
              <a:t>Fare clic per modificare lo stile del titolo</a:t>
            </a:r>
            <a:endParaRPr lang="en-US" dirty="0"/>
          </a:p>
        </p:txBody>
      </p:sp>
      <p:sp>
        <p:nvSpPr>
          <p:cNvPr id="470021" name="Rectangle 5"/>
          <p:cNvSpPr>
            <a:spLocks noGrp="1" noChangeArrowheads="1"/>
          </p:cNvSpPr>
          <p:nvPr>
            <p:ph type="subTitle" idx="1"/>
          </p:nvPr>
        </p:nvSpPr>
        <p:spPr>
          <a:xfrm>
            <a:off x="1524000" y="4343400"/>
            <a:ext cx="6400800" cy="1143000"/>
          </a:xfrm>
        </p:spPr>
        <p:txBody>
          <a:bodyPr/>
          <a:lstStyle>
            <a:lvl1pPr marL="0" indent="0">
              <a:buFont typeface="Times" charset="0"/>
              <a:buNone/>
              <a:defRPr sz="2800"/>
            </a:lvl1pPr>
          </a:lstStyle>
          <a:p>
            <a:r>
              <a:rPr lang="it-IT" smtClean="0"/>
              <a:t>Fare clic per modificare lo stile del sottotitolo dello schema</a:t>
            </a:r>
            <a:endParaRPr lang="en-US" dirty="0"/>
          </a:p>
        </p:txBody>
      </p:sp>
      <p:sp>
        <p:nvSpPr>
          <p:cNvPr id="8" name="Segnaposto testo 7"/>
          <p:cNvSpPr>
            <a:spLocks noGrp="1"/>
          </p:cNvSpPr>
          <p:nvPr>
            <p:ph type="body" sz="quarter" idx="10"/>
          </p:nvPr>
        </p:nvSpPr>
        <p:spPr>
          <a:xfrm>
            <a:off x="1524000" y="5627688"/>
            <a:ext cx="6400800" cy="332537"/>
          </a:xfrm>
        </p:spPr>
        <p:txBody>
          <a:bodyPr/>
          <a:lstStyle>
            <a:lvl1pPr marL="0" indent="0">
              <a:buNone/>
              <a:defRPr sz="1400"/>
            </a:lvl1pPr>
          </a:lstStyle>
          <a:p>
            <a:pPr lvl="0"/>
            <a:r>
              <a:rPr lang="it-IT" smtClean="0"/>
              <a:t>Fare clic per modificare stili del testo dello schema</a:t>
            </a:r>
          </a:p>
        </p:txBody>
      </p:sp>
    </p:spTree>
    <p:extLst>
      <p:ext uri="{BB962C8B-B14F-4D97-AF65-F5344CB8AC3E}">
        <p14:creationId xmlns:p14="http://schemas.microsoft.com/office/powerpoint/2010/main" val="131033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Rectangle 7"/>
          <p:cNvSpPr>
            <a:spLocks noGrp="1" noChangeArrowheads="1"/>
          </p:cNvSpPr>
          <p:nvPr>
            <p:ph type="sldNum" sz="quarter" idx="11"/>
            <p:custDataLst>
              <p:tags r:id="rId1"/>
            </p:custDataLst>
          </p:nvPr>
        </p:nvSpPr>
        <p:spPr>
          <a:ln/>
        </p:spPr>
        <p:txBody>
          <a:bodyPr/>
          <a:lstStyle>
            <a:lvl1pPr>
              <a:defRPr/>
            </a:lvl1pPr>
          </a:lstStyle>
          <a:p>
            <a:fld id="{2A6090BC-14A4-4032-A8EA-D874EB653524}" type="slidenum">
              <a:rPr lang="en-US" altLang="nl-NL"/>
              <a:pPr/>
              <a:t>‹N›</a:t>
            </a:fld>
            <a:endParaRPr lang="en-US" altLang="nl-NL"/>
          </a:p>
        </p:txBody>
      </p:sp>
    </p:spTree>
    <p:extLst>
      <p:ext uri="{BB962C8B-B14F-4D97-AF65-F5344CB8AC3E}">
        <p14:creationId xmlns:p14="http://schemas.microsoft.com/office/powerpoint/2010/main" val="135573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158240"/>
            <a:ext cx="1962150" cy="4937760"/>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09600" y="1158240"/>
            <a:ext cx="5734050" cy="493776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Rectangle 7"/>
          <p:cNvSpPr>
            <a:spLocks noGrp="1" noChangeArrowheads="1"/>
          </p:cNvSpPr>
          <p:nvPr>
            <p:ph type="sldNum" sz="quarter" idx="11"/>
            <p:custDataLst>
              <p:tags r:id="rId1"/>
            </p:custDataLst>
          </p:nvPr>
        </p:nvSpPr>
        <p:spPr>
          <a:ln/>
        </p:spPr>
        <p:txBody>
          <a:bodyPr/>
          <a:lstStyle>
            <a:lvl1pPr>
              <a:defRPr/>
            </a:lvl1pPr>
          </a:lstStyle>
          <a:p>
            <a:fld id="{BA594880-8A78-40E1-8D62-51F97D4059C0}" type="slidenum">
              <a:rPr lang="en-US" altLang="nl-NL"/>
              <a:pPr/>
              <a:t>‹N›</a:t>
            </a:fld>
            <a:endParaRPr lang="en-US" altLang="nl-NL"/>
          </a:p>
        </p:txBody>
      </p:sp>
    </p:spTree>
    <p:extLst>
      <p:ext uri="{BB962C8B-B14F-4D97-AF65-F5344CB8AC3E}">
        <p14:creationId xmlns:p14="http://schemas.microsoft.com/office/powerpoint/2010/main" val="15550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Rectangle 7"/>
          <p:cNvSpPr>
            <a:spLocks noGrp="1" noChangeArrowheads="1"/>
          </p:cNvSpPr>
          <p:nvPr>
            <p:ph type="sldNum" sz="quarter" idx="11"/>
            <p:custDataLst>
              <p:tags r:id="rId1"/>
            </p:custDataLst>
          </p:nvPr>
        </p:nvSpPr>
        <p:spPr>
          <a:ln/>
        </p:spPr>
        <p:txBody>
          <a:bodyPr/>
          <a:lstStyle>
            <a:lvl1pPr>
              <a:defRPr/>
            </a:lvl1pPr>
          </a:lstStyle>
          <a:p>
            <a:fld id="{C503DA3A-0C6B-48FC-931E-2C786AAFD5C1}" type="slidenum">
              <a:rPr lang="en-US" altLang="nl-NL"/>
              <a:pPr/>
              <a:t>‹N›</a:t>
            </a:fld>
            <a:endParaRPr lang="en-US" altLang="nl-NL"/>
          </a:p>
        </p:txBody>
      </p:sp>
    </p:spTree>
    <p:extLst>
      <p:ext uri="{BB962C8B-B14F-4D97-AF65-F5344CB8AC3E}">
        <p14:creationId xmlns:p14="http://schemas.microsoft.com/office/powerpoint/2010/main" val="230878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5" name="Rectangle 7"/>
          <p:cNvSpPr>
            <a:spLocks noGrp="1" noChangeArrowheads="1"/>
          </p:cNvSpPr>
          <p:nvPr>
            <p:ph type="sldNum" sz="quarter" idx="11"/>
            <p:custDataLst>
              <p:tags r:id="rId1"/>
            </p:custDataLst>
          </p:nvPr>
        </p:nvSpPr>
        <p:spPr>
          <a:ln/>
        </p:spPr>
        <p:txBody>
          <a:bodyPr/>
          <a:lstStyle>
            <a:lvl1pPr>
              <a:defRPr/>
            </a:lvl1pPr>
          </a:lstStyle>
          <a:p>
            <a:fld id="{22038E9A-44DA-4A7D-8119-4DEABABB9975}" type="slidenum">
              <a:rPr lang="en-US" altLang="nl-NL"/>
              <a:pPr/>
              <a:t>‹N›</a:t>
            </a:fld>
            <a:endParaRPr lang="en-US" altLang="nl-NL"/>
          </a:p>
        </p:txBody>
      </p:sp>
    </p:spTree>
    <p:extLst>
      <p:ext uri="{BB962C8B-B14F-4D97-AF65-F5344CB8AC3E}">
        <p14:creationId xmlns:p14="http://schemas.microsoft.com/office/powerpoint/2010/main" val="323885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Content Placeholder 2"/>
          <p:cNvSpPr>
            <a:spLocks noGrp="1"/>
          </p:cNvSpPr>
          <p:nvPr>
            <p:ph sz="half" idx="1"/>
          </p:nvPr>
        </p:nvSpPr>
        <p:spPr>
          <a:xfrm>
            <a:off x="6858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Content Placeholder 3"/>
          <p:cNvSpPr>
            <a:spLocks noGrp="1"/>
          </p:cNvSpPr>
          <p:nvPr>
            <p:ph sz="half" idx="2"/>
          </p:nvPr>
        </p:nvSpPr>
        <p:spPr>
          <a:xfrm>
            <a:off x="46482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Rectangle 7"/>
          <p:cNvSpPr>
            <a:spLocks noGrp="1" noChangeArrowheads="1"/>
          </p:cNvSpPr>
          <p:nvPr>
            <p:ph type="sldNum" sz="quarter" idx="11"/>
            <p:custDataLst>
              <p:tags r:id="rId1"/>
            </p:custDataLst>
          </p:nvPr>
        </p:nvSpPr>
        <p:spPr>
          <a:ln/>
        </p:spPr>
        <p:txBody>
          <a:bodyPr/>
          <a:lstStyle>
            <a:lvl1pPr>
              <a:defRPr/>
            </a:lvl1pPr>
          </a:lstStyle>
          <a:p>
            <a:fld id="{003F0B5A-3573-418F-94B3-BD5F75DB60BD}" type="slidenum">
              <a:rPr lang="en-US" altLang="nl-NL"/>
              <a:pPr/>
              <a:t>‹N›</a:t>
            </a:fld>
            <a:endParaRPr lang="en-US" altLang="nl-NL"/>
          </a:p>
        </p:txBody>
      </p:sp>
    </p:spTree>
    <p:extLst>
      <p:ext uri="{BB962C8B-B14F-4D97-AF65-F5344CB8AC3E}">
        <p14:creationId xmlns:p14="http://schemas.microsoft.com/office/powerpoint/2010/main" val="308044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599059" y="0"/>
            <a:ext cx="7276973" cy="755904"/>
          </a:xfrm>
        </p:spPr>
        <p:txBody>
          <a:bodyPr/>
          <a:lstStyle>
            <a:lvl1pPr>
              <a:defRPr/>
            </a:lvl1pPr>
          </a:lstStyle>
          <a:p>
            <a:r>
              <a:rPr lang="it-IT" smtClean="0"/>
              <a:t>Fare clic per modificare lo stile del titolo</a:t>
            </a:r>
            <a:endParaRPr lang="en-US"/>
          </a:p>
        </p:txBody>
      </p:sp>
      <p:sp>
        <p:nvSpPr>
          <p:cNvPr id="3" name="Text Placeholder 2"/>
          <p:cNvSpPr>
            <a:spLocks noGrp="1"/>
          </p:cNvSpPr>
          <p:nvPr>
            <p:ph type="body" idx="1"/>
          </p:nvPr>
        </p:nvSpPr>
        <p:spPr>
          <a:xfrm>
            <a:off x="457200" y="1353312"/>
            <a:ext cx="4040188" cy="8215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Text Placeholder 4"/>
          <p:cNvSpPr>
            <a:spLocks noGrp="1"/>
          </p:cNvSpPr>
          <p:nvPr>
            <p:ph type="body" sz="quarter" idx="3"/>
          </p:nvPr>
        </p:nvSpPr>
        <p:spPr>
          <a:xfrm>
            <a:off x="4645025" y="1353312"/>
            <a:ext cx="4041775" cy="8215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8" name="Rectangle 7"/>
          <p:cNvSpPr>
            <a:spLocks noGrp="1" noChangeArrowheads="1"/>
          </p:cNvSpPr>
          <p:nvPr>
            <p:ph type="sldNum" sz="quarter" idx="11"/>
            <p:custDataLst>
              <p:tags r:id="rId1"/>
            </p:custDataLst>
          </p:nvPr>
        </p:nvSpPr>
        <p:spPr>
          <a:ln/>
        </p:spPr>
        <p:txBody>
          <a:bodyPr/>
          <a:lstStyle>
            <a:lvl1pPr>
              <a:defRPr/>
            </a:lvl1pPr>
          </a:lstStyle>
          <a:p>
            <a:fld id="{42D42EED-7338-48C6-AA31-2E9FCA4532B1}" type="slidenum">
              <a:rPr lang="en-US" altLang="nl-NL"/>
              <a:pPr/>
              <a:t>‹N›</a:t>
            </a:fld>
            <a:endParaRPr lang="en-US" altLang="nl-NL"/>
          </a:p>
        </p:txBody>
      </p:sp>
    </p:spTree>
    <p:extLst>
      <p:ext uri="{BB962C8B-B14F-4D97-AF65-F5344CB8AC3E}">
        <p14:creationId xmlns:p14="http://schemas.microsoft.com/office/powerpoint/2010/main" val="238697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4" name="Rectangle 7"/>
          <p:cNvSpPr>
            <a:spLocks noGrp="1" noChangeArrowheads="1"/>
          </p:cNvSpPr>
          <p:nvPr>
            <p:ph type="sldNum" sz="quarter" idx="11"/>
            <p:custDataLst>
              <p:tags r:id="rId1"/>
            </p:custDataLst>
          </p:nvPr>
        </p:nvSpPr>
        <p:spPr>
          <a:ln/>
        </p:spPr>
        <p:txBody>
          <a:bodyPr/>
          <a:lstStyle>
            <a:lvl1pPr>
              <a:defRPr/>
            </a:lvl1pPr>
          </a:lstStyle>
          <a:p>
            <a:fld id="{BBD7032E-400A-4C6B-9075-7A7CB7960EE8}" type="slidenum">
              <a:rPr lang="en-US" altLang="nl-NL"/>
              <a:pPr/>
              <a:t>‹N›</a:t>
            </a:fld>
            <a:endParaRPr lang="en-US" altLang="nl-NL"/>
          </a:p>
        </p:txBody>
      </p:sp>
    </p:spTree>
    <p:extLst>
      <p:ext uri="{BB962C8B-B14F-4D97-AF65-F5344CB8AC3E}">
        <p14:creationId xmlns:p14="http://schemas.microsoft.com/office/powerpoint/2010/main" val="323180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3" name="Rectangle 7"/>
          <p:cNvSpPr>
            <a:spLocks noGrp="1" noChangeArrowheads="1"/>
          </p:cNvSpPr>
          <p:nvPr>
            <p:ph type="sldNum" sz="quarter" idx="11"/>
            <p:custDataLst>
              <p:tags r:id="rId1"/>
            </p:custDataLst>
          </p:nvPr>
        </p:nvSpPr>
        <p:spPr>
          <a:ln/>
        </p:spPr>
        <p:txBody>
          <a:bodyPr/>
          <a:lstStyle>
            <a:lvl1pPr>
              <a:defRPr/>
            </a:lvl1pPr>
          </a:lstStyle>
          <a:p>
            <a:fld id="{ED3AC776-BC4C-444F-A902-0153286FE118}" type="slidenum">
              <a:rPr lang="en-US" altLang="nl-NL"/>
              <a:pPr/>
              <a:t>‹N›</a:t>
            </a:fld>
            <a:endParaRPr lang="en-US" altLang="nl-NL"/>
          </a:p>
        </p:txBody>
      </p:sp>
    </p:spTree>
    <p:extLst>
      <p:ext uri="{BB962C8B-B14F-4D97-AF65-F5344CB8AC3E}">
        <p14:creationId xmlns:p14="http://schemas.microsoft.com/office/powerpoint/2010/main" val="2228751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199" y="1036320"/>
            <a:ext cx="3008313" cy="1097280"/>
          </a:xfrm>
        </p:spPr>
        <p:txBody>
          <a:bodyPr anchor="b"/>
          <a:lstStyle>
            <a:lvl1pPr algn="l">
              <a:defRPr sz="2000" b="1"/>
            </a:lvl1pPr>
          </a:lstStyle>
          <a:p>
            <a:r>
              <a:rPr lang="it-IT" smtClean="0"/>
              <a:t>Fare clic per modificare lo stile del titolo</a:t>
            </a:r>
            <a:endParaRPr lang="en-US"/>
          </a:p>
        </p:txBody>
      </p:sp>
      <p:sp>
        <p:nvSpPr>
          <p:cNvPr id="3" name="Content Placeholder 2"/>
          <p:cNvSpPr>
            <a:spLocks noGrp="1"/>
          </p:cNvSpPr>
          <p:nvPr>
            <p:ph idx="1"/>
          </p:nvPr>
        </p:nvSpPr>
        <p:spPr>
          <a:xfrm>
            <a:off x="3575050" y="1036320"/>
            <a:ext cx="5111750" cy="50898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Text Placeholder 3"/>
          <p:cNvSpPr>
            <a:spLocks noGrp="1"/>
          </p:cNvSpPr>
          <p:nvPr>
            <p:ph type="body" sz="half" idx="2"/>
          </p:nvPr>
        </p:nvSpPr>
        <p:spPr>
          <a:xfrm>
            <a:off x="457200" y="2231136"/>
            <a:ext cx="3008313" cy="38950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6" name="Rectangle 7"/>
          <p:cNvSpPr>
            <a:spLocks noGrp="1" noChangeArrowheads="1"/>
          </p:cNvSpPr>
          <p:nvPr>
            <p:ph type="sldNum" sz="quarter" idx="11"/>
            <p:custDataLst>
              <p:tags r:id="rId1"/>
            </p:custDataLst>
          </p:nvPr>
        </p:nvSpPr>
        <p:spPr>
          <a:ln/>
        </p:spPr>
        <p:txBody>
          <a:bodyPr/>
          <a:lstStyle>
            <a:lvl1pPr>
              <a:defRPr/>
            </a:lvl1pPr>
          </a:lstStyle>
          <a:p>
            <a:fld id="{E5F65DD3-3E3C-40FA-A044-BE029E819A96}" type="slidenum">
              <a:rPr lang="en-US" altLang="nl-NL"/>
              <a:pPr/>
              <a:t>‹N›</a:t>
            </a:fld>
            <a:endParaRPr lang="en-US" altLang="nl-NL"/>
          </a:p>
        </p:txBody>
      </p:sp>
    </p:spTree>
    <p:extLst>
      <p:ext uri="{BB962C8B-B14F-4D97-AF65-F5344CB8AC3E}">
        <p14:creationId xmlns:p14="http://schemas.microsoft.com/office/powerpoint/2010/main" val="243255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US"/>
          </a:p>
        </p:txBody>
      </p:sp>
      <p:sp>
        <p:nvSpPr>
          <p:cNvPr id="3" name="Picture Placeholder 2"/>
          <p:cNvSpPr>
            <a:spLocks noGrp="1"/>
          </p:cNvSpPr>
          <p:nvPr>
            <p:ph type="pic" idx="1"/>
          </p:nvPr>
        </p:nvSpPr>
        <p:spPr>
          <a:xfrm>
            <a:off x="1792288" y="1024127"/>
            <a:ext cx="5486400" cy="370344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6" name="Rectangle 7"/>
          <p:cNvSpPr>
            <a:spLocks noGrp="1" noChangeArrowheads="1"/>
          </p:cNvSpPr>
          <p:nvPr>
            <p:ph type="sldNum" sz="quarter" idx="11"/>
            <p:custDataLst>
              <p:tags r:id="rId1"/>
            </p:custDataLst>
          </p:nvPr>
        </p:nvSpPr>
        <p:spPr>
          <a:ln/>
        </p:spPr>
        <p:txBody>
          <a:bodyPr/>
          <a:lstStyle>
            <a:lvl1pPr>
              <a:defRPr/>
            </a:lvl1pPr>
          </a:lstStyle>
          <a:p>
            <a:fld id="{D32360F0-7900-4280-B4D3-DB562730877F}" type="slidenum">
              <a:rPr lang="en-US" altLang="nl-NL"/>
              <a:pPr/>
              <a:t>‹N›</a:t>
            </a:fld>
            <a:endParaRPr lang="en-US" altLang="nl-NL"/>
          </a:p>
        </p:txBody>
      </p:sp>
    </p:spTree>
    <p:extLst>
      <p:ext uri="{BB962C8B-B14F-4D97-AF65-F5344CB8AC3E}">
        <p14:creationId xmlns:p14="http://schemas.microsoft.com/office/powerpoint/2010/main" val="360020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p"/>
          <p:cNvPicPr>
            <a:picLocks noChangeAspect="1" noChangeArrowheads="1"/>
          </p:cNvPicPr>
          <p:nvPr>
            <p:custDataLst>
              <p:tags r:id="rId13"/>
            </p:custDataLst>
          </p:nvPr>
        </p:nvPicPr>
        <p:blipFill>
          <a:blip r:embed="rId21">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own"/>
          <p:cNvPicPr>
            <a:picLocks noChangeAspect="1" noChangeArrowheads="1"/>
          </p:cNvPicPr>
          <p:nvPr userDrawn="1">
            <p:custDataLst>
              <p:tags r:id="rId14"/>
            </p:custDataLst>
          </p:nvPr>
        </p:nvPicPr>
        <p:blipFill>
          <a:blip r:embed="rId22">
            <a:extLst>
              <a:ext uri="{28A0092B-C50C-407E-A947-70E740481C1C}">
                <a14:useLocalDpi xmlns:a14="http://schemas.microsoft.com/office/drawing/2010/main" val="0"/>
              </a:ext>
            </a:extLst>
          </a:blip>
          <a:srcRect/>
          <a:stretch>
            <a:fillRect/>
          </a:stretch>
        </p:blipFill>
        <p:spPr bwMode="auto">
          <a:xfrm>
            <a:off x="0" y="6577013"/>
            <a:ext cx="9144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8996" name="Rectangle 4"/>
          <p:cNvSpPr>
            <a:spLocks noGrp="1" noChangeArrowheads="1"/>
          </p:cNvSpPr>
          <p:nvPr>
            <p:ph type="title"/>
            <p:custDataLst>
              <p:tags r:id="rId15"/>
            </p:custDataLst>
          </p:nvPr>
        </p:nvSpPr>
        <p:spPr bwMode="auto">
          <a:xfrm>
            <a:off x="609600" y="0"/>
            <a:ext cx="7162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altLang="nl-NL" smtClean="0"/>
              <a:t>Fare clic per modificare lo stile del titolo</a:t>
            </a:r>
            <a:endParaRPr lang="en-US" altLang="nl-NL" smtClean="0"/>
          </a:p>
        </p:txBody>
      </p:sp>
      <p:sp>
        <p:nvSpPr>
          <p:cNvPr id="1029" name="Rectangle 5"/>
          <p:cNvSpPr>
            <a:spLocks noGrp="1" noChangeArrowheads="1"/>
          </p:cNvSpPr>
          <p:nvPr>
            <p:ph type="body" idx="1"/>
            <p:custDataLst>
              <p:tags r:id="rId16"/>
            </p:custDataLst>
          </p:nvPr>
        </p:nvSpPr>
        <p:spPr bwMode="auto">
          <a:xfrm>
            <a:off x="685800" y="114300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nl-NL" smtClean="0"/>
              <a:t>Fare clic per modificare stili del testo dello schema</a:t>
            </a:r>
          </a:p>
          <a:p>
            <a:pPr lvl="1"/>
            <a:r>
              <a:rPr lang="it-IT" altLang="nl-NL" smtClean="0"/>
              <a:t>Secondo livello</a:t>
            </a:r>
          </a:p>
          <a:p>
            <a:pPr lvl="2"/>
            <a:r>
              <a:rPr lang="it-IT" altLang="nl-NL" smtClean="0"/>
              <a:t>Terzo livello</a:t>
            </a:r>
          </a:p>
          <a:p>
            <a:pPr lvl="3"/>
            <a:r>
              <a:rPr lang="it-IT" altLang="nl-NL" smtClean="0"/>
              <a:t>Quarto livello</a:t>
            </a:r>
          </a:p>
          <a:p>
            <a:pPr lvl="4"/>
            <a:r>
              <a:rPr lang="it-IT" altLang="nl-NL" smtClean="0"/>
              <a:t>Quinto livello</a:t>
            </a:r>
            <a:endParaRPr lang="en-US" altLang="nl-NL" smtClean="0"/>
          </a:p>
        </p:txBody>
      </p:sp>
      <p:sp>
        <p:nvSpPr>
          <p:cNvPr id="468999" name="Rectangle 7"/>
          <p:cNvSpPr>
            <a:spLocks noGrp="1" noChangeArrowheads="1"/>
          </p:cNvSpPr>
          <p:nvPr>
            <p:ph type="sldNum" sz="quarter" idx="4"/>
            <p:custDataLst>
              <p:tags r:id="rId17"/>
            </p:custDataLst>
          </p:nvPr>
        </p:nvSpPr>
        <p:spPr bwMode="auto">
          <a:xfrm>
            <a:off x="7239000" y="65532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b="1">
                <a:solidFill>
                  <a:srgbClr val="FF9900"/>
                </a:solidFill>
              </a:defRPr>
            </a:lvl1pPr>
          </a:lstStyle>
          <a:p>
            <a:fld id="{D11F1AE1-4445-46D7-BD14-4F1456A53146}" type="slidenum">
              <a:rPr lang="en-US" altLang="nl-NL"/>
              <a:pPr/>
              <a:t>‹N›</a:t>
            </a:fld>
            <a:endParaRPr lang="en-US" altLang="nl-NL"/>
          </a:p>
        </p:txBody>
      </p:sp>
      <p:pic>
        <p:nvPicPr>
          <p:cNvPr id="1032" name="Picture 8" descr="powerpoint04"/>
          <p:cNvPicPr>
            <a:picLocks noChangeAspect="1" noChangeArrowheads="1"/>
          </p:cNvPicPr>
          <p:nvPr>
            <p:custDataLst>
              <p:tags r:id="rId18"/>
            </p:custDataLst>
          </p:nvPr>
        </p:nvPicPr>
        <p:blipFill>
          <a:blip r:embed="rId23">
            <a:extLst>
              <a:ext uri="{28A0092B-C50C-407E-A947-70E740481C1C}">
                <a14:useLocalDpi xmlns:a14="http://schemas.microsoft.com/office/drawing/2010/main" val="0"/>
              </a:ext>
            </a:extLst>
          </a:blip>
          <a:srcRect/>
          <a:stretch>
            <a:fillRect/>
          </a:stretch>
        </p:blipFill>
        <p:spPr bwMode="auto">
          <a:xfrm>
            <a:off x="7937500" y="161925"/>
            <a:ext cx="10985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9001" name="Rectangle 9"/>
          <p:cNvSpPr>
            <a:spLocks noChangeArrowheads="1"/>
          </p:cNvSpPr>
          <p:nvPr>
            <p:custDataLst>
              <p:tags r:id="rId19"/>
            </p:custDataLst>
          </p:nvPr>
        </p:nvSpPr>
        <p:spPr bwMode="auto">
          <a:xfrm>
            <a:off x="5867400" y="838200"/>
            <a:ext cx="3276600" cy="76200"/>
          </a:xfrm>
          <a:prstGeom prst="rect">
            <a:avLst/>
          </a:prstGeom>
          <a:solidFill>
            <a:srgbClr val="003366"/>
          </a:solidFill>
          <a:ln w="9525">
            <a:noFill/>
            <a:miter lim="800000"/>
            <a:headEnd/>
            <a:tailEnd/>
          </a:ln>
        </p:spPr>
        <p:txBody>
          <a:bodyPr wrap="none" anchor="ctr"/>
          <a:lstStyle>
            <a:lvl1pPr eaLnBrk="0" hangingPunct="0">
              <a:defRPr sz="2400">
                <a:solidFill>
                  <a:schemeClr val="tx1"/>
                </a:solidFill>
                <a:latin typeface="Lucida Grande" pitchFamily="-110" charset="0"/>
                <a:ea typeface="ＭＳ Ｐゴシック" panose="020B0600070205080204" pitchFamily="34" charset="-128"/>
              </a:defRPr>
            </a:lvl1pPr>
            <a:lvl2pPr marL="37931725" indent="-37474525"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eaLnBrk="1" hangingPunct="1"/>
            <a:endParaRPr lang="it-IT" altLang="nl-NL"/>
          </a:p>
        </p:txBody>
      </p:sp>
      <p:sp>
        <p:nvSpPr>
          <p:cNvPr id="469002" name="Text Box 10"/>
          <p:cNvSpPr txBox="1">
            <a:spLocks noChangeArrowheads="1"/>
          </p:cNvSpPr>
          <p:nvPr>
            <p:custDataLst>
              <p:tags r:id="rId20"/>
            </p:custDataLst>
          </p:nvPr>
        </p:nvSpPr>
        <p:spPr bwMode="auto">
          <a:xfrm>
            <a:off x="5981700" y="708025"/>
            <a:ext cx="3184525" cy="228600"/>
          </a:xfrm>
          <a:prstGeom prst="rect">
            <a:avLst/>
          </a:prstGeom>
          <a:noFill/>
          <a:ln w="9525">
            <a:noFill/>
            <a:miter lim="800000"/>
            <a:headEnd/>
            <a:tailEnd/>
          </a:ln>
        </p:spPr>
        <p:txBody>
          <a:bodyPr wrap="none">
            <a:spAutoFit/>
          </a:bodyPr>
          <a:lstStyle>
            <a:lvl1pPr eaLnBrk="0" hangingPunct="0">
              <a:defRPr sz="2400">
                <a:solidFill>
                  <a:schemeClr val="tx1"/>
                </a:solidFill>
                <a:latin typeface="Lucida Grande" pitchFamily="-110" charset="0"/>
                <a:ea typeface="ＭＳ Ｐゴシック" panose="020B0600070205080204" pitchFamily="34" charset="-128"/>
              </a:defRPr>
            </a:lvl1pPr>
            <a:lvl2pPr marL="37931725" indent="-37474525"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algn="r"/>
            <a:r>
              <a:rPr lang="en-US" altLang="nl-NL" sz="900" b="1">
                <a:solidFill>
                  <a:schemeClr val="bg1"/>
                </a:solidFill>
              </a:rPr>
              <a:t>DIPARTIMENTO DI ELETTRONICA E INFORMAZIONE</a:t>
            </a:r>
          </a:p>
        </p:txBody>
      </p:sp>
    </p:spTree>
  </p:cSld>
  <p:clrMap bg1="lt1" tx1="dk1" bg2="lt2" tx2="dk2" accent1="accent1" accent2="accent2" accent3="accent3" accent4="accent4" accent5="accent5" accent6="accent6" hlink="hlink" folHlink="folHlink"/>
  <p:sldLayoutIdLst>
    <p:sldLayoutId id="2147483787" r:id="rId1"/>
    <p:sldLayoutId id="2147483786" r:id="rId2"/>
    <p:sldLayoutId id="2147483785" r:id="rId3"/>
    <p:sldLayoutId id="2147483784" r:id="rId4"/>
    <p:sldLayoutId id="2147483783" r:id="rId5"/>
    <p:sldLayoutId id="2147483782" r:id="rId6"/>
    <p:sldLayoutId id="2147483781" r:id="rId7"/>
    <p:sldLayoutId id="2147483780" r:id="rId8"/>
    <p:sldLayoutId id="2147483779" r:id="rId9"/>
    <p:sldLayoutId id="2147483778" r:id="rId10"/>
    <p:sldLayoutId id="2147483777" r:id="rId11"/>
  </p:sldLayoutIdLst>
  <p:hf hdr="0" dt="0"/>
  <p:txStyles>
    <p:titleStyle>
      <a:lvl1pPr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mj-lt"/>
          <a:ea typeface="+mj-ea"/>
          <a:cs typeface="+mj-cs"/>
        </a:defRPr>
      </a:lvl1pPr>
      <a:lvl2pPr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2pPr>
      <a:lvl3pPr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3pPr>
      <a:lvl4pPr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4pPr>
      <a:lvl5pPr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5pPr>
      <a:lvl6pPr marL="457200"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6pPr>
      <a:lvl7pPr marL="914400"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7pPr>
      <a:lvl8pPr marL="1371600"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8pPr>
      <a:lvl9pPr marL="1828800"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9pPr>
    </p:titleStyle>
    <p:bodyStyle>
      <a:lvl1pPr marL="342900" indent="-342900" algn="l" rtl="0" eaLnBrk="1" fontAlgn="base" hangingPunct="1">
        <a:spcBef>
          <a:spcPct val="20000"/>
        </a:spcBef>
        <a:spcAft>
          <a:spcPct val="0"/>
        </a:spcAft>
        <a:buClr>
          <a:srgbClr val="003366"/>
        </a:buClr>
        <a:buFont typeface="Times" panose="02020603050405020304" pitchFamily="18"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9900"/>
        </a:buClr>
        <a:buFont typeface="Wingdings" panose="05000000000000000000" pitchFamily="2" charset="2"/>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lr>
          <a:srgbClr val="003366"/>
        </a:buClr>
        <a:buFont typeface="Times" panose="02020603050405020304" pitchFamily="18" charset="0"/>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lr>
          <a:srgbClr val="003366"/>
        </a:buClr>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custDataLst>
              <p:tags r:id="rId2"/>
            </p:custDataLst>
          </p:nvPr>
        </p:nvSpPr>
        <p:spPr/>
        <p:txBody>
          <a:bodyPr/>
          <a:lstStyle/>
          <a:p>
            <a:pPr eaLnBrk="1" hangingPunct="1"/>
            <a:endParaRPr lang="en-US" altLang="nl-NL" sz="3200" dirty="0" smtClean="0">
              <a:effectLst>
                <a:outerShdw blurRad="38100" dist="38100" dir="2700000" algn="tl">
                  <a:srgbClr val="C0C0C0"/>
                </a:outerShdw>
              </a:effectLst>
            </a:endParaRPr>
          </a:p>
        </p:txBody>
      </p:sp>
      <p:sp>
        <p:nvSpPr>
          <p:cNvPr id="15363" name="Rectangle 3"/>
          <p:cNvSpPr>
            <a:spLocks noGrp="1" noChangeArrowheads="1"/>
          </p:cNvSpPr>
          <p:nvPr>
            <p:ph type="subTitle" idx="1"/>
            <p:custDataLst>
              <p:tags r:id="rId3"/>
            </p:custDataLst>
          </p:nvPr>
        </p:nvSpPr>
        <p:spPr>
          <a:xfrm>
            <a:off x="1524000" y="4343400"/>
            <a:ext cx="7005638" cy="1143000"/>
          </a:xfrm>
          <a:noFill/>
        </p:spPr>
        <p:txBody>
          <a:bodyPr/>
          <a:lstStyle/>
          <a:p>
            <a:pPr eaLnBrk="1" hangingPunct="1">
              <a:lnSpc>
                <a:spcPct val="80000"/>
              </a:lnSpc>
              <a:buFont typeface="Times" panose="02020603050405020304" pitchFamily="18" charset="0"/>
              <a:buNone/>
            </a:pPr>
            <a:r>
              <a:rPr lang="en-US" altLang="nl-NL" dirty="0" err="1" smtClean="0"/>
              <a:t>Sviluppo</a:t>
            </a:r>
            <a:r>
              <a:rPr lang="en-US" altLang="nl-NL" dirty="0" smtClean="0"/>
              <a:t> del </a:t>
            </a:r>
            <a:r>
              <a:rPr lang="en-US" altLang="nl-NL" dirty="0" err="1" smtClean="0"/>
              <a:t>firmaware</a:t>
            </a:r>
            <a:r>
              <a:rPr lang="en-US" altLang="nl-NL" dirty="0" smtClean="0"/>
              <a:t> di un </a:t>
            </a:r>
            <a:r>
              <a:rPr lang="en-US" altLang="nl-NL" dirty="0" err="1" smtClean="0"/>
              <a:t>sensore</a:t>
            </a:r>
            <a:r>
              <a:rPr lang="en-US" altLang="nl-NL" dirty="0" smtClean="0"/>
              <a:t> di </a:t>
            </a:r>
            <a:r>
              <a:rPr lang="en-US" altLang="nl-NL" dirty="0" err="1" smtClean="0"/>
              <a:t>distanza</a:t>
            </a:r>
            <a:r>
              <a:rPr lang="en-US" altLang="nl-NL" dirty="0" smtClean="0"/>
              <a:t> laser </a:t>
            </a:r>
            <a:r>
              <a:rPr lang="en-US" altLang="nl-NL" dirty="0" err="1" smtClean="0"/>
              <a:t>basato</a:t>
            </a:r>
            <a:r>
              <a:rPr lang="en-US" altLang="nl-NL" dirty="0" smtClean="0"/>
              <a:t> </a:t>
            </a:r>
            <a:r>
              <a:rPr lang="en-US" altLang="nl-NL" dirty="0" err="1" smtClean="0"/>
              <a:t>su</a:t>
            </a:r>
            <a:r>
              <a:rPr lang="en-US" altLang="nl-NL" dirty="0" smtClean="0"/>
              <a:t> FPGA</a:t>
            </a:r>
            <a:endParaRPr lang="en-US" altLang="nl-NL" dirty="0"/>
          </a:p>
        </p:txBody>
      </p:sp>
      <p:sp>
        <p:nvSpPr>
          <p:cNvPr id="2" name="Rettangolo 1"/>
          <p:cNvSpPr/>
          <p:nvPr/>
        </p:nvSpPr>
        <p:spPr>
          <a:xfrm>
            <a:off x="6378575" y="5694363"/>
            <a:ext cx="2611789" cy="9144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Parte digitale</a:t>
            </a:r>
            <a:endParaRPr lang="it-IT" dirty="0"/>
          </a:p>
        </p:txBody>
      </p:sp>
      <p:sp>
        <p:nvSpPr>
          <p:cNvPr id="3" name="Segnaposto contenuto 2"/>
          <p:cNvSpPr>
            <a:spLocks noGrp="1"/>
          </p:cNvSpPr>
          <p:nvPr>
            <p:ph idx="1"/>
          </p:nvPr>
        </p:nvSpPr>
        <p:spPr/>
        <p:txBody>
          <a:bodyPr/>
          <a:lstStyle/>
          <a:p>
            <a:r>
              <a:rPr lang="it-IT" sz="2400" dirty="0" smtClean="0"/>
              <a:t>La parte digitale del sensore è costituita da una scheda di sviluppo NI </a:t>
            </a:r>
            <a:r>
              <a:rPr lang="it-IT" sz="2400" dirty="0" err="1" smtClean="0"/>
              <a:t>sbRIO</a:t>
            </a:r>
            <a:r>
              <a:rPr lang="it-IT" sz="2400" dirty="0" smtClean="0"/>
              <a:t> 9636</a:t>
            </a:r>
          </a:p>
          <a:p>
            <a:r>
              <a:rPr lang="it-IT" sz="2400" dirty="0" smtClean="0"/>
              <a:t>La scheda è equipaggiata con un’FPGA ed un microcontrollore</a:t>
            </a:r>
          </a:p>
          <a:p>
            <a:r>
              <a:rPr lang="it-IT" sz="2400" dirty="0" smtClean="0"/>
              <a:t>L’FPGA si occupa di comandare la scheda di conversione, di calcolare l’FFT del segnale acquisito e dell’estrazione del tono fondamentale del segnale</a:t>
            </a:r>
          </a:p>
          <a:p>
            <a:r>
              <a:rPr lang="it-IT" sz="2400" dirty="0" smtClean="0"/>
              <a:t>Il microcontrollore si occupa del calcolo del bin interpolato e del calcolo della distanza </a:t>
            </a:r>
            <a:endParaRPr lang="it-IT" sz="24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10</a:t>
            </a:fld>
            <a:endParaRPr lang="en-US" altLang="nl-NL"/>
          </a:p>
        </p:txBody>
      </p:sp>
    </p:spTree>
    <p:extLst>
      <p:ext uri="{BB962C8B-B14F-4D97-AF65-F5344CB8AC3E}">
        <p14:creationId xmlns:p14="http://schemas.microsoft.com/office/powerpoint/2010/main" val="5948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Scheda di conversione</a:t>
            </a:r>
            <a:endParaRPr lang="it-IT" dirty="0"/>
          </a:p>
        </p:txBody>
      </p:sp>
      <p:sp>
        <p:nvSpPr>
          <p:cNvPr id="3" name="Segnaposto contenuto 2"/>
          <p:cNvSpPr>
            <a:spLocks noGrp="1"/>
          </p:cNvSpPr>
          <p:nvPr>
            <p:ph idx="1"/>
          </p:nvPr>
        </p:nvSpPr>
        <p:spPr/>
        <p:txBody>
          <a:bodyPr/>
          <a:lstStyle/>
          <a:p>
            <a:r>
              <a:rPr lang="it-IT" dirty="0" smtClean="0"/>
              <a:t>TODO</a:t>
            </a:r>
            <a:endParaRPr lang="it-IT"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11</a:t>
            </a:fld>
            <a:endParaRPr lang="en-US" altLang="nl-NL"/>
          </a:p>
        </p:txBody>
      </p:sp>
    </p:spTree>
    <p:extLst>
      <p:ext uri="{BB962C8B-B14F-4D97-AF65-F5344CB8AC3E}">
        <p14:creationId xmlns:p14="http://schemas.microsoft.com/office/powerpoint/2010/main" val="2372177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Indice</a:t>
            </a:r>
            <a:endParaRPr lang="it-IT" dirty="0"/>
          </a:p>
        </p:txBody>
      </p:sp>
      <p:sp>
        <p:nvSpPr>
          <p:cNvPr id="3" name="Segnaposto contenuto 2"/>
          <p:cNvSpPr>
            <a:spLocks noGrp="1"/>
          </p:cNvSpPr>
          <p:nvPr>
            <p:ph idx="1"/>
          </p:nvPr>
        </p:nvSpPr>
        <p:spPr/>
        <p:txBody>
          <a:bodyPr/>
          <a:lstStyle/>
          <a:p>
            <a:r>
              <a:rPr lang="it-IT" sz="2400" dirty="0" smtClean="0">
                <a:solidFill>
                  <a:schemeClr val="bg2">
                    <a:lumMod val="40000"/>
                    <a:lumOff val="60000"/>
                  </a:schemeClr>
                </a:solidFill>
              </a:rPr>
              <a:t>Cos’è l’interferometria</a:t>
            </a:r>
          </a:p>
          <a:p>
            <a:pPr lvl="1"/>
            <a:r>
              <a:rPr lang="it-IT" sz="2000" dirty="0" smtClean="0">
                <a:solidFill>
                  <a:schemeClr val="bg2">
                    <a:lumMod val="40000"/>
                    <a:lumOff val="60000"/>
                  </a:schemeClr>
                </a:solidFill>
              </a:rPr>
              <a:t>Interferometria tradizionale</a:t>
            </a:r>
          </a:p>
          <a:p>
            <a:pPr lvl="1"/>
            <a:r>
              <a:rPr lang="it-IT" sz="2000" dirty="0" smtClean="0">
                <a:solidFill>
                  <a:schemeClr val="bg2">
                    <a:lumMod val="40000"/>
                    <a:lumOff val="60000"/>
                  </a:schemeClr>
                </a:solidFill>
              </a:rPr>
              <a:t>Interferometria a self-mixing</a:t>
            </a:r>
          </a:p>
          <a:p>
            <a:r>
              <a:rPr lang="it-IT" sz="2400" dirty="0" smtClean="0">
                <a:solidFill>
                  <a:schemeClr val="bg2">
                    <a:lumMod val="40000"/>
                    <a:lumOff val="60000"/>
                  </a:schemeClr>
                </a:solidFill>
              </a:rPr>
              <a:t>Architettura </a:t>
            </a:r>
            <a:r>
              <a:rPr lang="it-IT" sz="2400" dirty="0" smtClean="0">
                <a:solidFill>
                  <a:schemeClr val="bg2">
                    <a:lumMod val="40000"/>
                    <a:lumOff val="60000"/>
                  </a:schemeClr>
                </a:solidFill>
              </a:rPr>
              <a:t>hardware</a:t>
            </a:r>
          </a:p>
          <a:p>
            <a:pPr lvl="1"/>
            <a:r>
              <a:rPr lang="it-IT" sz="2000" dirty="0" smtClean="0">
                <a:solidFill>
                  <a:schemeClr val="bg2">
                    <a:lumMod val="40000"/>
                    <a:lumOff val="60000"/>
                  </a:schemeClr>
                </a:solidFill>
              </a:rPr>
              <a:t>Parte </a:t>
            </a:r>
            <a:r>
              <a:rPr lang="it-IT" sz="2000" dirty="0" smtClean="0">
                <a:solidFill>
                  <a:schemeClr val="bg2">
                    <a:lumMod val="40000"/>
                    <a:lumOff val="60000"/>
                  </a:schemeClr>
                </a:solidFill>
              </a:rPr>
              <a:t>analogica</a:t>
            </a:r>
          </a:p>
          <a:p>
            <a:pPr lvl="1"/>
            <a:r>
              <a:rPr lang="it-IT" sz="2000" dirty="0" smtClean="0">
                <a:solidFill>
                  <a:schemeClr val="bg2">
                    <a:lumMod val="40000"/>
                    <a:lumOff val="60000"/>
                  </a:schemeClr>
                </a:solidFill>
              </a:rPr>
              <a:t>Parte </a:t>
            </a:r>
            <a:r>
              <a:rPr lang="it-IT" sz="2000" dirty="0" smtClean="0">
                <a:solidFill>
                  <a:schemeClr val="bg2">
                    <a:lumMod val="40000"/>
                    <a:lumOff val="60000"/>
                  </a:schemeClr>
                </a:solidFill>
              </a:rPr>
              <a:t>digitale</a:t>
            </a:r>
          </a:p>
          <a:p>
            <a:pPr lvl="1"/>
            <a:r>
              <a:rPr lang="it-IT" sz="2000" dirty="0" smtClean="0">
                <a:solidFill>
                  <a:schemeClr val="bg2">
                    <a:lumMod val="40000"/>
                    <a:lumOff val="60000"/>
                  </a:schemeClr>
                </a:solidFill>
              </a:rPr>
              <a:t>Scheda di conversione</a:t>
            </a:r>
            <a:endParaRPr lang="it-IT" sz="2000" dirty="0" smtClean="0">
              <a:solidFill>
                <a:schemeClr val="bg2">
                  <a:lumMod val="40000"/>
                  <a:lumOff val="60000"/>
                </a:schemeClr>
              </a:solidFill>
            </a:endParaRPr>
          </a:p>
          <a:p>
            <a:r>
              <a:rPr lang="it-IT" sz="2400" dirty="0" smtClean="0"/>
              <a:t>Architettura </a:t>
            </a:r>
            <a:r>
              <a:rPr lang="it-IT" sz="2400" dirty="0" smtClean="0"/>
              <a:t>software</a:t>
            </a:r>
            <a:endParaRPr lang="it-IT" sz="2400" dirty="0" smtClean="0"/>
          </a:p>
          <a:p>
            <a:pPr lvl="1"/>
            <a:r>
              <a:rPr lang="it-IT" sz="2000" dirty="0" err="1" smtClean="0"/>
              <a:t>Firmaware</a:t>
            </a:r>
            <a:r>
              <a:rPr lang="it-IT" sz="2000" dirty="0" smtClean="0"/>
              <a:t> FPGA</a:t>
            </a:r>
          </a:p>
          <a:p>
            <a:pPr lvl="1"/>
            <a:r>
              <a:rPr lang="it-IT" sz="2000" dirty="0" err="1" smtClean="0"/>
              <a:t>Firmaware</a:t>
            </a:r>
            <a:r>
              <a:rPr lang="it-IT" sz="2000" dirty="0" smtClean="0"/>
              <a:t> </a:t>
            </a:r>
            <a:r>
              <a:rPr lang="it-IT" sz="2000" dirty="0" smtClean="0"/>
              <a:t>microcontrollore</a:t>
            </a:r>
          </a:p>
          <a:p>
            <a:pPr lvl="1"/>
            <a:r>
              <a:rPr lang="it-IT" sz="2000" dirty="0" err="1" smtClean="0"/>
              <a:t>Analsi</a:t>
            </a:r>
            <a:r>
              <a:rPr lang="it-IT" sz="2000" dirty="0" smtClean="0"/>
              <a:t> degli algoritmi</a:t>
            </a:r>
            <a:endParaRPr lang="it-IT" sz="2000" dirty="0" smtClean="0"/>
          </a:p>
          <a:p>
            <a:r>
              <a:rPr lang="it-IT" sz="2400" dirty="0" smtClean="0"/>
              <a:t>Risultati </a:t>
            </a:r>
            <a:r>
              <a:rPr lang="it-IT" sz="2400" dirty="0" smtClean="0"/>
              <a:t>sperimentali</a:t>
            </a:r>
          </a:p>
          <a:p>
            <a:r>
              <a:rPr lang="it-IT" sz="2400" dirty="0" smtClean="0"/>
              <a:t>Sviluppi futuri e conclusioni</a:t>
            </a:r>
            <a:endParaRPr lang="it-IT" sz="2400" dirty="0" smtClean="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12</a:t>
            </a:fld>
            <a:endParaRPr lang="en-US" altLang="nl-NL"/>
          </a:p>
        </p:txBody>
      </p:sp>
    </p:spTree>
    <p:extLst>
      <p:ext uri="{BB962C8B-B14F-4D97-AF65-F5344CB8AC3E}">
        <p14:creationId xmlns:p14="http://schemas.microsoft.com/office/powerpoint/2010/main" val="1931562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Architettura software</a:t>
            </a:r>
            <a:endParaRPr lang="it-IT" dirty="0"/>
          </a:p>
        </p:txBody>
      </p:sp>
      <p:sp>
        <p:nvSpPr>
          <p:cNvPr id="3" name="Segnaposto contenuto 2"/>
          <p:cNvSpPr>
            <a:spLocks noGrp="1"/>
          </p:cNvSpPr>
          <p:nvPr>
            <p:ph idx="1"/>
          </p:nvPr>
        </p:nvSpPr>
        <p:spPr/>
        <p:txBody>
          <a:bodyPr/>
          <a:lstStyle/>
          <a:p>
            <a:r>
              <a:rPr lang="it-IT" sz="2400" dirty="0" smtClean="0"/>
              <a:t>Il </a:t>
            </a:r>
            <a:r>
              <a:rPr lang="it-IT" sz="2400" dirty="0" err="1" smtClean="0"/>
              <a:t>firmaware</a:t>
            </a:r>
            <a:r>
              <a:rPr lang="it-IT" sz="2400" dirty="0" smtClean="0"/>
              <a:t> dello strumento</a:t>
            </a:r>
            <a:br>
              <a:rPr lang="it-IT" sz="2400" dirty="0" smtClean="0"/>
            </a:br>
            <a:r>
              <a:rPr lang="it-IT" sz="2400" dirty="0" smtClean="0"/>
              <a:t>è stato sviluppato facendo </a:t>
            </a:r>
            <a:br>
              <a:rPr lang="it-IT" sz="2400" dirty="0" smtClean="0"/>
            </a:br>
            <a:r>
              <a:rPr lang="it-IT" sz="2400" dirty="0" smtClean="0"/>
              <a:t>uso del linguaggio </a:t>
            </a:r>
            <a:r>
              <a:rPr lang="it-IT" sz="2400" dirty="0" err="1" smtClean="0"/>
              <a:t>LabVIEW</a:t>
            </a:r>
            <a:r>
              <a:rPr lang="it-IT" sz="2400" dirty="0" smtClean="0"/>
              <a:t>,</a:t>
            </a:r>
            <a:br>
              <a:rPr lang="it-IT" sz="2400" dirty="0" smtClean="0"/>
            </a:br>
            <a:r>
              <a:rPr lang="it-IT" sz="2400" dirty="0" smtClean="0"/>
              <a:t>sviluppato da National </a:t>
            </a:r>
            <a:br>
              <a:rPr lang="it-IT" sz="2400" dirty="0" smtClean="0"/>
            </a:br>
            <a:r>
              <a:rPr lang="it-IT" sz="2400" dirty="0" smtClean="0"/>
              <a:t>Instruments.</a:t>
            </a:r>
          </a:p>
          <a:p>
            <a:r>
              <a:rPr lang="it-IT" sz="2400" dirty="0" smtClean="0"/>
              <a:t>Gli algoritmi sono stati implementati usando la classica struttura a cicli paralleli che si scambiano dati attraverso code. Questo pattern è detto producer-consumer.</a:t>
            </a:r>
          </a:p>
          <a:p>
            <a:r>
              <a:rPr lang="it-IT" sz="2400" dirty="0" smtClean="0"/>
              <a:t>FPGA e microcontrollore scambiano dati con code</a:t>
            </a:r>
          </a:p>
          <a:p>
            <a:r>
              <a:rPr lang="it-IT" sz="2400" dirty="0" smtClean="0"/>
              <a:t>È stato fatto largo uso dell’aritmetica </a:t>
            </a:r>
            <a:r>
              <a:rPr lang="it-IT" sz="2400" dirty="0" err="1" smtClean="0"/>
              <a:t>fixed</a:t>
            </a:r>
            <a:r>
              <a:rPr lang="it-IT" sz="2400" dirty="0" smtClean="0"/>
              <a:t> </a:t>
            </a:r>
            <a:r>
              <a:rPr lang="it-IT" sz="2400" dirty="0" err="1" smtClean="0"/>
              <a:t>point</a:t>
            </a:r>
            <a:r>
              <a:rPr lang="it-IT" sz="2400" dirty="0" smtClean="0"/>
              <a:t> (a 12 bit) per accelerare la </a:t>
            </a:r>
            <a:br>
              <a:rPr lang="it-IT" sz="2400" dirty="0" smtClean="0"/>
            </a:br>
            <a:r>
              <a:rPr lang="it-IT" sz="2400" dirty="0" smtClean="0"/>
              <a:t>computazione su FPGA.</a:t>
            </a:r>
            <a:endParaRPr lang="it-IT" sz="24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13</a:t>
            </a:fld>
            <a:endParaRPr lang="en-US" altLang="nl-NL"/>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013" y="5632622"/>
            <a:ext cx="3854384" cy="920578"/>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270" y="1143000"/>
            <a:ext cx="4151870" cy="1777366"/>
          </a:xfrm>
          <a:prstGeom prst="rect">
            <a:avLst/>
          </a:prstGeom>
        </p:spPr>
      </p:pic>
    </p:spTree>
    <p:extLst>
      <p:ext uri="{BB962C8B-B14F-4D97-AF65-F5344CB8AC3E}">
        <p14:creationId xmlns:p14="http://schemas.microsoft.com/office/powerpoint/2010/main" val="2434706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Firmaware</a:t>
            </a:r>
            <a:r>
              <a:rPr lang="it-IT" dirty="0" smtClean="0"/>
              <a:t> FPGA</a:t>
            </a:r>
            <a:endParaRPr lang="it-IT" dirty="0"/>
          </a:p>
        </p:txBody>
      </p:sp>
      <p:sp>
        <p:nvSpPr>
          <p:cNvPr id="3" name="Segnaposto contenuto 2"/>
          <p:cNvSpPr>
            <a:spLocks noGrp="1"/>
          </p:cNvSpPr>
          <p:nvPr>
            <p:ph idx="1"/>
          </p:nvPr>
        </p:nvSpPr>
        <p:spPr/>
        <p:txBody>
          <a:bodyPr/>
          <a:lstStyle/>
          <a:p>
            <a:r>
              <a:rPr lang="it-IT" sz="2400" dirty="0" smtClean="0"/>
              <a:t>Si compone di una parte di inizializzazione e di cinque cicli paralleli:</a:t>
            </a:r>
          </a:p>
          <a:p>
            <a:pPr lvl="1"/>
            <a:r>
              <a:rPr lang="it-IT" sz="2000" dirty="0" smtClean="0"/>
              <a:t>Pilotaggio scheda conversione e</a:t>
            </a:r>
            <a:br>
              <a:rPr lang="it-IT" sz="2000" dirty="0" smtClean="0"/>
            </a:br>
            <a:r>
              <a:rPr lang="it-IT" sz="2000" dirty="0" smtClean="0"/>
              <a:t>generazione/acquisizione</a:t>
            </a:r>
          </a:p>
          <a:p>
            <a:pPr lvl="1"/>
            <a:r>
              <a:rPr lang="it-IT" sz="2000" dirty="0" smtClean="0"/>
              <a:t>Lettura della memoria del segnale</a:t>
            </a:r>
            <a:br>
              <a:rPr lang="it-IT" sz="2000" dirty="0" smtClean="0"/>
            </a:br>
            <a:r>
              <a:rPr lang="it-IT" sz="2000" dirty="0" smtClean="0"/>
              <a:t>di modulazione</a:t>
            </a:r>
          </a:p>
          <a:p>
            <a:pPr lvl="1"/>
            <a:r>
              <a:rPr lang="it-IT" sz="2000" dirty="0" smtClean="0"/>
              <a:t>Condizionamento digitale del</a:t>
            </a:r>
            <a:br>
              <a:rPr lang="it-IT" sz="2000" dirty="0" smtClean="0"/>
            </a:br>
            <a:r>
              <a:rPr lang="it-IT" sz="2000" dirty="0" smtClean="0"/>
              <a:t>segnale (sottrazione del fondo e </a:t>
            </a:r>
            <a:br>
              <a:rPr lang="it-IT" sz="2000" dirty="0" smtClean="0"/>
            </a:br>
            <a:r>
              <a:rPr lang="it-IT" sz="2000" dirty="0" smtClean="0"/>
              <a:t>finestratura) </a:t>
            </a:r>
          </a:p>
          <a:p>
            <a:pPr lvl="1"/>
            <a:r>
              <a:rPr lang="it-IT" sz="2000" dirty="0" smtClean="0"/>
              <a:t>Computazione della trasformata di </a:t>
            </a:r>
            <a:br>
              <a:rPr lang="it-IT" sz="2000" dirty="0" smtClean="0"/>
            </a:br>
            <a:r>
              <a:rPr lang="it-IT" sz="2000" dirty="0" smtClean="0"/>
              <a:t>Fourier</a:t>
            </a:r>
          </a:p>
          <a:p>
            <a:pPr lvl="1"/>
            <a:r>
              <a:rPr lang="it-IT" sz="2000" dirty="0" smtClean="0"/>
              <a:t>Estrazione del tono fondamentale</a:t>
            </a:r>
            <a:br>
              <a:rPr lang="it-IT" sz="2000" dirty="0" smtClean="0"/>
            </a:br>
            <a:r>
              <a:rPr lang="it-IT" sz="2000" dirty="0" smtClean="0"/>
              <a:t>della trasformata</a:t>
            </a:r>
            <a:endParaRPr lang="it-IT" sz="20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14</a:t>
            </a:fld>
            <a:endParaRPr lang="en-US" altLang="nl-NL"/>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027" y="2183027"/>
            <a:ext cx="3719482" cy="4370172"/>
          </a:xfrm>
          <a:prstGeom prst="rect">
            <a:avLst/>
          </a:prstGeom>
        </p:spPr>
      </p:pic>
    </p:spTree>
    <p:extLst>
      <p:ext uri="{BB962C8B-B14F-4D97-AF65-F5344CB8AC3E}">
        <p14:creationId xmlns:p14="http://schemas.microsoft.com/office/powerpoint/2010/main" val="2462577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Firmaware</a:t>
            </a:r>
            <a:r>
              <a:rPr lang="it-IT" dirty="0" smtClean="0"/>
              <a:t> Microcontrollore</a:t>
            </a:r>
            <a:endParaRPr lang="it-IT" dirty="0"/>
          </a:p>
        </p:txBody>
      </p:sp>
      <p:sp>
        <p:nvSpPr>
          <p:cNvPr id="3" name="Segnaposto contenuto 2"/>
          <p:cNvSpPr>
            <a:spLocks noGrp="1"/>
          </p:cNvSpPr>
          <p:nvPr>
            <p:ph idx="1"/>
          </p:nvPr>
        </p:nvSpPr>
        <p:spPr/>
        <p:txBody>
          <a:bodyPr/>
          <a:lstStyle/>
          <a:p>
            <a:r>
              <a:rPr lang="it-IT" sz="2400" dirty="0" smtClean="0"/>
              <a:t>Si compone di una parte di inizializzazione e configurazione dello strumento e da una parte di elaborazione dei dati:</a:t>
            </a:r>
          </a:p>
          <a:p>
            <a:pPr lvl="1"/>
            <a:r>
              <a:rPr lang="it-IT" sz="2000" dirty="0" smtClean="0"/>
              <a:t>Inizialmente il </a:t>
            </a:r>
            <a:r>
              <a:rPr lang="it-IT" sz="2000" dirty="0" err="1" smtClean="0"/>
              <a:t>firmaware</a:t>
            </a:r>
            <a:r>
              <a:rPr lang="it-IT" sz="2000" dirty="0" smtClean="0"/>
              <a:t> legge la configurazione fornita dall’utente e imposta i corretti parametri di funzionamento dell’FPGA</a:t>
            </a:r>
          </a:p>
          <a:p>
            <a:pPr lvl="1"/>
            <a:r>
              <a:rPr lang="it-IT" sz="2000" dirty="0" smtClean="0"/>
              <a:t>Il secondo passo consiste nell’estrazione del fondo da sottrarre al segnale</a:t>
            </a:r>
          </a:p>
          <a:p>
            <a:pPr lvl="1"/>
            <a:r>
              <a:rPr lang="it-IT" sz="2000" dirty="0" smtClean="0"/>
              <a:t>Infine ciclicamente si acquisiscono i risultati dell’elaborazione dell’FPGA e si calcola la distanza dal bersaglio.</a:t>
            </a:r>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15</a:t>
            </a:fld>
            <a:endParaRPr lang="en-US" altLang="nl-NL"/>
          </a:p>
        </p:txBody>
      </p:sp>
    </p:spTree>
    <p:extLst>
      <p:ext uri="{BB962C8B-B14F-4D97-AF65-F5344CB8AC3E}">
        <p14:creationId xmlns:p14="http://schemas.microsoft.com/office/powerpoint/2010/main" val="3813134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Analisi algoritmi implementati</a:t>
            </a:r>
            <a:endParaRPr lang="it-IT" dirty="0"/>
          </a:p>
        </p:txBody>
      </p:sp>
      <p:sp>
        <p:nvSpPr>
          <p:cNvPr id="3" name="Segnaposto contenuto 2"/>
          <p:cNvSpPr>
            <a:spLocks noGrp="1"/>
          </p:cNvSpPr>
          <p:nvPr>
            <p:ph idx="1"/>
          </p:nvPr>
        </p:nvSpPr>
        <p:spPr/>
        <p:txBody>
          <a:bodyPr/>
          <a:lstStyle/>
          <a:p>
            <a:r>
              <a:rPr lang="it-IT" sz="2400" dirty="0" smtClean="0"/>
              <a:t>Sottrazione fondo</a:t>
            </a:r>
          </a:p>
          <a:p>
            <a:r>
              <a:rPr lang="it-IT" sz="2400" dirty="0" smtClean="0"/>
              <a:t>Finestratura</a:t>
            </a:r>
          </a:p>
          <a:p>
            <a:r>
              <a:rPr lang="it-IT" sz="2400" dirty="0" smtClean="0"/>
              <a:t>Accenno 5 triangolari</a:t>
            </a:r>
          </a:p>
          <a:p>
            <a:r>
              <a:rPr lang="it-IT" sz="2400" dirty="0" smtClean="0"/>
              <a:t>FFT</a:t>
            </a:r>
          </a:p>
          <a:p>
            <a:r>
              <a:rPr lang="it-IT" sz="2400" dirty="0" smtClean="0"/>
              <a:t>Interpolazione</a:t>
            </a:r>
          </a:p>
          <a:p>
            <a:r>
              <a:rPr lang="it-IT" sz="2400" dirty="0" smtClean="0"/>
              <a:t>Calcolo distanza</a:t>
            </a:r>
          </a:p>
          <a:p>
            <a:endParaRPr lang="it-IT" sz="2400" dirty="0"/>
          </a:p>
          <a:p>
            <a:r>
              <a:rPr lang="it-IT" sz="2400" dirty="0" smtClean="0"/>
              <a:t>TODO!!</a:t>
            </a:r>
            <a:endParaRPr lang="it-IT" sz="24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16</a:t>
            </a:fld>
            <a:endParaRPr lang="en-US" altLang="nl-NL"/>
          </a:p>
        </p:txBody>
      </p:sp>
    </p:spTree>
    <p:extLst>
      <p:ext uri="{BB962C8B-B14F-4D97-AF65-F5344CB8AC3E}">
        <p14:creationId xmlns:p14="http://schemas.microsoft.com/office/powerpoint/2010/main" val="1116657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Indice</a:t>
            </a:r>
            <a:endParaRPr lang="it-IT" dirty="0"/>
          </a:p>
        </p:txBody>
      </p:sp>
      <p:sp>
        <p:nvSpPr>
          <p:cNvPr id="3" name="Segnaposto contenuto 2"/>
          <p:cNvSpPr>
            <a:spLocks noGrp="1"/>
          </p:cNvSpPr>
          <p:nvPr>
            <p:ph idx="1"/>
          </p:nvPr>
        </p:nvSpPr>
        <p:spPr/>
        <p:txBody>
          <a:bodyPr/>
          <a:lstStyle/>
          <a:p>
            <a:r>
              <a:rPr lang="it-IT" sz="2400" dirty="0" smtClean="0">
                <a:solidFill>
                  <a:schemeClr val="bg2">
                    <a:lumMod val="40000"/>
                    <a:lumOff val="60000"/>
                  </a:schemeClr>
                </a:solidFill>
              </a:rPr>
              <a:t>Cos’è l’interferometria</a:t>
            </a:r>
          </a:p>
          <a:p>
            <a:pPr lvl="1"/>
            <a:r>
              <a:rPr lang="it-IT" sz="2000" dirty="0" smtClean="0">
                <a:solidFill>
                  <a:schemeClr val="bg2">
                    <a:lumMod val="40000"/>
                    <a:lumOff val="60000"/>
                  </a:schemeClr>
                </a:solidFill>
              </a:rPr>
              <a:t>Interferometria tradizionale</a:t>
            </a:r>
          </a:p>
          <a:p>
            <a:pPr lvl="1"/>
            <a:r>
              <a:rPr lang="it-IT" sz="2000" dirty="0" smtClean="0">
                <a:solidFill>
                  <a:schemeClr val="bg2">
                    <a:lumMod val="40000"/>
                    <a:lumOff val="60000"/>
                  </a:schemeClr>
                </a:solidFill>
              </a:rPr>
              <a:t>Interferometria a self-mixing</a:t>
            </a:r>
          </a:p>
          <a:p>
            <a:r>
              <a:rPr lang="it-IT" sz="2400" dirty="0" smtClean="0">
                <a:solidFill>
                  <a:schemeClr val="bg2">
                    <a:lumMod val="40000"/>
                    <a:lumOff val="60000"/>
                  </a:schemeClr>
                </a:solidFill>
              </a:rPr>
              <a:t>Architettura </a:t>
            </a:r>
            <a:r>
              <a:rPr lang="it-IT" sz="2400" dirty="0" smtClean="0">
                <a:solidFill>
                  <a:schemeClr val="bg2">
                    <a:lumMod val="40000"/>
                    <a:lumOff val="60000"/>
                  </a:schemeClr>
                </a:solidFill>
              </a:rPr>
              <a:t>hardware</a:t>
            </a:r>
          </a:p>
          <a:p>
            <a:pPr lvl="1"/>
            <a:r>
              <a:rPr lang="it-IT" sz="2000" dirty="0" smtClean="0">
                <a:solidFill>
                  <a:schemeClr val="bg2">
                    <a:lumMod val="40000"/>
                    <a:lumOff val="60000"/>
                  </a:schemeClr>
                </a:solidFill>
              </a:rPr>
              <a:t>Parte </a:t>
            </a:r>
            <a:r>
              <a:rPr lang="it-IT" sz="2000" dirty="0" smtClean="0">
                <a:solidFill>
                  <a:schemeClr val="bg2">
                    <a:lumMod val="40000"/>
                    <a:lumOff val="60000"/>
                  </a:schemeClr>
                </a:solidFill>
              </a:rPr>
              <a:t>analogica</a:t>
            </a:r>
          </a:p>
          <a:p>
            <a:pPr lvl="1"/>
            <a:r>
              <a:rPr lang="it-IT" sz="2000" dirty="0" smtClean="0">
                <a:solidFill>
                  <a:schemeClr val="bg2">
                    <a:lumMod val="40000"/>
                    <a:lumOff val="60000"/>
                  </a:schemeClr>
                </a:solidFill>
              </a:rPr>
              <a:t>Parte </a:t>
            </a:r>
            <a:r>
              <a:rPr lang="it-IT" sz="2000" dirty="0" smtClean="0">
                <a:solidFill>
                  <a:schemeClr val="bg2">
                    <a:lumMod val="40000"/>
                    <a:lumOff val="60000"/>
                  </a:schemeClr>
                </a:solidFill>
              </a:rPr>
              <a:t>digitale</a:t>
            </a:r>
          </a:p>
          <a:p>
            <a:pPr lvl="1"/>
            <a:r>
              <a:rPr lang="it-IT" sz="2000" dirty="0" smtClean="0">
                <a:solidFill>
                  <a:schemeClr val="bg2">
                    <a:lumMod val="40000"/>
                    <a:lumOff val="60000"/>
                  </a:schemeClr>
                </a:solidFill>
              </a:rPr>
              <a:t>Scheda di conversione</a:t>
            </a:r>
            <a:endParaRPr lang="it-IT" sz="2000" dirty="0" smtClean="0">
              <a:solidFill>
                <a:schemeClr val="bg2">
                  <a:lumMod val="40000"/>
                  <a:lumOff val="60000"/>
                </a:schemeClr>
              </a:solidFill>
            </a:endParaRPr>
          </a:p>
          <a:p>
            <a:r>
              <a:rPr lang="it-IT" sz="2400" dirty="0" smtClean="0">
                <a:solidFill>
                  <a:schemeClr val="bg2">
                    <a:lumMod val="40000"/>
                    <a:lumOff val="60000"/>
                  </a:schemeClr>
                </a:solidFill>
              </a:rPr>
              <a:t>Architettura </a:t>
            </a:r>
            <a:r>
              <a:rPr lang="it-IT" sz="2400" dirty="0" smtClean="0">
                <a:solidFill>
                  <a:schemeClr val="bg2">
                    <a:lumMod val="40000"/>
                    <a:lumOff val="60000"/>
                  </a:schemeClr>
                </a:solidFill>
              </a:rPr>
              <a:t>software</a:t>
            </a:r>
            <a:endParaRPr lang="it-IT" sz="2400" dirty="0" smtClean="0">
              <a:solidFill>
                <a:schemeClr val="bg2">
                  <a:lumMod val="40000"/>
                  <a:lumOff val="60000"/>
                </a:schemeClr>
              </a:solidFill>
            </a:endParaRPr>
          </a:p>
          <a:p>
            <a:pPr lvl="1"/>
            <a:r>
              <a:rPr lang="it-IT" sz="2000" dirty="0" err="1" smtClean="0">
                <a:solidFill>
                  <a:schemeClr val="bg2">
                    <a:lumMod val="40000"/>
                    <a:lumOff val="60000"/>
                  </a:schemeClr>
                </a:solidFill>
              </a:rPr>
              <a:t>Firmaware</a:t>
            </a:r>
            <a:r>
              <a:rPr lang="it-IT" sz="2000" dirty="0" smtClean="0">
                <a:solidFill>
                  <a:schemeClr val="bg2">
                    <a:lumMod val="40000"/>
                    <a:lumOff val="60000"/>
                  </a:schemeClr>
                </a:solidFill>
              </a:rPr>
              <a:t> FPGA</a:t>
            </a:r>
          </a:p>
          <a:p>
            <a:pPr lvl="1"/>
            <a:r>
              <a:rPr lang="it-IT" sz="2000" dirty="0" err="1" smtClean="0">
                <a:solidFill>
                  <a:schemeClr val="bg2">
                    <a:lumMod val="40000"/>
                    <a:lumOff val="60000"/>
                  </a:schemeClr>
                </a:solidFill>
              </a:rPr>
              <a:t>Firmaware</a:t>
            </a:r>
            <a:r>
              <a:rPr lang="it-IT" sz="2000" dirty="0" smtClean="0">
                <a:solidFill>
                  <a:schemeClr val="bg2">
                    <a:lumMod val="40000"/>
                    <a:lumOff val="60000"/>
                  </a:schemeClr>
                </a:solidFill>
              </a:rPr>
              <a:t> </a:t>
            </a:r>
            <a:r>
              <a:rPr lang="it-IT" sz="2000" dirty="0" smtClean="0">
                <a:solidFill>
                  <a:schemeClr val="bg2">
                    <a:lumMod val="40000"/>
                    <a:lumOff val="60000"/>
                  </a:schemeClr>
                </a:solidFill>
              </a:rPr>
              <a:t>microcontrollore</a:t>
            </a:r>
          </a:p>
          <a:p>
            <a:pPr lvl="1"/>
            <a:r>
              <a:rPr lang="it-IT" sz="2000" dirty="0" err="1" smtClean="0">
                <a:solidFill>
                  <a:schemeClr val="bg2">
                    <a:lumMod val="40000"/>
                    <a:lumOff val="60000"/>
                  </a:schemeClr>
                </a:solidFill>
              </a:rPr>
              <a:t>Analsi</a:t>
            </a:r>
            <a:r>
              <a:rPr lang="it-IT" sz="2000" dirty="0" smtClean="0">
                <a:solidFill>
                  <a:schemeClr val="bg2">
                    <a:lumMod val="40000"/>
                    <a:lumOff val="60000"/>
                  </a:schemeClr>
                </a:solidFill>
              </a:rPr>
              <a:t> degli algoritmi</a:t>
            </a:r>
            <a:endParaRPr lang="it-IT" sz="2000" dirty="0" smtClean="0">
              <a:solidFill>
                <a:schemeClr val="bg2">
                  <a:lumMod val="40000"/>
                  <a:lumOff val="60000"/>
                </a:schemeClr>
              </a:solidFill>
            </a:endParaRPr>
          </a:p>
          <a:p>
            <a:r>
              <a:rPr lang="it-IT" sz="2400" dirty="0" smtClean="0"/>
              <a:t>Risultati sperimentali</a:t>
            </a:r>
          </a:p>
          <a:p>
            <a:r>
              <a:rPr lang="it-IT" sz="2400" dirty="0" smtClean="0"/>
              <a:t>Sviluppi futuri e </a:t>
            </a:r>
            <a:r>
              <a:rPr lang="it-IT" sz="2400" dirty="0" err="1" smtClean="0"/>
              <a:t>conlcusioni</a:t>
            </a:r>
            <a:endParaRPr lang="it-IT" sz="2400" dirty="0" smtClean="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17</a:t>
            </a:fld>
            <a:endParaRPr lang="en-US" altLang="nl-NL"/>
          </a:p>
        </p:txBody>
      </p:sp>
    </p:spTree>
    <p:extLst>
      <p:ext uri="{BB962C8B-B14F-4D97-AF65-F5344CB8AC3E}">
        <p14:creationId xmlns:p14="http://schemas.microsoft.com/office/powerpoint/2010/main" val="3967324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Risultati sperimentali</a:t>
            </a:r>
            <a:endParaRPr lang="it-IT" dirty="0"/>
          </a:p>
        </p:txBody>
      </p:sp>
      <p:sp>
        <p:nvSpPr>
          <p:cNvPr id="3" name="Segnaposto contenuto 2"/>
          <p:cNvSpPr>
            <a:spLocks noGrp="1"/>
          </p:cNvSpPr>
          <p:nvPr>
            <p:ph idx="1"/>
          </p:nvPr>
        </p:nvSpPr>
        <p:spPr/>
        <p:txBody>
          <a:bodyPr/>
          <a:lstStyle/>
          <a:p>
            <a:r>
              <a:rPr lang="it-IT" sz="2400" dirty="0" smtClean="0"/>
              <a:t>Due tipologie di prove, effettuate ad ogni passo dello sviluppo:</a:t>
            </a:r>
          </a:p>
          <a:p>
            <a:pPr lvl="1"/>
            <a:r>
              <a:rPr lang="it-IT" sz="2000" dirty="0" smtClean="0"/>
              <a:t>Bersaglio fisso</a:t>
            </a:r>
          </a:p>
          <a:p>
            <a:pPr lvl="1"/>
            <a:r>
              <a:rPr lang="it-IT" sz="2000" dirty="0" smtClean="0"/>
              <a:t>Bersaglio mobile</a:t>
            </a:r>
          </a:p>
          <a:p>
            <a:r>
              <a:rPr lang="it-IT" sz="2400" dirty="0" smtClean="0"/>
              <a:t>Risultati sintetici:</a:t>
            </a:r>
          </a:p>
          <a:p>
            <a:pPr lvl="1"/>
            <a:r>
              <a:rPr lang="it-IT" sz="2000" dirty="0" smtClean="0"/>
              <a:t>Inserire dati di tutti i passi</a:t>
            </a:r>
            <a:br>
              <a:rPr lang="it-IT" sz="2000" dirty="0" smtClean="0"/>
            </a:br>
            <a:r>
              <a:rPr lang="it-IT" sz="2000" dirty="0" smtClean="0"/>
              <a:t>sia per una che per l’altra</a:t>
            </a:r>
            <a:br>
              <a:rPr lang="it-IT" sz="2000" dirty="0" smtClean="0"/>
            </a:br>
            <a:r>
              <a:rPr lang="it-IT" sz="2000" dirty="0" smtClean="0"/>
              <a:t>prova, poi si commentano a voce</a:t>
            </a:r>
            <a:endParaRPr lang="it-IT" sz="20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18</a:t>
            </a:fld>
            <a:endParaRPr lang="en-US" altLang="nl-NL"/>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334" y="1707093"/>
            <a:ext cx="3943865" cy="2162765"/>
          </a:xfrm>
          <a:prstGeom prst="rect">
            <a:avLst/>
          </a:prstGeom>
        </p:spPr>
      </p:pic>
    </p:spTree>
    <p:extLst>
      <p:ext uri="{BB962C8B-B14F-4D97-AF65-F5344CB8AC3E}">
        <p14:creationId xmlns:p14="http://schemas.microsoft.com/office/powerpoint/2010/main" val="2345925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Risultati sperimentali</a:t>
            </a:r>
            <a:endParaRPr lang="it-IT" dirty="0"/>
          </a:p>
        </p:txBody>
      </p:sp>
      <p:sp>
        <p:nvSpPr>
          <p:cNvPr id="3" name="Segnaposto contenuto 2"/>
          <p:cNvSpPr>
            <a:spLocks noGrp="1"/>
          </p:cNvSpPr>
          <p:nvPr>
            <p:ph idx="1"/>
          </p:nvPr>
        </p:nvSpPr>
        <p:spPr/>
        <p:txBody>
          <a:bodyPr/>
          <a:lstStyle/>
          <a:p>
            <a:r>
              <a:rPr lang="it-IT" sz="2400" dirty="0" smtClean="0"/>
              <a:t>Prove con la versione finale dello strumento:</a:t>
            </a:r>
          </a:p>
          <a:p>
            <a:pPr lvl="1"/>
            <a:r>
              <a:rPr lang="it-IT" sz="2000" dirty="0" smtClean="0"/>
              <a:t>Risultati con immagini</a:t>
            </a:r>
            <a:endParaRPr lang="it-IT" sz="20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19</a:t>
            </a:fld>
            <a:endParaRPr lang="en-US" altLang="nl-NL"/>
          </a:p>
        </p:txBody>
      </p:sp>
    </p:spTree>
    <p:extLst>
      <p:ext uri="{BB962C8B-B14F-4D97-AF65-F5344CB8AC3E}">
        <p14:creationId xmlns:p14="http://schemas.microsoft.com/office/powerpoint/2010/main" val="67622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Indice</a:t>
            </a:r>
            <a:endParaRPr lang="it-IT" dirty="0"/>
          </a:p>
        </p:txBody>
      </p:sp>
      <p:sp>
        <p:nvSpPr>
          <p:cNvPr id="3" name="Segnaposto contenuto 2"/>
          <p:cNvSpPr>
            <a:spLocks noGrp="1"/>
          </p:cNvSpPr>
          <p:nvPr>
            <p:ph idx="1"/>
          </p:nvPr>
        </p:nvSpPr>
        <p:spPr/>
        <p:txBody>
          <a:bodyPr/>
          <a:lstStyle/>
          <a:p>
            <a:r>
              <a:rPr lang="it-IT" sz="2400" dirty="0" smtClean="0"/>
              <a:t>Cos’è l’interferometria</a:t>
            </a:r>
          </a:p>
          <a:p>
            <a:pPr lvl="1"/>
            <a:r>
              <a:rPr lang="it-IT" sz="2000" dirty="0" smtClean="0"/>
              <a:t>Interferometria tradizionale</a:t>
            </a:r>
          </a:p>
          <a:p>
            <a:pPr lvl="1"/>
            <a:r>
              <a:rPr lang="it-IT" sz="2000" dirty="0" smtClean="0"/>
              <a:t>Interferometria a self-mixing</a:t>
            </a:r>
          </a:p>
          <a:p>
            <a:r>
              <a:rPr lang="it-IT" sz="2400" dirty="0" smtClean="0"/>
              <a:t>Architettura hardware dello strumento</a:t>
            </a:r>
          </a:p>
          <a:p>
            <a:pPr lvl="1"/>
            <a:r>
              <a:rPr lang="it-IT" sz="2000" dirty="0" smtClean="0"/>
              <a:t>Parte analogica</a:t>
            </a:r>
          </a:p>
          <a:p>
            <a:pPr lvl="1"/>
            <a:r>
              <a:rPr lang="it-IT" sz="2000" dirty="0" smtClean="0"/>
              <a:t>Parte </a:t>
            </a:r>
            <a:r>
              <a:rPr lang="it-IT" sz="2000" dirty="0" smtClean="0"/>
              <a:t>digitale</a:t>
            </a:r>
          </a:p>
          <a:p>
            <a:pPr lvl="1"/>
            <a:r>
              <a:rPr lang="it-IT" sz="2000" dirty="0" smtClean="0"/>
              <a:t>Scheda di conversione</a:t>
            </a:r>
            <a:endParaRPr lang="it-IT" sz="2000" dirty="0" smtClean="0"/>
          </a:p>
          <a:p>
            <a:r>
              <a:rPr lang="it-IT" sz="2400" dirty="0" smtClean="0"/>
              <a:t>Architettura software dello strumento</a:t>
            </a:r>
          </a:p>
          <a:p>
            <a:pPr lvl="1"/>
            <a:r>
              <a:rPr lang="it-IT" sz="2000" dirty="0" err="1" smtClean="0"/>
              <a:t>Firmaware</a:t>
            </a:r>
            <a:r>
              <a:rPr lang="it-IT" sz="2000" dirty="0" smtClean="0"/>
              <a:t> FPGA</a:t>
            </a:r>
          </a:p>
          <a:p>
            <a:pPr lvl="1"/>
            <a:r>
              <a:rPr lang="it-IT" sz="2000" dirty="0" err="1" smtClean="0"/>
              <a:t>Firmaware</a:t>
            </a:r>
            <a:r>
              <a:rPr lang="it-IT" sz="2000" dirty="0" smtClean="0"/>
              <a:t> </a:t>
            </a:r>
            <a:r>
              <a:rPr lang="it-IT" sz="2000" dirty="0" smtClean="0"/>
              <a:t>microcontrollore</a:t>
            </a:r>
          </a:p>
          <a:p>
            <a:pPr lvl="1"/>
            <a:r>
              <a:rPr lang="it-IT" sz="2000" dirty="0" smtClean="0"/>
              <a:t>Analisi degli algoritmi</a:t>
            </a:r>
            <a:endParaRPr lang="it-IT" sz="2000" dirty="0" smtClean="0"/>
          </a:p>
          <a:p>
            <a:r>
              <a:rPr lang="it-IT" sz="2400" dirty="0"/>
              <a:t>Risultati sperimentali</a:t>
            </a:r>
          </a:p>
          <a:p>
            <a:r>
              <a:rPr lang="it-IT" sz="2400" dirty="0"/>
              <a:t>Sviluppi futuri e conclusioni</a:t>
            </a:r>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2</a:t>
            </a:fld>
            <a:endParaRPr lang="en-US" altLang="nl-NL"/>
          </a:p>
        </p:txBody>
      </p:sp>
    </p:spTree>
    <p:extLst>
      <p:ext uri="{BB962C8B-B14F-4D97-AF65-F5344CB8AC3E}">
        <p14:creationId xmlns:p14="http://schemas.microsoft.com/office/powerpoint/2010/main" val="3953617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Indice</a:t>
            </a:r>
            <a:endParaRPr lang="it-IT" dirty="0"/>
          </a:p>
        </p:txBody>
      </p:sp>
      <p:sp>
        <p:nvSpPr>
          <p:cNvPr id="3" name="Segnaposto contenuto 2"/>
          <p:cNvSpPr>
            <a:spLocks noGrp="1"/>
          </p:cNvSpPr>
          <p:nvPr>
            <p:ph idx="1"/>
          </p:nvPr>
        </p:nvSpPr>
        <p:spPr/>
        <p:txBody>
          <a:bodyPr/>
          <a:lstStyle/>
          <a:p>
            <a:r>
              <a:rPr lang="it-IT" sz="2400" dirty="0" smtClean="0">
                <a:solidFill>
                  <a:schemeClr val="bg2">
                    <a:lumMod val="40000"/>
                    <a:lumOff val="60000"/>
                  </a:schemeClr>
                </a:solidFill>
              </a:rPr>
              <a:t>Cos’è l’interferometria</a:t>
            </a:r>
          </a:p>
          <a:p>
            <a:pPr lvl="1"/>
            <a:r>
              <a:rPr lang="it-IT" sz="2000" dirty="0" smtClean="0">
                <a:solidFill>
                  <a:schemeClr val="bg2">
                    <a:lumMod val="40000"/>
                    <a:lumOff val="60000"/>
                  </a:schemeClr>
                </a:solidFill>
              </a:rPr>
              <a:t>Interferometria tradizionale</a:t>
            </a:r>
          </a:p>
          <a:p>
            <a:pPr lvl="1"/>
            <a:r>
              <a:rPr lang="it-IT" sz="2000" dirty="0" smtClean="0">
                <a:solidFill>
                  <a:schemeClr val="bg2">
                    <a:lumMod val="40000"/>
                    <a:lumOff val="60000"/>
                  </a:schemeClr>
                </a:solidFill>
              </a:rPr>
              <a:t>Interferometria a self-mixing</a:t>
            </a:r>
          </a:p>
          <a:p>
            <a:r>
              <a:rPr lang="it-IT" sz="2400" dirty="0" smtClean="0">
                <a:solidFill>
                  <a:schemeClr val="bg2">
                    <a:lumMod val="40000"/>
                    <a:lumOff val="60000"/>
                  </a:schemeClr>
                </a:solidFill>
              </a:rPr>
              <a:t>Architettura </a:t>
            </a:r>
            <a:r>
              <a:rPr lang="it-IT" sz="2400" dirty="0" smtClean="0">
                <a:solidFill>
                  <a:schemeClr val="bg2">
                    <a:lumMod val="40000"/>
                    <a:lumOff val="60000"/>
                  </a:schemeClr>
                </a:solidFill>
              </a:rPr>
              <a:t>hardware</a:t>
            </a:r>
          </a:p>
          <a:p>
            <a:pPr lvl="1"/>
            <a:r>
              <a:rPr lang="it-IT" sz="2000" dirty="0" smtClean="0">
                <a:solidFill>
                  <a:schemeClr val="bg2">
                    <a:lumMod val="40000"/>
                    <a:lumOff val="60000"/>
                  </a:schemeClr>
                </a:solidFill>
              </a:rPr>
              <a:t>Parte </a:t>
            </a:r>
            <a:r>
              <a:rPr lang="it-IT" sz="2000" dirty="0" smtClean="0">
                <a:solidFill>
                  <a:schemeClr val="bg2">
                    <a:lumMod val="40000"/>
                    <a:lumOff val="60000"/>
                  </a:schemeClr>
                </a:solidFill>
              </a:rPr>
              <a:t>analogica</a:t>
            </a:r>
          </a:p>
          <a:p>
            <a:pPr lvl="1"/>
            <a:r>
              <a:rPr lang="it-IT" sz="2000" dirty="0" smtClean="0">
                <a:solidFill>
                  <a:schemeClr val="bg2">
                    <a:lumMod val="40000"/>
                    <a:lumOff val="60000"/>
                  </a:schemeClr>
                </a:solidFill>
              </a:rPr>
              <a:t>Parte </a:t>
            </a:r>
            <a:r>
              <a:rPr lang="it-IT" sz="2000" dirty="0" smtClean="0">
                <a:solidFill>
                  <a:schemeClr val="bg2">
                    <a:lumMod val="40000"/>
                    <a:lumOff val="60000"/>
                  </a:schemeClr>
                </a:solidFill>
              </a:rPr>
              <a:t>digitale</a:t>
            </a:r>
          </a:p>
          <a:p>
            <a:pPr lvl="1"/>
            <a:r>
              <a:rPr lang="it-IT" sz="2000" dirty="0" smtClean="0">
                <a:solidFill>
                  <a:schemeClr val="bg2">
                    <a:lumMod val="40000"/>
                    <a:lumOff val="60000"/>
                  </a:schemeClr>
                </a:solidFill>
              </a:rPr>
              <a:t>Scheda di conversione</a:t>
            </a:r>
            <a:endParaRPr lang="it-IT" sz="2000" dirty="0" smtClean="0">
              <a:solidFill>
                <a:schemeClr val="bg2">
                  <a:lumMod val="40000"/>
                  <a:lumOff val="60000"/>
                </a:schemeClr>
              </a:solidFill>
            </a:endParaRPr>
          </a:p>
          <a:p>
            <a:r>
              <a:rPr lang="it-IT" sz="2400" dirty="0" smtClean="0">
                <a:solidFill>
                  <a:schemeClr val="bg2">
                    <a:lumMod val="40000"/>
                    <a:lumOff val="60000"/>
                  </a:schemeClr>
                </a:solidFill>
              </a:rPr>
              <a:t>Architettura </a:t>
            </a:r>
            <a:r>
              <a:rPr lang="it-IT" sz="2400" dirty="0" smtClean="0">
                <a:solidFill>
                  <a:schemeClr val="bg2">
                    <a:lumMod val="40000"/>
                    <a:lumOff val="60000"/>
                  </a:schemeClr>
                </a:solidFill>
              </a:rPr>
              <a:t>software</a:t>
            </a:r>
            <a:endParaRPr lang="it-IT" sz="2400" dirty="0" smtClean="0">
              <a:solidFill>
                <a:schemeClr val="bg2">
                  <a:lumMod val="40000"/>
                  <a:lumOff val="60000"/>
                </a:schemeClr>
              </a:solidFill>
            </a:endParaRPr>
          </a:p>
          <a:p>
            <a:pPr lvl="1"/>
            <a:r>
              <a:rPr lang="it-IT" sz="2000" dirty="0" err="1" smtClean="0">
                <a:solidFill>
                  <a:schemeClr val="bg2">
                    <a:lumMod val="40000"/>
                    <a:lumOff val="60000"/>
                  </a:schemeClr>
                </a:solidFill>
              </a:rPr>
              <a:t>Firmaware</a:t>
            </a:r>
            <a:r>
              <a:rPr lang="it-IT" sz="2000" dirty="0" smtClean="0">
                <a:solidFill>
                  <a:schemeClr val="bg2">
                    <a:lumMod val="40000"/>
                    <a:lumOff val="60000"/>
                  </a:schemeClr>
                </a:solidFill>
              </a:rPr>
              <a:t> FPGA</a:t>
            </a:r>
          </a:p>
          <a:p>
            <a:pPr lvl="1"/>
            <a:r>
              <a:rPr lang="it-IT" sz="2000" dirty="0" err="1" smtClean="0">
                <a:solidFill>
                  <a:schemeClr val="bg2">
                    <a:lumMod val="40000"/>
                    <a:lumOff val="60000"/>
                  </a:schemeClr>
                </a:solidFill>
              </a:rPr>
              <a:t>Firmaware</a:t>
            </a:r>
            <a:r>
              <a:rPr lang="it-IT" sz="2000" dirty="0" smtClean="0">
                <a:solidFill>
                  <a:schemeClr val="bg2">
                    <a:lumMod val="40000"/>
                    <a:lumOff val="60000"/>
                  </a:schemeClr>
                </a:solidFill>
              </a:rPr>
              <a:t> </a:t>
            </a:r>
            <a:r>
              <a:rPr lang="it-IT" sz="2000" dirty="0" smtClean="0">
                <a:solidFill>
                  <a:schemeClr val="bg2">
                    <a:lumMod val="40000"/>
                    <a:lumOff val="60000"/>
                  </a:schemeClr>
                </a:solidFill>
              </a:rPr>
              <a:t>microcontrollore</a:t>
            </a:r>
          </a:p>
          <a:p>
            <a:pPr lvl="1"/>
            <a:r>
              <a:rPr lang="it-IT" sz="2000" dirty="0" err="1" smtClean="0">
                <a:solidFill>
                  <a:schemeClr val="bg2">
                    <a:lumMod val="40000"/>
                    <a:lumOff val="60000"/>
                  </a:schemeClr>
                </a:solidFill>
              </a:rPr>
              <a:t>Analsi</a:t>
            </a:r>
            <a:r>
              <a:rPr lang="it-IT" sz="2000" dirty="0" smtClean="0">
                <a:solidFill>
                  <a:schemeClr val="bg2">
                    <a:lumMod val="40000"/>
                    <a:lumOff val="60000"/>
                  </a:schemeClr>
                </a:solidFill>
              </a:rPr>
              <a:t> degli algoritmi</a:t>
            </a:r>
            <a:endParaRPr lang="it-IT" sz="2000" dirty="0" smtClean="0">
              <a:solidFill>
                <a:schemeClr val="bg2">
                  <a:lumMod val="40000"/>
                  <a:lumOff val="60000"/>
                </a:schemeClr>
              </a:solidFill>
            </a:endParaRPr>
          </a:p>
          <a:p>
            <a:r>
              <a:rPr lang="it-IT" sz="2400" dirty="0" smtClean="0">
                <a:solidFill>
                  <a:schemeClr val="bg2">
                    <a:lumMod val="40000"/>
                    <a:lumOff val="60000"/>
                  </a:schemeClr>
                </a:solidFill>
              </a:rPr>
              <a:t>Risultati sperimentali</a:t>
            </a:r>
          </a:p>
          <a:p>
            <a:r>
              <a:rPr lang="it-IT" sz="2400" dirty="0" smtClean="0"/>
              <a:t>Sviluppi futuri e </a:t>
            </a:r>
            <a:r>
              <a:rPr lang="it-IT" sz="2400" dirty="0" err="1" smtClean="0"/>
              <a:t>conlcusioni</a:t>
            </a:r>
            <a:endParaRPr lang="it-IT" sz="2400" dirty="0" smtClean="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20</a:t>
            </a:fld>
            <a:endParaRPr lang="en-US" altLang="nl-NL"/>
          </a:p>
        </p:txBody>
      </p:sp>
    </p:spTree>
    <p:extLst>
      <p:ext uri="{BB962C8B-B14F-4D97-AF65-F5344CB8AC3E}">
        <p14:creationId xmlns:p14="http://schemas.microsoft.com/office/powerpoint/2010/main" val="2461533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Conclusioni e sviluppi futuri</a:t>
            </a:r>
            <a:endParaRPr lang="it-IT" dirty="0"/>
          </a:p>
        </p:txBody>
      </p:sp>
      <p:sp>
        <p:nvSpPr>
          <p:cNvPr id="3" name="Segnaposto contenuto 2"/>
          <p:cNvSpPr>
            <a:spLocks noGrp="1"/>
          </p:cNvSpPr>
          <p:nvPr>
            <p:ph idx="1"/>
          </p:nvPr>
        </p:nvSpPr>
        <p:spPr/>
        <p:txBody>
          <a:bodyPr/>
          <a:lstStyle/>
          <a:p>
            <a:r>
              <a:rPr lang="it-IT" sz="2400" dirty="0" smtClean="0"/>
              <a:t>I risultati ottenuti mostrano la possibilità di realizzare uno strumento di misura con buone prestazioni e a basso costo, sfruttando la tecnica di interferometria a self-mixing. </a:t>
            </a:r>
          </a:p>
          <a:p>
            <a:r>
              <a:rPr lang="it-IT" sz="2400" dirty="0" smtClean="0"/>
              <a:t>Lo strumento mostra ancora alcuni limiti:</a:t>
            </a:r>
          </a:p>
          <a:p>
            <a:pPr lvl="1"/>
            <a:r>
              <a:rPr lang="it-IT" sz="2000" dirty="0" err="1" smtClean="0"/>
              <a:t>Drift</a:t>
            </a:r>
            <a:r>
              <a:rPr lang="it-IT" sz="2000" dirty="0" smtClean="0"/>
              <a:t> termico</a:t>
            </a:r>
          </a:p>
          <a:p>
            <a:pPr lvl="1"/>
            <a:r>
              <a:rPr lang="it-IT" sz="2000" dirty="0" smtClean="0"/>
              <a:t>Comunicazione tra PC e scheda di sviluppo</a:t>
            </a:r>
          </a:p>
          <a:p>
            <a:pPr lvl="1"/>
            <a:r>
              <a:rPr lang="it-IT" sz="2000" dirty="0" smtClean="0"/>
              <a:t>Lettura della configurazione da file </a:t>
            </a:r>
            <a:endParaRPr lang="it-IT" sz="20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21</a:t>
            </a:fld>
            <a:endParaRPr lang="en-US" altLang="nl-NL"/>
          </a:p>
        </p:txBody>
      </p:sp>
    </p:spTree>
    <p:extLst>
      <p:ext uri="{BB962C8B-B14F-4D97-AF65-F5344CB8AC3E}">
        <p14:creationId xmlns:p14="http://schemas.microsoft.com/office/powerpoint/2010/main" val="781321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Cos’è l’interferometria</a:t>
            </a:r>
            <a:endParaRPr lang="it-IT" dirty="0"/>
          </a:p>
        </p:txBody>
      </p:sp>
      <p:sp>
        <p:nvSpPr>
          <p:cNvPr id="3" name="Segnaposto contenuto 2"/>
          <p:cNvSpPr>
            <a:spLocks noGrp="1"/>
          </p:cNvSpPr>
          <p:nvPr>
            <p:ph idx="1"/>
          </p:nvPr>
        </p:nvSpPr>
        <p:spPr/>
        <p:txBody>
          <a:bodyPr/>
          <a:lstStyle/>
          <a:p>
            <a:r>
              <a:rPr lang="it-IT" sz="2400" dirty="0"/>
              <a:t>L’interferometria convenzionale è una tecnica che si basa sulla </a:t>
            </a:r>
            <a:r>
              <a:rPr lang="it-IT" sz="2400" dirty="0" smtClean="0"/>
              <a:t>sovrapposizione di due o più fasci ottici</a:t>
            </a:r>
            <a:r>
              <a:rPr lang="it-IT" sz="2400" dirty="0"/>
              <a:t>, </a:t>
            </a:r>
            <a:r>
              <a:rPr lang="it-IT" sz="2400" dirty="0" smtClean="0"/>
              <a:t>emessi dalla stessa sorgente</a:t>
            </a:r>
            <a:r>
              <a:rPr lang="it-IT" sz="2400" dirty="0"/>
              <a:t>, </a:t>
            </a:r>
            <a:r>
              <a:rPr lang="it-IT" sz="2400" dirty="0" smtClean="0"/>
              <a:t>al </a:t>
            </a:r>
            <a:r>
              <a:rPr lang="it-IT" sz="2400" dirty="0" err="1" smtClean="0"/>
              <a:t>ﬁne</a:t>
            </a:r>
            <a:r>
              <a:rPr lang="it-IT" sz="2400" dirty="0" smtClean="0"/>
              <a:t> di ottenere una frequenza di battimento che contiene </a:t>
            </a:r>
            <a:r>
              <a:rPr lang="it-IT" sz="2400" dirty="0"/>
              <a:t>informazioni sui </a:t>
            </a:r>
            <a:r>
              <a:rPr lang="it-IT" sz="2400" dirty="0" err="1" smtClean="0"/>
              <a:t>diﬀerenti</a:t>
            </a:r>
            <a:r>
              <a:rPr lang="it-IT" sz="2400" dirty="0" smtClean="0"/>
              <a:t> </a:t>
            </a:r>
            <a:r>
              <a:rPr lang="it-IT" sz="2400" dirty="0"/>
              <a:t>cammini percorsi dai due fasci.</a:t>
            </a:r>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3</a:t>
            </a:fld>
            <a:endParaRPr lang="en-US" altLang="nl-NL"/>
          </a:p>
        </p:txBody>
      </p:sp>
    </p:spTree>
    <p:extLst>
      <p:ext uri="{BB962C8B-B14F-4D97-AF65-F5344CB8AC3E}">
        <p14:creationId xmlns:p14="http://schemas.microsoft.com/office/powerpoint/2010/main" val="401238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Interferometria tradizionale</a:t>
            </a:r>
            <a:endParaRPr lang="it-IT" dirty="0"/>
          </a:p>
        </p:txBody>
      </p:sp>
      <p:sp>
        <p:nvSpPr>
          <p:cNvPr id="3" name="Segnaposto contenuto 2"/>
          <p:cNvSpPr>
            <a:spLocks noGrp="1"/>
          </p:cNvSpPr>
          <p:nvPr>
            <p:ph idx="1"/>
          </p:nvPr>
        </p:nvSpPr>
        <p:spPr>
          <a:xfrm>
            <a:off x="685800" y="1143000"/>
            <a:ext cx="6145306" cy="4953000"/>
          </a:xfrm>
        </p:spPr>
        <p:txBody>
          <a:bodyPr/>
          <a:lstStyle/>
          <a:p>
            <a:r>
              <a:rPr lang="it-IT" sz="2400" dirty="0" smtClean="0"/>
              <a:t>L’interferometro tradizionale è basato </a:t>
            </a:r>
            <a:r>
              <a:rPr lang="it-IT" sz="2400" dirty="0"/>
              <a:t/>
            </a:r>
            <a:br>
              <a:rPr lang="it-IT" sz="2400" dirty="0"/>
            </a:br>
            <a:r>
              <a:rPr lang="it-IT" sz="2400" dirty="0"/>
              <a:t>sull’architettura di </a:t>
            </a:r>
            <a:r>
              <a:rPr lang="it-IT" sz="2400" dirty="0" err="1" smtClean="0"/>
              <a:t>Michelson</a:t>
            </a:r>
            <a:r>
              <a:rPr lang="it-IT" sz="2400" dirty="0" smtClean="0"/>
              <a:t>. L’architettura  si basa sulla divisione di un fascio laser, tramite un </a:t>
            </a:r>
            <a:br>
              <a:rPr lang="it-IT" sz="2400" dirty="0" smtClean="0"/>
            </a:br>
            <a:r>
              <a:rPr lang="it-IT" sz="2400" dirty="0" smtClean="0"/>
              <a:t>divisore di fascio. Il fascio diviso</a:t>
            </a:r>
            <a:br>
              <a:rPr lang="it-IT" sz="2400" dirty="0" smtClean="0"/>
            </a:br>
            <a:r>
              <a:rPr lang="it-IT" sz="2400" dirty="0" smtClean="0"/>
              <a:t>colpisce sia uno specchio di </a:t>
            </a:r>
            <a:br>
              <a:rPr lang="it-IT" sz="2400" dirty="0" smtClean="0"/>
            </a:br>
            <a:r>
              <a:rPr lang="it-IT" sz="2400" dirty="0" smtClean="0"/>
              <a:t>riferimento (a distanza nota) che uno specchio solidale al bersaglio. I due fasci sono riflessi dai rispettivi specchi verso il divisore di fascio e sono indirizzati verso un fotodiodo, che è in grado di estrapolare l’informazione sulla distanza percorsa dai due fasci.</a:t>
            </a:r>
            <a:endParaRPr lang="it-IT" sz="24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4</a:t>
            </a:fld>
            <a:endParaRPr lang="en-US" altLang="nl-NL"/>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986" y="1269145"/>
            <a:ext cx="3710027" cy="2553020"/>
          </a:xfrm>
          <a:prstGeom prst="rect">
            <a:avLst/>
          </a:prstGeom>
        </p:spPr>
      </p:pic>
    </p:spTree>
    <p:extLst>
      <p:ext uri="{BB962C8B-B14F-4D97-AF65-F5344CB8AC3E}">
        <p14:creationId xmlns:p14="http://schemas.microsoft.com/office/powerpoint/2010/main" val="337086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Interfermoetria</a:t>
            </a:r>
            <a:r>
              <a:rPr lang="it-IT" dirty="0" smtClean="0"/>
              <a:t> self-mixing</a:t>
            </a:r>
            <a:endParaRPr lang="it-IT" dirty="0"/>
          </a:p>
        </p:txBody>
      </p:sp>
      <p:sp>
        <p:nvSpPr>
          <p:cNvPr id="3" name="Segnaposto contenuto 2"/>
          <p:cNvSpPr>
            <a:spLocks noGrp="1"/>
          </p:cNvSpPr>
          <p:nvPr>
            <p:ph idx="1"/>
          </p:nvPr>
        </p:nvSpPr>
        <p:spPr/>
        <p:txBody>
          <a:bodyPr/>
          <a:lstStyle/>
          <a:p>
            <a:r>
              <a:rPr lang="it-IT" sz="2400" dirty="0" smtClean="0"/>
              <a:t>Motivazioni</a:t>
            </a:r>
          </a:p>
          <a:p>
            <a:pPr lvl="1"/>
            <a:r>
              <a:rPr lang="it-IT" sz="2000" dirty="0" smtClean="0"/>
              <a:t>Possibilità di misura con bersaglio non cooperativo</a:t>
            </a:r>
          </a:p>
          <a:p>
            <a:pPr lvl="1"/>
            <a:r>
              <a:rPr lang="it-IT" sz="2000" dirty="0" smtClean="0"/>
              <a:t>Più economico</a:t>
            </a:r>
          </a:p>
          <a:p>
            <a:pPr lvl="1"/>
            <a:r>
              <a:rPr lang="it-IT" sz="2000" dirty="0" smtClean="0"/>
              <a:t>Più semplice realizzazione</a:t>
            </a:r>
          </a:p>
          <a:p>
            <a:pPr lvl="1"/>
            <a:r>
              <a:rPr lang="it-IT" sz="2000" dirty="0" smtClean="0"/>
              <a:t>Non ambiguità del verso di spostamento</a:t>
            </a:r>
            <a:endParaRPr lang="it-IT" sz="20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5</a:t>
            </a:fld>
            <a:endParaRPr lang="en-US" altLang="nl-NL"/>
          </a:p>
        </p:txBody>
      </p:sp>
    </p:spTree>
    <p:extLst>
      <p:ext uri="{BB962C8B-B14F-4D97-AF65-F5344CB8AC3E}">
        <p14:creationId xmlns:p14="http://schemas.microsoft.com/office/powerpoint/2010/main" val="102886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Interfermoetria</a:t>
            </a:r>
            <a:r>
              <a:rPr lang="it-IT" dirty="0"/>
              <a:t> self-mixing</a:t>
            </a:r>
          </a:p>
        </p:txBody>
      </p:sp>
      <p:sp>
        <p:nvSpPr>
          <p:cNvPr id="3" name="Segnaposto contenuto 2"/>
          <p:cNvSpPr>
            <a:spLocks noGrp="1"/>
          </p:cNvSpPr>
          <p:nvPr>
            <p:ph idx="1"/>
          </p:nvPr>
        </p:nvSpPr>
        <p:spPr/>
        <p:txBody>
          <a:bodyPr/>
          <a:lstStyle/>
          <a:p>
            <a:r>
              <a:rPr lang="it-IT" sz="2400" dirty="0" smtClean="0"/>
              <a:t>L’architettura a self-mixing è </a:t>
            </a:r>
            <a:br>
              <a:rPr lang="it-IT" sz="2400" dirty="0" smtClean="0"/>
            </a:br>
            <a:r>
              <a:rPr lang="it-IT" sz="2400" dirty="0" smtClean="0"/>
              <a:t>formata</a:t>
            </a:r>
            <a:r>
              <a:rPr lang="it-IT" sz="2400" dirty="0"/>
              <a:t> </a:t>
            </a:r>
            <a:r>
              <a:rPr lang="it-IT" sz="2400" dirty="0" smtClean="0"/>
              <a:t>da un fotodiodo, una </a:t>
            </a:r>
            <a:br>
              <a:rPr lang="it-IT" sz="2400" dirty="0" smtClean="0"/>
            </a:br>
            <a:r>
              <a:rPr lang="it-IT" sz="2400" dirty="0" err="1" smtClean="0"/>
              <a:t>serogente</a:t>
            </a:r>
            <a:r>
              <a:rPr lang="it-IT" sz="2400" dirty="0" smtClean="0"/>
              <a:t> </a:t>
            </a:r>
            <a:r>
              <a:rPr lang="it-IT" sz="2400" dirty="0" err="1" smtClean="0"/>
              <a:t>lasered</a:t>
            </a:r>
            <a:r>
              <a:rPr lang="it-IT" sz="2400" dirty="0" smtClean="0"/>
              <a:t> una lente. </a:t>
            </a:r>
            <a:br>
              <a:rPr lang="it-IT" sz="2400" dirty="0" smtClean="0"/>
            </a:br>
            <a:r>
              <a:rPr lang="it-IT" sz="2400" dirty="0" smtClean="0"/>
              <a:t>Per la misura di distanza si sfrutta la porzione di fascio riflesso dal bersaglio, che rientrando nella cavità laser genera interferenza con l’onda già presente. L’interferenza genera sia un cambiamento di fase che di ampiezza. Lo sfasamento è calcolabile</a:t>
            </a:r>
            <a:br>
              <a:rPr lang="it-IT" sz="2400" dirty="0" smtClean="0"/>
            </a:br>
            <a:r>
              <a:rPr lang="it-IT" sz="2400" dirty="0" smtClean="0"/>
              <a:t>                                            come </a:t>
            </a:r>
            <a:r>
              <a:rPr lang="el-GR" sz="2400" dirty="0"/>
              <a:t>ϕ =2</a:t>
            </a:r>
            <a:r>
              <a:rPr lang="it-IT" sz="2400" dirty="0" err="1" smtClean="0"/>
              <a:t>ks</a:t>
            </a:r>
            <a:r>
              <a:rPr lang="it-IT" sz="2400" dirty="0" smtClean="0"/>
              <a:t>. </a:t>
            </a:r>
            <a:endParaRPr lang="it-IT" sz="24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6</a:t>
            </a:fld>
            <a:endParaRPr lang="en-US" altLang="nl-NL"/>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143" y="1143000"/>
            <a:ext cx="3277057" cy="1066800"/>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148548"/>
            <a:ext cx="4200525" cy="1947452"/>
          </a:xfrm>
          <a:prstGeom prst="rect">
            <a:avLst/>
          </a:prstGeom>
        </p:spPr>
      </p:pic>
    </p:spTree>
    <p:extLst>
      <p:ext uri="{BB962C8B-B14F-4D97-AF65-F5344CB8AC3E}">
        <p14:creationId xmlns:p14="http://schemas.microsoft.com/office/powerpoint/2010/main" val="4202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Indice</a:t>
            </a:r>
            <a:endParaRPr lang="it-IT" dirty="0"/>
          </a:p>
        </p:txBody>
      </p:sp>
      <p:sp>
        <p:nvSpPr>
          <p:cNvPr id="3" name="Segnaposto contenuto 2"/>
          <p:cNvSpPr>
            <a:spLocks noGrp="1"/>
          </p:cNvSpPr>
          <p:nvPr>
            <p:ph idx="1"/>
          </p:nvPr>
        </p:nvSpPr>
        <p:spPr/>
        <p:txBody>
          <a:bodyPr/>
          <a:lstStyle/>
          <a:p>
            <a:r>
              <a:rPr lang="it-IT" sz="2400" dirty="0" smtClean="0">
                <a:solidFill>
                  <a:schemeClr val="bg2">
                    <a:lumMod val="40000"/>
                    <a:lumOff val="60000"/>
                  </a:schemeClr>
                </a:solidFill>
              </a:rPr>
              <a:t>Cos’è l’interferometria</a:t>
            </a:r>
          </a:p>
          <a:p>
            <a:pPr lvl="1"/>
            <a:r>
              <a:rPr lang="it-IT" sz="2000" dirty="0" smtClean="0">
                <a:solidFill>
                  <a:schemeClr val="bg2">
                    <a:lumMod val="40000"/>
                    <a:lumOff val="60000"/>
                  </a:schemeClr>
                </a:solidFill>
              </a:rPr>
              <a:t>Interferometria tradizionale</a:t>
            </a:r>
          </a:p>
          <a:p>
            <a:pPr lvl="1"/>
            <a:r>
              <a:rPr lang="it-IT" sz="2000" dirty="0" smtClean="0">
                <a:solidFill>
                  <a:schemeClr val="bg2">
                    <a:lumMod val="40000"/>
                    <a:lumOff val="60000"/>
                  </a:schemeClr>
                </a:solidFill>
              </a:rPr>
              <a:t>Interferometria a self-mixing</a:t>
            </a:r>
          </a:p>
          <a:p>
            <a:r>
              <a:rPr lang="it-IT" sz="2400" dirty="0" smtClean="0"/>
              <a:t>Architettura </a:t>
            </a:r>
            <a:r>
              <a:rPr lang="it-IT" sz="2400" dirty="0" smtClean="0"/>
              <a:t>hardware</a:t>
            </a:r>
          </a:p>
          <a:p>
            <a:pPr lvl="1"/>
            <a:r>
              <a:rPr lang="it-IT" sz="2000" dirty="0" smtClean="0"/>
              <a:t>Parte </a:t>
            </a:r>
            <a:r>
              <a:rPr lang="it-IT" sz="2000" dirty="0" smtClean="0"/>
              <a:t>analogica</a:t>
            </a:r>
          </a:p>
          <a:p>
            <a:pPr lvl="1"/>
            <a:r>
              <a:rPr lang="it-IT" sz="2000" dirty="0" smtClean="0"/>
              <a:t>Parte </a:t>
            </a:r>
            <a:r>
              <a:rPr lang="it-IT" sz="2000" dirty="0" smtClean="0"/>
              <a:t>digitale</a:t>
            </a:r>
          </a:p>
          <a:p>
            <a:pPr lvl="1"/>
            <a:r>
              <a:rPr lang="it-IT" sz="2000" dirty="0" smtClean="0"/>
              <a:t>Scheda di conversione</a:t>
            </a:r>
            <a:endParaRPr lang="it-IT" sz="2000" dirty="0" smtClean="0"/>
          </a:p>
          <a:p>
            <a:r>
              <a:rPr lang="it-IT" sz="2400" dirty="0" smtClean="0"/>
              <a:t>Architettura </a:t>
            </a:r>
            <a:r>
              <a:rPr lang="it-IT" sz="2400" dirty="0" smtClean="0"/>
              <a:t>software</a:t>
            </a:r>
            <a:endParaRPr lang="it-IT" sz="2400" dirty="0" smtClean="0"/>
          </a:p>
          <a:p>
            <a:pPr lvl="1"/>
            <a:r>
              <a:rPr lang="it-IT" sz="2000" dirty="0" err="1" smtClean="0"/>
              <a:t>Firmaware</a:t>
            </a:r>
            <a:r>
              <a:rPr lang="it-IT" sz="2000" dirty="0" smtClean="0"/>
              <a:t> FPGA</a:t>
            </a:r>
          </a:p>
          <a:p>
            <a:pPr lvl="1"/>
            <a:r>
              <a:rPr lang="it-IT" sz="2000" dirty="0" err="1" smtClean="0"/>
              <a:t>Firmaware</a:t>
            </a:r>
            <a:r>
              <a:rPr lang="it-IT" sz="2000" dirty="0" smtClean="0"/>
              <a:t> </a:t>
            </a:r>
            <a:r>
              <a:rPr lang="it-IT" sz="2000" dirty="0" smtClean="0"/>
              <a:t>microcontrollore</a:t>
            </a:r>
          </a:p>
          <a:p>
            <a:pPr lvl="1"/>
            <a:r>
              <a:rPr lang="it-IT" sz="2000" dirty="0" smtClean="0"/>
              <a:t>Analisi degli algoritmi</a:t>
            </a:r>
            <a:endParaRPr lang="it-IT" sz="2000" dirty="0" smtClean="0"/>
          </a:p>
          <a:p>
            <a:r>
              <a:rPr lang="it-IT" sz="2400" dirty="0"/>
              <a:t>Risultati sperimentali</a:t>
            </a:r>
          </a:p>
          <a:p>
            <a:r>
              <a:rPr lang="it-IT" sz="2400" dirty="0"/>
              <a:t>Sviluppi futuri e conclusioni</a:t>
            </a:r>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7</a:t>
            </a:fld>
            <a:endParaRPr lang="en-US" altLang="nl-NL"/>
          </a:p>
        </p:txBody>
      </p:sp>
    </p:spTree>
    <p:extLst>
      <p:ext uri="{BB962C8B-B14F-4D97-AF65-F5344CB8AC3E}">
        <p14:creationId xmlns:p14="http://schemas.microsoft.com/office/powerpoint/2010/main" val="108451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Architettura hardware</a:t>
            </a:r>
            <a:endParaRPr lang="it-IT" dirty="0"/>
          </a:p>
        </p:txBody>
      </p:sp>
      <p:sp>
        <p:nvSpPr>
          <p:cNvPr id="3" name="Segnaposto contenuto 2"/>
          <p:cNvSpPr>
            <a:spLocks noGrp="1"/>
          </p:cNvSpPr>
          <p:nvPr>
            <p:ph idx="1"/>
          </p:nvPr>
        </p:nvSpPr>
        <p:spPr/>
        <p:txBody>
          <a:bodyPr/>
          <a:lstStyle/>
          <a:p>
            <a:r>
              <a:rPr lang="it-IT" sz="2400" dirty="0" smtClean="0"/>
              <a:t>Lo strumento è formato da una parte analogica, sviluppata internamente al laboratorio dall’ing. Samuele Disegna, e da una parte digitale, fornita da National Instruments.</a:t>
            </a:r>
          </a:p>
          <a:p>
            <a:r>
              <a:rPr lang="it-IT" sz="2400" dirty="0" smtClean="0"/>
              <a:t>La parte analogica si occupa (??)</a:t>
            </a:r>
          </a:p>
          <a:p>
            <a:r>
              <a:rPr lang="it-IT" sz="2400" dirty="0" smtClean="0"/>
              <a:t>La parte digitale si occupa dell’elaborazione numerica del segnale acquisito</a:t>
            </a:r>
          </a:p>
          <a:p>
            <a:r>
              <a:rPr lang="it-IT" sz="2400" dirty="0" smtClean="0"/>
              <a:t>I due mondi sono interfacciati da una scheda di conversione, equipaggiata con un DAC ed un ADC comandati dalla scheda digitale.</a:t>
            </a:r>
            <a:endParaRPr lang="it-IT" sz="24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8</a:t>
            </a:fld>
            <a:endParaRPr lang="en-US" altLang="nl-NL"/>
          </a:p>
        </p:txBody>
      </p:sp>
    </p:spTree>
    <p:extLst>
      <p:ext uri="{BB962C8B-B14F-4D97-AF65-F5344CB8AC3E}">
        <p14:creationId xmlns:p14="http://schemas.microsoft.com/office/powerpoint/2010/main" val="161935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Parte analogica</a:t>
            </a:r>
            <a:endParaRPr lang="it-IT" dirty="0"/>
          </a:p>
        </p:txBody>
      </p:sp>
      <p:sp>
        <p:nvSpPr>
          <p:cNvPr id="3" name="Segnaposto contenuto 2"/>
          <p:cNvSpPr>
            <a:spLocks noGrp="1"/>
          </p:cNvSpPr>
          <p:nvPr>
            <p:ph idx="1"/>
          </p:nvPr>
        </p:nvSpPr>
        <p:spPr/>
        <p:txBody>
          <a:bodyPr/>
          <a:lstStyle/>
          <a:p>
            <a:r>
              <a:rPr lang="it-IT" dirty="0" smtClean="0"/>
              <a:t>TODO</a:t>
            </a:r>
            <a:endParaRPr lang="it-IT"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9</a:t>
            </a:fld>
            <a:endParaRPr lang="en-US" altLang="nl-NL"/>
          </a:p>
        </p:txBody>
      </p:sp>
    </p:spTree>
    <p:extLst>
      <p:ext uri="{BB962C8B-B14F-4D97-AF65-F5344CB8AC3E}">
        <p14:creationId xmlns:p14="http://schemas.microsoft.com/office/powerpoint/2010/main" val="16629840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DVAASHAPES" val="1"/>
  <p:tag name="ADVAATEXT" val="1"/>
  <p:tag name="ADVSHADOWS" val="1"/>
  <p:tag name="ADVBEVELING" val="1"/>
  <p:tag name="ADVPANSCAN" val="0"/>
  <p:tag name="ADVDIMBULLETS" val="0"/>
  <p:tag name="ADVGAMMA" val="0.000000"/>
  <p:tag name="ADVFASTTRANSITIONS" val="1"/>
  <p:tag name="ADVSCREENHEIGHT" val="600"/>
  <p:tag name="ADVSCREENWIDTH" val="800"/>
  <p:tag name="ADVGLOBALTRANSITION" val="-1"/>
  <p:tag name="ADVSHOWMETER" val="0"/>
  <p:tag name="ADVSETTINGS" val="1"/>
</p:tagLst>
</file>

<file path=ppt/tags/tag10.xml><?xml version="1.0" encoding="utf-8"?>
<p:tagLst xmlns:a="http://schemas.openxmlformats.org/drawingml/2006/main" xmlns:r="http://schemas.openxmlformats.org/officeDocument/2006/relationships" xmlns:p="http://schemas.openxmlformats.org/presentationml/2006/main">
  <p:tag name="DVSHAPEID" val="wI3NmRqXPJr60nHtqstDn9"/>
</p:tagLst>
</file>

<file path=ppt/tags/tag11.xml><?xml version="1.0" encoding="utf-8"?>
<p:tagLst xmlns:a="http://schemas.openxmlformats.org/drawingml/2006/main" xmlns:r="http://schemas.openxmlformats.org/officeDocument/2006/relationships" xmlns:p="http://schemas.openxmlformats.org/presentationml/2006/main">
  <p:tag name="DVSHAPEID" val="Y2euwCGm1KdbqZKggccIYc"/>
</p:tagLst>
</file>

<file path=ppt/tags/tag12.xml><?xml version="1.0" encoding="utf-8"?>
<p:tagLst xmlns:a="http://schemas.openxmlformats.org/drawingml/2006/main" xmlns:r="http://schemas.openxmlformats.org/officeDocument/2006/relationships" xmlns:p="http://schemas.openxmlformats.org/presentationml/2006/main">
  <p:tag name="DVSHAPEID" val="71JwQBx8pn0mJ0yRkOhtIG"/>
</p:tagLst>
</file>

<file path=ppt/tags/tag13.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4.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5.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6.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7.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8.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9.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2.xml><?xml version="1.0" encoding="utf-8"?>
<p:tagLst xmlns:a="http://schemas.openxmlformats.org/drawingml/2006/main" xmlns:r="http://schemas.openxmlformats.org/officeDocument/2006/relationships" xmlns:p="http://schemas.openxmlformats.org/presentationml/2006/main">
  <p:tag name="DVSHAPEID" val="VAGFmitXU3BCh1shRUupNP"/>
</p:tagLst>
</file>

<file path=ppt/tags/tag20.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21.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22.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23.xml><?xml version="1.0" encoding="utf-8"?>
<p:tagLst xmlns:a="http://schemas.openxmlformats.org/drawingml/2006/main" xmlns:r="http://schemas.openxmlformats.org/officeDocument/2006/relationships" xmlns:p="http://schemas.openxmlformats.org/presentationml/2006/main">
  <p:tag name="DVSECTIONID" val="3M96NbnOwqRwNOTq5PoDYl"/>
</p:tagLst>
</file>

<file path=ppt/tags/tag24.xml><?xml version="1.0" encoding="utf-8"?>
<p:tagLst xmlns:a="http://schemas.openxmlformats.org/drawingml/2006/main" xmlns:r="http://schemas.openxmlformats.org/officeDocument/2006/relationships" xmlns:p="http://schemas.openxmlformats.org/presentationml/2006/main">
  <p:tag name="DVSHAPEID" val="L4MeKtVTEbbHYb01KwwGv9"/>
</p:tagLst>
</file>

<file path=ppt/tags/tag25.xml><?xml version="1.0" encoding="utf-8"?>
<p:tagLst xmlns:a="http://schemas.openxmlformats.org/drawingml/2006/main" xmlns:r="http://schemas.openxmlformats.org/officeDocument/2006/relationships" xmlns:p="http://schemas.openxmlformats.org/presentationml/2006/main">
  <p:tag name="DVSHAPEID" val="mvKRd28LyF4Yd1Yc6OU13Y"/>
</p:tagLst>
</file>

<file path=ppt/tags/tag3.xml><?xml version="1.0" encoding="utf-8"?>
<p:tagLst xmlns:a="http://schemas.openxmlformats.org/drawingml/2006/main" xmlns:r="http://schemas.openxmlformats.org/officeDocument/2006/relationships" xmlns:p="http://schemas.openxmlformats.org/presentationml/2006/main">
  <p:tag name="DVSHAPEID" val="sxiHue1DBgIlU36vBw6SUC"/>
</p:tagLst>
</file>

<file path=ppt/tags/tag4.xml><?xml version="1.0" encoding="utf-8"?>
<p:tagLst xmlns:a="http://schemas.openxmlformats.org/drawingml/2006/main" xmlns:r="http://schemas.openxmlformats.org/officeDocument/2006/relationships" xmlns:p="http://schemas.openxmlformats.org/presentationml/2006/main">
  <p:tag name="DVSHAPEID" val="dsHP8SEesMT678nENeVgrl"/>
</p:tagLst>
</file>

<file path=ppt/tags/tag5.xml><?xml version="1.0" encoding="utf-8"?>
<p:tagLst xmlns:a="http://schemas.openxmlformats.org/drawingml/2006/main" xmlns:r="http://schemas.openxmlformats.org/officeDocument/2006/relationships" xmlns:p="http://schemas.openxmlformats.org/presentationml/2006/main">
  <p:tag name="DVSHAPEID" val="UV6oamjXiVVQkQ0F69YmNV"/>
</p:tagLst>
</file>

<file path=ppt/tags/tag6.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7.xml><?xml version="1.0" encoding="utf-8"?>
<p:tagLst xmlns:a="http://schemas.openxmlformats.org/drawingml/2006/main" xmlns:r="http://schemas.openxmlformats.org/officeDocument/2006/relationships" xmlns:p="http://schemas.openxmlformats.org/presentationml/2006/main">
  <p:tag name="DVSHAPEID" val="FsidXmrFriqvCF9BiBJal5"/>
</p:tagLst>
</file>

<file path=ppt/tags/tag8.xml><?xml version="1.0" encoding="utf-8"?>
<p:tagLst xmlns:a="http://schemas.openxmlformats.org/drawingml/2006/main" xmlns:r="http://schemas.openxmlformats.org/officeDocument/2006/relationships" xmlns:p="http://schemas.openxmlformats.org/presentationml/2006/main">
  <p:tag name="DVSHAPEID" val="kykohu5yh3YUCmeqaLkCDe"/>
</p:tagLst>
</file>

<file path=ppt/tags/tag9.xml><?xml version="1.0" encoding="utf-8"?>
<p:tagLst xmlns:a="http://schemas.openxmlformats.org/drawingml/2006/main" xmlns:r="http://schemas.openxmlformats.org/officeDocument/2006/relationships" xmlns:p="http://schemas.openxmlformats.org/presentationml/2006/main">
  <p:tag name="DVSHAPEID" val="yWHN3C4DGOVz7JTy5XAT1n"/>
</p:tagLst>
</file>

<file path=ppt/theme/theme1.xml><?xml version="1.0" encoding="utf-8"?>
<a:theme xmlns:a="http://schemas.openxmlformats.org/drawingml/2006/main" name="PoliLightBlue3">
  <a:themeElements>
    <a:clrScheme name="PoliLightBlue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liLightBlue3">
      <a:majorFont>
        <a:latin typeface="Lucida Grande"/>
        <a:ea typeface="ＭＳ Ｐゴシック"/>
        <a:cs typeface="ＭＳ Ｐゴシック"/>
      </a:majorFont>
      <a:minorFont>
        <a:latin typeface="Lucida Grande"/>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oliLightBlue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liLightBlue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liLightBlue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liLightBlue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liLightBlue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liLightBlue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liLightBlue3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liLightBlue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liLightBlue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liLightBlue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liLightBlue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liLightBlue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zione standard1" id="{441F49AB-FD59-487A-A825-EAC465BEF725}" vid="{E137568D-4CD5-4AE4-AA1D-63E33D25CDC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DAC9E95AF84DC048A0D22167E412CEEC" ma:contentTypeVersion="0" ma:contentTypeDescription="Creare un nuovo documento." ma:contentTypeScope="" ma:versionID="77ab65c81d73c7b1811619c89623d2b9">
  <xsd:schema xmlns:xsd="http://www.w3.org/2001/XMLSchema" xmlns:xs="http://www.w3.org/2001/XMLSchema" xmlns:p="http://schemas.microsoft.com/office/2006/metadata/properties" targetNamespace="http://schemas.microsoft.com/office/2006/metadata/properties" ma:root="true" ma:fieldsID="8bf72f36140baa73d0623520154f6aa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2F071F-C090-42AB-8A40-E3A3A8F01244}">
  <ds:schemaRefs>
    <ds:schemaRef ds:uri="http://schemas.microsoft.com/sharepoint/v3/contenttype/forms"/>
  </ds:schemaRefs>
</ds:datastoreItem>
</file>

<file path=customXml/itemProps2.xml><?xml version="1.0" encoding="utf-8"?>
<ds:datastoreItem xmlns:ds="http://schemas.openxmlformats.org/officeDocument/2006/customXml" ds:itemID="{B0C5135E-7452-41DD-A4B7-B217190CFF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68A92BA-7E37-44ED-84AE-4BD8BD74DC1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Copia di Copia di Polimi PowerPoint Template</Template>
  <TotalTime>160</TotalTime>
  <Words>619</Words>
  <Application>Microsoft Office PowerPoint</Application>
  <PresentationFormat>Presentazione su schermo (4:3)</PresentationFormat>
  <Paragraphs>162</Paragraphs>
  <Slides>21</Slides>
  <Notes>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21</vt:i4>
      </vt:variant>
    </vt:vector>
  </HeadingPairs>
  <TitlesOfParts>
    <vt:vector size="29" baseType="lpstr">
      <vt:lpstr>Lucida Grande</vt:lpstr>
      <vt:lpstr>ＭＳ Ｐゴシック</vt:lpstr>
      <vt:lpstr>Times</vt:lpstr>
      <vt:lpstr>Times New Roman</vt:lpstr>
      <vt:lpstr>Trebuchet MS</vt:lpstr>
      <vt:lpstr>Wingdings</vt:lpstr>
      <vt:lpstr>ヒラギノ角ゴ Pro W3</vt:lpstr>
      <vt:lpstr>PoliLightBlue3</vt:lpstr>
      <vt:lpstr>Presentazione standard di PowerPoint</vt:lpstr>
      <vt:lpstr>Indice</vt:lpstr>
      <vt:lpstr>Cos’è l’interferometria</vt:lpstr>
      <vt:lpstr>Interferometria tradizionale</vt:lpstr>
      <vt:lpstr>Interfermoetria self-mixing</vt:lpstr>
      <vt:lpstr>Interfermoetria self-mixing</vt:lpstr>
      <vt:lpstr>Indice</vt:lpstr>
      <vt:lpstr>Architettura hardware</vt:lpstr>
      <vt:lpstr>Parte analogica</vt:lpstr>
      <vt:lpstr>Parte digitale</vt:lpstr>
      <vt:lpstr>Scheda di conversione</vt:lpstr>
      <vt:lpstr>Indice</vt:lpstr>
      <vt:lpstr>Architettura software</vt:lpstr>
      <vt:lpstr>Firmaware FPGA</vt:lpstr>
      <vt:lpstr>Firmaware Microcontrollore</vt:lpstr>
      <vt:lpstr>Analisi algoritmi implementati</vt:lpstr>
      <vt:lpstr>Indice</vt:lpstr>
      <vt:lpstr>Risultati sperimentali</vt:lpstr>
      <vt:lpstr>Risultati sperimentali</vt:lpstr>
      <vt:lpstr>Indice</vt:lpstr>
      <vt:lpstr>Conclusioni e sviluppi futuri</vt:lpstr>
    </vt:vector>
  </TitlesOfParts>
  <Company>Politecnico di Milano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Diego Rondelli</dc:creator>
  <cp:lastModifiedBy>Diego Rondelli</cp:lastModifiedBy>
  <cp:revision>14</cp:revision>
  <cp:lastPrinted>2007-10-21T14:42:49Z</cp:lastPrinted>
  <dcterms:created xsi:type="dcterms:W3CDTF">2015-11-30T22:06:57Z</dcterms:created>
  <dcterms:modified xsi:type="dcterms:W3CDTF">2015-12-01T09:31:02Z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18aJ18rJbbBkyQzK-JkOT7NWlDMfLGIfvHwmqknZ8_20</vt:lpwstr>
  </property>
  <property fmtid="{D5CDD505-2E9C-101B-9397-08002B2CF9AE}" pid="4" name="Google.Documents.RevisionId">
    <vt:lpwstr>12951292456047101535</vt:lpwstr>
  </property>
  <property fmtid="{D5CDD505-2E9C-101B-9397-08002B2CF9AE}" pid="5" name="Google.Documents.PluginVersion">
    <vt:lpwstr>2.0.2026.3768</vt:lpwstr>
  </property>
  <property fmtid="{D5CDD505-2E9C-101B-9397-08002B2CF9AE}" pid="6" name="Google.Documents.MergeIncapabilityFlags">
    <vt:i4>0</vt:i4>
  </property>
</Properties>
</file>