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35"/>
  </p:notesMasterIdLst>
  <p:handoutMasterIdLst>
    <p:handoutMasterId r:id="rId36"/>
  </p:handoutMasterIdLst>
  <p:sldIdLst>
    <p:sldId id="277" r:id="rId5"/>
    <p:sldId id="278" r:id="rId6"/>
    <p:sldId id="279" r:id="rId7"/>
    <p:sldId id="301" r:id="rId8"/>
    <p:sldId id="310" r:id="rId9"/>
    <p:sldId id="311" r:id="rId10"/>
    <p:sldId id="302" r:id="rId11"/>
    <p:sldId id="307" r:id="rId12"/>
    <p:sldId id="284" r:id="rId13"/>
    <p:sldId id="285" r:id="rId14"/>
    <p:sldId id="287" r:id="rId15"/>
    <p:sldId id="286" r:id="rId16"/>
    <p:sldId id="308" r:id="rId17"/>
    <p:sldId id="289" r:id="rId18"/>
    <p:sldId id="305" r:id="rId19"/>
    <p:sldId id="314" r:id="rId20"/>
    <p:sldId id="315" r:id="rId21"/>
    <p:sldId id="316" r:id="rId22"/>
    <p:sldId id="317" r:id="rId23"/>
    <p:sldId id="291" r:id="rId24"/>
    <p:sldId id="306" r:id="rId25"/>
    <p:sldId id="312" r:id="rId26"/>
    <p:sldId id="309" r:id="rId27"/>
    <p:sldId id="294" r:id="rId28"/>
    <p:sldId id="295" r:id="rId29"/>
    <p:sldId id="303" r:id="rId30"/>
    <p:sldId id="304" r:id="rId31"/>
    <p:sldId id="297" r:id="rId32"/>
    <p:sldId id="296" r:id="rId33"/>
    <p:sldId id="30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5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57" autoAdjust="0"/>
    <p:restoredTop sz="94234"/>
  </p:normalViewPr>
  <p:slideViewPr>
    <p:cSldViewPr snapToGrid="0">
      <p:cViewPr varScale="1">
        <p:scale>
          <a:sx n="85" d="100"/>
          <a:sy n="85" d="100"/>
        </p:scale>
        <p:origin x="16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5:26.815" idx="15">
    <p:pos x="4896" y="1755"/>
    <p:text>spiegare bene questo set-up a voce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3:04.661" idx="12">
    <p:pos x="5615" y="2713"/>
    <p:text>ingrandire i caratteri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3:21.314" idx="13">
    <p:pos x="5760" y="2641"/>
    <p:text>ingrandire gli assi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4:08.054" idx="14">
    <p:pos x="5656" y="611"/>
    <p:text>ingrandire assi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comments" Target="../comments/commen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 del </a:t>
            </a:r>
            <a:br>
              <a:rPr lang="it-IT" sz="2000" b="1" dirty="0" smtClean="0"/>
            </a:br>
            <a:r>
              <a:rPr lang="it-IT" sz="2000" b="1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1447331"/>
            <a:ext cx="3510643" cy="2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 </a:t>
            </a:r>
            <a:br>
              <a:rPr lang="it-IT" sz="2000" b="1" dirty="0" smtClean="0"/>
            </a:br>
            <a:r>
              <a:rPr lang="it-IT" sz="2000" b="1" dirty="0" smtClean="0"/>
              <a:t>del segnale interferometrico </a:t>
            </a:r>
            <a:br>
              <a:rPr lang="it-IT" sz="2000" b="1" dirty="0" smtClean="0"/>
            </a:br>
            <a:r>
              <a:rPr lang="it-IT" sz="2000" b="1" dirty="0" smtClean="0"/>
              <a:t>a </a:t>
            </a:r>
            <a:r>
              <a:rPr lang="it-IT" sz="2000" b="1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2074475"/>
            <a:ext cx="3510643" cy="2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Calcolo </a:t>
            </a:r>
            <a:br>
              <a:rPr lang="it-IT" sz="2000" b="1" dirty="0" smtClean="0"/>
            </a:br>
            <a:r>
              <a:rPr lang="it-IT" sz="2000" b="1" dirty="0" smtClean="0"/>
              <a:t>della 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b="1" dirty="0" smtClean="0"/>
              <a:t>(FFT)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808736"/>
            <a:ext cx="3447937" cy="25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b="1" dirty="0" smtClean="0"/>
              <a:t>Estrazione </a:t>
            </a:r>
            <a:br>
              <a:rPr lang="it-IT" sz="2000" b="1" dirty="0" smtClean="0"/>
            </a:br>
            <a:r>
              <a:rPr lang="it-IT" sz="2000" b="1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793746"/>
            <a:ext cx="3447937" cy="2585952"/>
          </a:xfrm>
          <a:prstGeom prst="rect">
            <a:avLst/>
          </a:prstGeom>
        </p:spPr>
      </p:pic>
      <p:sp>
        <p:nvSpPr>
          <p:cNvPr id="6" name="Anello 5"/>
          <p:cNvSpPr/>
          <p:nvPr/>
        </p:nvSpPr>
        <p:spPr>
          <a:xfrm>
            <a:off x="6385810" y="3823726"/>
            <a:ext cx="539646" cy="508431"/>
          </a:xfrm>
          <a:prstGeom prst="donut">
            <a:avLst>
              <a:gd name="adj" fmla="val 4362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08" y="2378711"/>
            <a:ext cx="3355070" cy="253837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2900" y="3130775"/>
            <a:ext cx="4408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aggiungere</a:t>
            </a:r>
          </a:p>
          <a:p>
            <a:r>
              <a:rPr lang="it-IT" dirty="0">
                <a:solidFill>
                  <a:srgbClr val="FF0000"/>
                </a:solidFill>
              </a:rPr>
              <a:t>f</a:t>
            </a:r>
            <a:r>
              <a:rPr lang="it-IT" dirty="0" smtClean="0">
                <a:solidFill>
                  <a:srgbClr val="FF0000"/>
                </a:solidFill>
              </a:rPr>
              <a:t>ormule sull’interpolazione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14" y="2645767"/>
            <a:ext cx="2516654" cy="18874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7802"/>
            <a:ext cx="7772400" cy="927848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1" y="4533259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36" y="4500601"/>
            <a:ext cx="2623851" cy="203136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85800" y="20556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/>
              <a:t>Compensazione</a:t>
            </a:r>
            <a:r>
              <a:rPr lang="it-IT"/>
              <a:t> della non-linearità del laser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8" y="2633070"/>
            <a:ext cx="2484780" cy="1863585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451663" y="3848039"/>
            <a:ext cx="2207953" cy="129264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smtClean="0"/>
              <a:t>Compensazione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57630"/>
            <a:ext cx="7772400" cy="549415"/>
          </a:xfrm>
        </p:spPr>
        <p:txBody>
          <a:bodyPr/>
          <a:lstStyle/>
          <a:p>
            <a:r>
              <a:rPr lang="it-IT" sz="2400" dirty="0"/>
              <a:t>Segnali di </a:t>
            </a:r>
            <a:r>
              <a:rPr lang="it-IT" sz="2400" dirty="0" smtClean="0"/>
              <a:t>modulazione 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/>
              <a:t>ampiezze differenti</a:t>
            </a:r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/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4000394"/>
            <a:ext cx="3221474" cy="20571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1257630"/>
            <a:ext cx="3385792" cy="253934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09600" y="4000394"/>
            <a:ext cx="38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 dirty="0"/>
              <a:t>Sottrazione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del </a:t>
            </a:r>
            <a:r>
              <a:rPr lang="it-IT" dirty="0"/>
              <a:t>fondo di </a:t>
            </a:r>
            <a:r>
              <a:rPr lang="it-IT" b="1" dirty="0"/>
              <a:t>rumore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25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632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8" y="430632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67" y="430632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26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93040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93039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93040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27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6" y="969764"/>
            <a:ext cx="3452293" cy="29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29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84" y="2511420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960463" y="4199778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02153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02187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5245"/>
            <a:ext cx="4587339" cy="31005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5029200" y="2246702"/>
            <a:ext cx="4114800" cy="366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</a:t>
            </a:r>
            <a:r>
              <a:rPr lang="it-IT" sz="2400" dirty="0" smtClean="0"/>
              <a:t>una corrente che contiene l’informazione sullo spostamento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947555"/>
            <a:ext cx="8162926" cy="5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Difficile</a:t>
            </a:r>
            <a:r>
              <a:rPr lang="it-IT" sz="2400" kern="0" dirty="0" smtClean="0"/>
              <a:t> realizzazione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30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380997" y="996103"/>
            <a:ext cx="8405814" cy="2122711"/>
          </a:xfrm>
        </p:spPr>
        <p:txBody>
          <a:bodyPr/>
          <a:lstStyle/>
          <a:p>
            <a:r>
              <a:rPr lang="it-IT" sz="2400" b="1" dirty="0" smtClean="0"/>
              <a:t>Variante</a:t>
            </a:r>
            <a:r>
              <a:rPr lang="it-IT" sz="2400" dirty="0" smtClean="0"/>
              <a:t> dell’interferometria tradizionale</a:t>
            </a:r>
          </a:p>
          <a:p>
            <a:r>
              <a:rPr lang="it-IT" sz="2400" dirty="0" smtClean="0"/>
              <a:t>L’architettura </a:t>
            </a:r>
            <a:r>
              <a:rPr lang="it-IT" sz="2400" dirty="0"/>
              <a:t>è </a:t>
            </a:r>
            <a:r>
              <a:rPr lang="it-IT" sz="2400" dirty="0" smtClean="0"/>
              <a:t>composta </a:t>
            </a:r>
            <a:r>
              <a:rPr lang="it-IT" sz="2400" u="sng" dirty="0" smtClean="0"/>
              <a:t>solamente</a:t>
            </a:r>
            <a:r>
              <a:rPr lang="it-IT" sz="2400" dirty="0" smtClean="0"/>
              <a:t> </a:t>
            </a:r>
            <a:r>
              <a:rPr lang="it-IT" sz="2400" dirty="0"/>
              <a:t>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 </a:t>
            </a:r>
            <a:r>
              <a:rPr lang="it-IT" sz="2000" dirty="0" smtClean="0"/>
              <a:t>di monitor</a:t>
            </a:r>
            <a:endParaRPr lang="it-IT" sz="2000" dirty="0" smtClean="0"/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380997" y="5288340"/>
            <a:ext cx="8405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Il fascio laser emesso è riflesso dal bersaglio e rientra nella cavità causando un fenomeno di </a:t>
            </a:r>
            <a:r>
              <a:rPr lang="it-IT" b="1" dirty="0"/>
              <a:t>interferenza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18" y="3118814"/>
            <a:ext cx="6219371" cy="2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Il segnale di corrente generato dal fotodiodo di monitor è chiamato </a:t>
            </a:r>
            <a:r>
              <a:rPr lang="it-IT" sz="2400" b="1" dirty="0" smtClean="0"/>
              <a:t>segnale interferometrico</a:t>
            </a:r>
            <a:endParaRPr lang="it-IT" sz="2400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86643" y="3204001"/>
            <a:ext cx="440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spiegare bene le caratteristiche del segnale </a:t>
            </a:r>
            <a:r>
              <a:rPr lang="it-IT" dirty="0" err="1" smtClean="0">
                <a:solidFill>
                  <a:srgbClr val="FF0000"/>
                </a:solidFill>
              </a:rPr>
              <a:t>inteferometrico</a:t>
            </a:r>
            <a:r>
              <a:rPr lang="it-IT" dirty="0" smtClean="0">
                <a:solidFill>
                  <a:srgbClr val="FF0000"/>
                </a:solidFill>
              </a:rPr>
              <a:t> e i vantaggi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6" y="2300763"/>
            <a:ext cx="5739602" cy="26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906</TotalTime>
  <Words>830</Words>
  <Application>Microsoft Macintosh PowerPoint</Application>
  <PresentationFormat>Presentazione su schermo (4:3)</PresentationFormat>
  <Paragraphs>313</Paragraphs>
  <Slides>30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Interferometria a self-mixing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FPGA</vt:lpstr>
      <vt:lpstr>FPGA</vt:lpstr>
      <vt:lpstr>FPGA</vt:lpstr>
      <vt:lpstr>Microcontrollore</vt:lpstr>
      <vt:lpstr>Ottimizzazioni</vt:lpstr>
      <vt:lpstr>Ottimizzazioni</vt:lpstr>
      <vt:lpstr>Indice</vt:lpstr>
      <vt:lpstr>Risultati sperimentali</vt:lpstr>
      <vt:lpstr>Risultati sperimentali</vt:lpstr>
      <vt:lpstr>Risultati sperimentali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286</cp:revision>
  <cp:lastPrinted>2007-10-21T14:42:49Z</cp:lastPrinted>
  <dcterms:created xsi:type="dcterms:W3CDTF">2015-12-01T10:36:45Z</dcterms:created>
  <dcterms:modified xsi:type="dcterms:W3CDTF">2015-12-16T11:31:15Z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